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67"/>
  </p:notesMasterIdLst>
  <p:handoutMasterIdLst>
    <p:handoutMasterId r:id="rId68"/>
  </p:handoutMasterIdLst>
  <p:sldIdLst>
    <p:sldId id="256" r:id="rId3"/>
    <p:sldId id="279" r:id="rId4"/>
    <p:sldId id="314" r:id="rId5"/>
    <p:sldId id="330" r:id="rId6"/>
    <p:sldId id="331" r:id="rId7"/>
    <p:sldId id="332" r:id="rId8"/>
    <p:sldId id="333" r:id="rId9"/>
    <p:sldId id="334" r:id="rId10"/>
    <p:sldId id="335" r:id="rId11"/>
    <p:sldId id="336" r:id="rId12"/>
    <p:sldId id="339" r:id="rId13"/>
    <p:sldId id="338" r:id="rId14"/>
    <p:sldId id="340" r:id="rId15"/>
    <p:sldId id="351" r:id="rId16"/>
    <p:sldId id="352" r:id="rId17"/>
    <p:sldId id="341" r:id="rId18"/>
    <p:sldId id="354" r:id="rId19"/>
    <p:sldId id="344" r:id="rId20"/>
    <p:sldId id="343" r:id="rId21"/>
    <p:sldId id="355" r:id="rId22"/>
    <p:sldId id="356" r:id="rId23"/>
    <p:sldId id="315" r:id="rId24"/>
    <p:sldId id="347" r:id="rId25"/>
    <p:sldId id="358" r:id="rId26"/>
    <p:sldId id="350"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6" r:id="rId44"/>
    <p:sldId id="378" r:id="rId45"/>
    <p:sldId id="377" r:id="rId46"/>
    <p:sldId id="379" r:id="rId47"/>
    <p:sldId id="380" r:id="rId48"/>
    <p:sldId id="381" r:id="rId49"/>
    <p:sldId id="382" r:id="rId50"/>
    <p:sldId id="383" r:id="rId51"/>
    <p:sldId id="384" r:id="rId52"/>
    <p:sldId id="385" r:id="rId53"/>
    <p:sldId id="386" r:id="rId54"/>
    <p:sldId id="387" r:id="rId55"/>
    <p:sldId id="388" r:id="rId56"/>
    <p:sldId id="389" r:id="rId57"/>
    <p:sldId id="391" r:id="rId58"/>
    <p:sldId id="390" r:id="rId59"/>
    <p:sldId id="392" r:id="rId60"/>
    <p:sldId id="393" r:id="rId61"/>
    <p:sldId id="394" r:id="rId62"/>
    <p:sldId id="395" r:id="rId63"/>
    <p:sldId id="399" r:id="rId64"/>
    <p:sldId id="396" r:id="rId65"/>
    <p:sldId id="397" r:id="rId66"/>
  </p:sldIdLst>
  <p:sldSz cx="9144000" cy="6858000" type="screen4x3"/>
  <p:notesSz cx="6735763" cy="9799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F"/>
    <a:srgbClr val="DEDEFF"/>
    <a:srgbClr val="0000FF"/>
    <a:srgbClr val="3366FF"/>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3993" autoAdjust="0"/>
  </p:normalViewPr>
  <p:slideViewPr>
    <p:cSldViewPr>
      <p:cViewPr>
        <p:scale>
          <a:sx n="75" d="100"/>
          <a:sy n="75" d="100"/>
        </p:scale>
        <p:origin x="-6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60" y="-102"/>
      </p:cViewPr>
      <p:guideLst>
        <p:guide orient="horz" pos="3086"/>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F9E2C-676E-42A6-85ED-FA0D44982FA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9B961C-C801-48E4-BED6-AB505C70A286}">
      <dgm:prSet phldrT="[Текст]" custT="1"/>
      <dgm:spPr/>
      <dgm:t>
        <a:bodyPr/>
        <a:lstStyle/>
        <a:p>
          <a:r>
            <a:rPr lang="ro-RO" sz="1600" b="1" dirty="0" smtClean="0"/>
            <a:t>Domenii identificate</a:t>
          </a:r>
          <a:endParaRPr lang="ru-RU" sz="1600" b="1" dirty="0"/>
        </a:p>
      </dgm:t>
    </dgm:pt>
    <dgm:pt modelId="{E2221AD8-1685-47DD-97DE-BE0D0DA77BF5}" type="parTrans" cxnId="{CF8F3D23-0374-41A4-A1A3-EF951B76CA34}">
      <dgm:prSet/>
      <dgm:spPr/>
      <dgm:t>
        <a:bodyPr/>
        <a:lstStyle/>
        <a:p>
          <a:endParaRPr lang="ru-RU"/>
        </a:p>
      </dgm:t>
    </dgm:pt>
    <dgm:pt modelId="{C499345C-4928-4CE8-A472-DFCADEAF2991}" type="sibTrans" cxnId="{CF8F3D23-0374-41A4-A1A3-EF951B76CA34}">
      <dgm:prSet/>
      <dgm:spPr/>
      <dgm:t>
        <a:bodyPr/>
        <a:lstStyle/>
        <a:p>
          <a:endParaRPr lang="ru-RU"/>
        </a:p>
      </dgm:t>
    </dgm:pt>
    <dgm:pt modelId="{3FB83A61-8A35-4F79-BAAC-D12528058D52}">
      <dgm:prSet phldrT="[Текст]" custT="1"/>
      <dgm:spPr/>
      <dgm:t>
        <a:bodyPr/>
        <a:lstStyle/>
        <a:p>
          <a:pPr rtl="0"/>
          <a:r>
            <a:rPr kumimoji="0" lang="ro-RO" sz="1200" b="1" i="0" u="none" strike="noStrike" cap="none" normalizeH="0" baseline="0" dirty="0" smtClean="0">
              <a:ln>
                <a:noFill/>
              </a:ln>
              <a:solidFill>
                <a:schemeClr val="bg1"/>
              </a:solidFill>
              <a:effectLst/>
              <a:latin typeface="Arial" charset="0"/>
              <a:cs typeface="Arial" charset="0"/>
            </a:rPr>
            <a:t>Deprivarea economică</a:t>
          </a:r>
          <a:endParaRPr lang="ru-RU" sz="1200" b="1" dirty="0">
            <a:solidFill>
              <a:schemeClr val="bg1"/>
            </a:solidFill>
          </a:endParaRPr>
        </a:p>
      </dgm:t>
    </dgm:pt>
    <dgm:pt modelId="{12A3930D-9D05-42A2-A6B4-B8AFD2444712}" type="parTrans" cxnId="{629611A0-2148-4D8E-99D0-8FA06EE8C378}">
      <dgm:prSet/>
      <dgm:spPr/>
      <dgm:t>
        <a:bodyPr/>
        <a:lstStyle/>
        <a:p>
          <a:endParaRPr lang="ru-RU"/>
        </a:p>
      </dgm:t>
    </dgm:pt>
    <dgm:pt modelId="{9D9D3C9A-FEE7-465F-A0DC-93E08B8D5DC8}" type="sibTrans" cxnId="{629611A0-2148-4D8E-99D0-8FA06EE8C378}">
      <dgm:prSet/>
      <dgm:spPr/>
      <dgm:t>
        <a:bodyPr/>
        <a:lstStyle/>
        <a:p>
          <a:endParaRPr lang="ru-RU"/>
        </a:p>
      </dgm:t>
    </dgm:pt>
    <dgm:pt modelId="{EA3D646B-4F91-47EB-A54C-B2697D27C240}">
      <dgm:prSet phldrT="[Текст]" custT="1"/>
      <dgm:spPr/>
      <dgm:t>
        <a:bodyPr/>
        <a:lstStyle/>
        <a:p>
          <a:r>
            <a:rPr kumimoji="0" lang="ro-RO" sz="1200" b="1" i="0" u="none" strike="noStrike" cap="none" normalizeH="0" baseline="0" dirty="0" smtClean="0">
              <a:ln>
                <a:noFill/>
              </a:ln>
              <a:solidFill>
                <a:schemeClr val="bg1"/>
              </a:solidFill>
              <a:effectLst/>
              <a:latin typeface="Arial" charset="0"/>
              <a:cs typeface="Arial" charset="0"/>
            </a:rPr>
            <a:t>Deprivarea demografică</a:t>
          </a:r>
          <a:endParaRPr lang="ru-RU" sz="1200" b="1" dirty="0">
            <a:solidFill>
              <a:schemeClr val="bg1"/>
            </a:solidFill>
          </a:endParaRPr>
        </a:p>
      </dgm:t>
    </dgm:pt>
    <dgm:pt modelId="{35BBE46F-CF25-4FEF-B6D0-6D74317E059D}" type="parTrans" cxnId="{D29376BB-5C73-4234-A1A4-A29F32368678}">
      <dgm:prSet/>
      <dgm:spPr/>
      <dgm:t>
        <a:bodyPr/>
        <a:lstStyle/>
        <a:p>
          <a:endParaRPr lang="ru-RU"/>
        </a:p>
      </dgm:t>
    </dgm:pt>
    <dgm:pt modelId="{D04ABDE1-91AF-4FAE-85A0-7AC252599E06}" type="sibTrans" cxnId="{D29376BB-5C73-4234-A1A4-A29F32368678}">
      <dgm:prSet/>
      <dgm:spPr/>
      <dgm:t>
        <a:bodyPr/>
        <a:lstStyle/>
        <a:p>
          <a:endParaRPr lang="ru-RU"/>
        </a:p>
      </dgm:t>
    </dgm:pt>
    <dgm:pt modelId="{148663A0-77FF-44E5-AF1D-5701C1B233C5}">
      <dgm:prSet phldrT="[Текст]" custT="1"/>
      <dgm:spPr/>
      <dgm:t>
        <a:bodyPr/>
        <a:lstStyle/>
        <a:p>
          <a:r>
            <a:rPr kumimoji="0" lang="ro-RO" sz="1200" b="1" i="0" u="none" strike="noStrike" cap="none" normalizeH="0" baseline="0" dirty="0" smtClean="0">
              <a:ln>
                <a:noFill/>
              </a:ln>
              <a:solidFill>
                <a:schemeClr val="bg1"/>
              </a:solidFill>
              <a:effectLst/>
              <a:latin typeface="Arial" charset="0"/>
              <a:cs typeface="Arial" charset="0"/>
            </a:rPr>
            <a:t>Deprivarea financiară</a:t>
          </a:r>
          <a:endParaRPr lang="ru-RU" sz="1200" b="1" dirty="0">
            <a:solidFill>
              <a:schemeClr val="bg1"/>
            </a:solidFill>
          </a:endParaRPr>
        </a:p>
      </dgm:t>
    </dgm:pt>
    <dgm:pt modelId="{8DD00C59-ABA8-4168-AA0B-5F5C85D3BFCC}" type="parTrans" cxnId="{BCD759B0-15CB-4506-82D0-C717FE9B0B55}">
      <dgm:prSet/>
      <dgm:spPr/>
      <dgm:t>
        <a:bodyPr/>
        <a:lstStyle/>
        <a:p>
          <a:endParaRPr lang="ru-RU"/>
        </a:p>
      </dgm:t>
    </dgm:pt>
    <dgm:pt modelId="{119760D6-A7FE-47F9-81FA-C49B3FED72E7}" type="sibTrans" cxnId="{BCD759B0-15CB-4506-82D0-C717FE9B0B55}">
      <dgm:prSet/>
      <dgm:spPr/>
      <dgm:t>
        <a:bodyPr/>
        <a:lstStyle/>
        <a:p>
          <a:endParaRPr lang="ru-RU"/>
        </a:p>
      </dgm:t>
    </dgm:pt>
    <dgm:pt modelId="{7B3AEBD4-151B-4361-A91E-C1F26138554D}">
      <dgm:prSet phldrT="[Текст]"/>
      <dgm:spPr/>
      <dgm:t>
        <a:bodyPr/>
        <a:lstStyle/>
        <a:p>
          <a:r>
            <a:rPr kumimoji="0" lang="ro-RO" b="1" i="0" u="none" strike="noStrike" cap="none" normalizeH="0" baseline="0" dirty="0" smtClean="0">
              <a:ln>
                <a:noFill/>
              </a:ln>
              <a:solidFill>
                <a:schemeClr val="bg1"/>
              </a:solidFill>
              <a:effectLst/>
              <a:latin typeface="Arial" charset="0"/>
              <a:cs typeface="Arial" charset="0"/>
            </a:rPr>
            <a:t>Deprivarea de condiții de mediu</a:t>
          </a:r>
          <a:endParaRPr lang="ru-RU" b="1" dirty="0">
            <a:solidFill>
              <a:schemeClr val="bg1"/>
            </a:solidFill>
          </a:endParaRPr>
        </a:p>
      </dgm:t>
    </dgm:pt>
    <dgm:pt modelId="{CBCDB1C9-61EF-44C2-86C4-7FA369473A76}" type="parTrans" cxnId="{20467DE1-D8B7-46AC-9E6C-609C0B7E050F}">
      <dgm:prSet/>
      <dgm:spPr/>
      <dgm:t>
        <a:bodyPr/>
        <a:lstStyle/>
        <a:p>
          <a:endParaRPr lang="ru-RU"/>
        </a:p>
      </dgm:t>
    </dgm:pt>
    <dgm:pt modelId="{5B35B198-676E-4ED3-9509-88C4C4313821}" type="sibTrans" cxnId="{20467DE1-D8B7-46AC-9E6C-609C0B7E050F}">
      <dgm:prSet/>
      <dgm:spPr/>
      <dgm:t>
        <a:bodyPr/>
        <a:lstStyle/>
        <a:p>
          <a:endParaRPr lang="ru-RU"/>
        </a:p>
      </dgm:t>
    </dgm:pt>
    <dgm:pt modelId="{FA3C89CF-9EFD-4288-8A05-06CCCCEF3F27}">
      <dgm:prSet phldrT="[Текст]" custT="1"/>
      <dgm:spPr/>
      <dgm:t>
        <a:bodyPr/>
        <a:lstStyle/>
        <a:p>
          <a:r>
            <a:rPr kumimoji="0" lang="ro-RO" sz="1200" b="1" i="0" u="none" strike="noStrike" cap="none" normalizeH="0" baseline="0" dirty="0" smtClean="0">
              <a:ln>
                <a:noFill/>
              </a:ln>
              <a:solidFill>
                <a:schemeClr val="bg1"/>
              </a:solidFill>
              <a:effectLst/>
              <a:latin typeface="Arial" charset="0"/>
              <a:cs typeface="Arial" charset="0"/>
            </a:rPr>
            <a:t>Deprivarea de servicii de sănătate </a:t>
          </a:r>
          <a:endParaRPr lang="ru-RU" sz="1200" b="1" dirty="0">
            <a:solidFill>
              <a:schemeClr val="bg1"/>
            </a:solidFill>
          </a:endParaRPr>
        </a:p>
      </dgm:t>
    </dgm:pt>
    <dgm:pt modelId="{DC6F106A-B5E3-43D2-B15C-FBDBAA88BBAD}" type="parTrans" cxnId="{B91153C0-CCBB-431C-902D-D58F44536AAE}">
      <dgm:prSet/>
      <dgm:spPr/>
      <dgm:t>
        <a:bodyPr/>
        <a:lstStyle/>
        <a:p>
          <a:endParaRPr lang="ru-RU"/>
        </a:p>
      </dgm:t>
    </dgm:pt>
    <dgm:pt modelId="{4A14C39F-1ABF-4FA3-88D8-F902590F6B4A}" type="sibTrans" cxnId="{B91153C0-CCBB-431C-902D-D58F44536AAE}">
      <dgm:prSet/>
      <dgm:spPr/>
      <dgm:t>
        <a:bodyPr/>
        <a:lstStyle/>
        <a:p>
          <a:endParaRPr lang="ru-RU"/>
        </a:p>
      </dgm:t>
    </dgm:pt>
    <dgm:pt modelId="{FDE341F6-360B-4C35-92FB-DF353C286FB9}">
      <dgm:prSet phldrT="[Текст]" custT="1"/>
      <dgm:spPr/>
      <dgm:t>
        <a:bodyPr/>
        <a:lstStyle/>
        <a:p>
          <a:r>
            <a:rPr lang="ro-RO" sz="1200" b="1" dirty="0" smtClean="0">
              <a:solidFill>
                <a:schemeClr val="bg1"/>
              </a:solidFill>
            </a:rPr>
            <a:t>Deprivarea d</a:t>
          </a:r>
          <a:r>
            <a:rPr kumimoji="0" lang="ro-RO" sz="1200" b="1" i="0" u="none" strike="noStrike" cap="none" normalizeH="0" baseline="0" dirty="0" smtClean="0">
              <a:ln>
                <a:noFill/>
              </a:ln>
              <a:solidFill>
                <a:schemeClr val="bg1"/>
              </a:solidFill>
              <a:effectLst/>
              <a:latin typeface="Arial" charset="0"/>
              <a:cs typeface="Arial" charset="0"/>
            </a:rPr>
            <a:t>e servicii de educație</a:t>
          </a:r>
          <a:r>
            <a:rPr lang="ro-RO" sz="1200" b="1" dirty="0" smtClean="0">
              <a:solidFill>
                <a:schemeClr val="bg1"/>
              </a:solidFill>
            </a:rPr>
            <a:t> </a:t>
          </a:r>
          <a:endParaRPr lang="ru-RU" sz="1200" b="1" dirty="0">
            <a:solidFill>
              <a:schemeClr val="bg1"/>
            </a:solidFill>
          </a:endParaRPr>
        </a:p>
      </dgm:t>
    </dgm:pt>
    <dgm:pt modelId="{66569E91-3D4E-4433-A2DA-E3C71A93C880}" type="parTrans" cxnId="{9FFCEC31-D982-4EB5-BED7-4A6DFD3D1D0F}">
      <dgm:prSet/>
      <dgm:spPr/>
      <dgm:t>
        <a:bodyPr/>
        <a:lstStyle/>
        <a:p>
          <a:endParaRPr lang="ru-RU"/>
        </a:p>
      </dgm:t>
    </dgm:pt>
    <dgm:pt modelId="{B48DC33F-7D87-4057-8916-A43FD26711B1}" type="sibTrans" cxnId="{9FFCEC31-D982-4EB5-BED7-4A6DFD3D1D0F}">
      <dgm:prSet/>
      <dgm:spPr/>
      <dgm:t>
        <a:bodyPr/>
        <a:lstStyle/>
        <a:p>
          <a:endParaRPr lang="ru-RU"/>
        </a:p>
      </dgm:t>
    </dgm:pt>
    <dgm:pt modelId="{013CF8E2-DC70-429D-BCAC-20AD1DB19C00}">
      <dgm:prSet phldrT="[Текст]" custT="1"/>
      <dgm:spPr/>
      <dgm:t>
        <a:bodyPr/>
        <a:lstStyle/>
        <a:p>
          <a:r>
            <a:rPr kumimoji="0" lang="ro-RO" sz="1200" b="1" i="0" u="none" strike="noStrike" cap="none" normalizeH="0" baseline="0" dirty="0" smtClean="0">
              <a:ln>
                <a:noFill/>
              </a:ln>
              <a:solidFill>
                <a:schemeClr val="bg1"/>
              </a:solidFill>
              <a:effectLst/>
              <a:latin typeface="Arial" charset="0"/>
              <a:cs typeface="Arial" charset="0"/>
            </a:rPr>
            <a:t>Deprivarea de infrastructură: </a:t>
          </a:r>
          <a:r>
            <a:rPr kumimoji="0" lang="ro-RO" sz="800" b="0" i="0" u="none" strike="noStrike" cap="none" normalizeH="0" baseline="0" dirty="0" smtClean="0">
              <a:ln>
                <a:noFill/>
              </a:ln>
              <a:solidFill>
                <a:schemeClr val="bg1"/>
              </a:solidFill>
              <a:effectLst/>
              <a:latin typeface="Arial" charset="0"/>
              <a:cs typeface="Arial" charset="0"/>
            </a:rPr>
            <a:t>d</a:t>
          </a:r>
          <a:r>
            <a:rPr kumimoji="0" lang="ro-RO" sz="800" b="0" i="1" u="none" strike="noStrike" cap="none" normalizeH="0" baseline="0" dirty="0" smtClean="0">
              <a:ln>
                <a:noFill/>
              </a:ln>
              <a:solidFill>
                <a:schemeClr val="bg1"/>
              </a:solidFill>
              <a:effectLst/>
              <a:latin typeface="Arial" charset="0"/>
              <a:cs typeface="Arial" charset="0"/>
            </a:rPr>
            <a:t>rumuri și transporturi, apă și canalizare, energetică, comunicații</a:t>
          </a:r>
          <a:endParaRPr lang="ru-RU" sz="800" dirty="0">
            <a:solidFill>
              <a:schemeClr val="bg1"/>
            </a:solidFill>
          </a:endParaRPr>
        </a:p>
      </dgm:t>
    </dgm:pt>
    <dgm:pt modelId="{51F6CE50-0BAB-43BC-9D80-D397607A5DF7}" type="parTrans" cxnId="{F372E527-4157-48DD-9139-29487FF9B711}">
      <dgm:prSet/>
      <dgm:spPr/>
      <dgm:t>
        <a:bodyPr/>
        <a:lstStyle/>
        <a:p>
          <a:endParaRPr lang="ru-RU"/>
        </a:p>
      </dgm:t>
    </dgm:pt>
    <dgm:pt modelId="{714B45FA-FBCE-4E26-85B7-0D43C8771660}" type="sibTrans" cxnId="{F372E527-4157-48DD-9139-29487FF9B711}">
      <dgm:prSet/>
      <dgm:spPr/>
      <dgm:t>
        <a:bodyPr/>
        <a:lstStyle/>
        <a:p>
          <a:endParaRPr lang="ru-RU"/>
        </a:p>
      </dgm:t>
    </dgm:pt>
    <dgm:pt modelId="{4F458129-6086-4820-A524-C31F64A4D82E}">
      <dgm:prSet phldrT="[Текст]"/>
      <dgm:spPr/>
      <dgm:t>
        <a:bodyPr/>
        <a:lstStyle/>
        <a:p>
          <a:r>
            <a:rPr kumimoji="0" lang="ro-RO" b="1" i="0" u="none" strike="noStrike" cap="none" normalizeH="0" baseline="0" dirty="0" smtClean="0">
              <a:ln>
                <a:noFill/>
              </a:ln>
              <a:solidFill>
                <a:schemeClr val="bg1"/>
              </a:solidFill>
              <a:effectLst/>
              <a:latin typeface="Arial" charset="0"/>
              <a:cs typeface="Arial" charset="0"/>
            </a:rPr>
            <a:t>Deprivarea socială</a:t>
          </a:r>
          <a:endParaRPr lang="ru-RU" b="1" dirty="0">
            <a:solidFill>
              <a:schemeClr val="bg1"/>
            </a:solidFill>
          </a:endParaRPr>
        </a:p>
      </dgm:t>
    </dgm:pt>
    <dgm:pt modelId="{A52C46B5-2C02-4144-9735-32FBDEC63BBE}" type="parTrans" cxnId="{31310248-64A7-4A7B-A1B9-02A704363BB8}">
      <dgm:prSet/>
      <dgm:spPr/>
      <dgm:t>
        <a:bodyPr/>
        <a:lstStyle/>
        <a:p>
          <a:endParaRPr lang="ru-RU"/>
        </a:p>
      </dgm:t>
    </dgm:pt>
    <dgm:pt modelId="{D86BCBFF-2FC6-4320-89F5-6071C19DD1BA}" type="sibTrans" cxnId="{31310248-64A7-4A7B-A1B9-02A704363BB8}">
      <dgm:prSet/>
      <dgm:spPr/>
      <dgm:t>
        <a:bodyPr/>
        <a:lstStyle/>
        <a:p>
          <a:endParaRPr lang="ru-RU"/>
        </a:p>
      </dgm:t>
    </dgm:pt>
    <dgm:pt modelId="{A92AF1F5-C0A4-4C9A-96A4-83F03B840585}" type="pres">
      <dgm:prSet presAssocID="{FF5F9E2C-676E-42A6-85ED-FA0D44982FAA}" presName="cycle" presStyleCnt="0">
        <dgm:presLayoutVars>
          <dgm:chMax val="1"/>
          <dgm:dir/>
          <dgm:animLvl val="ctr"/>
          <dgm:resizeHandles val="exact"/>
        </dgm:presLayoutVars>
      </dgm:prSet>
      <dgm:spPr/>
      <dgm:t>
        <a:bodyPr/>
        <a:lstStyle/>
        <a:p>
          <a:endParaRPr lang="ru-RU"/>
        </a:p>
      </dgm:t>
    </dgm:pt>
    <dgm:pt modelId="{DF3BB232-9CA4-45EF-A2E9-6372607DA362}" type="pres">
      <dgm:prSet presAssocID="{9B9B961C-C801-48E4-BED6-AB505C70A286}" presName="centerShape" presStyleLbl="node0" presStyleIdx="0" presStyleCnt="1"/>
      <dgm:spPr/>
      <dgm:t>
        <a:bodyPr/>
        <a:lstStyle/>
        <a:p>
          <a:endParaRPr lang="ru-RU"/>
        </a:p>
      </dgm:t>
    </dgm:pt>
    <dgm:pt modelId="{B651BB28-F427-4C82-A632-E80DBB379B04}" type="pres">
      <dgm:prSet presAssocID="{12A3930D-9D05-42A2-A6B4-B8AFD2444712}" presName="parTrans" presStyleLbl="bgSibTrans2D1" presStyleIdx="0" presStyleCnt="8"/>
      <dgm:spPr/>
      <dgm:t>
        <a:bodyPr/>
        <a:lstStyle/>
        <a:p>
          <a:endParaRPr lang="ru-RU"/>
        </a:p>
      </dgm:t>
    </dgm:pt>
    <dgm:pt modelId="{7E46895B-EEDB-40FD-8397-721DC6271F04}" type="pres">
      <dgm:prSet presAssocID="{3FB83A61-8A35-4F79-BAAC-D12528058D52}" presName="node" presStyleLbl="node1" presStyleIdx="0" presStyleCnt="8">
        <dgm:presLayoutVars>
          <dgm:bulletEnabled val="1"/>
        </dgm:presLayoutVars>
      </dgm:prSet>
      <dgm:spPr/>
      <dgm:t>
        <a:bodyPr/>
        <a:lstStyle/>
        <a:p>
          <a:endParaRPr lang="ru-RU"/>
        </a:p>
      </dgm:t>
    </dgm:pt>
    <dgm:pt modelId="{7423D6D0-D784-4AC3-80C8-CBDEBA89271A}" type="pres">
      <dgm:prSet presAssocID="{35BBE46F-CF25-4FEF-B6D0-6D74317E059D}" presName="parTrans" presStyleLbl="bgSibTrans2D1" presStyleIdx="1" presStyleCnt="8"/>
      <dgm:spPr/>
      <dgm:t>
        <a:bodyPr/>
        <a:lstStyle/>
        <a:p>
          <a:endParaRPr lang="ru-RU"/>
        </a:p>
      </dgm:t>
    </dgm:pt>
    <dgm:pt modelId="{2F50627F-4C84-403F-9835-715FDEB0E92A}" type="pres">
      <dgm:prSet presAssocID="{EA3D646B-4F91-47EB-A54C-B2697D27C240}" presName="node" presStyleLbl="node1" presStyleIdx="1" presStyleCnt="8" custRadScaleRad="99363" custRadScaleInc="688">
        <dgm:presLayoutVars>
          <dgm:bulletEnabled val="1"/>
        </dgm:presLayoutVars>
      </dgm:prSet>
      <dgm:spPr/>
      <dgm:t>
        <a:bodyPr/>
        <a:lstStyle/>
        <a:p>
          <a:endParaRPr lang="ru-RU"/>
        </a:p>
      </dgm:t>
    </dgm:pt>
    <dgm:pt modelId="{C3A3C0FE-7E23-4E18-8EBA-1C9DAAD45108}" type="pres">
      <dgm:prSet presAssocID="{8DD00C59-ABA8-4168-AA0B-5F5C85D3BFCC}" presName="parTrans" presStyleLbl="bgSibTrans2D1" presStyleIdx="2" presStyleCnt="8"/>
      <dgm:spPr/>
      <dgm:t>
        <a:bodyPr/>
        <a:lstStyle/>
        <a:p>
          <a:endParaRPr lang="ru-RU"/>
        </a:p>
      </dgm:t>
    </dgm:pt>
    <dgm:pt modelId="{0EF97C83-1030-44F0-B0AD-60C2C67C29B0}" type="pres">
      <dgm:prSet presAssocID="{148663A0-77FF-44E5-AF1D-5701C1B233C5}" presName="node" presStyleLbl="node1" presStyleIdx="2" presStyleCnt="8">
        <dgm:presLayoutVars>
          <dgm:bulletEnabled val="1"/>
        </dgm:presLayoutVars>
      </dgm:prSet>
      <dgm:spPr/>
      <dgm:t>
        <a:bodyPr/>
        <a:lstStyle/>
        <a:p>
          <a:endParaRPr lang="ru-RU"/>
        </a:p>
      </dgm:t>
    </dgm:pt>
    <dgm:pt modelId="{E9D045CD-4F38-402E-8CFE-355CBC7E62A4}" type="pres">
      <dgm:prSet presAssocID="{DC6F106A-B5E3-43D2-B15C-FBDBAA88BBAD}" presName="parTrans" presStyleLbl="bgSibTrans2D1" presStyleIdx="3" presStyleCnt="8"/>
      <dgm:spPr/>
      <dgm:t>
        <a:bodyPr/>
        <a:lstStyle/>
        <a:p>
          <a:endParaRPr lang="ru-RU"/>
        </a:p>
      </dgm:t>
    </dgm:pt>
    <dgm:pt modelId="{15465FFB-1A53-4825-BC52-421E74D51499}" type="pres">
      <dgm:prSet presAssocID="{FA3C89CF-9EFD-4288-8A05-06CCCCEF3F27}" presName="node" presStyleLbl="node1" presStyleIdx="3" presStyleCnt="8">
        <dgm:presLayoutVars>
          <dgm:bulletEnabled val="1"/>
        </dgm:presLayoutVars>
      </dgm:prSet>
      <dgm:spPr/>
      <dgm:t>
        <a:bodyPr/>
        <a:lstStyle/>
        <a:p>
          <a:endParaRPr lang="ru-RU"/>
        </a:p>
      </dgm:t>
    </dgm:pt>
    <dgm:pt modelId="{8B5EF6C5-E6A0-4351-A6D8-9FF403EE3BA4}" type="pres">
      <dgm:prSet presAssocID="{66569E91-3D4E-4433-A2DA-E3C71A93C880}" presName="parTrans" presStyleLbl="bgSibTrans2D1" presStyleIdx="4" presStyleCnt="8"/>
      <dgm:spPr/>
      <dgm:t>
        <a:bodyPr/>
        <a:lstStyle/>
        <a:p>
          <a:endParaRPr lang="ru-RU"/>
        </a:p>
      </dgm:t>
    </dgm:pt>
    <dgm:pt modelId="{7D8B38FE-61B4-4768-A515-B667C964F898}" type="pres">
      <dgm:prSet presAssocID="{FDE341F6-360B-4C35-92FB-DF353C286FB9}" presName="node" presStyleLbl="node1" presStyleIdx="4" presStyleCnt="8">
        <dgm:presLayoutVars>
          <dgm:bulletEnabled val="1"/>
        </dgm:presLayoutVars>
      </dgm:prSet>
      <dgm:spPr/>
      <dgm:t>
        <a:bodyPr/>
        <a:lstStyle/>
        <a:p>
          <a:endParaRPr lang="ru-RU"/>
        </a:p>
      </dgm:t>
    </dgm:pt>
    <dgm:pt modelId="{ECB5EDE5-3BF1-4572-BD02-67302389358F}" type="pres">
      <dgm:prSet presAssocID="{51F6CE50-0BAB-43BC-9D80-D397607A5DF7}" presName="parTrans" presStyleLbl="bgSibTrans2D1" presStyleIdx="5" presStyleCnt="8"/>
      <dgm:spPr/>
      <dgm:t>
        <a:bodyPr/>
        <a:lstStyle/>
        <a:p>
          <a:endParaRPr lang="ru-RU"/>
        </a:p>
      </dgm:t>
    </dgm:pt>
    <dgm:pt modelId="{CA043838-6734-447A-B59B-6BB94448786B}" type="pres">
      <dgm:prSet presAssocID="{013CF8E2-DC70-429D-BCAC-20AD1DB19C00}" presName="node" presStyleLbl="node1" presStyleIdx="5" presStyleCnt="8" custScaleX="121549" custScaleY="119440">
        <dgm:presLayoutVars>
          <dgm:bulletEnabled val="1"/>
        </dgm:presLayoutVars>
      </dgm:prSet>
      <dgm:spPr/>
      <dgm:t>
        <a:bodyPr/>
        <a:lstStyle/>
        <a:p>
          <a:endParaRPr lang="ru-RU"/>
        </a:p>
      </dgm:t>
    </dgm:pt>
    <dgm:pt modelId="{4D13DDDE-6425-47B6-BF53-DE76A7861C46}" type="pres">
      <dgm:prSet presAssocID="{A52C46B5-2C02-4144-9735-32FBDEC63BBE}" presName="parTrans" presStyleLbl="bgSibTrans2D1" presStyleIdx="6" presStyleCnt="8"/>
      <dgm:spPr/>
      <dgm:t>
        <a:bodyPr/>
        <a:lstStyle/>
        <a:p>
          <a:endParaRPr lang="ru-RU"/>
        </a:p>
      </dgm:t>
    </dgm:pt>
    <dgm:pt modelId="{D3D2C961-CEBE-4791-AB47-12D38AB15D77}" type="pres">
      <dgm:prSet presAssocID="{4F458129-6086-4820-A524-C31F64A4D82E}" presName="node" presStyleLbl="node1" presStyleIdx="6" presStyleCnt="8">
        <dgm:presLayoutVars>
          <dgm:bulletEnabled val="1"/>
        </dgm:presLayoutVars>
      </dgm:prSet>
      <dgm:spPr/>
      <dgm:t>
        <a:bodyPr/>
        <a:lstStyle/>
        <a:p>
          <a:endParaRPr lang="ru-RU"/>
        </a:p>
      </dgm:t>
    </dgm:pt>
    <dgm:pt modelId="{CCE4DFE3-3BB2-43CA-B5DF-44873D4BE197}" type="pres">
      <dgm:prSet presAssocID="{CBCDB1C9-61EF-44C2-86C4-7FA369473A76}" presName="parTrans" presStyleLbl="bgSibTrans2D1" presStyleIdx="7" presStyleCnt="8"/>
      <dgm:spPr/>
      <dgm:t>
        <a:bodyPr/>
        <a:lstStyle/>
        <a:p>
          <a:endParaRPr lang="ru-RU"/>
        </a:p>
      </dgm:t>
    </dgm:pt>
    <dgm:pt modelId="{6F71A928-0D7E-4AB6-BA5B-43741FFD5F07}" type="pres">
      <dgm:prSet presAssocID="{7B3AEBD4-151B-4361-A91E-C1F26138554D}" presName="node" presStyleLbl="node1" presStyleIdx="7" presStyleCnt="8">
        <dgm:presLayoutVars>
          <dgm:bulletEnabled val="1"/>
        </dgm:presLayoutVars>
      </dgm:prSet>
      <dgm:spPr/>
      <dgm:t>
        <a:bodyPr/>
        <a:lstStyle/>
        <a:p>
          <a:endParaRPr lang="ru-RU"/>
        </a:p>
      </dgm:t>
    </dgm:pt>
  </dgm:ptLst>
  <dgm:cxnLst>
    <dgm:cxn modelId="{BCD759B0-15CB-4506-82D0-C717FE9B0B55}" srcId="{9B9B961C-C801-48E4-BED6-AB505C70A286}" destId="{148663A0-77FF-44E5-AF1D-5701C1B233C5}" srcOrd="2" destOrd="0" parTransId="{8DD00C59-ABA8-4168-AA0B-5F5C85D3BFCC}" sibTransId="{119760D6-A7FE-47F9-81FA-C49B3FED72E7}"/>
    <dgm:cxn modelId="{56B78B3F-BEE3-4D7E-94BD-A32EC9C4B843}" type="presOf" srcId="{3FB83A61-8A35-4F79-BAAC-D12528058D52}" destId="{7E46895B-EEDB-40FD-8397-721DC6271F04}" srcOrd="0" destOrd="0" presId="urn:microsoft.com/office/officeart/2005/8/layout/radial4"/>
    <dgm:cxn modelId="{505DD654-E3C8-4DD7-A335-F0D38D8BF76A}" type="presOf" srcId="{66569E91-3D4E-4433-A2DA-E3C71A93C880}" destId="{8B5EF6C5-E6A0-4351-A6D8-9FF403EE3BA4}" srcOrd="0" destOrd="0" presId="urn:microsoft.com/office/officeart/2005/8/layout/radial4"/>
    <dgm:cxn modelId="{8138F736-6CEB-4289-AA06-26DEF3627F63}" type="presOf" srcId="{9B9B961C-C801-48E4-BED6-AB505C70A286}" destId="{DF3BB232-9CA4-45EF-A2E9-6372607DA362}" srcOrd="0" destOrd="0" presId="urn:microsoft.com/office/officeart/2005/8/layout/radial4"/>
    <dgm:cxn modelId="{9FFCEC31-D982-4EB5-BED7-4A6DFD3D1D0F}" srcId="{9B9B961C-C801-48E4-BED6-AB505C70A286}" destId="{FDE341F6-360B-4C35-92FB-DF353C286FB9}" srcOrd="4" destOrd="0" parTransId="{66569E91-3D4E-4433-A2DA-E3C71A93C880}" sibTransId="{B48DC33F-7D87-4057-8916-A43FD26711B1}"/>
    <dgm:cxn modelId="{42399FFB-680C-43EC-8FA8-FD577DD8AF79}" type="presOf" srcId="{148663A0-77FF-44E5-AF1D-5701C1B233C5}" destId="{0EF97C83-1030-44F0-B0AD-60C2C67C29B0}" srcOrd="0" destOrd="0" presId="urn:microsoft.com/office/officeart/2005/8/layout/radial4"/>
    <dgm:cxn modelId="{FFB7210B-D2BD-4F03-93BC-009646C73269}" type="presOf" srcId="{FA3C89CF-9EFD-4288-8A05-06CCCCEF3F27}" destId="{15465FFB-1A53-4825-BC52-421E74D51499}" srcOrd="0" destOrd="0" presId="urn:microsoft.com/office/officeart/2005/8/layout/radial4"/>
    <dgm:cxn modelId="{BE609653-D919-47EF-84BE-7CA2C529675B}" type="presOf" srcId="{12A3930D-9D05-42A2-A6B4-B8AFD2444712}" destId="{B651BB28-F427-4C82-A632-E80DBB379B04}" srcOrd="0" destOrd="0" presId="urn:microsoft.com/office/officeart/2005/8/layout/radial4"/>
    <dgm:cxn modelId="{31310248-64A7-4A7B-A1B9-02A704363BB8}" srcId="{9B9B961C-C801-48E4-BED6-AB505C70A286}" destId="{4F458129-6086-4820-A524-C31F64A4D82E}" srcOrd="6" destOrd="0" parTransId="{A52C46B5-2C02-4144-9735-32FBDEC63BBE}" sibTransId="{D86BCBFF-2FC6-4320-89F5-6071C19DD1BA}"/>
    <dgm:cxn modelId="{179B52ED-A4CE-4B90-B041-8F83E3165AA1}" type="presOf" srcId="{FF5F9E2C-676E-42A6-85ED-FA0D44982FAA}" destId="{A92AF1F5-C0A4-4C9A-96A4-83F03B840585}" srcOrd="0" destOrd="0" presId="urn:microsoft.com/office/officeart/2005/8/layout/radial4"/>
    <dgm:cxn modelId="{3BA17E4E-75D6-4F5E-B076-243CC422F10D}" type="presOf" srcId="{4F458129-6086-4820-A524-C31F64A4D82E}" destId="{D3D2C961-CEBE-4791-AB47-12D38AB15D77}" srcOrd="0" destOrd="0" presId="urn:microsoft.com/office/officeart/2005/8/layout/radial4"/>
    <dgm:cxn modelId="{D8999983-2601-4CA7-976D-48708157F98E}" type="presOf" srcId="{35BBE46F-CF25-4FEF-B6D0-6D74317E059D}" destId="{7423D6D0-D784-4AC3-80C8-CBDEBA89271A}" srcOrd="0" destOrd="0" presId="urn:microsoft.com/office/officeart/2005/8/layout/radial4"/>
    <dgm:cxn modelId="{AD89067C-EC51-40EB-AED7-25762674202E}" type="presOf" srcId="{FDE341F6-360B-4C35-92FB-DF353C286FB9}" destId="{7D8B38FE-61B4-4768-A515-B667C964F898}" srcOrd="0" destOrd="0" presId="urn:microsoft.com/office/officeart/2005/8/layout/radial4"/>
    <dgm:cxn modelId="{F94B2ED9-E5DD-45E3-A23D-F4A9881ABBAB}" type="presOf" srcId="{7B3AEBD4-151B-4361-A91E-C1F26138554D}" destId="{6F71A928-0D7E-4AB6-BA5B-43741FFD5F07}" srcOrd="0" destOrd="0" presId="urn:microsoft.com/office/officeart/2005/8/layout/radial4"/>
    <dgm:cxn modelId="{F4D7FD85-DCCB-44EA-85F2-898F14554D78}" type="presOf" srcId="{51F6CE50-0BAB-43BC-9D80-D397607A5DF7}" destId="{ECB5EDE5-3BF1-4572-BD02-67302389358F}" srcOrd="0" destOrd="0" presId="urn:microsoft.com/office/officeart/2005/8/layout/radial4"/>
    <dgm:cxn modelId="{F372E527-4157-48DD-9139-29487FF9B711}" srcId="{9B9B961C-C801-48E4-BED6-AB505C70A286}" destId="{013CF8E2-DC70-429D-BCAC-20AD1DB19C00}" srcOrd="5" destOrd="0" parTransId="{51F6CE50-0BAB-43BC-9D80-D397607A5DF7}" sibTransId="{714B45FA-FBCE-4E26-85B7-0D43C8771660}"/>
    <dgm:cxn modelId="{CF8F3D23-0374-41A4-A1A3-EF951B76CA34}" srcId="{FF5F9E2C-676E-42A6-85ED-FA0D44982FAA}" destId="{9B9B961C-C801-48E4-BED6-AB505C70A286}" srcOrd="0" destOrd="0" parTransId="{E2221AD8-1685-47DD-97DE-BE0D0DA77BF5}" sibTransId="{C499345C-4928-4CE8-A472-DFCADEAF2991}"/>
    <dgm:cxn modelId="{4E5443C3-3978-43E7-A249-B6ED96CA2DA8}" type="presOf" srcId="{013CF8E2-DC70-429D-BCAC-20AD1DB19C00}" destId="{CA043838-6734-447A-B59B-6BB94448786B}" srcOrd="0" destOrd="0" presId="urn:microsoft.com/office/officeart/2005/8/layout/radial4"/>
    <dgm:cxn modelId="{8B55495F-A31A-4AB7-B1CE-5C5B014871F9}" type="presOf" srcId="{DC6F106A-B5E3-43D2-B15C-FBDBAA88BBAD}" destId="{E9D045CD-4F38-402E-8CFE-355CBC7E62A4}" srcOrd="0" destOrd="0" presId="urn:microsoft.com/office/officeart/2005/8/layout/radial4"/>
    <dgm:cxn modelId="{CCE3B392-9B20-490F-A133-0DFC3989C3E6}" type="presOf" srcId="{CBCDB1C9-61EF-44C2-86C4-7FA369473A76}" destId="{CCE4DFE3-3BB2-43CA-B5DF-44873D4BE197}" srcOrd="0" destOrd="0" presId="urn:microsoft.com/office/officeart/2005/8/layout/radial4"/>
    <dgm:cxn modelId="{64DFE731-4C4F-453D-A1F0-C8E4C4471200}" type="presOf" srcId="{A52C46B5-2C02-4144-9735-32FBDEC63BBE}" destId="{4D13DDDE-6425-47B6-BF53-DE76A7861C46}" srcOrd="0" destOrd="0" presId="urn:microsoft.com/office/officeart/2005/8/layout/radial4"/>
    <dgm:cxn modelId="{34D1E10D-E23F-48B2-8450-44F45E290763}" type="presOf" srcId="{8DD00C59-ABA8-4168-AA0B-5F5C85D3BFCC}" destId="{C3A3C0FE-7E23-4E18-8EBA-1C9DAAD45108}" srcOrd="0" destOrd="0" presId="urn:microsoft.com/office/officeart/2005/8/layout/radial4"/>
    <dgm:cxn modelId="{EE3D5D21-E8B4-48EE-913A-21A33EBBF44E}" type="presOf" srcId="{EA3D646B-4F91-47EB-A54C-B2697D27C240}" destId="{2F50627F-4C84-403F-9835-715FDEB0E92A}" srcOrd="0" destOrd="0" presId="urn:microsoft.com/office/officeart/2005/8/layout/radial4"/>
    <dgm:cxn modelId="{B91153C0-CCBB-431C-902D-D58F44536AAE}" srcId="{9B9B961C-C801-48E4-BED6-AB505C70A286}" destId="{FA3C89CF-9EFD-4288-8A05-06CCCCEF3F27}" srcOrd="3" destOrd="0" parTransId="{DC6F106A-B5E3-43D2-B15C-FBDBAA88BBAD}" sibTransId="{4A14C39F-1ABF-4FA3-88D8-F902590F6B4A}"/>
    <dgm:cxn modelId="{D29376BB-5C73-4234-A1A4-A29F32368678}" srcId="{9B9B961C-C801-48E4-BED6-AB505C70A286}" destId="{EA3D646B-4F91-47EB-A54C-B2697D27C240}" srcOrd="1" destOrd="0" parTransId="{35BBE46F-CF25-4FEF-B6D0-6D74317E059D}" sibTransId="{D04ABDE1-91AF-4FAE-85A0-7AC252599E06}"/>
    <dgm:cxn modelId="{629611A0-2148-4D8E-99D0-8FA06EE8C378}" srcId="{9B9B961C-C801-48E4-BED6-AB505C70A286}" destId="{3FB83A61-8A35-4F79-BAAC-D12528058D52}" srcOrd="0" destOrd="0" parTransId="{12A3930D-9D05-42A2-A6B4-B8AFD2444712}" sibTransId="{9D9D3C9A-FEE7-465F-A0DC-93E08B8D5DC8}"/>
    <dgm:cxn modelId="{20467DE1-D8B7-46AC-9E6C-609C0B7E050F}" srcId="{9B9B961C-C801-48E4-BED6-AB505C70A286}" destId="{7B3AEBD4-151B-4361-A91E-C1F26138554D}" srcOrd="7" destOrd="0" parTransId="{CBCDB1C9-61EF-44C2-86C4-7FA369473A76}" sibTransId="{5B35B198-676E-4ED3-9509-88C4C4313821}"/>
    <dgm:cxn modelId="{4A47A4C1-B364-45E0-9469-617A11421D39}" type="presParOf" srcId="{A92AF1F5-C0A4-4C9A-96A4-83F03B840585}" destId="{DF3BB232-9CA4-45EF-A2E9-6372607DA362}" srcOrd="0" destOrd="0" presId="urn:microsoft.com/office/officeart/2005/8/layout/radial4"/>
    <dgm:cxn modelId="{11E83A54-529D-45D4-923E-87C26A27352D}" type="presParOf" srcId="{A92AF1F5-C0A4-4C9A-96A4-83F03B840585}" destId="{B651BB28-F427-4C82-A632-E80DBB379B04}" srcOrd="1" destOrd="0" presId="urn:microsoft.com/office/officeart/2005/8/layout/radial4"/>
    <dgm:cxn modelId="{98EEA45A-8F11-43AA-B25E-841F46772B6B}" type="presParOf" srcId="{A92AF1F5-C0A4-4C9A-96A4-83F03B840585}" destId="{7E46895B-EEDB-40FD-8397-721DC6271F04}" srcOrd="2" destOrd="0" presId="urn:microsoft.com/office/officeart/2005/8/layout/radial4"/>
    <dgm:cxn modelId="{C94AF289-6EDF-4772-A7EA-2AAF388984E5}" type="presParOf" srcId="{A92AF1F5-C0A4-4C9A-96A4-83F03B840585}" destId="{7423D6D0-D784-4AC3-80C8-CBDEBA89271A}" srcOrd="3" destOrd="0" presId="urn:microsoft.com/office/officeart/2005/8/layout/radial4"/>
    <dgm:cxn modelId="{2899FA28-A7FA-4320-A46A-C5A41CBAE440}" type="presParOf" srcId="{A92AF1F5-C0A4-4C9A-96A4-83F03B840585}" destId="{2F50627F-4C84-403F-9835-715FDEB0E92A}" srcOrd="4" destOrd="0" presId="urn:microsoft.com/office/officeart/2005/8/layout/radial4"/>
    <dgm:cxn modelId="{E1781FC6-E80F-4169-BA37-4670395816E2}" type="presParOf" srcId="{A92AF1F5-C0A4-4C9A-96A4-83F03B840585}" destId="{C3A3C0FE-7E23-4E18-8EBA-1C9DAAD45108}" srcOrd="5" destOrd="0" presId="urn:microsoft.com/office/officeart/2005/8/layout/radial4"/>
    <dgm:cxn modelId="{91DF54B0-431A-4EA2-B81B-4D25E5CB9649}" type="presParOf" srcId="{A92AF1F5-C0A4-4C9A-96A4-83F03B840585}" destId="{0EF97C83-1030-44F0-B0AD-60C2C67C29B0}" srcOrd="6" destOrd="0" presId="urn:microsoft.com/office/officeart/2005/8/layout/radial4"/>
    <dgm:cxn modelId="{5D901605-2C66-4DCB-955A-A2DD1F5C6A58}" type="presParOf" srcId="{A92AF1F5-C0A4-4C9A-96A4-83F03B840585}" destId="{E9D045CD-4F38-402E-8CFE-355CBC7E62A4}" srcOrd="7" destOrd="0" presId="urn:microsoft.com/office/officeart/2005/8/layout/radial4"/>
    <dgm:cxn modelId="{65CBFFF4-17D1-40D3-A51C-F9F5F6F79BC6}" type="presParOf" srcId="{A92AF1F5-C0A4-4C9A-96A4-83F03B840585}" destId="{15465FFB-1A53-4825-BC52-421E74D51499}" srcOrd="8" destOrd="0" presId="urn:microsoft.com/office/officeart/2005/8/layout/radial4"/>
    <dgm:cxn modelId="{2B36BBDE-00B1-4FB1-BCA9-4B1C8204CD9E}" type="presParOf" srcId="{A92AF1F5-C0A4-4C9A-96A4-83F03B840585}" destId="{8B5EF6C5-E6A0-4351-A6D8-9FF403EE3BA4}" srcOrd="9" destOrd="0" presId="urn:microsoft.com/office/officeart/2005/8/layout/radial4"/>
    <dgm:cxn modelId="{671AD6AC-1402-4528-B031-4D36672B7758}" type="presParOf" srcId="{A92AF1F5-C0A4-4C9A-96A4-83F03B840585}" destId="{7D8B38FE-61B4-4768-A515-B667C964F898}" srcOrd="10" destOrd="0" presId="urn:microsoft.com/office/officeart/2005/8/layout/radial4"/>
    <dgm:cxn modelId="{AE372FA4-2AD3-4DEB-ADFB-0499829D29C6}" type="presParOf" srcId="{A92AF1F5-C0A4-4C9A-96A4-83F03B840585}" destId="{ECB5EDE5-3BF1-4572-BD02-67302389358F}" srcOrd="11" destOrd="0" presId="urn:microsoft.com/office/officeart/2005/8/layout/radial4"/>
    <dgm:cxn modelId="{052464CB-219A-47F7-BB9E-C3FB75337BD0}" type="presParOf" srcId="{A92AF1F5-C0A4-4C9A-96A4-83F03B840585}" destId="{CA043838-6734-447A-B59B-6BB94448786B}" srcOrd="12" destOrd="0" presId="urn:microsoft.com/office/officeart/2005/8/layout/radial4"/>
    <dgm:cxn modelId="{D0336E18-E5D3-48B4-B401-0E63F2A6A513}" type="presParOf" srcId="{A92AF1F5-C0A4-4C9A-96A4-83F03B840585}" destId="{4D13DDDE-6425-47B6-BF53-DE76A7861C46}" srcOrd="13" destOrd="0" presId="urn:microsoft.com/office/officeart/2005/8/layout/radial4"/>
    <dgm:cxn modelId="{7CA1A48F-6293-43C2-A472-91725A5F36DF}" type="presParOf" srcId="{A92AF1F5-C0A4-4C9A-96A4-83F03B840585}" destId="{D3D2C961-CEBE-4791-AB47-12D38AB15D77}" srcOrd="14" destOrd="0" presId="urn:microsoft.com/office/officeart/2005/8/layout/radial4"/>
    <dgm:cxn modelId="{B36C4FAB-CF77-46A6-8D54-B555631C1185}" type="presParOf" srcId="{A92AF1F5-C0A4-4C9A-96A4-83F03B840585}" destId="{CCE4DFE3-3BB2-43CA-B5DF-44873D4BE197}" srcOrd="15" destOrd="0" presId="urn:microsoft.com/office/officeart/2005/8/layout/radial4"/>
    <dgm:cxn modelId="{2B631BAB-0841-4D56-A2E7-49CCA0F5840F}" type="presParOf" srcId="{A92AF1F5-C0A4-4C9A-96A4-83F03B840585}" destId="{6F71A928-0D7E-4AB6-BA5B-43741FFD5F07}"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BB232-9CA4-45EF-A2E9-6372607DA362}">
      <dsp:nvSpPr>
        <dsp:cNvPr id="0" name=""/>
        <dsp:cNvSpPr/>
      </dsp:nvSpPr>
      <dsp:spPr>
        <a:xfrm>
          <a:off x="3270703" y="2765301"/>
          <a:ext cx="1688193" cy="16881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o-RO" sz="1600" b="1" kern="1200" dirty="0" smtClean="0"/>
            <a:t>Domenii identificate</a:t>
          </a:r>
          <a:endParaRPr lang="ru-RU" sz="1600" b="1" kern="1200" dirty="0"/>
        </a:p>
      </dsp:txBody>
      <dsp:txXfrm>
        <a:off x="3517933" y="3012531"/>
        <a:ext cx="1193733" cy="1193733"/>
      </dsp:txXfrm>
    </dsp:sp>
    <dsp:sp modelId="{B651BB28-F427-4C82-A632-E80DBB379B04}">
      <dsp:nvSpPr>
        <dsp:cNvPr id="0" name=""/>
        <dsp:cNvSpPr/>
      </dsp:nvSpPr>
      <dsp:spPr>
        <a:xfrm rot="10800000">
          <a:off x="898588" y="3368830"/>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46895B-EEDB-40FD-8397-721DC6271F04}">
      <dsp:nvSpPr>
        <dsp:cNvPr id="0" name=""/>
        <dsp:cNvSpPr/>
      </dsp:nvSpPr>
      <dsp:spPr>
        <a:xfrm>
          <a:off x="307720" y="3136703"/>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kumimoji="0" lang="ro-RO" sz="1200" b="1" i="0" u="none" strike="noStrike" kern="1200" cap="none" normalizeH="0" baseline="0" dirty="0" smtClean="0">
              <a:ln>
                <a:noFill/>
              </a:ln>
              <a:solidFill>
                <a:schemeClr val="bg1"/>
              </a:solidFill>
              <a:effectLst/>
              <a:latin typeface="Arial" charset="0"/>
              <a:cs typeface="Arial" charset="0"/>
            </a:rPr>
            <a:t>Deprivarea economică</a:t>
          </a:r>
          <a:endParaRPr lang="ru-RU" sz="1200" b="1" kern="1200" dirty="0">
            <a:solidFill>
              <a:schemeClr val="bg1"/>
            </a:solidFill>
          </a:endParaRPr>
        </a:p>
      </dsp:txBody>
      <dsp:txXfrm>
        <a:off x="335409" y="3164392"/>
        <a:ext cx="1126357" cy="890010"/>
      </dsp:txXfrm>
    </dsp:sp>
    <dsp:sp modelId="{7423D6D0-D784-4AC3-80C8-CBDEBA89271A}">
      <dsp:nvSpPr>
        <dsp:cNvPr id="0" name=""/>
        <dsp:cNvSpPr/>
      </dsp:nvSpPr>
      <dsp:spPr>
        <a:xfrm rot="12352145">
          <a:off x="1127964" y="2459293"/>
          <a:ext cx="222228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50627F-4C84-403F-9835-715FDEB0E92A}">
      <dsp:nvSpPr>
        <dsp:cNvPr id="0" name=""/>
        <dsp:cNvSpPr/>
      </dsp:nvSpPr>
      <dsp:spPr>
        <a:xfrm>
          <a:off x="648441" y="1742357"/>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kumimoji="0" lang="ro-RO" sz="1200" b="1" i="0" u="none" strike="noStrike" kern="1200" cap="none" normalizeH="0" baseline="0" dirty="0" smtClean="0">
              <a:ln>
                <a:noFill/>
              </a:ln>
              <a:solidFill>
                <a:schemeClr val="bg1"/>
              </a:solidFill>
              <a:effectLst/>
              <a:latin typeface="Arial" charset="0"/>
              <a:cs typeface="Arial" charset="0"/>
            </a:rPr>
            <a:t>Deprivarea demografică</a:t>
          </a:r>
          <a:endParaRPr lang="ru-RU" sz="1200" b="1" kern="1200" dirty="0">
            <a:solidFill>
              <a:schemeClr val="bg1"/>
            </a:solidFill>
          </a:endParaRPr>
        </a:p>
      </dsp:txBody>
      <dsp:txXfrm>
        <a:off x="676130" y="1770046"/>
        <a:ext cx="1126357" cy="890010"/>
      </dsp:txXfrm>
    </dsp:sp>
    <dsp:sp modelId="{C3A3C0FE-7E23-4E18-8EBA-1C9DAAD45108}">
      <dsp:nvSpPr>
        <dsp:cNvPr id="0" name=""/>
        <dsp:cNvSpPr/>
      </dsp:nvSpPr>
      <dsp:spPr>
        <a:xfrm rot="13885714">
          <a:off x="1687523" y="1730590"/>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F97C83-1030-44F0-B0AD-60C2C67C29B0}">
      <dsp:nvSpPr>
        <dsp:cNvPr id="0" name=""/>
        <dsp:cNvSpPr/>
      </dsp:nvSpPr>
      <dsp:spPr>
        <a:xfrm>
          <a:off x="1518657" y="622168"/>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kumimoji="0" lang="ro-RO" sz="1200" b="1" i="0" u="none" strike="noStrike" kern="1200" cap="none" normalizeH="0" baseline="0" dirty="0" smtClean="0">
              <a:ln>
                <a:noFill/>
              </a:ln>
              <a:solidFill>
                <a:schemeClr val="bg1"/>
              </a:solidFill>
              <a:effectLst/>
              <a:latin typeface="Arial" charset="0"/>
              <a:cs typeface="Arial" charset="0"/>
            </a:rPr>
            <a:t>Deprivarea financiară</a:t>
          </a:r>
          <a:endParaRPr lang="ru-RU" sz="1200" b="1" kern="1200" dirty="0">
            <a:solidFill>
              <a:schemeClr val="bg1"/>
            </a:solidFill>
          </a:endParaRPr>
        </a:p>
      </dsp:txBody>
      <dsp:txXfrm>
        <a:off x="1546346" y="649857"/>
        <a:ext cx="1126357" cy="890010"/>
      </dsp:txXfrm>
    </dsp:sp>
    <dsp:sp modelId="{E9D045CD-4F38-402E-8CFE-355CBC7E62A4}">
      <dsp:nvSpPr>
        <dsp:cNvPr id="0" name=""/>
        <dsp:cNvSpPr/>
      </dsp:nvSpPr>
      <dsp:spPr>
        <a:xfrm rot="15428571">
          <a:off x="2527708" y="1325978"/>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65FFB-1A53-4825-BC52-421E74D51499}">
      <dsp:nvSpPr>
        <dsp:cNvPr id="0" name=""/>
        <dsp:cNvSpPr/>
      </dsp:nvSpPr>
      <dsp:spPr>
        <a:xfrm>
          <a:off x="2808258" y="1129"/>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kumimoji="0" lang="ro-RO" sz="1200" b="1" i="0" u="none" strike="noStrike" kern="1200" cap="none" normalizeH="0" baseline="0" dirty="0" smtClean="0">
              <a:ln>
                <a:noFill/>
              </a:ln>
              <a:solidFill>
                <a:schemeClr val="bg1"/>
              </a:solidFill>
              <a:effectLst/>
              <a:latin typeface="Arial" charset="0"/>
              <a:cs typeface="Arial" charset="0"/>
            </a:rPr>
            <a:t>Deprivarea de servicii de sănătate </a:t>
          </a:r>
          <a:endParaRPr lang="ru-RU" sz="1200" b="1" kern="1200" dirty="0">
            <a:solidFill>
              <a:schemeClr val="bg1"/>
            </a:solidFill>
          </a:endParaRPr>
        </a:p>
      </dsp:txBody>
      <dsp:txXfrm>
        <a:off x="2835947" y="28818"/>
        <a:ext cx="1126357" cy="890010"/>
      </dsp:txXfrm>
    </dsp:sp>
    <dsp:sp modelId="{8B5EF6C5-E6A0-4351-A6D8-9FF403EE3BA4}">
      <dsp:nvSpPr>
        <dsp:cNvPr id="0" name=""/>
        <dsp:cNvSpPr/>
      </dsp:nvSpPr>
      <dsp:spPr>
        <a:xfrm rot="16971429">
          <a:off x="3460243" y="1325978"/>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8B38FE-61B4-4768-A515-B667C964F898}">
      <dsp:nvSpPr>
        <dsp:cNvPr id="0" name=""/>
        <dsp:cNvSpPr/>
      </dsp:nvSpPr>
      <dsp:spPr>
        <a:xfrm>
          <a:off x="4239606" y="1129"/>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o-RO" sz="1200" b="1" kern="1200" dirty="0" smtClean="0">
              <a:solidFill>
                <a:schemeClr val="bg1"/>
              </a:solidFill>
            </a:rPr>
            <a:t>Deprivarea d</a:t>
          </a:r>
          <a:r>
            <a:rPr kumimoji="0" lang="ro-RO" sz="1200" b="1" i="0" u="none" strike="noStrike" kern="1200" cap="none" normalizeH="0" baseline="0" dirty="0" smtClean="0">
              <a:ln>
                <a:noFill/>
              </a:ln>
              <a:solidFill>
                <a:schemeClr val="bg1"/>
              </a:solidFill>
              <a:effectLst/>
              <a:latin typeface="Arial" charset="0"/>
              <a:cs typeface="Arial" charset="0"/>
            </a:rPr>
            <a:t>e servicii de educație</a:t>
          </a:r>
          <a:r>
            <a:rPr lang="ro-RO" sz="1200" b="1" kern="1200" dirty="0" smtClean="0">
              <a:solidFill>
                <a:schemeClr val="bg1"/>
              </a:solidFill>
            </a:rPr>
            <a:t> </a:t>
          </a:r>
          <a:endParaRPr lang="ru-RU" sz="1200" b="1" kern="1200" dirty="0">
            <a:solidFill>
              <a:schemeClr val="bg1"/>
            </a:solidFill>
          </a:endParaRPr>
        </a:p>
      </dsp:txBody>
      <dsp:txXfrm>
        <a:off x="4267295" y="28818"/>
        <a:ext cx="1126357" cy="890010"/>
      </dsp:txXfrm>
    </dsp:sp>
    <dsp:sp modelId="{ECB5EDE5-3BF1-4572-BD02-67302389358F}">
      <dsp:nvSpPr>
        <dsp:cNvPr id="0" name=""/>
        <dsp:cNvSpPr/>
      </dsp:nvSpPr>
      <dsp:spPr>
        <a:xfrm rot="18514286">
          <a:off x="4300428" y="1730590"/>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43838-6734-447A-B59B-6BB94448786B}">
      <dsp:nvSpPr>
        <dsp:cNvPr id="0" name=""/>
        <dsp:cNvSpPr/>
      </dsp:nvSpPr>
      <dsp:spPr>
        <a:xfrm>
          <a:off x="5401881" y="530276"/>
          <a:ext cx="1436387" cy="11291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kumimoji="0" lang="ro-RO" sz="1200" b="1" i="0" u="none" strike="noStrike" kern="1200" cap="none" normalizeH="0" baseline="0" dirty="0" smtClean="0">
              <a:ln>
                <a:noFill/>
              </a:ln>
              <a:solidFill>
                <a:schemeClr val="bg1"/>
              </a:solidFill>
              <a:effectLst/>
              <a:latin typeface="Arial" charset="0"/>
              <a:cs typeface="Arial" charset="0"/>
            </a:rPr>
            <a:t>Deprivarea de infrastructură: </a:t>
          </a:r>
          <a:r>
            <a:rPr kumimoji="0" lang="ro-RO" sz="800" b="0" i="0" u="none" strike="noStrike" kern="1200" cap="none" normalizeH="0" baseline="0" dirty="0" smtClean="0">
              <a:ln>
                <a:noFill/>
              </a:ln>
              <a:solidFill>
                <a:schemeClr val="bg1"/>
              </a:solidFill>
              <a:effectLst/>
              <a:latin typeface="Arial" charset="0"/>
              <a:cs typeface="Arial" charset="0"/>
            </a:rPr>
            <a:t>d</a:t>
          </a:r>
          <a:r>
            <a:rPr kumimoji="0" lang="ro-RO" sz="800" b="0" i="1" u="none" strike="noStrike" kern="1200" cap="none" normalizeH="0" baseline="0" dirty="0" smtClean="0">
              <a:ln>
                <a:noFill/>
              </a:ln>
              <a:solidFill>
                <a:schemeClr val="bg1"/>
              </a:solidFill>
              <a:effectLst/>
              <a:latin typeface="Arial" charset="0"/>
              <a:cs typeface="Arial" charset="0"/>
            </a:rPr>
            <a:t>rumuri și transporturi, apă și canalizare, energetică, comunicații</a:t>
          </a:r>
          <a:endParaRPr lang="ru-RU" sz="800" kern="1200" dirty="0">
            <a:solidFill>
              <a:schemeClr val="bg1"/>
            </a:solidFill>
          </a:endParaRPr>
        </a:p>
      </dsp:txBody>
      <dsp:txXfrm>
        <a:off x="5434953" y="563348"/>
        <a:ext cx="1370243" cy="1063027"/>
      </dsp:txXfrm>
    </dsp:sp>
    <dsp:sp modelId="{4D13DDDE-6425-47B6-BF53-DE76A7861C46}">
      <dsp:nvSpPr>
        <dsp:cNvPr id="0" name=""/>
        <dsp:cNvSpPr/>
      </dsp:nvSpPr>
      <dsp:spPr>
        <a:xfrm rot="20057143">
          <a:off x="4881854" y="2459675"/>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D2C961-CEBE-4791-AB47-12D38AB15D77}">
      <dsp:nvSpPr>
        <dsp:cNvPr id="0" name=""/>
        <dsp:cNvSpPr/>
      </dsp:nvSpPr>
      <dsp:spPr>
        <a:xfrm>
          <a:off x="6421638" y="1741241"/>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kumimoji="0" lang="ro-RO" sz="1600" b="1" i="0" u="none" strike="noStrike" kern="1200" cap="none" normalizeH="0" baseline="0" dirty="0" smtClean="0">
              <a:ln>
                <a:noFill/>
              </a:ln>
              <a:solidFill>
                <a:schemeClr val="bg1"/>
              </a:solidFill>
              <a:effectLst/>
              <a:latin typeface="Arial" charset="0"/>
              <a:cs typeface="Arial" charset="0"/>
            </a:rPr>
            <a:t>Deprivarea socială</a:t>
          </a:r>
          <a:endParaRPr lang="ru-RU" sz="1600" b="1" kern="1200" dirty="0">
            <a:solidFill>
              <a:schemeClr val="bg1"/>
            </a:solidFill>
          </a:endParaRPr>
        </a:p>
      </dsp:txBody>
      <dsp:txXfrm>
        <a:off x="6449327" y="1768930"/>
        <a:ext cx="1126357" cy="890010"/>
      </dsp:txXfrm>
    </dsp:sp>
    <dsp:sp modelId="{CCE4DFE3-3BB2-43CA-B5DF-44873D4BE197}">
      <dsp:nvSpPr>
        <dsp:cNvPr id="0" name=""/>
        <dsp:cNvSpPr/>
      </dsp:nvSpPr>
      <dsp:spPr>
        <a:xfrm>
          <a:off x="5089362" y="3368830"/>
          <a:ext cx="2241648" cy="4811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1A928-0D7E-4AB6-BA5B-43741FFD5F07}">
      <dsp:nvSpPr>
        <dsp:cNvPr id="0" name=""/>
        <dsp:cNvSpPr/>
      </dsp:nvSpPr>
      <dsp:spPr>
        <a:xfrm>
          <a:off x="6740143" y="3136703"/>
          <a:ext cx="1181735" cy="945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kumimoji="0" lang="ro-RO" sz="1600" b="1" i="0" u="none" strike="noStrike" kern="1200" cap="none" normalizeH="0" baseline="0" dirty="0" smtClean="0">
              <a:ln>
                <a:noFill/>
              </a:ln>
              <a:solidFill>
                <a:schemeClr val="bg1"/>
              </a:solidFill>
              <a:effectLst/>
              <a:latin typeface="Arial" charset="0"/>
              <a:cs typeface="Arial" charset="0"/>
            </a:rPr>
            <a:t>Deprivarea de condiții de mediu</a:t>
          </a:r>
          <a:endParaRPr lang="ru-RU" sz="1600" b="1" kern="1200" dirty="0">
            <a:solidFill>
              <a:schemeClr val="bg1"/>
            </a:solidFill>
          </a:endParaRPr>
        </a:p>
      </dsp:txBody>
      <dsp:txXfrm>
        <a:off x="6767832" y="3164392"/>
        <a:ext cx="1126357" cy="89001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05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o-RO"/>
          </a:p>
        </p:txBody>
      </p:sp>
      <p:sp>
        <p:nvSpPr>
          <p:cNvPr id="3" name="Дата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C43BF0-B43A-4A24-873D-7A1D524B7CED}" type="datetimeFigureOut">
              <a:rPr lang="ro-RO"/>
              <a:pPr>
                <a:defRPr/>
              </a:pPr>
              <a:t>25.08.2014</a:t>
            </a:fld>
            <a:endParaRPr lang="ro-RO"/>
          </a:p>
        </p:txBody>
      </p:sp>
      <p:sp>
        <p:nvSpPr>
          <p:cNvPr id="4" name="Нижний колонтитул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o-RO"/>
          </a:p>
        </p:txBody>
      </p:sp>
      <p:sp>
        <p:nvSpPr>
          <p:cNvPr id="5" name="Номер слайда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FE6600F-A42E-4F05-A2F0-DDFC3EB2AE4E}" type="slidenum">
              <a:rPr lang="ro-RO"/>
              <a:pPr>
                <a:defRPr/>
              </a:pPr>
              <a:t>‹#›</a:t>
            </a:fld>
            <a:endParaRPr lang="ro-RO"/>
          </a:p>
        </p:txBody>
      </p:sp>
    </p:spTree>
    <p:extLst>
      <p:ext uri="{BB962C8B-B14F-4D97-AF65-F5344CB8AC3E}">
        <p14:creationId xmlns:p14="http://schemas.microsoft.com/office/powerpoint/2010/main" val="180340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05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Date Placeholder 2"/>
          <p:cNvSpPr>
            <a:spLocks noGrp="1"/>
          </p:cNvSpPr>
          <p:nvPr>
            <p:ph type="dt" idx="1"/>
          </p:nvPr>
        </p:nvSpPr>
        <p:spPr>
          <a:xfrm>
            <a:off x="3814763" y="0"/>
            <a:ext cx="2919412" cy="4905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112D31D-4454-4D43-BC5C-8C4C086F27A4}" type="datetimeFigureOut">
              <a:rPr lang="ru-RU"/>
              <a:pPr>
                <a:defRPr/>
              </a:pPr>
              <a:t>25.08.2014</a:t>
            </a:fld>
            <a:endParaRPr lang="ru-RU"/>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a:p>
        </p:txBody>
      </p:sp>
      <p:sp>
        <p:nvSpPr>
          <p:cNvPr id="6" name="Footer Placeholder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Slide Number Placeholder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24A0E26-9551-4C7D-8B4C-131340FE7AE2}" type="slidenum">
              <a:rPr lang="ru-RU"/>
              <a:pPr>
                <a:defRPr/>
              </a:pPr>
              <a:t>‹#›</a:t>
            </a:fld>
            <a:endParaRPr lang="ru-RU"/>
          </a:p>
        </p:txBody>
      </p:sp>
    </p:spTree>
    <p:extLst>
      <p:ext uri="{BB962C8B-B14F-4D97-AF65-F5344CB8AC3E}">
        <p14:creationId xmlns:p14="http://schemas.microsoft.com/office/powerpoint/2010/main" val="2978100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ate.gov.m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articip.gov.m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euro.who.int/__data/assets/pdf_file/0018/183510/e96775-final.pd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mp.gov.md/esrigis/mainmap.do?reset=true&amp;language=r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1A4E96-4938-4C4A-9630-AA187FF88121}"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indent="0">
              <a:spcBef>
                <a:spcPct val="0"/>
              </a:spcBef>
              <a:buFontTx/>
              <a:buNone/>
            </a:pPr>
            <a:r>
              <a:rPr lang="ro-RO" sz="1200" kern="1200" dirty="0" smtClean="0">
                <a:solidFill>
                  <a:schemeClr val="tx1"/>
                </a:solidFill>
                <a:effectLst/>
                <a:latin typeface="+mn-lt"/>
                <a:ea typeface="+mn-ea"/>
                <a:cs typeface="+mn-cs"/>
              </a:rPr>
              <a:t>Pentru a înţelege care sunt beneficiile</a:t>
            </a:r>
            <a:r>
              <a:rPr lang="ro-RO" sz="1200" b="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indicilor de deprivare în comparaţie cu alte surse de date, în chestionare a fost propusă o listă de avantaje asupra cărora respondenţii şi-au expus opinia. </a:t>
            </a:r>
          </a:p>
          <a:p>
            <a:pPr marL="0" indent="0">
              <a:spcBef>
                <a:spcPct val="0"/>
              </a:spcBef>
              <a:buFontTx/>
              <a:buNone/>
            </a:pPr>
            <a:endParaRPr lang="ro-RO" sz="1200" kern="1200" dirty="0" smtClean="0">
              <a:solidFill>
                <a:schemeClr val="tx1"/>
              </a:solidFill>
              <a:effectLst/>
              <a:latin typeface="+mn-lt"/>
              <a:ea typeface="+mn-ea"/>
              <a:cs typeface="+mn-cs"/>
            </a:endParaRPr>
          </a:p>
          <a:p>
            <a:pPr marL="228600" indent="-228600">
              <a:spcBef>
                <a:spcPct val="0"/>
              </a:spcBef>
              <a:buFontTx/>
              <a:buAutoNum type="arabicPeriod"/>
            </a:pPr>
            <a:r>
              <a:rPr lang="ro-RO" sz="1200" kern="1200" dirty="0" smtClean="0">
                <a:solidFill>
                  <a:schemeClr val="tx1"/>
                </a:solidFill>
                <a:effectLst/>
                <a:latin typeface="+mn-lt"/>
                <a:ea typeface="+mn-ea"/>
                <a:cs typeface="+mn-cs"/>
              </a:rPr>
              <a:t>Astfel, cei mai mulţi respondenţi (87%) au considerat că</a:t>
            </a:r>
            <a:r>
              <a:rPr lang="ro-RO" sz="1200" i="1" kern="1200" dirty="0" smtClean="0">
                <a:solidFill>
                  <a:schemeClr val="tx1"/>
                </a:solidFill>
                <a:effectLst/>
                <a:latin typeface="+mn-lt"/>
                <a:ea typeface="+mn-ea"/>
                <a:cs typeface="+mn-cs"/>
              </a:rPr>
              <a:t> indicii de deprivare constituie un suport important pentru elaborarea și orientarea proiectelor de dezvoltare.</a:t>
            </a:r>
            <a:r>
              <a:rPr lang="ro-RO" sz="1200" i="1"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Orişice propunere de proiect trebuie să se bazează pe date exacte, relevante și fiabile. Indicii de deprivare constituie nişte instrumente care pot aduce argumente valoroase potenţialilor beneficiari de proiecte. Necesitatea acestor instrumente ar putea creşte, în condiţiile în care Republica Moldova va avea acces la fondurile europene pentru preaderare. Principiul general de alocare a fondurilor este susţinerea prioritară a zonelor mai puţin dezvoltate. Indicii de deprivare constituie un instrument care indică cu exactitate care zone sunt mai defavorizate în comparaţie cu altele</a:t>
            </a:r>
            <a:r>
              <a:rPr lang="ro-RO" sz="1200" kern="1200" baseline="0" dirty="0" smtClean="0">
                <a:solidFill>
                  <a:schemeClr val="tx1"/>
                </a:solidFill>
                <a:effectLst/>
                <a:latin typeface="+mn-lt"/>
                <a:ea typeface="+mn-ea"/>
                <a:cs typeface="+mn-cs"/>
              </a:rPr>
              <a:t> și permite </a:t>
            </a:r>
            <a:r>
              <a:rPr lang="ro-RO" sz="1200" kern="1200" dirty="0" smtClean="0">
                <a:solidFill>
                  <a:schemeClr val="tx1"/>
                </a:solidFill>
                <a:effectLst/>
                <a:latin typeface="+mn-lt"/>
                <a:ea typeface="+mn-ea"/>
                <a:cs typeface="+mn-cs"/>
              </a:rPr>
              <a:t>orientarea eficientă a resurselor financiare (spre comunităţile cele mai nevoiaşe)</a:t>
            </a:r>
          </a:p>
          <a:p>
            <a:pPr marL="228600" indent="-228600">
              <a:spcBef>
                <a:spcPct val="0"/>
              </a:spcBef>
              <a:buFontTx/>
              <a:buAutoNum type="arabicPeriod"/>
            </a:pPr>
            <a:endParaRPr lang="ro-RO" sz="1200" kern="1200" dirty="0" smtClean="0">
              <a:solidFill>
                <a:schemeClr val="tx1"/>
              </a:solidFill>
              <a:effectLst/>
              <a:latin typeface="+mn-lt"/>
              <a:ea typeface="+mn-ea"/>
              <a:cs typeface="+mn-cs"/>
            </a:endParaRPr>
          </a:p>
          <a:p>
            <a:pPr marL="228600" indent="-228600">
              <a:spcBef>
                <a:spcPct val="0"/>
              </a:spcBef>
              <a:buFontTx/>
              <a:buAutoNum type="arabicPeriod"/>
            </a:pPr>
            <a:r>
              <a:rPr lang="ro-RO" sz="1200" kern="1200" dirty="0" smtClean="0">
                <a:solidFill>
                  <a:schemeClr val="tx1"/>
                </a:solidFill>
                <a:effectLst/>
                <a:latin typeface="+mn-lt"/>
                <a:ea typeface="+mn-ea"/>
                <a:cs typeface="+mn-cs"/>
              </a:rPr>
              <a:t>Majoritatea respondenţilor au remarcat </a:t>
            </a:r>
            <a:r>
              <a:rPr lang="ro-RO" sz="1200" i="1" kern="1200" dirty="0" smtClean="0">
                <a:solidFill>
                  <a:schemeClr val="tx1"/>
                </a:solidFill>
                <a:effectLst/>
                <a:latin typeface="+mn-lt"/>
                <a:ea typeface="+mn-ea"/>
                <a:cs typeface="+mn-cs"/>
              </a:rPr>
              <a:t>importanţa indicilor de deprivare în procesul de planificare strategică. </a:t>
            </a:r>
            <a:r>
              <a:rPr lang="ro-RO" sz="1200" kern="1200" dirty="0" smtClean="0">
                <a:solidFill>
                  <a:schemeClr val="tx1"/>
                </a:solidFill>
                <a:effectLst/>
                <a:latin typeface="+mn-lt"/>
                <a:ea typeface="+mn-ea"/>
                <a:cs typeface="+mn-cs"/>
              </a:rPr>
              <a:t>Aceste avantaje au fost menţionate, în special, de autorităţile publice de toate nivelele, care reprezintă instituţiile principale responsabile de elaborarea documentelor de planificare strategică în ţară. Rolul indicilor de deprivare în procesul de planificare strategică este însemnat, în special, în contextul elaborării, monitorizării şi evaluării politicilor de dezvoltare regională şi a politicilor de descentralizare. Circa 74% din utilizatori au considerat importanţi indicii de deprivare în acest domeniu. Această poziţie este explicată de faptul că indicii de deprivare oferă posibilitatea de a măsura decalajele în dezvoltarea regiunilor/localităţilor ţării – obiectiv de bază în politica de dezvoltare regională, dar și de a măsura capacitatea administrativă a autorităţilor publice locale – obiectiv important în cadrul politicii de descentralizare administrativă.</a:t>
            </a:r>
          </a:p>
          <a:p>
            <a:pPr marL="228600" indent="-228600">
              <a:spcBef>
                <a:spcPct val="0"/>
              </a:spcBef>
              <a:buFontTx/>
              <a:buAutoNum type="arabicPeriod"/>
            </a:pPr>
            <a:endParaRPr lang="ro-RO" sz="1200" kern="1200" dirty="0" smtClean="0">
              <a:solidFill>
                <a:schemeClr val="tx1"/>
              </a:solidFill>
              <a:effectLst/>
              <a:latin typeface="+mn-lt"/>
              <a:ea typeface="+mn-ea"/>
              <a:cs typeface="+mn-cs"/>
            </a:endParaRPr>
          </a:p>
          <a:p>
            <a:pPr marL="228600" indent="-228600">
              <a:spcBef>
                <a:spcPct val="0"/>
              </a:spcBef>
              <a:buFontTx/>
              <a:buAutoNum type="arabicPeriod"/>
            </a:pPr>
            <a:r>
              <a:rPr lang="ro-RO" sz="1200" kern="1200" dirty="0" smtClean="0">
                <a:solidFill>
                  <a:schemeClr val="tx1"/>
                </a:solidFill>
                <a:effectLst/>
                <a:latin typeface="+mn-lt"/>
                <a:ea typeface="+mn-ea"/>
                <a:cs typeface="+mn-cs"/>
              </a:rPr>
              <a:t>Referitor la BD, Baza de date reprezintă o sursă de informaţie care oferă indicatori dezagregaţi la nivel de localitate. La fel ca în cazul indicilor de deprivare BD este considerată importantă </a:t>
            </a:r>
            <a:r>
              <a:rPr lang="ro-RO" sz="1200" i="1" kern="1200" dirty="0" smtClean="0">
                <a:solidFill>
                  <a:schemeClr val="tx1"/>
                </a:solidFill>
                <a:effectLst/>
                <a:latin typeface="+mn-lt"/>
                <a:ea typeface="+mn-ea"/>
                <a:cs typeface="+mn-cs"/>
              </a:rPr>
              <a:t>pentru</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elaborarea propunerilor de proiecte și pentru elaborarea, monitorizarea şi evaluarea a documentelor de planificare strategică</a:t>
            </a:r>
            <a:r>
              <a:rPr lang="ro-RO" sz="1200" kern="1200" dirty="0" smtClean="0">
                <a:solidFill>
                  <a:schemeClr val="tx1"/>
                </a:solidFill>
                <a:effectLst/>
                <a:latin typeface="+mn-lt"/>
                <a:ea typeface="+mn-ea"/>
                <a:cs typeface="+mn-cs"/>
              </a:rPr>
              <a:t>. </a:t>
            </a:r>
          </a:p>
          <a:p>
            <a:pPr marL="0" indent="0">
              <a:spcBef>
                <a:spcPct val="0"/>
              </a:spcBef>
              <a:buFontTx/>
              <a:buNone/>
            </a:pPr>
            <a:endParaRPr lang="ro-RO" sz="1200" kern="1200" dirty="0" smtClean="0">
              <a:solidFill>
                <a:schemeClr val="tx1"/>
              </a:solidFill>
              <a:effectLst/>
              <a:latin typeface="+mn-lt"/>
              <a:ea typeface="+mn-ea"/>
              <a:cs typeface="+mn-cs"/>
            </a:endParaRPr>
          </a:p>
          <a:p>
            <a:pPr marL="0" indent="0">
              <a:spcBef>
                <a:spcPct val="0"/>
              </a:spcBef>
              <a:buFontTx/>
              <a:buNone/>
            </a:pPr>
            <a:r>
              <a:rPr lang="ro-RO" sz="1200" kern="1200" dirty="0" smtClean="0">
                <a:solidFill>
                  <a:schemeClr val="tx1"/>
                </a:solidFill>
                <a:effectLst/>
                <a:latin typeface="+mn-lt"/>
                <a:ea typeface="+mn-ea"/>
                <a:cs typeface="+mn-cs"/>
              </a:rPr>
              <a:t>Pe lîngă acestea, dat fiind faptul că BD este practic unica sursă de date care oferă indicatori detaliaţi la nivel de localitate, mulţi din respondenţi au remarcat faptul că BD </a:t>
            </a:r>
            <a:r>
              <a:rPr lang="ro-RO" sz="1200" i="1" kern="1200" dirty="0" smtClean="0">
                <a:solidFill>
                  <a:schemeClr val="tx1"/>
                </a:solidFill>
                <a:effectLst/>
                <a:latin typeface="+mn-lt"/>
                <a:ea typeface="+mn-ea"/>
                <a:cs typeface="+mn-cs"/>
              </a:rPr>
              <a:t>constituie un instrument important în activitatea APL</a:t>
            </a:r>
            <a:r>
              <a:rPr lang="ro-RO" sz="1200" kern="1200" dirty="0" smtClean="0">
                <a:solidFill>
                  <a:schemeClr val="tx1"/>
                </a:solidFill>
                <a:effectLst/>
                <a:latin typeface="+mn-lt"/>
                <a:ea typeface="+mn-ea"/>
                <a:cs typeface="+mn-cs"/>
              </a:rPr>
              <a:t>. </a:t>
            </a:r>
            <a:endParaRPr lang="en-US" dirty="0" smtClean="0"/>
          </a:p>
        </p:txBody>
      </p:sp>
      <p:sp>
        <p:nvSpPr>
          <p:cNvPr id="49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B28D0-A32B-4852-9EE5-FE13A3EF7C37}"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După cum s-a arătat mai sus, aproape 52% din respondenţi nu au utilizat în activitatea lor indicii de deprivare. Cei mai mulți neutilizatori au fost identificați în cadrul primăriilor (circa 69% din respondenți), autorităților publice centrale (circa 65%) și organizațiilor partenere ale Guvernului (circa 60%). Totodată, circa a treia parte din respondenții consiliilor raionale și municipale, de asemenea, au indicat în chestionare că nu au utilizat acești indici. Nu au fost identificate persoane care nu au utilizat indicii de deprivare în rândul agențiilor de dezvoltare regională. </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o-RO" sz="1200" kern="1200" dirty="0" smtClean="0">
              <a:solidFill>
                <a:schemeClr val="tx1"/>
              </a:solidFill>
              <a:effectLst/>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Principalul motiv de neutilizare invocat de respondenţi a fost faptul că ei </a:t>
            </a:r>
            <a:r>
              <a:rPr lang="ro-RO" sz="1200" i="1" kern="1200" dirty="0" smtClean="0">
                <a:solidFill>
                  <a:schemeClr val="tx1"/>
                </a:solidFill>
                <a:effectLst/>
                <a:latin typeface="+mn-lt"/>
                <a:ea typeface="+mn-ea"/>
                <a:cs typeface="+mn-cs"/>
              </a:rPr>
              <a:t>nu au ştiut despre existenţa indicilor de deprivare . </a:t>
            </a:r>
            <a:r>
              <a:rPr lang="ro-RO" sz="1200" kern="1200" dirty="0" smtClean="0">
                <a:solidFill>
                  <a:schemeClr val="tx1"/>
                </a:solidFill>
                <a:effectLst/>
                <a:latin typeface="+mn-lt"/>
                <a:ea typeface="+mn-ea"/>
                <a:cs typeface="+mn-cs"/>
              </a:rPr>
              <a:t>Circa 43% dintre neutilizatori au invocat un asemenea motiv. Această situație este explicată de faptul că pe parcursul anilor de existență a indicilor de deprivare, nu au fost întreprinse măsuri suficiente de mediatizare a indicilor de deprivare. Indicii de deprivare au fost promovați prin unele seminare de instruire, însă în aceste seminare</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nu au putut fi cuprinse toate instituțiile interesate. S-a constatat că aproape 80% dintre cei care nu au ştiut despre existenţa indicilor de deprivare ar putea fi interesaţi de acest instrument. </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o-RO" sz="1200" kern="1200" dirty="0" smtClean="0">
              <a:solidFill>
                <a:schemeClr val="tx1"/>
              </a:solidFill>
              <a:effectLst/>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O altă cauză de neutilizare a IDAM expusă în chestionare a fost faptul că mulţi dintre neutilizatori (circa 42%) </a:t>
            </a:r>
            <a:r>
              <a:rPr lang="ro-RO" sz="1200" i="1" kern="1200" dirty="0" smtClean="0">
                <a:solidFill>
                  <a:schemeClr val="tx1"/>
                </a:solidFill>
                <a:effectLst/>
                <a:latin typeface="+mn-lt"/>
                <a:ea typeface="+mn-ea"/>
                <a:cs typeface="+mn-cs"/>
              </a:rPr>
              <a:t>nu au avut necesitatea în asemenea indici în activitatea lor</a:t>
            </a:r>
            <a:r>
              <a:rPr lang="ro-RO" sz="1200" kern="1200" dirty="0" smtClean="0">
                <a:solidFill>
                  <a:schemeClr val="tx1"/>
                </a:solidFill>
                <a:effectLst/>
                <a:latin typeface="+mn-lt"/>
                <a:ea typeface="+mn-ea"/>
                <a:cs typeface="+mn-cs"/>
              </a:rPr>
              <a:t>. Necesitatea în indicatori statistici, inclusiv în indici de deprivare, depinde de atribuțiile funcționale ale fiecărui respondent, de domeniul de activitate desfășurat. Indicii de deprivare sunt niște instrumente axate, în special, pe dezvoltarea regională și comunitară. Nu toți respondenții dețin atribuții funcționale corelate cu acest domeniu, fapt ce explică datele de mai sus.</a:t>
            </a:r>
            <a:endParaRPr lang="ru-RU" sz="1200" kern="1200" dirty="0" smtClean="0">
              <a:solidFill>
                <a:schemeClr val="tx1"/>
              </a:solidFill>
              <a:effectLst/>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o-RO" sz="1200" kern="1200" dirty="0" smtClean="0">
              <a:solidFill>
                <a:schemeClr val="tx1"/>
              </a:solidFill>
              <a:effectLst/>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Insuficienţa de cunoştinţe despre modul în care pot fi utilizaţi indicii de deprivare</a:t>
            </a:r>
            <a:r>
              <a:rPr lang="ro-RO" sz="1200" kern="1200" dirty="0" smtClean="0">
                <a:solidFill>
                  <a:schemeClr val="tx1"/>
                </a:solidFill>
                <a:effectLst/>
                <a:latin typeface="+mn-lt"/>
                <a:ea typeface="+mn-ea"/>
                <a:cs typeface="+mn-cs"/>
              </a:rPr>
              <a:t> a constituit un alt motiv de neutilizare menționat de respondenți. Circa 21% din neutilizatori au menționat drept argument de neutilizare acest motiv. </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o-RO" sz="1200" kern="1200" dirty="0" smtClean="0">
              <a:solidFill>
                <a:schemeClr val="tx1"/>
              </a:solidFill>
              <a:effectLst/>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O altă cauză menţionată a fost faptul că </a:t>
            </a:r>
            <a:r>
              <a:rPr lang="ro-RO" sz="1200" i="1" kern="1200" dirty="0" smtClean="0">
                <a:solidFill>
                  <a:schemeClr val="tx1"/>
                </a:solidFill>
                <a:effectLst/>
                <a:latin typeface="+mn-lt"/>
                <a:ea typeface="+mn-ea"/>
                <a:cs typeface="+mn-cs"/>
              </a:rPr>
              <a:t>nu există suficiente informaţii despre sursa publică unde pot fi accesate aceste date</a:t>
            </a:r>
            <a:r>
              <a:rPr lang="ro-RO" sz="1200" kern="1200" dirty="0" smtClean="0">
                <a:solidFill>
                  <a:schemeClr val="tx1"/>
                </a:solidFill>
                <a:effectLst/>
                <a:latin typeface="+mn-lt"/>
                <a:ea typeface="+mn-ea"/>
                <a:cs typeface="+mn-cs"/>
              </a:rPr>
              <a:t> (19%). </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o-RO" sz="1200" kern="1200" dirty="0" smtClean="0">
              <a:solidFill>
                <a:schemeClr val="tx1"/>
              </a:solidFill>
              <a:effectLst/>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Referitor la BD: Indicatorii din Baza de date nu au fost utilizaţi de către circa 41% din respondenţii care au participat la chestionare. Cei mai  mulți neutilizatori au fost identificați în cadrul organizațiilor internaționale (60%) și în cadrul APC (58%). Totodată, BD nu a fost utilizată de circa 42% din respondenţii primăriilor şi circa 24% din respondenţii consiliilor raionale. Cei mai puțini respondenți care nu au folosit BD au fost identificați în cadrul agențiilor de dezvoltare regională, circa 8%</a:t>
            </a:r>
            <a:endParaRPr lang="ru-RU" sz="1200" kern="1200" dirty="0" smtClean="0">
              <a:solidFill>
                <a:schemeClr val="tx1"/>
              </a:solidFill>
              <a:effectLst/>
              <a:latin typeface="+mn-lt"/>
              <a:ea typeface="+mn-ea"/>
              <a:cs typeface="+mn-cs"/>
            </a:endParaRPr>
          </a:p>
          <a:p>
            <a:pPr marL="228600" indent="-228600">
              <a:spcBef>
                <a:spcPct val="0"/>
              </a:spcBef>
              <a:buFontTx/>
              <a:buAutoNum type="arabicPeriod"/>
            </a:pPr>
            <a:endParaRPr lang="ro-RO" dirty="0" smtClean="0"/>
          </a:p>
          <a:p>
            <a:pPr marL="228600" indent="-228600">
              <a:spcBef>
                <a:spcPct val="0"/>
              </a:spcBef>
              <a:buFontTx/>
              <a:buAutoNum type="arabicPeriod"/>
            </a:pPr>
            <a:r>
              <a:rPr lang="ro-RO" dirty="0" smtClean="0"/>
              <a:t>Cauyele neutilizării BD menționate de respondeți sunt practic aceleași ca și în cazul IDAM.</a:t>
            </a:r>
            <a:endParaRPr lang="en-US" dirty="0" smtClean="0"/>
          </a:p>
        </p:txBody>
      </p:sp>
      <p:sp>
        <p:nvSpPr>
          <p:cNvPr id="512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029C00-74D9-4013-8A42-1DBB4398F9DF}" type="slidenum">
              <a:rPr lang="ru-RU">
                <a:cs typeface="Arial" charset="0"/>
              </a:rPr>
              <a:pPr fontAlgn="base">
                <a:spcBef>
                  <a:spcPct val="0"/>
                </a:spcBef>
                <a:spcAft>
                  <a:spcPct val="0"/>
                </a:spcAft>
              </a:pPr>
              <a:t>11</a:t>
            </a:fld>
            <a:endParaRPr lang="ru-RU">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228600" indent="-228600">
              <a:spcBef>
                <a:spcPct val="0"/>
              </a:spcBef>
              <a:buFontTx/>
              <a:buAutoNum type="arabicPeriod"/>
            </a:pPr>
            <a:r>
              <a:rPr lang="ro-RO" sz="1200" kern="1200" dirty="0" smtClean="0">
                <a:solidFill>
                  <a:schemeClr val="tx1"/>
                </a:solidFill>
                <a:effectLst/>
                <a:latin typeface="+mn-lt"/>
                <a:ea typeface="+mn-ea"/>
                <a:cs typeface="+mn-cs"/>
              </a:rPr>
              <a:t>Una din constrângerile majore menţionate de respondenţi este faptul că</a:t>
            </a:r>
            <a:r>
              <a:rPr lang="ro-RO" sz="1200" i="1" kern="1200" dirty="0" smtClean="0">
                <a:solidFill>
                  <a:schemeClr val="tx1"/>
                </a:solidFill>
                <a:effectLst/>
                <a:latin typeface="+mn-lt"/>
                <a:ea typeface="+mn-ea"/>
                <a:cs typeface="+mn-cs"/>
              </a:rPr>
              <a:t> indicii de deprivare nu sunt produşi la timp (sunt daţi publicităţii prea târziu)</a:t>
            </a:r>
            <a:r>
              <a:rPr lang="ro-RO" sz="1200" kern="1200" dirty="0" smtClean="0">
                <a:solidFill>
                  <a:schemeClr val="tx1"/>
                </a:solidFill>
                <a:effectLst/>
                <a:latin typeface="+mn-lt"/>
                <a:ea typeface="+mn-ea"/>
                <a:cs typeface="+mn-cs"/>
              </a:rPr>
              <a:t>. O astfel de opinie a fost împărtăşită, în medie, de circa 64% din utilizatori. </a:t>
            </a:r>
          </a:p>
          <a:p>
            <a:pPr marL="228600" indent="-228600">
              <a:spcBef>
                <a:spcPct val="0"/>
              </a:spcBef>
              <a:buFontTx/>
              <a:buAutoNum type="arabicPeriod"/>
            </a:pPr>
            <a:r>
              <a:rPr lang="ro-RO" sz="1200" kern="1200" dirty="0" smtClean="0">
                <a:solidFill>
                  <a:schemeClr val="tx1"/>
                </a:solidFill>
                <a:effectLst/>
                <a:latin typeface="+mn-lt"/>
                <a:ea typeface="+mn-ea"/>
                <a:cs typeface="+mn-cs"/>
              </a:rPr>
              <a:t>O altă constrângere, menţionată de 60% dintre utilizatori, este faptul că</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aceștia</a:t>
            </a:r>
            <a:r>
              <a:rPr lang="ro-RO" sz="1200" i="1" kern="1200" dirty="0" smtClean="0">
                <a:solidFill>
                  <a:schemeClr val="tx1"/>
                </a:solidFill>
                <a:effectLst/>
                <a:latin typeface="+mn-lt"/>
                <a:ea typeface="+mn-ea"/>
                <a:cs typeface="+mn-cs"/>
              </a:rPr>
              <a:t> nu dispun de suficiente cunoştinţe despre modul în care pot fi utilizați acești indici</a:t>
            </a:r>
            <a:r>
              <a:rPr lang="ro-RO" sz="1200" kern="1200" dirty="0" smtClean="0">
                <a:solidFill>
                  <a:schemeClr val="tx1"/>
                </a:solidFill>
                <a:effectLst/>
                <a:latin typeface="+mn-lt"/>
                <a:ea typeface="+mn-ea"/>
                <a:cs typeface="+mn-cs"/>
              </a:rPr>
              <a:t>. Această problemă a fost identificată și în rândul neutilizatorilor. Majoritatea instituțiilor incluse în analiză consideră că au necesitatea în instruiri în domeniul utilizării indicilor de deprivare: agenţiile de dezvoltare regională (75%), autorităţi publice centrale (71%), parteneri de dezvoltare (67%), primării (53%), consilii raionale şi municipale (44%).</a:t>
            </a:r>
          </a:p>
          <a:p>
            <a:pPr marL="228600" indent="-228600">
              <a:spcBef>
                <a:spcPct val="0"/>
              </a:spcBef>
              <a:buFontTx/>
              <a:buAutoNum type="arabicPeriod"/>
            </a:pPr>
            <a:r>
              <a:rPr lang="ro-RO" sz="1200" kern="1200" dirty="0" smtClean="0">
                <a:solidFill>
                  <a:schemeClr val="tx1"/>
                </a:solidFill>
                <a:effectLst/>
                <a:latin typeface="+mn-lt"/>
                <a:ea typeface="+mn-ea"/>
                <a:cs typeface="+mn-cs"/>
              </a:rPr>
              <a:t>Totodată, circa 41% din respondenţi consideră că </a:t>
            </a:r>
            <a:r>
              <a:rPr lang="ro-RO" sz="1200" i="1" kern="1200" dirty="0" smtClean="0">
                <a:solidFill>
                  <a:schemeClr val="tx1"/>
                </a:solidFill>
                <a:effectLst/>
                <a:latin typeface="+mn-lt"/>
                <a:ea typeface="+mn-ea"/>
                <a:cs typeface="+mn-cs"/>
              </a:rPr>
              <a:t>indicii de deprivare nu sunt suficient de veridici</a:t>
            </a:r>
            <a:r>
              <a:rPr lang="ro-RO" sz="1200" kern="1200" dirty="0" smtClean="0">
                <a:solidFill>
                  <a:schemeClr val="tx1"/>
                </a:solidFill>
                <a:effectLst/>
                <a:latin typeface="+mn-lt"/>
                <a:ea typeface="+mn-ea"/>
                <a:cs typeface="+mn-cs"/>
              </a:rPr>
              <a:t> și că ar trebui de îmbunătăţit calitatea datelor. Cei mai mulţi utilizatori care au menţionat o astfel de constrângere au fost identificaţi în cadrul agenţiilor de dezvoltare regională (circa 75%), dar și în rândul consiliilor raionale şi municipale (44%). Calitatea indicilor de deprivare depinde de calitatea datelor primare în baza cărora este calculat IDAM. Pe lângă faptul că datele din sursele locale sunt obţinute printr-un proces complex şi dificil, aceste date au cea mai mare probabilitate de a admite unele date inexacte, cu anumite erori. Acest lucru afectează credibilitatea și utilitatea indicilor de deprivare</a:t>
            </a:r>
          </a:p>
          <a:p>
            <a:pPr marL="228600" indent="-228600">
              <a:spcBef>
                <a:spcPct val="0"/>
              </a:spcBef>
              <a:buFontTx/>
              <a:buAutoNum type="arabicPeriod"/>
            </a:pPr>
            <a:r>
              <a:rPr lang="ro-RO" sz="1200" kern="1200" dirty="0" smtClean="0">
                <a:solidFill>
                  <a:schemeClr val="tx1"/>
                </a:solidFill>
                <a:effectLst/>
                <a:latin typeface="+mn-lt"/>
                <a:ea typeface="+mn-ea"/>
                <a:cs typeface="+mn-cs"/>
              </a:rPr>
              <a:t>Faptul că indicii de deprivare n</a:t>
            </a:r>
            <a:r>
              <a:rPr lang="ro-RO" sz="1200" i="1" kern="1200" dirty="0" smtClean="0">
                <a:solidFill>
                  <a:schemeClr val="tx1"/>
                </a:solidFill>
                <a:effectLst/>
                <a:latin typeface="+mn-lt"/>
                <a:ea typeface="+mn-ea"/>
                <a:cs typeface="+mn-cs"/>
              </a:rPr>
              <a:t>u reflecta pe deplin  necesităţile utilizatorului</a:t>
            </a:r>
            <a:r>
              <a:rPr lang="ro-RO" sz="1200" kern="1200" dirty="0" smtClean="0">
                <a:solidFill>
                  <a:schemeClr val="tx1"/>
                </a:solidFill>
                <a:effectLst/>
                <a:latin typeface="+mn-lt"/>
                <a:ea typeface="+mn-ea"/>
                <a:cs typeface="+mn-cs"/>
              </a:rPr>
              <a:t> a fost considerat drept constrângere de către 37% din utilizatori. Cele mai mulţi utilizatori care împărtăşesc această opinie au fost identificaţi în rândul instituţiilor care gestionează politica de dezvoltare regională (ADR și MDRC) (circa 58%). </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Aproape 36% din respondenți consideră </a:t>
            </a:r>
            <a:r>
              <a:rPr lang="ro-RO" sz="1200" i="1" kern="1200" dirty="0" smtClean="0">
                <a:solidFill>
                  <a:schemeClr val="tx1"/>
                </a:solidFill>
                <a:effectLst/>
                <a:latin typeface="+mn-lt"/>
                <a:ea typeface="+mn-ea"/>
                <a:cs typeface="+mn-cs"/>
              </a:rPr>
              <a:t>lipsa indicilor de deprivare pentru localităţile urbane</a:t>
            </a:r>
            <a:r>
              <a:rPr lang="ro-RO" sz="1200" kern="1200" dirty="0" smtClean="0">
                <a:solidFill>
                  <a:schemeClr val="tx1"/>
                </a:solidFill>
                <a:effectLst/>
                <a:latin typeface="+mn-lt"/>
                <a:ea typeface="+mn-ea"/>
                <a:cs typeface="+mn-cs"/>
              </a:rPr>
              <a:t> o constrângere majoră. Această limitare este evidenţiată, în deosebi, de Ministerul dezvoltării regionale și construcţiilor (86%), de agenţiile de dezvoltare regională (50%), dar şi de autorităţile publice centrale (47%). Disponibilitatea indicilor de deprivare la nivel de localităţi urbane este importantă datorită faptului că politica actuală de dezvoltare regională este orientată spre identificare și dezvoltarea unor poli de creştere economică (oraşe), iar prezenţa indicilor pentru localităţile urbane este importantă pentru a evalua rezultatele politicilor implementate, pentru a măsura discrepanţele în dezvoltarea acestor localităţi.</a:t>
            </a:r>
            <a:endParaRPr lang="ru-RU" sz="1200" kern="1200" dirty="0" smtClean="0">
              <a:solidFill>
                <a:schemeClr val="tx1"/>
              </a:solidFill>
              <a:effectLst/>
              <a:latin typeface="+mn-lt"/>
              <a:ea typeface="+mn-ea"/>
              <a:cs typeface="+mn-cs"/>
            </a:endParaRPr>
          </a:p>
          <a:p>
            <a:pPr marL="228600" indent="-228600">
              <a:spcBef>
                <a:spcPct val="0"/>
              </a:spcBef>
              <a:buFontTx/>
              <a:buAutoNum type="arabicPeriod"/>
            </a:pPr>
            <a:r>
              <a:rPr lang="ro-RO" sz="1200" kern="1200" dirty="0" smtClean="0">
                <a:solidFill>
                  <a:schemeClr val="tx1"/>
                </a:solidFill>
                <a:effectLst/>
                <a:latin typeface="+mn-lt"/>
                <a:ea typeface="+mn-ea"/>
                <a:cs typeface="+mn-cs"/>
              </a:rPr>
              <a:t>Pe lângă aceste constrângeri, circa 21% din utilizatori au considerat drept constrângere faptul că </a:t>
            </a:r>
            <a:r>
              <a:rPr lang="ro-RO" sz="1200" i="1" kern="1200" dirty="0" smtClean="0">
                <a:solidFill>
                  <a:schemeClr val="tx1"/>
                </a:solidFill>
                <a:effectLst/>
                <a:latin typeface="+mn-lt"/>
                <a:ea typeface="+mn-ea"/>
                <a:cs typeface="+mn-cs"/>
              </a:rPr>
              <a:t>indicii de deprivare nu sunt uşor accesibili.</a:t>
            </a:r>
            <a:r>
              <a:rPr lang="ro-RO" sz="1200" kern="1200" dirty="0" smtClean="0">
                <a:solidFill>
                  <a:schemeClr val="tx1"/>
                </a:solidFill>
                <a:effectLst/>
                <a:latin typeface="+mn-lt"/>
                <a:ea typeface="+mn-ea"/>
                <a:cs typeface="+mn-cs"/>
              </a:rPr>
              <a:t> Această opinie este împărtăşită, în special, de consiliile raionale (36%), partenerii de dezvoltare (33%) şi de primării (20%). </a:t>
            </a:r>
          </a:p>
          <a:p>
            <a:pPr marL="228600" indent="-228600">
              <a:spcBef>
                <a:spcPct val="0"/>
              </a:spcBef>
              <a:buFontTx/>
              <a:buAutoNum type="arabicPeriod"/>
            </a:pPr>
            <a:endParaRPr lang="ro-RO" sz="1200" kern="1200" dirty="0" smtClean="0">
              <a:solidFill>
                <a:schemeClr val="tx1"/>
              </a:solidFill>
              <a:effectLst/>
              <a:latin typeface="+mn-lt"/>
              <a:ea typeface="+mn-ea"/>
              <a:cs typeface="+mn-cs"/>
            </a:endParaRPr>
          </a:p>
          <a:p>
            <a:pPr marL="228600" indent="-228600">
              <a:spcBef>
                <a:spcPct val="0"/>
              </a:spcBef>
              <a:buFontTx/>
              <a:buAutoNum type="arabicPeriod"/>
            </a:pPr>
            <a:r>
              <a:rPr lang="ro-RO" sz="1200" b="1" kern="1200" dirty="0" smtClean="0">
                <a:solidFill>
                  <a:schemeClr val="tx1"/>
                </a:solidFill>
                <a:effectLst/>
                <a:latin typeface="+mn-lt"/>
                <a:ea typeface="+mn-ea"/>
                <a:cs typeface="+mn-cs"/>
              </a:rPr>
              <a:t>BD.</a:t>
            </a:r>
            <a:r>
              <a:rPr lang="ro-RO" sz="1200" kern="1200" dirty="0" smtClean="0">
                <a:solidFill>
                  <a:schemeClr val="tx1"/>
                </a:solidFill>
                <a:effectLst/>
                <a:latin typeface="+mn-lt"/>
                <a:ea typeface="+mn-ea"/>
                <a:cs typeface="+mn-cs"/>
              </a:rPr>
              <a:t> Au fost identificate și un şir de limitări în procesul de utilizare a bazei de date de către respondenţi. În mare parte acestea corespund cu constrângerile menţionate în cazul utilizării indicilor de deprivare. </a:t>
            </a:r>
          </a:p>
          <a:p>
            <a:r>
              <a:rPr lang="ro-RO" sz="1200" kern="1200" dirty="0" smtClean="0">
                <a:solidFill>
                  <a:schemeClr val="tx1"/>
                </a:solidFill>
                <a:effectLst/>
                <a:latin typeface="+mn-lt"/>
                <a:ea typeface="+mn-ea"/>
                <a:cs typeface="+mn-cs"/>
              </a:rPr>
              <a:t>Pe lîngă constrîngerile menționate mai sus, circa 28% din utilizatori consideră că </a:t>
            </a:r>
            <a:r>
              <a:rPr lang="ro-RO" sz="1200" i="1" kern="1200" dirty="0" smtClean="0">
                <a:solidFill>
                  <a:schemeClr val="tx1"/>
                </a:solidFill>
                <a:effectLst/>
                <a:latin typeface="+mn-lt"/>
                <a:ea typeface="+mn-ea"/>
                <a:cs typeface="+mn-cs"/>
              </a:rPr>
              <a:t>BD este prea voluminoasă</a:t>
            </a:r>
            <a:r>
              <a:rPr lang="ro-RO" sz="1200" kern="1200" dirty="0" smtClean="0">
                <a:solidFill>
                  <a:schemeClr val="tx1"/>
                </a:solidFill>
                <a:effectLst/>
                <a:latin typeface="+mn-lt"/>
                <a:ea typeface="+mn-ea"/>
                <a:cs typeface="+mn-cs"/>
              </a:rPr>
              <a:t>. Într-adevăr BD existentă conţine 244 indicatori.</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Cei mai mulţi utilizatori care susţin această opinie se regăsesc în cadrul primăriilor – circa 39% din utilizatori.</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228600" indent="-228600">
              <a:spcBef>
                <a:spcPct val="0"/>
              </a:spcBef>
              <a:buFontTx/>
              <a:buAutoNum type="arabicPeriod"/>
            </a:pPr>
            <a:endParaRPr lang="en-US" dirty="0" smtClean="0"/>
          </a:p>
        </p:txBody>
      </p:sp>
      <p:sp>
        <p:nvSpPr>
          <p:cNvPr id="53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9325CD-D7A6-4EC6-9B23-B0898B6F9919}" type="slidenum">
              <a:rPr lang="ru-RU">
                <a:cs typeface="Arial" charset="0"/>
              </a:rPr>
              <a:pPr fontAlgn="base">
                <a:spcBef>
                  <a:spcPct val="0"/>
                </a:spcBef>
                <a:spcAft>
                  <a:spcPct val="0"/>
                </a:spcAft>
              </a:pPr>
              <a:t>12</a:t>
            </a:fld>
            <a:endParaRPr lang="ru-RU">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marL="228600" indent="-228600" fontAlgn="auto">
              <a:spcBef>
                <a:spcPts val="0"/>
              </a:spcBef>
              <a:spcAft>
                <a:spcPts val="0"/>
              </a:spcAft>
              <a:buFontTx/>
              <a:buAutoNum type="arabicPeriod"/>
              <a:defRPr/>
            </a:pPr>
            <a:r>
              <a:rPr lang="en-US" i="1" dirty="0" smtClean="0"/>
              <a:t>I</a:t>
            </a:r>
            <a:r>
              <a:rPr lang="ro-RO" i="1" dirty="0" smtClean="0"/>
              <a:t>ndicii de deprivare pot fi considerați instrumente utile. Aproape jumătate (48%) din respondenţi au utilizat acești indici.</a:t>
            </a:r>
            <a:endParaRPr lang="en-US" i="1" dirty="0" smtClean="0"/>
          </a:p>
          <a:p>
            <a:pPr fontAlgn="auto">
              <a:spcBef>
                <a:spcPts val="0"/>
              </a:spcBef>
              <a:spcAft>
                <a:spcPts val="0"/>
              </a:spcAft>
              <a:defRPr/>
            </a:pPr>
            <a:r>
              <a:rPr lang="en-US" dirty="0" smtClean="0"/>
              <a:t>2. </a:t>
            </a:r>
            <a:r>
              <a:rPr lang="ro-RO" i="1" dirty="0" smtClean="0"/>
              <a:t>Indicii de deprivare sunt necesari atât în domeniul planificării strategice, cât și în domeniul elaborării propunerilor de proiecte de dezvoltare. In acest domeniu, IDAM ar putea fi valorificat mai intens în condiţiile când Republica Moldova ar putea beneficia de acces la fondurile europene pentru preaderare. Astfel, principalele direcții de utilizare a indicilor de deprivare au fost elaborarea strategiilor de dezvoltare (75%), efectuarea analizelor social-economice (68%),  și elaborarea propunerilor de proiecte de dezvoltare (52%).</a:t>
            </a:r>
            <a:endParaRPr lang="en-US" i="1" dirty="0" smtClean="0"/>
          </a:p>
          <a:p>
            <a:pPr fontAlgn="auto">
              <a:spcBef>
                <a:spcPts val="0"/>
              </a:spcBef>
              <a:spcAft>
                <a:spcPts val="0"/>
              </a:spcAft>
              <a:defRPr/>
            </a:pPr>
            <a:r>
              <a:rPr lang="ro-RO" dirty="0" smtClean="0"/>
              <a:t>3. </a:t>
            </a:r>
            <a:r>
              <a:rPr lang="ro-RO" i="1" dirty="0" smtClean="0"/>
              <a:t>Cei mai activi utilizatori au fost identificaţi în rîndul ADR, MDRC, după care urmează consiliile raionale şi municipale, partenerii de dezvoltare ai Guvernului, autorităţile publice centrale şi primăriile. </a:t>
            </a:r>
          </a:p>
          <a:p>
            <a:pPr fontAlgn="auto">
              <a:spcBef>
                <a:spcPts val="0"/>
              </a:spcBef>
              <a:spcAft>
                <a:spcPts val="0"/>
              </a:spcAft>
              <a:defRPr/>
            </a:pPr>
            <a:r>
              <a:rPr lang="ro-RO" i="1" dirty="0" smtClean="0"/>
              <a:t>Agenţiile de dezvoltare regională Nord, Centru, Sud și Ministerul Dezvoltării Regionale și Construcțiilor (circa 83% utilizatori),</a:t>
            </a:r>
          </a:p>
          <a:p>
            <a:pPr fontAlgn="auto">
              <a:spcBef>
                <a:spcPts val="0"/>
              </a:spcBef>
              <a:spcAft>
                <a:spcPts val="0"/>
              </a:spcAft>
              <a:defRPr/>
            </a:pPr>
            <a:r>
              <a:rPr lang="ro-RO" i="1" dirty="0" smtClean="0"/>
              <a:t>Consiliile raionale și municipale (aproape 68% utilizatori), Partenerii de dezvoltare ai Guvernului (circa 40% din respondenţi utilizatori), Autoritățile publice centrale (circa 35% din respondenți utilizatori), Primăriile (circa 33% utilizatori)</a:t>
            </a:r>
          </a:p>
          <a:p>
            <a:pPr fontAlgn="auto">
              <a:spcBef>
                <a:spcPts val="0"/>
              </a:spcBef>
              <a:spcAft>
                <a:spcPts val="0"/>
              </a:spcAft>
              <a:defRPr/>
            </a:pPr>
            <a:r>
              <a:rPr lang="ro-RO" i="1" dirty="0" smtClean="0"/>
              <a:t>4. Cei mai utilizaţi indici s-au dovedit a fi Indicele de deprivare economică (37%), Indicele de deprivare a condiţiilor de trai (35%) și Indicele deprivării demografice (34%). Într-o măsură mai mică au fost utilizaţi Indicele de deprivare de servicii de educație și Indicele deprivării de venituri (cîte 25% fiecare), Indicele deprivării geografice (22%), Indicele deprivării de servicii de sănătate (21%). Indicele de deprivare multiplă a fost utilizat de circa 17% din totalul respondenților. </a:t>
            </a:r>
          </a:p>
          <a:p>
            <a:pPr fontAlgn="auto">
              <a:spcBef>
                <a:spcPts val="0"/>
              </a:spcBef>
              <a:spcAft>
                <a:spcPts val="0"/>
              </a:spcAft>
              <a:defRPr/>
            </a:pPr>
            <a:r>
              <a:rPr lang="ro-RO" i="1" dirty="0" smtClean="0"/>
              <a:t>5. Cel mai frecvent indicii de deprivare sunt utilizați la nivel de raion și la nivel de primărie. Circa 69% dintre utilizatori i-au folosit la nivel de raion, și circa 56% - la nivel de primărie. La nivel de regiune de dezvoltare indicii de deprivare au fost utilizați de 35% din respondenți.</a:t>
            </a:r>
          </a:p>
          <a:p>
            <a:pPr fontAlgn="auto">
              <a:spcBef>
                <a:spcPts val="0"/>
              </a:spcBef>
              <a:spcAft>
                <a:spcPts val="0"/>
              </a:spcAft>
              <a:defRPr/>
            </a:pPr>
            <a:endParaRPr lang="ro-RO" b="1" i="1" u="sng" dirty="0" smtClean="0"/>
          </a:p>
          <a:p>
            <a:pPr marL="171450" indent="-171450" fontAlgn="auto">
              <a:spcBef>
                <a:spcPts val="0"/>
              </a:spcBef>
              <a:spcAft>
                <a:spcPts val="0"/>
              </a:spcAft>
              <a:buFontTx/>
              <a:buChar char="-"/>
              <a:defRPr/>
            </a:pPr>
            <a:endParaRPr lang="ro-RO" b="1" i="1" dirty="0" smtClean="0"/>
          </a:p>
          <a:p>
            <a:pPr marL="171450" indent="-171450" fontAlgn="auto">
              <a:spcBef>
                <a:spcPts val="0"/>
              </a:spcBef>
              <a:spcAft>
                <a:spcPts val="0"/>
              </a:spcAft>
              <a:buFontTx/>
              <a:buChar char="-"/>
              <a:defRPr/>
            </a:pPr>
            <a:endParaRPr lang="ru-RU" b="1" dirty="0" smtClean="0"/>
          </a:p>
          <a:p>
            <a:pPr fontAlgn="auto">
              <a:spcBef>
                <a:spcPts val="0"/>
              </a:spcBef>
              <a:spcAft>
                <a:spcPts val="0"/>
              </a:spcAft>
              <a:defRPr/>
            </a:pPr>
            <a:endParaRPr lang="ru-RU" dirty="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AD4965-EA62-44A9-9B8F-B2EFB9011AD2}" type="slidenum">
              <a:rPr lang="ru-RU">
                <a:cs typeface="Arial" charset="0"/>
              </a:rPr>
              <a:pPr fontAlgn="base">
                <a:spcBef>
                  <a:spcPct val="0"/>
                </a:spcBef>
                <a:spcAft>
                  <a:spcPct val="0"/>
                </a:spcAft>
              </a:pPr>
              <a:t>13</a:t>
            </a:fld>
            <a:endParaRPr lang="ru-RU">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auto">
              <a:spcBef>
                <a:spcPts val="0"/>
              </a:spcBef>
              <a:spcAft>
                <a:spcPts val="0"/>
              </a:spcAft>
              <a:defRPr/>
            </a:pPr>
            <a:r>
              <a:rPr lang="ro-RO" i="1" dirty="0" smtClean="0"/>
              <a:t>Indicii de deprivare nu au fost utilizați de către 52% din respondenți. Principala cauză de neutilizare a fost faptul că respondenții nu au știut, în general, despre existența indicilor de deprivare (43% din neutilizatori). S-a constatat că circa 80% dintre cei care nu au ştiut despre existenţa indicilor de deprivare ar putea fi interesaţi de acest instrument. </a:t>
            </a:r>
            <a:r>
              <a:rPr lang="ro-RO" b="1" i="1" dirty="0" smtClean="0"/>
              <a:t>Astfel, dacă autorităţile ar întreprinde acţiuni de mediatizare a însăși indicilor de deprivare, cercul de utilizatori ai indicilor de deprivare ar spori esențial.</a:t>
            </a:r>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14</a:t>
            </a:fld>
            <a:endParaRPr lang="ru-RU"/>
          </a:p>
        </p:txBody>
      </p:sp>
    </p:spTree>
    <p:extLst>
      <p:ext uri="{BB962C8B-B14F-4D97-AF65-F5344CB8AC3E}">
        <p14:creationId xmlns:p14="http://schemas.microsoft.com/office/powerpoint/2010/main" val="260118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fontAlgn="auto">
              <a:spcBef>
                <a:spcPts val="0"/>
              </a:spcBef>
              <a:spcAft>
                <a:spcPts val="0"/>
              </a:spcAft>
              <a:defRPr/>
            </a:pPr>
            <a:r>
              <a:rPr lang="ro-RO" i="1" dirty="0" smtClean="0"/>
              <a:t>. </a:t>
            </a:r>
            <a:r>
              <a:rPr lang="ro-RO" dirty="0" smtClean="0"/>
              <a:t>Principale constrîngerile </a:t>
            </a:r>
            <a:r>
              <a:rPr lang="ro-RO" i="1" dirty="0" smtClean="0"/>
              <a:t>întîmpinate de utilizatori în procesul de aplicare a indicilor de deprivare canstau în faptul că </a:t>
            </a:r>
          </a:p>
          <a:p>
            <a:pPr marL="171450" indent="-171450" fontAlgn="auto">
              <a:spcBef>
                <a:spcPts val="0"/>
              </a:spcBef>
              <a:spcAft>
                <a:spcPts val="0"/>
              </a:spcAft>
              <a:buFontTx/>
              <a:buChar char="-"/>
              <a:defRPr/>
            </a:pPr>
            <a:r>
              <a:rPr lang="ro-RO" i="1" dirty="0" smtClean="0"/>
              <a:t>aceştea nu sunt produşi la timp (sunt daţi publicităţii prea târziu) (64%). </a:t>
            </a:r>
            <a:r>
              <a:rPr lang="ro-RO" b="1" i="1" dirty="0" smtClean="0"/>
              <a:t>De mentionat ca actiunile intreprinse deja în aceast proiect ar trebui sa aiba ca efect optimizarea timpului de producere a IDAM</a:t>
            </a:r>
            <a:r>
              <a:rPr lang="ro-RO" i="1" dirty="0" smtClean="0"/>
              <a:t>. Astfel, micşorarea numărului de indicatori colectaţi de la nivel local și orientarea preponderentă spre surse centralizate de date, optimizarea numărului de indicatori în dependenţă de necesităţi ar trebui să reducă timpul de producere a IDAM. Totodată, in perspectiva sunt necesare implementarea si a altor actiuni precum: creşterea capacităţilor  personalului implicat in procesul de producere a IDAM, inclusiv la nivel de primării, utilizarea soft-ului  electronic la nivel de primarie, îmbunătățirea cadrului normativ  etc.</a:t>
            </a:r>
          </a:p>
          <a:p>
            <a:pPr marL="171450" indent="-171450" fontAlgn="auto">
              <a:spcBef>
                <a:spcPts val="0"/>
              </a:spcBef>
              <a:spcAft>
                <a:spcPts val="0"/>
              </a:spcAft>
              <a:buFontTx/>
              <a:buChar char="-"/>
              <a:defRPr/>
            </a:pPr>
            <a:r>
              <a:rPr lang="ro-RO" i="1" u="sng" dirty="0" smtClean="0"/>
              <a:t>O altă constrîmngere este faptul</a:t>
            </a:r>
            <a:r>
              <a:rPr lang="ro-RO" i="1" u="sng" baseline="0" dirty="0" smtClean="0"/>
              <a:t> că persoanele </a:t>
            </a:r>
            <a:r>
              <a:rPr lang="ro-RO" i="1" u="sng" dirty="0" smtClean="0"/>
              <a:t>nu dispun de suficiente cunoștințe privind modul în care pot fi utilizați indicii de deprivare (60%). </a:t>
            </a:r>
            <a:r>
              <a:rPr lang="ro-RO" b="1" i="1" dirty="0" smtClean="0"/>
              <a:t>Astfel, este necesar de a organiza seminare de instruire pentru utilizatori și potențiali utilizatori privind modul în care pot fi utilizați indicii de deprivare. </a:t>
            </a:r>
          </a:p>
          <a:p>
            <a:pPr marL="171450" indent="-171450" fontAlgn="auto">
              <a:spcBef>
                <a:spcPts val="0"/>
              </a:spcBef>
              <a:spcAft>
                <a:spcPts val="0"/>
              </a:spcAft>
              <a:buFontTx/>
              <a:buChar char="-"/>
              <a:defRPr/>
            </a:pPr>
            <a:r>
              <a:rPr lang="ro-RO" i="1" u="sng" dirty="0" smtClean="0"/>
              <a:t>nu sunt suficient de veridice şi nu corespund necesităţilor proprii (40%).</a:t>
            </a:r>
            <a:r>
              <a:rPr lang="ro-RO" i="1" dirty="0" smtClean="0"/>
              <a:t>  </a:t>
            </a:r>
            <a:r>
              <a:rPr lang="ro-RO" b="1" i="1" dirty="0" smtClean="0"/>
              <a:t>De fapt, realizarea obiectivelor acestui proiect, va duce la înlăturarea acestui neajuns, prin asigurarea calitatii datelor primare şi  prin corelarea IDAM cu politicile actuale şi necesităţi.</a:t>
            </a:r>
          </a:p>
          <a:p>
            <a:pPr marL="171450" indent="-171450" fontAlgn="auto">
              <a:spcBef>
                <a:spcPts val="0"/>
              </a:spcBef>
              <a:spcAft>
                <a:spcPts val="0"/>
              </a:spcAft>
              <a:buFontTx/>
              <a:buChar char="-"/>
              <a:defRPr/>
            </a:pPr>
            <a:r>
              <a:rPr lang="ro-RO" i="1" dirty="0" smtClean="0"/>
              <a:t> </a:t>
            </a:r>
            <a:r>
              <a:rPr lang="ro-RO" i="1" u="sng" dirty="0" smtClean="0"/>
              <a:t>lipsa indicilor de deprivare pentru localitățile urbane (36%) </a:t>
            </a:r>
            <a:r>
              <a:rPr lang="ro-RO" i="1" dirty="0" smtClean="0"/>
              <a:t>. Indicii de deprivare pentru localitatile urbane repreyinta o necesitate pentru utilizatori . </a:t>
            </a:r>
            <a:r>
              <a:rPr lang="ro-RO" b="1" i="1" dirty="0" smtClean="0"/>
              <a:t>Respectiv, in perspectiva ar trebui de deyvoltat indici de  deprivare pentru orase pentru a exclude aceasta constringere</a:t>
            </a:r>
          </a:p>
          <a:p>
            <a:pPr marL="171450" indent="-171450" fontAlgn="auto">
              <a:spcBef>
                <a:spcPts val="0"/>
              </a:spcBef>
              <a:spcAft>
                <a:spcPts val="0"/>
              </a:spcAft>
              <a:buFontTx/>
              <a:buChar char="-"/>
              <a:defRPr/>
            </a:pPr>
            <a:r>
              <a:rPr lang="ro-RO" i="1" u="sng" dirty="0" smtClean="0"/>
              <a:t>indicii de deprivare nu sunt ușor accesibili  - . Din această limitare reiese ca sunt necesare intreprinderea unor actiuni de </a:t>
            </a:r>
            <a:r>
              <a:rPr lang="ro-RO" i="1" dirty="0" smtClean="0"/>
              <a:t>mediatizarea a sursei publice de diseminare unde în prezent sunt publicaţi indicii de deprivare. Pagina de internet a Ministerului economiei s-a dovedit a fi insuficientă pentru a asigura accesibilitatea deplină a datelor, din care cauză se recomandă „multiplicarea” surselor de diseminare a datelor, prin plasarea indicilor de deprivare pe portaluri de date cunoscute de un cerc mai larg de utilizatori (cum ar fi </a:t>
            </a:r>
            <a:r>
              <a:rPr lang="ro-RO" i="1" u="sng" dirty="0" smtClean="0">
                <a:hlinkClick r:id="rId3"/>
              </a:rPr>
              <a:t>www.date.gov.md</a:t>
            </a:r>
            <a:r>
              <a:rPr lang="ro-RO" i="1" dirty="0" smtClean="0"/>
              <a:t>). Totodattă este binevenit încadrarea indicilor de deprivare/indicatorilor din BD într-un sistem de diseminare specializat, care ar oferi utilizatorilor mai multe posibilități de accesare, ar permite folosirea tuturor oportunităţilor oferite de aceste instrumente (harţi, grafice, tabele produse în dependenţă de necesităţi).</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15</a:t>
            </a:fld>
            <a:endParaRPr lang="ru-RU"/>
          </a:p>
        </p:txBody>
      </p:sp>
    </p:spTree>
    <p:extLst>
      <p:ext uri="{BB962C8B-B14F-4D97-AF65-F5344CB8AC3E}">
        <p14:creationId xmlns:p14="http://schemas.microsoft.com/office/powerpoint/2010/main" val="102499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fontAlgn="auto">
              <a:spcBef>
                <a:spcPts val="0"/>
              </a:spcBef>
              <a:spcAft>
                <a:spcPts val="0"/>
              </a:spcAft>
              <a:defRPr/>
            </a:pPr>
            <a:r>
              <a:rPr lang="ro-RO" dirty="0" smtClean="0"/>
              <a:t>După cum s-a mentionat la inceput, un obiectivul al activității a constat în ajustarea indicilor de deprivare şi a indicatorilor din BD la politicile actuale promovate de Guvern. Realiyarea acestui obiectiv înseamnă transformarea</a:t>
            </a:r>
            <a:r>
              <a:rPr lang="ro-RO" baseline="0" dirty="0" smtClean="0"/>
              <a:t> acestor instrumente în instrumente care </a:t>
            </a:r>
            <a:r>
              <a:rPr lang="ro-RO" dirty="0" smtClean="0"/>
              <a:t>corespund necesităților utilizatorilor, care pot fi utilizate</a:t>
            </a:r>
            <a:r>
              <a:rPr lang="ro-RO" baseline="0" dirty="0" smtClean="0"/>
              <a:t> </a:t>
            </a:r>
            <a:r>
              <a:rPr lang="ro-RO" dirty="0" smtClean="0"/>
              <a:t>în procesul de fundamentare a deciziilor, de orientare eficientă a politicilor publice și a mijloacelor financiare, de evaluare obiectivă a impactului politicilor implementate. </a:t>
            </a:r>
            <a:endParaRPr lang="ru-RU" dirty="0" smtClean="0"/>
          </a:p>
          <a:p>
            <a:pPr fontAlgn="auto">
              <a:spcBef>
                <a:spcPts val="0"/>
              </a:spcBef>
              <a:spcAft>
                <a:spcPts val="0"/>
              </a:spcAft>
              <a:defRPr/>
            </a:pPr>
            <a:endParaRPr lang="ro-RO" dirty="0" smtClean="0"/>
          </a:p>
          <a:p>
            <a:pPr fontAlgn="auto">
              <a:spcBef>
                <a:spcPts val="0"/>
              </a:spcBef>
              <a:spcAft>
                <a:spcPts val="0"/>
              </a:spcAft>
              <a:defRPr/>
            </a:pPr>
            <a:r>
              <a:rPr lang="ro-RO" dirty="0" smtClean="0"/>
              <a:t>În vederea realizării legăturii dintre politicile promovate de Guvern și indicii de deprivare au fost analizate documentele de politici naţionale şi sectoriale, regionale și raionale. În baza  obiectivelor înscrise în cadrul strategic actual au fost identificați indicatori pentru calcularea indicilor de deprivare. De menţionat, că s-a ţinut cont, în special de </a:t>
            </a:r>
            <a:r>
              <a:rPr lang="ro-RO" b="1" dirty="0" smtClean="0"/>
              <a:t>obiectivele cu impact asupra dezvoltării regionale/comunitare</a:t>
            </a:r>
            <a:r>
              <a:rPr lang="ro-RO" dirty="0" smtClean="0"/>
              <a:t>, dat fiind faptul că indicii de deprivare sunt niște instrumente create pentru regiuni, raioane, localități. Concomitent, la selectarea indicatorilor s-a ținut cont și de rezultatele obţinute în urma chestionării utilizatorilor. </a:t>
            </a:r>
          </a:p>
          <a:p>
            <a:pPr fontAlgn="auto">
              <a:spcBef>
                <a:spcPts val="0"/>
              </a:spcBef>
              <a:spcAft>
                <a:spcPts val="0"/>
              </a:spcAft>
              <a:defRPr/>
            </a:pPr>
            <a:r>
              <a:rPr lang="ro-RO" dirty="0" smtClean="0"/>
              <a:t>Pe lîngă cadrul strategic şi necesităţile utilizatorilor, au fost analizate proiectele de dezvoltare implementate actualmente în Republica Moldova, care au servit drept surse suplimentare în procesul de identificare a indicatorilor pentru calcularea indicilor de deprivare. De asemenea, pentru a identifica indicatorii relevanți pentru domeniile de deprivare a fost consultată experiența internațională în domeniu (Polonia, Slovacia, Marea Britanie).</a:t>
            </a:r>
          </a:p>
          <a:p>
            <a:pPr fontAlgn="auto">
              <a:spcBef>
                <a:spcPts val="0"/>
              </a:spcBef>
              <a:spcAft>
                <a:spcPts val="0"/>
              </a:spcAft>
              <a:defRPr/>
            </a:pPr>
            <a:r>
              <a:rPr lang="ro-RO" dirty="0" smtClean="0"/>
              <a:t>Pînă a ajunge la rezultatele finale, au fost organizate un șir de întrevederi cu elaboratorii de politici, cu scopul de a consulta unii indicatori selectați pentru constituirea IDAM. Asemenea întrevederi au fost organizate cu Ministerul educației, Ministerul muncii, protecției sociale și familiei, Ministerul sănătății, Ministerul Mediului, Ministerul transporturilor și infrastructurii drumurilor și cu Întreprinderea de Stat ”Administrația de Stat a Drumurilor”. ”Domeniul de deprivare de servicii de sănătate” a fost consultat inclusiv cu Centrul Național de Management în Sănătate.</a:t>
            </a:r>
          </a:p>
          <a:p>
            <a:pPr fontAlgn="auto">
              <a:spcBef>
                <a:spcPts val="0"/>
              </a:spcBef>
              <a:spcAft>
                <a:spcPts val="0"/>
              </a:spcAft>
              <a:defRPr/>
            </a:pPr>
            <a:endParaRPr lang="ro-RO" dirty="0" smtClean="0"/>
          </a:p>
          <a:p>
            <a:pPr fontAlgn="auto">
              <a:spcBef>
                <a:spcPts val="0"/>
              </a:spcBef>
              <a:spcAft>
                <a:spcPts val="0"/>
              </a:spcAft>
              <a:defRPr/>
            </a:pPr>
            <a:endParaRPr lang="ru-RU" dirty="0"/>
          </a:p>
        </p:txBody>
      </p:sp>
      <p:sp>
        <p:nvSpPr>
          <p:cNvPr id="573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2A2D2-A998-4E1A-9A48-535C8FE739C5}" type="slidenum">
              <a:rPr lang="ru-RU">
                <a:cs typeface="Arial" charset="0"/>
              </a:rPr>
              <a:pPr fontAlgn="base">
                <a:spcBef>
                  <a:spcPct val="0"/>
                </a:spcBef>
                <a:spcAft>
                  <a:spcPct val="0"/>
                </a:spcAft>
              </a:pPr>
              <a:t>16</a:t>
            </a:fld>
            <a:endParaRPr lang="ru-RU">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De la bun început ne-am propus să ajustăm structura</a:t>
            </a:r>
            <a:r>
              <a:rPr lang="ro-RO" sz="1200" kern="1200" baseline="0" dirty="0" smtClean="0">
                <a:solidFill>
                  <a:schemeClr val="tx1"/>
                </a:solidFill>
                <a:effectLst/>
                <a:latin typeface="+mn-lt"/>
                <a:ea typeface="+mn-ea"/>
                <a:cs typeface="+mn-cs"/>
              </a:rPr>
              <a:t> indicelui de deprivare la prevederile strategice. </a:t>
            </a:r>
            <a:r>
              <a:rPr lang="ro-RO" sz="1200" kern="1200" dirty="0" smtClean="0">
                <a:solidFill>
                  <a:schemeClr val="tx1"/>
                </a:solidFill>
                <a:effectLst/>
                <a:latin typeface="+mn-lt"/>
                <a:ea typeface="+mn-ea"/>
                <a:cs typeface="+mn-cs"/>
              </a:rPr>
              <a:t>La identificarea domeniilor necesare a fost luată în considerare opinia respondenţilor testată în cadrul sondajului de evaluare a necesităţilor utilizatorilor</a:t>
            </a:r>
          </a:p>
          <a:p>
            <a:pPr marL="0" marR="0" indent="0" algn="l" defTabSz="914400" rtl="0" eaLnBrk="1" fontAlgn="base" latinLnBrk="0" hangingPunct="1">
              <a:lnSpc>
                <a:spcPct val="100000"/>
              </a:lnSpc>
              <a:spcBef>
                <a:spcPct val="30000"/>
              </a:spcBef>
              <a:spcAft>
                <a:spcPct val="0"/>
              </a:spcAft>
              <a:buClrTx/>
              <a:buSzTx/>
              <a:buFontTx/>
              <a:buNone/>
              <a:tabLst/>
              <a:defRPr/>
            </a:pPr>
            <a:endParaRPr lang="ro-RO"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baseline="0" dirty="0" smtClean="0">
                <a:solidFill>
                  <a:schemeClr val="tx1"/>
                </a:solidFill>
                <a:effectLst/>
                <a:latin typeface="+mn-lt"/>
                <a:ea typeface="+mn-ea"/>
                <a:cs typeface="+mn-cs"/>
              </a:rPr>
              <a:t>Totodată s-a ținut cont de prevederile s</a:t>
            </a:r>
            <a:r>
              <a:rPr lang="ro-RO" sz="1200" kern="1200" dirty="0" smtClean="0">
                <a:solidFill>
                  <a:schemeClr val="tx1"/>
                </a:solidFill>
                <a:effectLst/>
                <a:latin typeface="+mn-lt"/>
                <a:ea typeface="+mn-ea"/>
                <a:cs typeface="+mn-cs"/>
              </a:rPr>
              <a:t>trategiilor naționale și cele regionale de dezvoltare, care</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stabilesc prioritățile de dezvoltare ale țării. . </a:t>
            </a:r>
          </a:p>
          <a:p>
            <a:pPr marL="0" marR="0" indent="0" algn="l" defTabSz="914400" rtl="0" eaLnBrk="1" fontAlgn="base" latinLnBrk="0" hangingPunct="1">
              <a:lnSpc>
                <a:spcPct val="100000"/>
              </a:lnSpc>
              <a:spcBef>
                <a:spcPct val="3000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De obicei, necesităţile utilizatorilor coincid cu prevederile cadrului strategic, şi invers. Astfel, de cele mai multe ori, atît analiza cadrului strategic, cît şi analiza necesităţilor utilizatorilor a avut acelaşi rezultat.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Actualmente </a:t>
            </a:r>
            <a:r>
              <a:rPr lang="ro-RO" sz="1200" kern="1200" baseline="0" dirty="0" smtClean="0">
                <a:solidFill>
                  <a:schemeClr val="tx1"/>
                </a:solidFill>
                <a:effectLst/>
                <a:latin typeface="+mn-lt"/>
                <a:ea typeface="+mn-ea"/>
                <a:cs typeface="+mn-cs"/>
              </a:rPr>
              <a:t>IDAM cuprinde 7:</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17</a:t>
            </a:fld>
            <a:endParaRPr lang="ru-RU"/>
          </a:p>
        </p:txBody>
      </p:sp>
    </p:spTree>
    <p:extLst>
      <p:ext uri="{BB962C8B-B14F-4D97-AF65-F5344CB8AC3E}">
        <p14:creationId xmlns:p14="http://schemas.microsoft.com/office/powerpoint/2010/main" val="292682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dirty="0" smtClean="0"/>
              <a:t>În opnia respondenților domenii importante și necesare IDAMul existent sunt:</a:t>
            </a:r>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18</a:t>
            </a:fld>
            <a:endParaRPr lang="ru-RU"/>
          </a:p>
        </p:txBody>
      </p:sp>
    </p:spTree>
    <p:extLst>
      <p:ext uri="{BB962C8B-B14F-4D97-AF65-F5344CB8AC3E}">
        <p14:creationId xmlns:p14="http://schemas.microsoft.com/office/powerpoint/2010/main" val="119496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r>
              <a:rPr lang="ro-RO" sz="1200" kern="1200" dirty="0" smtClean="0">
                <a:solidFill>
                  <a:schemeClr val="tx1"/>
                </a:solidFill>
                <a:effectLst/>
                <a:latin typeface="+mn-lt"/>
                <a:ea typeface="+mn-ea"/>
                <a:cs typeface="+mn-cs"/>
              </a:rPr>
              <a:t>Concomitent s-au analizat</a:t>
            </a:r>
            <a:r>
              <a:rPr lang="ro-RO" sz="1200" kern="1200" baseline="0" dirty="0" smtClean="0">
                <a:solidFill>
                  <a:schemeClr val="tx1"/>
                </a:solidFill>
                <a:effectLst/>
                <a:latin typeface="+mn-lt"/>
                <a:ea typeface="+mn-ea"/>
                <a:cs typeface="+mn-cs"/>
              </a:rPr>
              <a:t> prioritățile naționale și regionale. </a:t>
            </a:r>
            <a:r>
              <a:rPr lang="ro-RO" sz="1200" kern="1200" dirty="0" smtClean="0">
                <a:solidFill>
                  <a:schemeClr val="tx1"/>
                </a:solidFill>
                <a:effectLst/>
                <a:latin typeface="+mn-lt"/>
                <a:ea typeface="+mn-ea"/>
                <a:cs typeface="+mn-cs"/>
              </a:rPr>
              <a:t>Principalul document de planificare strategică al Republicii Moldova este </a:t>
            </a:r>
            <a:r>
              <a:rPr lang="ro-RO" sz="1200" i="1" kern="1200" dirty="0" smtClean="0">
                <a:solidFill>
                  <a:schemeClr val="tx1"/>
                </a:solidFill>
                <a:effectLst/>
                <a:latin typeface="+mn-lt"/>
                <a:ea typeface="+mn-ea"/>
                <a:cs typeface="+mn-cs"/>
              </a:rPr>
              <a:t>Strategia naţională de dezvoltare ”Moldova 2020”, </a:t>
            </a:r>
            <a:r>
              <a:rPr lang="ro-RO" sz="1200" kern="1200" dirty="0" smtClean="0">
                <a:solidFill>
                  <a:schemeClr val="tx1"/>
                </a:solidFill>
                <a:effectLst/>
                <a:latin typeface="+mn-lt"/>
                <a:ea typeface="+mn-ea"/>
                <a:cs typeface="+mn-cs"/>
              </a:rPr>
              <a:t>care reprezintă</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pilonul de bază pentru multe alte documente strategice naționale/regionale/locale/sectoriale</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Acest</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document stabileşte 7 direcţii prioritare de dezvoltare a ţării:</a:t>
            </a:r>
            <a:r>
              <a:rPr lang="ru-RU" dirty="0" smtClean="0">
                <a:effectLst/>
              </a:rPr>
              <a:t> </a:t>
            </a:r>
            <a:r>
              <a:rPr lang="ro-RO" sz="1200" kern="1200" dirty="0" smtClean="0">
                <a:solidFill>
                  <a:schemeClr val="tx1"/>
                </a:solidFill>
                <a:effectLst/>
                <a:latin typeface="+mn-lt"/>
                <a:ea typeface="+mn-ea"/>
                <a:cs typeface="+mn-cs"/>
              </a:rPr>
              <a:t>Legea nr. 166 din 11.07.2012</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Strategia naţională de dezvoltare regională și strategiile de dezvoltare pentru regiunile Nord, Centru și Sud propun un șir de domenii prioritare, orientate în special pe 3 piloni: </a:t>
            </a:r>
            <a:r>
              <a:rPr lang="ro-RO" sz="1200" i="1" kern="1200" dirty="0" smtClean="0">
                <a:solidFill>
                  <a:schemeClr val="tx1"/>
                </a:solidFill>
                <a:effectLst/>
                <a:latin typeface="+mn-lt"/>
                <a:ea typeface="+mn-ea"/>
                <a:cs typeface="+mn-cs"/>
              </a:rPr>
              <a:t>reabilitarea infrastructurii fizice, susținerea sectorului privat, îmbunătățirea factorilor de mediu și atractivității turistice</a:t>
            </a:r>
            <a:r>
              <a:rPr lang="ro-RO" sz="1200" kern="1200" dirty="0" smtClean="0">
                <a:solidFill>
                  <a:schemeClr val="tx1"/>
                </a:solidFill>
                <a:effectLst/>
                <a:latin typeface="+mn-lt"/>
                <a:ea typeface="+mn-ea"/>
                <a:cs typeface="+mn-cs"/>
              </a:rPr>
              <a:t> </a:t>
            </a:r>
          </a:p>
          <a:p>
            <a:endParaRPr lang="ro-RO"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0" kern="1200" dirty="0" smtClean="0">
                <a:solidFill>
                  <a:schemeClr val="tx1"/>
                </a:solidFill>
                <a:effectLst/>
                <a:latin typeface="+mn-lt"/>
                <a:ea typeface="+mn-ea"/>
                <a:cs typeface="+mn-cs"/>
              </a:rPr>
              <a:t>Astfel, facînd comparatie dintre ... Putem concluziona</a:t>
            </a:r>
            <a:r>
              <a:rPr lang="ro-RO" sz="1200" i="0" kern="1200" baseline="0" dirty="0" smtClean="0">
                <a:solidFill>
                  <a:schemeClr val="tx1"/>
                </a:solidFill>
                <a:effectLst/>
                <a:latin typeface="+mn-lt"/>
                <a:ea typeface="+mn-ea"/>
                <a:cs typeface="+mn-cs"/>
              </a:rPr>
              <a:t> ca </a:t>
            </a:r>
            <a:r>
              <a:rPr lang="ro-RO" sz="1200" i="0" kern="1200" dirty="0" smtClean="0">
                <a:solidFill>
                  <a:schemeClr val="tx1"/>
                </a:solidFill>
                <a:effectLst/>
                <a:latin typeface="+mn-lt"/>
                <a:ea typeface="+mn-ea"/>
                <a:cs typeface="+mn-cs"/>
              </a:rPr>
              <a:t>Domeniile actuale de deprivare nu cuprind întreg cadrul strategic. Asemenea domenii precum ”Mediu înconjurător”, ”Domeniul social”, ”Eficiența energetică”, ”Tehnologii informaționale și comunicații” nu se conțin în Indicele de Deprivare a Ariilor Mici actual.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0" kern="1200" dirty="0" smtClean="0">
                <a:solidFill>
                  <a:schemeClr val="tx1"/>
                </a:solidFill>
                <a:effectLst/>
                <a:latin typeface="+mn-lt"/>
                <a:ea typeface="+mn-ea"/>
                <a:cs typeface="+mn-cs"/>
              </a:rPr>
              <a:t>Totodată, Domeniile „Geografic” și „Condiţii de trai” din actualul indice de deprivare corespund parţial cu obiectivul strategic de dezvoltare a  infrastructurii fizice. Astfel, indicatorii de infrastructură sunt dispersați în diferite domenii, ceea ce reprezintă o limitare şi creează dificultăţi în procesul de utilizare. </a:t>
            </a:r>
            <a:endParaRPr lang="ru-RU" sz="1200" i="0" kern="1200" dirty="0" smtClean="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604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D514A-1EFD-430B-9206-2A6C0590514B}" type="slidenum">
              <a:rPr lang="ru-RU">
                <a:cs typeface="Arial" charset="0"/>
              </a:rPr>
              <a:pPr fontAlgn="base">
                <a:spcBef>
                  <a:spcPct val="0"/>
                </a:spcBef>
                <a:spcAft>
                  <a:spcPct val="0"/>
                </a:spcAft>
              </a:pPr>
              <a:t>19</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marL="228600" indent="-228600" fontAlgn="auto">
              <a:spcBef>
                <a:spcPts val="0"/>
              </a:spcBef>
              <a:spcAft>
                <a:spcPts val="0"/>
              </a:spcAft>
              <a:buAutoNum type="arabicPeriod"/>
              <a:defRPr/>
            </a:pPr>
            <a:r>
              <a:rPr lang="ro-RO" dirty="0" smtClean="0"/>
              <a:t>Unul din obiectivele urmărite de această activitate a constat în </a:t>
            </a:r>
            <a:r>
              <a:rPr lang="ro-RO" sz="1200" kern="1200" dirty="0" smtClean="0">
                <a:solidFill>
                  <a:schemeClr val="tx1"/>
                </a:solidFill>
                <a:effectLst/>
                <a:latin typeface="+mn-lt"/>
                <a:ea typeface="+mn-ea"/>
                <a:cs typeface="+mn-cs"/>
              </a:rPr>
              <a:t>evaluarea situaţiei actuale a IDAM, cu scopul de a concluziona asupra relevanței acestui instrument în contextul actual de dezvoltare</a:t>
            </a:r>
            <a:r>
              <a:rPr lang="ro-RO" sz="1200" kern="1200" baseline="0" dirty="0" smtClean="0">
                <a:solidFill>
                  <a:schemeClr val="tx1"/>
                </a:solidFill>
                <a:effectLst/>
                <a:latin typeface="+mn-lt"/>
                <a:ea typeface="+mn-ea"/>
                <a:cs typeface="+mn-cs"/>
              </a:rPr>
              <a:t> a RM. Astfel, ne-am propus să </a:t>
            </a:r>
            <a:r>
              <a:rPr lang="ro-RO" sz="1200" kern="1200" dirty="0" smtClean="0">
                <a:solidFill>
                  <a:schemeClr val="tx1"/>
                </a:solidFill>
                <a:effectLst/>
                <a:latin typeface="+mn-lt"/>
                <a:ea typeface="+mn-ea"/>
                <a:cs typeface="+mn-cs"/>
              </a:rPr>
              <a:t>analizăm gradul de aplicabilitate al acestui instrument până în prezent, să</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identificăm</a:t>
            </a:r>
            <a:r>
              <a:rPr lang="ro-RO" sz="1200" kern="1200" baseline="0" dirty="0" smtClean="0">
                <a:solidFill>
                  <a:schemeClr val="tx1"/>
                </a:solidFill>
                <a:effectLst/>
                <a:latin typeface="+mn-lt"/>
                <a:ea typeface="+mn-ea"/>
                <a:cs typeface="+mn-cs"/>
              </a:rPr>
              <a:t> cine sunt</a:t>
            </a:r>
            <a:r>
              <a:rPr lang="ro-RO" sz="1200" kern="1200" dirty="0" smtClean="0">
                <a:solidFill>
                  <a:schemeClr val="tx1"/>
                </a:solidFill>
                <a:effectLst/>
                <a:latin typeface="+mn-lt"/>
                <a:ea typeface="+mn-ea"/>
                <a:cs typeface="+mn-cs"/>
              </a:rPr>
              <a:t> principalii utilizatori și principalele direcţii de utilizare, precum și, să determinăm limitările pe care le întâlnesc utilizatorii în procesul de lucru cu acest instrument.</a:t>
            </a:r>
          </a:p>
          <a:p>
            <a:pPr marL="0" indent="0" fontAlgn="auto">
              <a:spcBef>
                <a:spcPts val="0"/>
              </a:spcBef>
              <a:spcAft>
                <a:spcPts val="0"/>
              </a:spcAft>
              <a:buNone/>
              <a:defRPr/>
            </a:pPr>
            <a:endParaRPr lang="ro-RO" sz="1200" kern="1200" dirty="0" smtClean="0">
              <a:solidFill>
                <a:schemeClr val="tx1"/>
              </a:solidFill>
              <a:effectLst/>
              <a:latin typeface="+mn-lt"/>
              <a:ea typeface="+mn-ea"/>
              <a:cs typeface="+mn-cs"/>
            </a:endParaRPr>
          </a:p>
          <a:p>
            <a:pPr marL="0" indent="0" fontAlgn="auto">
              <a:spcBef>
                <a:spcPts val="0"/>
              </a:spcBef>
              <a:spcAft>
                <a:spcPts val="0"/>
              </a:spcAft>
              <a:buNone/>
              <a:defRPr/>
            </a:pPr>
            <a:r>
              <a:rPr lang="ro-RO" sz="1200" kern="1200" dirty="0" smtClean="0">
                <a:solidFill>
                  <a:schemeClr val="tx1"/>
                </a:solidFill>
                <a:effectLst/>
                <a:latin typeface="+mn-lt"/>
                <a:ea typeface="+mn-ea"/>
                <a:cs typeface="+mn-cs"/>
              </a:rPr>
              <a:t>2. Un alt obiectiv urmărit a constat în corelarea IDAM cu politicile actuale</a:t>
            </a:r>
            <a:r>
              <a:rPr lang="ro-RO" sz="1200" kern="1200" baseline="0" dirty="0" smtClean="0">
                <a:solidFill>
                  <a:schemeClr val="tx1"/>
                </a:solidFill>
                <a:effectLst/>
                <a:latin typeface="+mn-lt"/>
                <a:ea typeface="+mn-ea"/>
                <a:cs typeface="+mn-cs"/>
              </a:rPr>
              <a:t> promovate și cu necesitățile utilizatorilor, </a:t>
            </a:r>
            <a:r>
              <a:rPr lang="ro-RO" sz="1200" kern="1200" dirty="0" smtClean="0">
                <a:solidFill>
                  <a:schemeClr val="tx1"/>
                </a:solidFill>
                <a:effectLst/>
                <a:latin typeface="+mn-lt"/>
                <a:ea typeface="+mn-ea"/>
                <a:cs typeface="+mn-cs"/>
              </a:rPr>
              <a:t>astfel încât aceștia să corespundă necesităților utilizatorilor și să servească niște instrumente utile în procesul de fundamentare a deciziilor, de orientare eficientă a intervențiilor statului și a mijloacelor financiare.</a:t>
            </a:r>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768EFA-EEB0-47C1-8567-7D8DFBF88074}" type="slidenum">
              <a:rPr lang="ru-RU">
                <a:cs typeface="Arial" charset="0"/>
              </a:rPr>
              <a:pPr fontAlgn="base">
                <a:spcBef>
                  <a:spcPct val="0"/>
                </a:spcBef>
                <a:spcAft>
                  <a:spcPct val="0"/>
                </a:spcAft>
              </a:pPr>
              <a:t>2</a:t>
            </a:fld>
            <a:endParaRPr lang="ru-RU">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o-RO" sz="1200" i="0" kern="1200" dirty="0" smtClean="0">
                <a:solidFill>
                  <a:schemeClr val="tx1"/>
                </a:solidFill>
                <a:effectLst/>
                <a:latin typeface="+mn-lt"/>
                <a:ea typeface="+mn-ea"/>
                <a:cs typeface="+mn-cs"/>
              </a:rPr>
              <a:t>Astfel pe linga domeniile existente, au fost identificate următoarele domenii conform cadrului strategic si necesitati:</a:t>
            </a:r>
            <a:endParaRPr lang="ru-RU" sz="1200" i="0" kern="1200" dirty="0" smtClean="0">
              <a:solidFill>
                <a:schemeClr val="tx1"/>
              </a:solidFill>
              <a:effectLst/>
              <a:latin typeface="+mn-lt"/>
              <a:ea typeface="+mn-ea"/>
              <a:cs typeface="+mn-cs"/>
            </a:endParaRPr>
          </a:p>
          <a:p>
            <a:pPr marL="628650" lvl="1" indent="-171450">
              <a:buFont typeface="Arial" pitchFamily="34" charset="0"/>
              <a:buChar char="•"/>
            </a:pPr>
            <a:r>
              <a:rPr lang="ro-RO" sz="1200" i="0" kern="1200" dirty="0" smtClean="0">
                <a:solidFill>
                  <a:schemeClr val="tx1"/>
                </a:solidFill>
                <a:effectLst/>
                <a:latin typeface="+mn-lt"/>
                <a:ea typeface="+mn-ea"/>
                <a:cs typeface="+mn-cs"/>
              </a:rPr>
              <a:t>domeniul ”Deprivarea de infrastructură a localităților”, divizat în 4 subdomenii: transport și drumuri, apă și canalizare, comunicații, energetică (inclusiv eficienţa energetică). Acest domeniu face legătura directă cu obiectivul înscris în cadrul strategic regional de „reabilitare a infrastructurii fizice” şi va permite de a arăta nivelul de dezvoltare a infrastructurii fizice în fiecare localitate, astfel contribuind la orientarea eficientă a intervenţiilor statului;</a:t>
            </a:r>
            <a:endParaRPr lang="ru-RU" sz="1200" i="0" kern="1200" dirty="0" smtClean="0">
              <a:solidFill>
                <a:schemeClr val="tx1"/>
              </a:solidFill>
              <a:effectLst/>
              <a:latin typeface="+mn-lt"/>
              <a:ea typeface="+mn-ea"/>
              <a:cs typeface="+mn-cs"/>
            </a:endParaRPr>
          </a:p>
          <a:p>
            <a:pPr marL="628650" lvl="1" indent="-171450">
              <a:buFont typeface="Arial" pitchFamily="34" charset="0"/>
              <a:buChar char="•"/>
            </a:pPr>
            <a:r>
              <a:rPr lang="ro-RO" sz="1200" i="0" kern="1200" dirty="0" smtClean="0">
                <a:solidFill>
                  <a:schemeClr val="tx1"/>
                </a:solidFill>
                <a:effectLst/>
                <a:latin typeface="+mn-lt"/>
                <a:ea typeface="+mn-ea"/>
                <a:cs typeface="+mn-cs"/>
              </a:rPr>
              <a:t>domeniul ”Deprivarea socială a localităților”, care va permite identificarea celor mai vulnerabile localităţi din punct de vedere social și orientarea eficientă a politicilor și finanţărilor;</a:t>
            </a:r>
            <a:endParaRPr lang="ru-RU" sz="1200" i="0" kern="1200" dirty="0" smtClean="0">
              <a:solidFill>
                <a:schemeClr val="tx1"/>
              </a:solidFill>
              <a:effectLst/>
              <a:latin typeface="+mn-lt"/>
              <a:ea typeface="+mn-ea"/>
              <a:cs typeface="+mn-cs"/>
            </a:endParaRPr>
          </a:p>
          <a:p>
            <a:pPr marL="628650" lvl="1" indent="-171450">
              <a:buFont typeface="Arial" pitchFamily="34" charset="0"/>
              <a:buChar char="•"/>
            </a:pPr>
            <a:r>
              <a:rPr lang="ro-RO" sz="1200" i="0" kern="1200" dirty="0" smtClean="0">
                <a:solidFill>
                  <a:schemeClr val="tx1"/>
                </a:solidFill>
                <a:effectLst/>
                <a:latin typeface="+mn-lt"/>
                <a:ea typeface="+mn-ea"/>
                <a:cs typeface="+mn-cs"/>
              </a:rPr>
              <a:t>domeniul ”Deprivarea de condiții de mediu”, care va fi în corelare cu obiectivul de ”îmbunătățire a factorilor de mediu” stipulat în cadrul strategic regional și național. </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ro-RO" sz="1200" i="1" kern="1200" dirty="0" smtClean="0">
                <a:solidFill>
                  <a:schemeClr val="tx1"/>
                </a:solidFill>
                <a:effectLst/>
                <a:latin typeface="+mn-lt"/>
                <a:ea typeface="+mn-ea"/>
                <a:cs typeface="+mn-cs"/>
              </a:rPr>
              <a:t>De menționat că o neconcordanţă și o limitare majoră a indicilor de deprivare actuali o reprezintă inexistenţa indicilor de deprivare pentru localităţile urbane. Pentru a corela IDAM cu politicile de dezvoltare regională este necesar de a elabora indici de deprivare pentru localitățile urbane. </a:t>
            </a:r>
            <a:endParaRPr lang="ru-RU" sz="1200" kern="1200" dirty="0" smtClean="0">
              <a:solidFill>
                <a:schemeClr val="tx1"/>
              </a:solidFill>
              <a:effectLst/>
              <a:latin typeface="+mn-lt"/>
              <a:ea typeface="+mn-ea"/>
              <a:cs typeface="+mn-cs"/>
            </a:endParaRPr>
          </a:p>
          <a:p>
            <a:pPr marL="628650" lvl="1" indent="-171450">
              <a:buFont typeface="Arial" pitchFamily="34" charset="0"/>
              <a:buChar char="•"/>
            </a:pPr>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20</a:t>
            </a:fld>
            <a:endParaRPr lang="ru-RU"/>
          </a:p>
        </p:txBody>
      </p:sp>
    </p:spTree>
    <p:extLst>
      <p:ext uri="{BB962C8B-B14F-4D97-AF65-F5344CB8AC3E}">
        <p14:creationId xmlns:p14="http://schemas.microsoft.com/office/powerpoint/2010/main" val="150826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sz="1200" kern="1200" dirty="0" smtClean="0">
                <a:solidFill>
                  <a:schemeClr val="tx1"/>
                </a:solidFill>
                <a:effectLst/>
                <a:latin typeface="+mn-lt"/>
                <a:ea typeface="+mn-ea"/>
                <a:cs typeface="+mn-cs"/>
              </a:rPr>
              <a:t>În prezent Indicele de deprivare economică conține 8 indicatori, dintre care 5 țin nemijlocit de activitatea economică și 3 – de domeniul agriculturii.</a:t>
            </a:r>
            <a:r>
              <a:rPr lang="ro-RO" sz="1200" kern="1200" baseline="0" dirty="0" smtClean="0">
                <a:solidFill>
                  <a:schemeClr val="tx1"/>
                </a:solidFill>
                <a:effectLst/>
                <a:latin typeface="+mn-lt"/>
                <a:ea typeface="+mn-ea"/>
                <a:cs typeface="+mn-cs"/>
              </a:rPr>
              <a:t> </a:t>
            </a:r>
          </a:p>
          <a:p>
            <a:r>
              <a:rPr lang="ro-RO" sz="1200" kern="1200" baseline="0" dirty="0" smtClean="0">
                <a:solidFill>
                  <a:schemeClr val="tx1"/>
                </a:solidFill>
                <a:effectLst/>
                <a:latin typeface="+mn-lt"/>
                <a:ea typeface="+mn-ea"/>
                <a:cs typeface="+mn-cs"/>
              </a:rPr>
              <a:t>Pentru a corela acest indice cu prevederile cadrului strategic au fost analiyate obiectivele strategice din domeniul economic</a:t>
            </a:r>
          </a:p>
          <a:p>
            <a:endParaRPr lang="ro-RO" sz="1200" kern="1200" baseline="0" dirty="0" smtClean="0">
              <a:solidFill>
                <a:schemeClr val="tx1"/>
              </a:solidFill>
              <a:effectLst/>
              <a:latin typeface="+mn-lt"/>
              <a:ea typeface="+mn-ea"/>
              <a:cs typeface="+mn-cs"/>
            </a:endParaRPr>
          </a:p>
          <a:p>
            <a:pPr fontAlgn="auto">
              <a:spcBef>
                <a:spcPts val="0"/>
              </a:spcBef>
              <a:spcAft>
                <a:spcPts val="0"/>
              </a:spcAft>
              <a:defRPr/>
            </a:pPr>
            <a:r>
              <a:rPr lang="en-US" sz="1200" kern="1200" baseline="0" dirty="0" smtClean="0">
                <a:solidFill>
                  <a:schemeClr val="tx1"/>
                </a:solidFill>
                <a:effectLst/>
                <a:latin typeface="+mn-lt"/>
                <a:ea typeface="+mn-ea"/>
                <a:cs typeface="+mn-cs"/>
              </a:rPr>
              <a:t>[</a:t>
            </a:r>
            <a:r>
              <a:rPr lang="ro-RO" dirty="0" smtClean="0"/>
              <a:t>Astfel, principalele documente strategice care conţin obiective </a:t>
            </a:r>
            <a:r>
              <a:rPr lang="ro-RO" i="1" dirty="0" smtClean="0"/>
              <a:t>din domeniul economic</a:t>
            </a:r>
            <a:r>
              <a:rPr lang="ro-RO" dirty="0" smtClean="0"/>
              <a:t> sunt:</a:t>
            </a:r>
            <a:endParaRPr lang="ru-RU" dirty="0" smtClean="0"/>
          </a:p>
          <a:p>
            <a:pPr fontAlgn="auto">
              <a:spcBef>
                <a:spcPts val="0"/>
              </a:spcBef>
              <a:spcAft>
                <a:spcPts val="0"/>
              </a:spcAft>
              <a:defRPr/>
            </a:pPr>
            <a:r>
              <a:rPr lang="ro-RO" i="1" dirty="0" smtClean="0"/>
              <a:t>SND „Moldova 2020”; Programul de Activitate a Guvernului 2013-2014; Strategia de dezvoltare regională 2013-2015; Strategia de dezvoltare a sectorului IMM 2012-2020; Programul naţional de abilitare economică a tinerilor, Programul-pilot de atragere a remitenţelor în economie “PARE 1+1” pentru anii 2010-2015, Strategia de dezvoltare a comerţului interior 2014-2020; Strategia de dezvoltare a industriei pe perioada până în anul 2015; Programul de dezvoltare a industriei uşoare până în anul 2015, Concepţia dezvoltării clusteriale a sectorului industrial al Republicii Moldova, Strategia naţionala privind politicile de ocupare a forţei de muncă pe anii 2007-2015; Strategia de atragere a investițiilor și promovare a exporturilor 2006-2015.</a:t>
            </a:r>
            <a:endParaRPr lang="ru-RU" dirty="0" smtClean="0"/>
          </a:p>
          <a:p>
            <a:pPr fontAlgn="auto">
              <a:spcBef>
                <a:spcPts val="0"/>
              </a:spcBef>
              <a:spcAft>
                <a:spcPts val="0"/>
              </a:spcAft>
              <a:defRPr/>
            </a:pPr>
            <a:r>
              <a:rPr lang="ro-RO" sz="1200" kern="1200" dirty="0" smtClean="0">
                <a:solidFill>
                  <a:schemeClr val="tx1"/>
                </a:solidFill>
                <a:effectLst/>
                <a:latin typeface="+mn-lt"/>
                <a:ea typeface="+mn-ea"/>
                <a:cs typeface="+mn-cs"/>
              </a:rPr>
              <a:t> dezvoltării afacerilor, crearea unui mediu investiţional atractiv</a:t>
            </a:r>
            <a:r>
              <a:rPr lang="en-US" sz="1200" kern="1200" baseline="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21</a:t>
            </a:fld>
            <a:endParaRPr lang="ru-RU"/>
          </a:p>
        </p:txBody>
      </p:sp>
    </p:spTree>
    <p:extLst>
      <p:ext uri="{BB962C8B-B14F-4D97-AF65-F5344CB8AC3E}">
        <p14:creationId xmlns:p14="http://schemas.microsoft.com/office/powerpoint/2010/main" val="695859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fontAlgn="auto">
              <a:spcBef>
                <a:spcPts val="0"/>
              </a:spcBef>
              <a:spcAft>
                <a:spcPts val="0"/>
              </a:spcAft>
              <a:defRPr/>
            </a:pPr>
            <a:r>
              <a:rPr lang="ro-RO" dirty="0" smtClean="0"/>
              <a:t>Cadrul strategic care determină obiectivele de dezvoltare în domeniul economic este foarte vast. </a:t>
            </a:r>
            <a:r>
              <a:rPr lang="ro-RO" strike="sngStrike" baseline="0" dirty="0" smtClean="0"/>
              <a:t>Multe din documentele strategice reglementează norme de funcționare a mediului de afaceri la nivel macro și nu conțin obiective direct corelate cu dezvoltarea comunitară</a:t>
            </a:r>
            <a:r>
              <a:rPr lang="ro-RO" dirty="0" smtClean="0"/>
              <a:t>. Din multitudinea de obiective înscrise în strategii, au fost selectate doar obiectivele care au impact asupra dezvoltării regionale/locale.</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Obiectivul de bază, care trece ca un fir roșu prin tot cadrul strategic în domeniul economic, este crearea de noi locuri de muncă pe întreg teritoriul țării. Strategiile prevăd </a:t>
            </a:r>
            <a:r>
              <a:rPr kumimoji="0" lang="ro-RO" sz="1200" b="0" i="0" u="none" strike="noStrike" cap="none" normalizeH="0" baseline="0" dirty="0" smtClean="0">
                <a:ln>
                  <a:noFill/>
                </a:ln>
                <a:solidFill>
                  <a:srgbClr val="000000"/>
                </a:solidFill>
                <a:effectLst/>
                <a:latin typeface="Times New Roman" pitchFamily="18" charset="0"/>
                <a:cs typeface="Times New Roman" pitchFamily="18" charset="0"/>
              </a:rPr>
              <a:t>Crearea locurilor de muncă prin impulsionarea activităţii economice</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p>
            <a:pPr fontAlgn="auto">
              <a:spcBef>
                <a:spcPts val="0"/>
              </a:spcBef>
              <a:spcAft>
                <a:spcPts val="0"/>
              </a:spcAft>
              <a:defRPr/>
            </a:pPr>
            <a:endParaRPr lang="en-US"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Totodată, Dezvoltarea Întreprinderilor Mici și Mijlocii (IMM) constă un obiectiv de bază al politicilor economice. Documentele de politici recunosc că dezvoltarea IMM în localitățile rurale este esenţială și reprezintă o pârghie sigură de asigurare a bunăstării populației. </a:t>
            </a:r>
          </a:p>
          <a:p>
            <a:pPr fontAlgn="auto">
              <a:spcBef>
                <a:spcPts val="0"/>
              </a:spcBef>
              <a:spcAft>
                <a:spcPts val="0"/>
              </a:spcAft>
              <a:defRPr/>
            </a:pPr>
            <a:endParaRPr lang="en-US"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Un alt obiectiv pe care vreau sa-l mentionez</a:t>
            </a:r>
            <a:r>
              <a:rPr lang="ro-RO" sz="1200" kern="1200" baseline="0" dirty="0" smtClean="0">
                <a:solidFill>
                  <a:schemeClr val="tx1"/>
                </a:solidFill>
                <a:effectLst/>
                <a:latin typeface="+mn-lt"/>
                <a:ea typeface="+mn-ea"/>
                <a:cs typeface="+mn-cs"/>
              </a:rPr>
              <a:t> tine de infrastructura comerciala. </a:t>
            </a:r>
            <a:r>
              <a:rPr lang="ro-RO" sz="1200" kern="1200" dirty="0" smtClean="0">
                <a:solidFill>
                  <a:schemeClr val="tx1"/>
                </a:solidFill>
                <a:effectLst/>
                <a:latin typeface="+mn-lt"/>
                <a:ea typeface="+mn-ea"/>
                <a:cs typeface="+mn-cs"/>
              </a:rPr>
              <a:t>Strategia de dezvoltare a comerţului interior propune ca obiectiv </a:t>
            </a:r>
            <a:r>
              <a:rPr lang="ro-RO" sz="1200" i="1" kern="1200" dirty="0" smtClean="0">
                <a:solidFill>
                  <a:schemeClr val="tx1"/>
                </a:solidFill>
                <a:effectLst/>
                <a:latin typeface="+mn-lt"/>
                <a:ea typeface="+mn-ea"/>
                <a:cs typeface="+mn-cs"/>
              </a:rPr>
              <a:t>îmbunătăţirea accesului populaţiei,</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la o infrastructură comercială modernă</a:t>
            </a:r>
            <a:r>
              <a:rPr lang="ro-RO" sz="1200" kern="1200" dirty="0" smtClean="0">
                <a:solidFill>
                  <a:schemeClr val="tx1"/>
                </a:solidFill>
                <a:effectLst/>
                <a:latin typeface="+mn-lt"/>
                <a:ea typeface="+mn-ea"/>
                <a:cs typeface="+mn-cs"/>
              </a:rPr>
              <a:t>, care să satisfacă cerinţele consumatorilor. </a:t>
            </a:r>
            <a:r>
              <a:rPr lang="ro-RO" sz="1200" i="1" kern="1200" dirty="0" smtClean="0">
                <a:solidFill>
                  <a:schemeClr val="tx1"/>
                </a:solidFill>
                <a:effectLst/>
                <a:latin typeface="+mn-lt"/>
                <a:ea typeface="+mn-ea"/>
                <a:cs typeface="+mn-cs"/>
              </a:rPr>
              <a:t> S</a:t>
            </a:r>
            <a:r>
              <a:rPr lang="ro-RO" sz="1200" kern="1200" dirty="0" smtClean="0">
                <a:solidFill>
                  <a:schemeClr val="tx1"/>
                </a:solidFill>
                <a:effectLst/>
                <a:latin typeface="+mn-lt"/>
                <a:ea typeface="+mn-ea"/>
                <a:cs typeface="+mn-cs"/>
              </a:rPr>
              <a:t>e propune o regândire a infrastructurii comerciale, punându-se accentul pe unităţile comerciale care să comercializeze preponderent produse de primă necesitate, precum şi pe unităţile de prestări servicii. </a:t>
            </a:r>
          </a:p>
        </p:txBody>
      </p:sp>
      <p:sp>
        <p:nvSpPr>
          <p:cNvPr id="634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8FBB2B-756C-4BEE-B4AF-CC08DF0FBAC5}" type="slidenum">
              <a:rPr lang="ru-RU">
                <a:cs typeface="Arial" charset="0"/>
              </a:rPr>
              <a:pPr fontAlgn="base">
                <a:spcBef>
                  <a:spcPct val="0"/>
                </a:spcBef>
                <a:spcAft>
                  <a:spcPct val="0"/>
                </a:spcAft>
              </a:pPr>
              <a:t>22</a:t>
            </a:fld>
            <a:endParaRPr lang="ru-RU">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Cadrul strategic în domeniul agriculturii este reglementat de următoarele documente de politici:</a:t>
            </a:r>
            <a:r>
              <a:rPr lang="ro-RO" sz="1200" i="1" kern="1200" dirty="0" smtClean="0">
                <a:solidFill>
                  <a:schemeClr val="tx1"/>
                </a:solidFill>
                <a:effectLst/>
                <a:latin typeface="+mn-lt"/>
                <a:ea typeface="+mn-ea"/>
                <a:cs typeface="+mn-cs"/>
              </a:rPr>
              <a:t> Strategia de dezvoltare a agriculturii și mediului rural din Moldova 2014 – 2020,  Strategia în domeniul siguranței alimentelor pentru anii 2011-2015 și Strategia de dezvoltare a serviciilor de extensiune rurală pentru anii 2012-2022,</a:t>
            </a:r>
            <a:endParaRPr lang="en-US" dirty="0" smtClean="0"/>
          </a:p>
          <a:p>
            <a:pPr fontAlgn="auto">
              <a:spcBef>
                <a:spcPts val="0"/>
              </a:spcBef>
              <a:spcAft>
                <a:spcPts val="0"/>
              </a:spcAft>
              <a:defRPr/>
            </a:pPr>
            <a:r>
              <a:rPr lang="ro-RO" sz="1200" kern="1200" dirty="0" smtClean="0">
                <a:solidFill>
                  <a:schemeClr val="tx1"/>
                </a:solidFill>
                <a:effectLst/>
                <a:latin typeface="+mn-lt"/>
                <a:ea typeface="+mn-ea"/>
                <a:cs typeface="+mn-cs"/>
              </a:rPr>
              <a:t>Sectorul agricol este de o importanţă strategică pentru economia naţională, având o contribuţie majoră asupra dezvoltării altor sub-sectoare și servicii. </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en-US"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O direcţie strategică în domeniul agriculturii ţine de </a:t>
            </a:r>
            <a:r>
              <a:rPr lang="ro-RO" sz="1200" i="1" kern="1200" dirty="0" smtClean="0">
                <a:solidFill>
                  <a:schemeClr val="tx1"/>
                </a:solidFill>
                <a:effectLst/>
                <a:latin typeface="+mn-lt"/>
                <a:ea typeface="+mn-ea"/>
                <a:cs typeface="+mn-cs"/>
              </a:rPr>
              <a:t>managementul durabil al resurselor naturale</a:t>
            </a:r>
            <a:r>
              <a:rPr lang="ro-RO" sz="1200" kern="1200" dirty="0" smtClean="0">
                <a:solidFill>
                  <a:schemeClr val="tx1"/>
                </a:solidFill>
                <a:effectLst/>
                <a:latin typeface="+mn-lt"/>
                <a:ea typeface="+mn-ea"/>
                <a:cs typeface="+mn-cs"/>
              </a:rPr>
              <a:t>. Calitatea resurselor de sol determină direct productivitatea sectorului agricol. </a:t>
            </a:r>
            <a:r>
              <a:rPr lang="en-US" sz="1200" kern="1200" dirty="0" smtClean="0">
                <a:solidFill>
                  <a:schemeClr val="tx1"/>
                </a:solidFill>
                <a:effectLst/>
                <a:latin typeface="+mn-lt"/>
                <a:ea typeface="+mn-ea"/>
                <a:cs typeface="+mn-cs"/>
              </a:rPr>
              <a:t>C</a:t>
            </a:r>
            <a:r>
              <a:rPr lang="ro-RO" sz="1200" kern="1200" dirty="0" smtClean="0">
                <a:solidFill>
                  <a:schemeClr val="tx1"/>
                </a:solidFill>
                <a:effectLst/>
                <a:latin typeface="+mn-lt"/>
                <a:ea typeface="+mn-ea"/>
                <a:cs typeface="+mn-cs"/>
              </a:rPr>
              <a:t>alitatea solurilor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apreciată convenţional prin notele de bonitate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(etalon – cernoziomul tipic moderat humifer apreciat cu 100 de puncte)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nota medie de bonitate pe ţară constituie 63 puncte.</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Anual aceasta se reduce în dependenţă de activizarea proceselor de degradare, ca: eroziunea, compactarea, soloneţizarea şi salinizarea, înmlăştinirea, dehumificarea. În rezultat este afectat volumul și calitatea producţiei agricole. În acest context, este important de a monitoriza calitatea solurilor la nivel local, acesta constituind un factor important care determină potenţialul agricol al localităţii.</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Cadrul</a:t>
            </a:r>
            <a:r>
              <a:rPr lang="en-US" sz="1200" kern="1200" dirty="0" smtClean="0">
                <a:solidFill>
                  <a:schemeClr val="tx1"/>
                </a:solidFill>
                <a:effectLst/>
                <a:latin typeface="+mn-lt"/>
                <a:ea typeface="+mn-ea"/>
                <a:cs typeface="+mn-cs"/>
              </a:rPr>
              <a:t> strategic </a:t>
            </a:r>
            <a:r>
              <a:rPr lang="en-US" sz="1200" kern="1200" dirty="0" err="1" smtClean="0">
                <a:solidFill>
                  <a:schemeClr val="tx1"/>
                </a:solidFill>
                <a:effectLst/>
                <a:latin typeface="+mn-lt"/>
                <a:ea typeface="+mn-ea"/>
                <a:cs typeface="+mn-cs"/>
              </a:rPr>
              <a:t>spune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a:t>
            </a:r>
            <a:r>
              <a:rPr lang="en-US"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Gestionarea eficientă a resurselor de sol a fost influenţată de procesul de privatizare a pământului şi parcelare a fondului funciar. După voia deţinătorilor de terenuri, suprafeţe considerabile, deseori cele mai calitative soluri, se exclud din circuitul agricol, altele rămân nelucrate și lăsate pârloagă. Astfel, un obiectiv în proces de implementare este </a:t>
            </a:r>
            <a:r>
              <a:rPr lang="ro-RO" sz="1200" i="1" kern="1200" dirty="0" smtClean="0">
                <a:solidFill>
                  <a:schemeClr val="tx1"/>
                </a:solidFill>
                <a:effectLst/>
                <a:latin typeface="+mn-lt"/>
                <a:ea typeface="+mn-ea"/>
                <a:cs typeface="+mn-cs"/>
              </a:rPr>
              <a:t>consolidarea suprafețelor agricole</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en-US" sz="1200" kern="1200" dirty="0" smtClean="0">
              <a:solidFill>
                <a:schemeClr val="tx1"/>
              </a:solidFill>
              <a:effectLst/>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pPr>
            <a:r>
              <a:rPr lang="ro-RO" sz="1200" kern="1200" dirty="0" smtClean="0">
                <a:solidFill>
                  <a:schemeClr val="tx1"/>
                </a:solidFill>
                <a:effectLst/>
                <a:latin typeface="+mn-lt"/>
                <a:ea typeface="+mn-ea"/>
                <a:cs typeface="+mn-cs"/>
              </a:rPr>
              <a:t>Măsurile de </a:t>
            </a:r>
            <a:r>
              <a:rPr lang="ro-RO" sz="1200" i="1" kern="1200" dirty="0" smtClean="0">
                <a:solidFill>
                  <a:schemeClr val="tx1"/>
                </a:solidFill>
                <a:effectLst/>
                <a:latin typeface="+mn-lt"/>
                <a:ea typeface="+mn-ea"/>
                <a:cs typeface="+mn-cs"/>
              </a:rPr>
              <a:t>irigare a suprafețelor agricole</a:t>
            </a:r>
            <a:r>
              <a:rPr lang="ro-RO" sz="1200" kern="1200" dirty="0" smtClean="0">
                <a:solidFill>
                  <a:schemeClr val="tx1"/>
                </a:solidFill>
                <a:effectLst/>
                <a:latin typeface="+mn-lt"/>
                <a:ea typeface="+mn-ea"/>
                <a:cs typeface="+mn-cs"/>
              </a:rPr>
              <a:t> sunt considerate acţiuni importante de </a:t>
            </a:r>
            <a:r>
              <a:rPr lang="ro-RO" sz="1200" i="1" kern="1200" dirty="0" smtClean="0">
                <a:solidFill>
                  <a:schemeClr val="tx1"/>
                </a:solidFill>
                <a:effectLst/>
                <a:latin typeface="+mn-lt"/>
                <a:ea typeface="+mn-ea"/>
                <a:cs typeface="+mn-cs"/>
              </a:rPr>
              <a:t>asigurare a gestionării durabile a resurselor naturale </a:t>
            </a:r>
            <a:r>
              <a:rPr lang="ro-RO" sz="1200" kern="1200" dirty="0" smtClean="0">
                <a:solidFill>
                  <a:schemeClr val="tx1"/>
                </a:solidFill>
                <a:effectLst/>
                <a:latin typeface="+mn-lt"/>
                <a:ea typeface="+mn-ea"/>
                <a:cs typeface="+mn-cs"/>
              </a:rPr>
              <a:t>expuse în cadrul strategic. Irigarea terenurilor contribuie la intensificarea agriculturii şi la atenuarea efectelor calamităţilor naturale – fenomene  întâlnite în Republica Moldova care generează probleme economice mari. cadrul strategic prevede drept obiectiv </a:t>
            </a:r>
            <a:r>
              <a:rPr kumimoji="0" lang="ro-RO" sz="1200" b="0" i="1" u="none" strike="noStrike" kern="1200" cap="none" normalizeH="0" baseline="0" dirty="0" smtClean="0">
                <a:ln>
                  <a:noFill/>
                </a:ln>
                <a:solidFill>
                  <a:srgbClr val="000000"/>
                </a:solidFill>
                <a:effectLst/>
                <a:latin typeface="Times New Roman" pitchFamily="18" charset="0"/>
                <a:ea typeface="+mn-ea"/>
                <a:cs typeface="Times New Roman" pitchFamily="18" charset="0"/>
              </a:rPr>
              <a:t>c</a:t>
            </a: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reşterea suprafeţei terenurilor irigate</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Zootehnia este o ramură importună a agriculturii. Creşterea şi ameliorarea raselor de animale este necesară pentru asigurarea populaţiei – cu produse animaliere, a industriei alimentare și uşoare – cu materii prime, a agriculturii – cu îngrăşăminte organice şi cu forţă de tracţiune. </a:t>
            </a:r>
            <a:r>
              <a:rPr lang="en-US" sz="1200" kern="1200" dirty="0" smtClean="0">
                <a:solidFill>
                  <a:schemeClr val="tx1"/>
                </a:solidFill>
                <a:effectLst/>
                <a:latin typeface="+mn-lt"/>
                <a:ea typeface="+mn-ea"/>
                <a:cs typeface="+mn-cs"/>
              </a:rPr>
              <a:t>U</a:t>
            </a:r>
            <a:r>
              <a:rPr lang="ro-RO" sz="1200" kern="1200" dirty="0" smtClean="0">
                <a:solidFill>
                  <a:schemeClr val="tx1"/>
                </a:solidFill>
                <a:effectLst/>
                <a:latin typeface="+mn-lt"/>
                <a:ea typeface="+mn-ea"/>
                <a:cs typeface="+mn-cs"/>
              </a:rPr>
              <a:t>n obiectiv important în sectorul agricol este </a:t>
            </a:r>
            <a:r>
              <a:rPr lang="ro-RO" sz="1200" i="1" kern="1200" dirty="0" smtClean="0">
                <a:solidFill>
                  <a:schemeClr val="tx1"/>
                </a:solidFill>
                <a:effectLst/>
                <a:latin typeface="+mn-lt"/>
                <a:ea typeface="+mn-ea"/>
                <a:cs typeface="+mn-cs"/>
              </a:rPr>
              <a:t>sporirea competitivităţii şi productivităţii sectorului zootehnic; reproducerea, creșterea și asigurarea sănătății animalelor.</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23</a:t>
            </a:fld>
            <a:endParaRPr lang="ru-RU">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24</a:t>
            </a:fld>
            <a:endParaRPr lang="ru-RU"/>
          </a:p>
        </p:txBody>
      </p:sp>
    </p:spTree>
    <p:extLst>
      <p:ext uri="{BB962C8B-B14F-4D97-AF65-F5344CB8AC3E}">
        <p14:creationId xmlns:p14="http://schemas.microsoft.com/office/powerpoint/2010/main" val="1011298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Majoritatea indicatorilor prezenți în actualul Indice de deprivare economică coincid cu obiectivele cadrului strategic, cu excepția indicatorului ”veniturile bugetului local pe persoană”, care </a:t>
            </a:r>
            <a:r>
              <a:rPr lang="en-US" sz="1200" i="1" kern="1200" dirty="0" err="1" smtClean="0">
                <a:solidFill>
                  <a:schemeClr val="tx1"/>
                </a:solidFill>
                <a:effectLst/>
                <a:latin typeface="+mn-lt"/>
                <a:ea typeface="+mn-ea"/>
                <a:cs typeface="+mn-cs"/>
              </a:rPr>
              <a:t>este</a:t>
            </a:r>
            <a:r>
              <a:rPr lang="en-US" sz="1200" i="1" kern="1200" dirty="0" smtClean="0">
                <a:solidFill>
                  <a:schemeClr val="tx1"/>
                </a:solidFill>
                <a:effectLst/>
                <a:latin typeface="+mn-lt"/>
                <a:ea typeface="+mn-ea"/>
                <a:cs typeface="+mn-cs"/>
              </a:rPr>
              <a:t> relevant </a:t>
            </a:r>
            <a:r>
              <a:rPr lang="en-US" sz="1200" i="1" kern="1200" dirty="0" err="1" smtClean="0">
                <a:solidFill>
                  <a:schemeClr val="tx1"/>
                </a:solidFill>
                <a:effectLst/>
                <a:latin typeface="+mn-lt"/>
                <a:ea typeface="+mn-ea"/>
                <a:cs typeface="+mn-cs"/>
              </a:rPr>
              <a:t>pentru</a:t>
            </a:r>
            <a:r>
              <a:rPr lang="en-US" sz="1200" i="1"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domeniul ”deprivarea de venituri a bugetelor locale”.</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kern="1200" dirty="0" smtClean="0">
                <a:solidFill>
                  <a:schemeClr val="tx1"/>
                </a:solidFill>
                <a:effectLst/>
                <a:latin typeface="+mn-lt"/>
                <a:ea typeface="+mn-ea"/>
                <a:cs typeface="+mn-cs"/>
              </a:rPr>
              <a:t>Indicatorii ce țin de </a:t>
            </a:r>
            <a:r>
              <a:rPr lang="ro-RO" sz="1200" i="1" kern="1200" dirty="0" smtClean="0">
                <a:solidFill>
                  <a:schemeClr val="tx1"/>
                </a:solidFill>
                <a:effectLst/>
                <a:latin typeface="+mn-lt"/>
                <a:ea typeface="+mn-ea"/>
                <a:cs typeface="+mn-cs"/>
              </a:rPr>
              <a:t>numărul întreprinderilor</a:t>
            </a:r>
            <a:r>
              <a:rPr lang="ro-RO" sz="1200" kern="1200" dirty="0" smtClean="0">
                <a:solidFill>
                  <a:schemeClr val="tx1"/>
                </a:solidFill>
                <a:effectLst/>
                <a:latin typeface="+mn-lt"/>
                <a:ea typeface="+mn-ea"/>
                <a:cs typeface="+mn-cs"/>
              </a:rPr>
              <a:t> sunt actuali și reflectă în ce măsură este dezvoltată activitatea economică în localități. Aceştea sunt perfect corelaţi cu asemenea obiective precum </a:t>
            </a:r>
            <a:r>
              <a:rPr lang="ro-RO" sz="1200" i="1" kern="1200" dirty="0" smtClean="0">
                <a:solidFill>
                  <a:schemeClr val="tx1"/>
                </a:solidFill>
                <a:effectLst/>
                <a:latin typeface="+mn-lt"/>
                <a:ea typeface="+mn-ea"/>
                <a:cs typeface="+mn-cs"/>
              </a:rPr>
              <a:t>„Creşterea numărului mediu de IMM-uri la 1000 locuitori până la 25 de IMM-uri până în 2020”</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„Susţinerea dezvoltării sectorului privat și a pieţei forţei de muncă”,</a:t>
            </a:r>
            <a:r>
              <a:rPr lang="ro-RO" sz="1200" kern="1200" dirty="0" smtClean="0">
                <a:solidFill>
                  <a:schemeClr val="tx1"/>
                </a:solidFill>
                <a:effectLst/>
                <a:latin typeface="+mn-lt"/>
                <a:ea typeface="+mn-ea"/>
                <a:cs typeface="+mn-cs"/>
              </a:rPr>
              <a:t>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sz="1200" i="1" kern="120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Indicatorul ”Rata persoanelor 18-35 ani în totalul populației” este parțial corelat cu cadrul de politici. Obiectivele strategice prevăd ”dezvoltarea afacerilor și crearea locurilor de muncă pentru tineri”. Indicatorul actual indică asupra numărului de tineri în localitate, dar nu și asupra numărului de tineri angajați sau care gestionează afaceri. De aceea acest indicator a fost exclus.</a:t>
            </a:r>
            <a:endParaRPr lang="ru-RU" sz="1200" kern="120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ru-RU" sz="1200" kern="120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25</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dirty="0" smtClean="0"/>
              <a:t>Astfel, setul de indicatori economici corelați cu politicile actuale sunt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Deoarece politicile economice urmăresc drept obiectiv crearea locurilor de muncă, la partea economică a Indicelui de deprivare sunt necesari de adăugat indicatori referitori la ”numărul de salariați angajați de agenții economici” și ”rata șomajului în localitate”.</a:t>
            </a:r>
            <a:endParaRPr lang="ru-RU" sz="1200" kern="120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La partea privind agricultura au fost identificați ca necesari indicatori precum ”ponderea suprafețelor irigate” şi ”ponderea suprafețelor neprelucrate”. Aceștea fac legătura cu obiectivul strategic ” de gestionare durabilă a resurselor naturale”;</a:t>
            </a:r>
            <a:endParaRPr lang="ru-RU" sz="1200" kern="120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Totodată, în vederea monitorizării situaţiei în sectorul zootehnic s-a identificat</a:t>
            </a:r>
            <a:r>
              <a:rPr lang="ro-RO" sz="1200" i="1" kern="1200" baseline="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indicatorulu”numărul convențional de animale agricole”, care este conform prevederilor strategce actuale</a:t>
            </a:r>
            <a:r>
              <a:rPr lang="en-US" sz="1200" i="1"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și</a:t>
            </a:r>
            <a:r>
              <a:rPr lang="ro-RO" sz="1200" i="1" kern="1200" baseline="0" dirty="0" smtClean="0">
                <a:solidFill>
                  <a:schemeClr val="tx1"/>
                </a:solidFill>
                <a:effectLst/>
                <a:latin typeface="+mn-lt"/>
                <a:ea typeface="+mn-ea"/>
                <a:cs typeface="+mn-cs"/>
              </a:rPr>
              <a:t> necesităților</a:t>
            </a:r>
            <a:r>
              <a:rPr lang="ro-RO" sz="1200" i="1" kern="1200" dirty="0" smtClean="0">
                <a:solidFill>
                  <a:schemeClr val="tx1"/>
                </a:solidFill>
                <a:effectLst/>
                <a:latin typeface="+mn-lt"/>
                <a:ea typeface="+mn-ea"/>
                <a:cs typeface="+mn-cs"/>
              </a:rPr>
              <a: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Dat fiind faptul că agricultura şi activitatea economică sunt două direcții separate de politici, e recomandabil de a diviza Indicele de deprivare economică în două subdomenii: activitatea economică și agricultura.</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26</a:t>
            </a:fld>
            <a:endParaRPr lang="ru-RU"/>
          </a:p>
        </p:txBody>
      </p:sp>
    </p:spTree>
    <p:extLst>
      <p:ext uri="{BB962C8B-B14F-4D97-AF65-F5344CB8AC3E}">
        <p14:creationId xmlns:p14="http://schemas.microsoft.com/office/powerpoint/2010/main" val="1727602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sz="1200" kern="1200" dirty="0" smtClean="0">
                <a:solidFill>
                  <a:schemeClr val="tx1"/>
                </a:solidFill>
                <a:effectLst/>
                <a:latin typeface="+mn-lt"/>
                <a:ea typeface="+mn-ea"/>
                <a:cs typeface="+mn-cs"/>
              </a:rPr>
              <a:t>Indicele existent de deprivare demografică este calculat în baza a 6 indicatori prezentați </a:t>
            </a:r>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27</a:t>
            </a:fld>
            <a:endParaRPr lang="ru-RU"/>
          </a:p>
        </p:txBody>
      </p:sp>
    </p:spTree>
    <p:extLst>
      <p:ext uri="{BB962C8B-B14F-4D97-AF65-F5344CB8AC3E}">
        <p14:creationId xmlns:p14="http://schemas.microsoft.com/office/powerpoint/2010/main" val="211030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a:bodyPr>
          <a:lstStyle/>
          <a:p>
            <a:pPr fontAlgn="auto">
              <a:spcBef>
                <a:spcPts val="0"/>
              </a:spcBef>
              <a:spcAft>
                <a:spcPts val="0"/>
              </a:spcAft>
              <a:defRPr/>
            </a:pPr>
            <a:r>
              <a:rPr lang="ro-RO" sz="1200" kern="1200" dirty="0" smtClean="0">
                <a:solidFill>
                  <a:schemeClr val="tx1"/>
                </a:solidFill>
                <a:effectLst/>
                <a:latin typeface="+mn-lt"/>
                <a:ea typeface="+mn-ea"/>
                <a:cs typeface="+mn-cs"/>
              </a:rPr>
              <a:t>Principalul document de planificare strategică în domeniul demografic este </a:t>
            </a:r>
            <a:r>
              <a:rPr lang="ro-RO" sz="1200" i="1" kern="1200" dirty="0" smtClean="0">
                <a:solidFill>
                  <a:schemeClr val="tx1"/>
                </a:solidFill>
                <a:effectLst/>
                <a:latin typeface="+mn-lt"/>
                <a:ea typeface="+mn-ea"/>
                <a:cs typeface="+mn-cs"/>
              </a:rPr>
              <a:t>Programul naţional strategic în domeniul securităţii demografice a Republicii Moldova (2011-2025)</a:t>
            </a:r>
            <a:r>
              <a:rPr lang="ro-RO"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Totodată, problemele demografice sunt abordate și în documentul național de planificare strategică </a:t>
            </a:r>
            <a:r>
              <a:rPr lang="ro-RO" sz="1200" i="1" kern="1200" dirty="0" smtClean="0">
                <a:solidFill>
                  <a:schemeClr val="tx1"/>
                </a:solidFill>
                <a:effectLst/>
                <a:latin typeface="+mn-lt"/>
                <a:ea typeface="+mn-ea"/>
                <a:cs typeface="+mn-cs"/>
              </a:rPr>
              <a:t>SND ”Moldova 2020”</a:t>
            </a:r>
            <a:r>
              <a:rPr lang="ro-RO" sz="1200" kern="1200" dirty="0" smtClean="0">
                <a:solidFill>
                  <a:schemeClr val="tx1"/>
                </a:solidFill>
                <a:effectLst/>
                <a:latin typeface="+mn-lt"/>
                <a:ea typeface="+mn-ea"/>
                <a:cs typeface="+mn-cs"/>
              </a:rPr>
              <a:t>, și în </a:t>
            </a:r>
            <a:r>
              <a:rPr lang="ro-RO" sz="1200" i="1" kern="1200" dirty="0" smtClean="0">
                <a:solidFill>
                  <a:schemeClr val="tx1"/>
                </a:solidFill>
                <a:effectLst/>
                <a:latin typeface="+mn-lt"/>
                <a:ea typeface="+mn-ea"/>
                <a:cs typeface="+mn-cs"/>
              </a:rPr>
              <a:t>Programul de Activitate a Guvernului 2013-2014</a:t>
            </a:r>
            <a:r>
              <a:rPr lang="ro-RO" sz="1200" kern="1200" dirty="0" smtClean="0">
                <a:solidFill>
                  <a:schemeClr val="tx1"/>
                </a:solidFill>
                <a:effectLst/>
                <a:latin typeface="+mn-lt"/>
                <a:ea typeface="+mn-ea"/>
                <a:cs typeface="+mn-cs"/>
              </a:rPr>
              <a:t>, și în unele documente sectoriale </a:t>
            </a:r>
            <a:r>
              <a:rPr lang="ro-RO" sz="1200" i="1" kern="1200" dirty="0" smtClean="0">
                <a:solidFill>
                  <a:schemeClr val="tx1"/>
                </a:solidFill>
                <a:effectLst/>
                <a:latin typeface="+mn-lt"/>
                <a:ea typeface="+mn-ea"/>
                <a:cs typeface="+mn-cs"/>
              </a:rPr>
              <a:t>Strategia pentru protecția copilului și familiei (2013–2020), Strategia naţionala privind politicile de ocupare a forţei de muncă pe anii 2007-2015.</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În linii mari, tendinţele proceselor demografice sunt determinate de evoluția natalităţii, mortalităţii, proceselor imigraționiste, nivelului îmbătrânirii populaţiei. </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Programul naţional strategic în domeniul securităţii demografice a Republicii Moldova (2011-2025), menţionează că acţiunile pe termen mediu și resursele, urmează a fi direcţionate spre realizarea obiectivelor prioritare ce ţin de </a:t>
            </a:r>
            <a:r>
              <a:rPr lang="ro-RO" sz="1200" i="1" kern="1200" dirty="0" smtClean="0">
                <a:solidFill>
                  <a:schemeClr val="tx1"/>
                </a:solidFill>
                <a:effectLst/>
                <a:latin typeface="+mn-lt"/>
                <a:ea typeface="+mn-ea"/>
                <a:cs typeface="+mn-cs"/>
              </a:rPr>
              <a:t>creşterea fertilităţii, creșterea natalității, reducerea mortalităţii, în special la populaţia în vârsta aptă de muncă, elaborarea unor politici eficiente de gestionare a migraţiei externe şi interne. </a:t>
            </a:r>
            <a:endParaRPr lang="ru-RU"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Problema-cheie a politicii demografice constă în creşterea natalităţii,</a:t>
            </a:r>
            <a:r>
              <a:rPr lang="ro-RO" sz="1200" kern="1200" baseline="0" dirty="0" smtClean="0">
                <a:solidFill>
                  <a:schemeClr val="tx1"/>
                </a:solidFill>
                <a:effectLst/>
                <a:latin typeface="+mn-lt"/>
                <a:ea typeface="+mn-ea"/>
                <a:cs typeface="+mn-cs"/>
              </a:rPr>
              <a:t> prioritar fiind </a:t>
            </a:r>
            <a:r>
              <a:rPr lang="ro-RO" sz="1200" i="1" kern="1200" dirty="0" smtClean="0">
                <a:solidFill>
                  <a:schemeClr val="tx1"/>
                </a:solidFill>
                <a:effectLst/>
                <a:latin typeface="+mn-lt"/>
                <a:ea typeface="+mn-ea"/>
                <a:cs typeface="+mn-cs"/>
              </a:rPr>
              <a:t>creşterea statutului social al familiei cu mai mulţi copii, promovarea valorilor familiale</a:t>
            </a:r>
            <a:endParaRPr lang="ro-RO"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De asemenea, cadrul strategic menționează despre problema </a:t>
            </a:r>
            <a:r>
              <a:rPr lang="ro-RO" sz="1200" i="1" kern="1200" dirty="0" smtClean="0">
                <a:solidFill>
                  <a:schemeClr val="tx1"/>
                </a:solidFill>
                <a:effectLst/>
                <a:latin typeface="+mn-lt"/>
                <a:ea typeface="+mn-ea"/>
                <a:cs typeface="+mn-cs"/>
              </a:rPr>
              <a:t>îmbătrânirii populaţiei</a:t>
            </a:r>
            <a:r>
              <a:rPr lang="ro-RO"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În condițiile demografice actuale, o problemă majoră a localităților rurale este </a:t>
            </a:r>
            <a:r>
              <a:rPr lang="ro-RO" sz="1200" i="1" kern="1200" dirty="0" smtClean="0">
                <a:solidFill>
                  <a:schemeClr val="tx1"/>
                </a:solidFill>
                <a:effectLst/>
                <a:latin typeface="+mn-lt"/>
                <a:ea typeface="+mn-ea"/>
                <a:cs typeface="+mn-cs"/>
              </a:rPr>
              <a:t>depopularea </a:t>
            </a:r>
            <a:r>
              <a:rPr lang="ro-RO" sz="1200" kern="1200" dirty="0" smtClean="0">
                <a:solidFill>
                  <a:schemeClr val="tx1"/>
                </a:solidFill>
                <a:effectLst/>
                <a:latin typeface="+mn-lt"/>
                <a:ea typeface="+mn-ea"/>
                <a:cs typeface="+mn-cs"/>
              </a:rPr>
              <a:t>acestora, fenomen determinat de procesele intense de emigrare. De aceea drept obiectiv s-a stabilit limitarea </a:t>
            </a:r>
            <a:r>
              <a:rPr lang="ro-RO" sz="1200" i="1" kern="1200" dirty="0" smtClean="0">
                <a:solidFill>
                  <a:schemeClr val="tx1"/>
                </a:solidFill>
                <a:effectLst/>
                <a:latin typeface="+mn-lt"/>
                <a:ea typeface="+mn-ea"/>
                <a:cs typeface="+mn-cs"/>
              </a:rPr>
              <a:t>disproporţiei în distribuţia teritorială a populaţiei şi a depopulării unor regiuni şi a zonelor rurale.</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34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8FBB2B-756C-4BEE-B4AF-CC08DF0FBAC5}" type="slidenum">
              <a:rPr lang="ru-RU">
                <a:cs typeface="Arial" charset="0"/>
              </a:rPr>
              <a:pPr fontAlgn="base">
                <a:spcBef>
                  <a:spcPct val="0"/>
                </a:spcBef>
                <a:spcAft>
                  <a:spcPct val="0"/>
                </a:spcAft>
              </a:pPr>
              <a:t>28</a:t>
            </a:fld>
            <a:endParaRPr lang="ru-RU">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29</a:t>
            </a:fld>
            <a:endParaRPr lang="ru-RU"/>
          </a:p>
        </p:txBody>
      </p:sp>
    </p:spTree>
    <p:extLst>
      <p:ext uri="{BB962C8B-B14F-4D97-AF65-F5344CB8AC3E}">
        <p14:creationId xmlns:p14="http://schemas.microsoft.com/office/powerpoint/2010/main" val="16773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ro-RO" sz="1200" kern="1200" dirty="0" smtClean="0">
                <a:solidFill>
                  <a:schemeClr val="tx1"/>
                </a:solidFill>
                <a:effectLst/>
                <a:latin typeface="+mn-lt"/>
                <a:ea typeface="+mn-ea"/>
                <a:cs typeface="+mn-cs"/>
              </a:rPr>
              <a:t>În vederea obţinerii informaţiilor despre nivelul de utilizare a indicilor de deprivare, dar și despre necesitățile utilizatorilor, s-a elaborat</a:t>
            </a:r>
            <a:r>
              <a:rPr lang="ro-RO" sz="1200" kern="1200" baseline="0" dirty="0" smtClean="0">
                <a:solidFill>
                  <a:schemeClr val="tx1"/>
                </a:solidFill>
                <a:effectLst/>
                <a:latin typeface="+mn-lt"/>
                <a:ea typeface="+mn-ea"/>
                <a:cs typeface="+mn-cs"/>
              </a:rPr>
              <a:t> și s-a distribuit </a:t>
            </a:r>
            <a:r>
              <a:rPr lang="ro-RO" sz="1200" kern="1200" dirty="0" smtClean="0">
                <a:solidFill>
                  <a:schemeClr val="tx1"/>
                </a:solidFill>
                <a:effectLst/>
                <a:latin typeface="+mn-lt"/>
                <a:ea typeface="+mn-ea"/>
                <a:cs typeface="+mn-cs"/>
              </a:rPr>
              <a:t>un chestionar </a:t>
            </a:r>
            <a:r>
              <a:rPr lang="ro-RO" sz="1200" i="1" kern="1200" dirty="0" smtClean="0">
                <a:solidFill>
                  <a:schemeClr val="tx1"/>
                </a:solidFill>
                <a:effectLst/>
                <a:latin typeface="+mn-lt"/>
                <a:ea typeface="+mn-ea"/>
                <a:cs typeface="+mn-cs"/>
              </a:rPr>
              <a:t>„ de identificare a necesităţilor informaţionale în materie de statistici regionale dezagregate la nivel de regiune / raion /  primărie / sat”</a:t>
            </a:r>
            <a:r>
              <a:rPr lang="ro-RO" sz="1200" kern="1200" dirty="0" smtClean="0">
                <a:solidFill>
                  <a:schemeClr val="tx1"/>
                </a:solidFill>
                <a:effectLst/>
                <a:latin typeface="+mn-lt"/>
                <a:ea typeface="+mn-ea"/>
                <a:cs typeface="+mn-cs"/>
              </a:rPr>
              <a:t>. </a:t>
            </a:r>
          </a:p>
          <a:p>
            <a:pPr>
              <a:spcBef>
                <a:spcPct val="0"/>
              </a:spcBef>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dirty="0" smtClean="0"/>
              <a:t>Au fost distribuite 205 chestionare. În cadrul eşantionului au fost incluse toate autorităţile publice centrale, toate agenţiile de dezvoltare regională, toate consiliile raionale, cîte 2 primarii din cadrul fiecărui raion, majoritatea partenerilor de dezvoltare,</a:t>
            </a:r>
            <a:r>
              <a:rPr lang="ro-RO" sz="1200" kern="1200" dirty="0" smtClean="0">
                <a:solidFill>
                  <a:schemeClr val="tx1"/>
                </a:solidFill>
                <a:effectLst/>
                <a:latin typeface="+mn-lt"/>
                <a:ea typeface="+mn-ea"/>
                <a:cs typeface="+mn-cs"/>
              </a:rPr>
              <a:t> unele instituţii de cercetare</a:t>
            </a:r>
            <a:r>
              <a:rPr lang="ro-RO" dirty="0" smtClean="0"/>
              <a:t>. </a:t>
            </a:r>
            <a:r>
              <a:rPr lang="ro-RO" sz="1200" kern="1200" dirty="0" smtClean="0">
                <a:solidFill>
                  <a:schemeClr val="tx1"/>
                </a:solidFill>
                <a:effectLst/>
                <a:latin typeface="+mn-lt"/>
                <a:ea typeface="+mn-ea"/>
                <a:cs typeface="+mn-cs"/>
              </a:rPr>
              <a:t>Spectrul de instituţii a fost selectat în dependenţă de cererea de date identificată până la momentul actual de către Ministerul Economiei, precum şi în dependenţă de specificul activităţii instituţiilor. S-a acordat prioritate instituţiilor care elaborează/implementează politici şi proiecte cu impact asupra dezvoltării regionale/locale. </a:t>
            </a:r>
            <a:endParaRPr lang="ru-RU" sz="1200" kern="1200" dirty="0" smtClean="0">
              <a:solidFill>
                <a:schemeClr val="tx1"/>
              </a:solidFill>
              <a:effectLst/>
              <a:latin typeface="+mn-lt"/>
              <a:ea typeface="+mn-ea"/>
              <a:cs typeface="+mn-cs"/>
            </a:endParaRPr>
          </a:p>
          <a:p>
            <a:pPr>
              <a:spcBef>
                <a:spcPct val="0"/>
              </a:spcBef>
            </a:pPr>
            <a:endParaRPr lang="ro-RO" dirty="0" smtClean="0"/>
          </a:p>
          <a:p>
            <a:r>
              <a:rPr lang="ro-RO" sz="1200" kern="1200" dirty="0" smtClean="0">
                <a:solidFill>
                  <a:schemeClr val="tx1"/>
                </a:solidFill>
                <a:effectLst/>
                <a:latin typeface="+mn-lt"/>
                <a:ea typeface="+mn-ea"/>
                <a:cs typeface="+mn-cs"/>
              </a:rPr>
              <a:t>Totodată, pentru a oferi posibilitatea de a se expune tuturor utilizatorilor și potenţialilor utilizatori interesaţi de IDAM şi BD, </a:t>
            </a:r>
            <a:r>
              <a:rPr lang="ro-RO" sz="1200" i="1" kern="1200" dirty="0" smtClean="0">
                <a:solidFill>
                  <a:schemeClr val="tx1"/>
                </a:solidFill>
                <a:effectLst/>
                <a:latin typeface="+mn-lt"/>
                <a:ea typeface="+mn-ea"/>
                <a:cs typeface="+mn-cs"/>
              </a:rPr>
              <a:t>Chestionarul</a:t>
            </a:r>
            <a:r>
              <a:rPr lang="ro-RO" sz="1200" kern="1200" dirty="0" smtClean="0">
                <a:solidFill>
                  <a:schemeClr val="tx1"/>
                </a:solidFill>
                <a:effectLst/>
                <a:latin typeface="+mn-lt"/>
                <a:ea typeface="+mn-ea"/>
                <a:cs typeface="+mn-cs"/>
              </a:rPr>
              <a:t> a fost publicat pe pagina web a Ministerului Economiei şi pe portalul guvernamental </a:t>
            </a:r>
            <a:r>
              <a:rPr lang="ro-RO" sz="1200" u="sng" kern="1200" dirty="0" smtClean="0">
                <a:solidFill>
                  <a:schemeClr val="tx1"/>
                </a:solidFill>
                <a:effectLst/>
                <a:latin typeface="+mn-lt"/>
                <a:ea typeface="+mn-ea"/>
                <a:cs typeface="+mn-cs"/>
                <a:hlinkClick r:id="rId3"/>
              </a:rPr>
              <a:t>www.particip.gov.md</a:t>
            </a:r>
            <a:r>
              <a:rPr lang="ro-RO" sz="1200" kern="1200" dirty="0" smtClean="0">
                <a:solidFill>
                  <a:schemeClr val="tx1"/>
                </a:solidFill>
                <a:effectLst/>
                <a:latin typeface="+mn-lt"/>
                <a:ea typeface="+mn-ea"/>
                <a:cs typeface="+mn-cs"/>
              </a:rPr>
              <a:t>. Chestionarea respondenţilor a avut loc în perioada lunilor octombrie – noiembrie 2013.</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total, au fost distribuite 205 chestionare. În rezultatul chestionării au fost recepţionate 174 răspunsuri, obținându-se în final o rată medie a non-răspunsurilor de 15,1%. </a:t>
            </a:r>
          </a:p>
          <a:p>
            <a:endParaRPr lang="ro-RO"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jos</a:t>
            </a:r>
            <a:r>
              <a:rPr lang="en-US" sz="1200" kern="1200" dirty="0" smtClean="0">
                <a:solidFill>
                  <a:schemeClr val="tx1"/>
                </a:solidFill>
                <a:effectLst/>
                <a:latin typeface="+mn-lt"/>
                <a:ea typeface="+mn-ea"/>
                <a:cs typeface="+mn-cs"/>
              </a:rPr>
              <a:t> nu e </a:t>
            </a:r>
            <a:r>
              <a:rPr lang="en-US" sz="1200" kern="1200" dirty="0" err="1" smtClean="0">
                <a:solidFill>
                  <a:schemeClr val="tx1"/>
                </a:solidFill>
                <a:effectLst/>
                <a:latin typeface="+mn-lt"/>
                <a:ea typeface="+mn-ea"/>
                <a:cs typeface="+mn-cs"/>
              </a:rPr>
              <a:t>neaparat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referit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vezi</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Cel mai înalt grad de participare a fost obţinut din partea Agenţiilor de Dezvoltare Regională, Ministerului Economiei, Ministerului Finanţelor, Ministerului Dezvoltării Regionale și Construcţiilor, Ministerului Agriculturii şi Industriei Alimentare, Ministerului Sănătăţii, Ministerului Educaţiei, Ministerului Tehnologiilor Informaţionale și Comunicaţiilor, Institutului Naţional de Cercetări Economice. Rata non-răspunsurilor la aceste instituţii a fost de 0%.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Un grad relativ jos de participare în rândul APC a fost obţinut din partea Ministerului Mediului (rata non-răspunsurilor 50%), Ministerul Transporturilor și Infrastructurii Drumurilor (rata non-răspunsurilor 67%). </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Practic toate consiliile raionale şi municipale au transmis răspunsuri la chestionarele diseminate, cu excepţia Consiliului Raional Căuşeni, Criuleni, Sîngerei, rata non-răspunsurilor la aceste instituții constituind 7,5%. Un nivel mai mic de participare a fost obţinut din partea primăriilor. Circa 22% din primăriile selectate pentru chestionare au refuzat să participe la chestionare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partenerii de dezvoltare au manifestat o anumită reticenţă vizavi de completarea chestionarului, obținându-se o rată a non-răspunsurilor de aproape 29%.</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Congresul Autorităţilor Locale din Moldova</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au refuzat să participe la chestionare</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ro-RO" dirty="0"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0F0AFE-0C96-4B72-B2F0-54DDFBBE415D}" type="slidenum">
              <a:rPr lang="ru-RU">
                <a:cs typeface="Arial" charset="0"/>
              </a:rPr>
              <a:pPr fontAlgn="base">
                <a:spcBef>
                  <a:spcPct val="0"/>
                </a:spcBef>
                <a:spcAft>
                  <a:spcPct val="0"/>
                </a:spcAft>
              </a:pPr>
              <a:t>3</a:t>
            </a:fld>
            <a:endParaRPr lang="ru-RU">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ro-RO" sz="1200" i="1" kern="1200" dirty="0" smtClean="0">
                <a:solidFill>
                  <a:schemeClr val="tx1"/>
                </a:solidFill>
                <a:effectLst/>
                <a:latin typeface="+mn-lt"/>
                <a:ea typeface="+mn-ea"/>
                <a:cs typeface="+mn-cs"/>
              </a:rPr>
              <a:t>Indicele de deprivare demografică în cea mai mare parte corespunde cu obiectivele trasate în cadrul strategic. Indicatorii ”Rata natalităţii”, „Proporţia persoane de 75 ani şi peste”, „Proporția familiilor cu 3 și mai mulți copii în total nr. familii”, „Proporția populației absente” din actualul indice de deprivare demografică sunt corelaţi cu politicile actuale.</a:t>
            </a:r>
          </a:p>
          <a:p>
            <a:pPr lvl="0"/>
            <a:endParaRPr lang="ro-RO" sz="1200" i="1" kern="1200" dirty="0" smtClean="0">
              <a:solidFill>
                <a:schemeClr val="tx1"/>
              </a:solidFill>
              <a:effectLst/>
              <a:latin typeface="+mn-lt"/>
              <a:ea typeface="+mn-ea"/>
              <a:cs typeface="+mn-cs"/>
            </a:endParaRPr>
          </a:p>
          <a:p>
            <a:pPr marL="228600" lvl="0" indent="-228600">
              <a:buFont typeface="+mj-lt"/>
              <a:buAutoNum type="arabicPeriod"/>
            </a:pPr>
            <a:r>
              <a:rPr lang="ro-RO" sz="1200" i="1" kern="1200" dirty="0" smtClean="0">
                <a:solidFill>
                  <a:schemeClr val="tx1"/>
                </a:solidFill>
                <a:effectLst/>
                <a:latin typeface="+mn-lt"/>
                <a:ea typeface="+mn-ea"/>
                <a:cs typeface="+mn-cs"/>
              </a:rPr>
              <a:t>Unii indicatori din componența indicelui actual necesită îmbunătățiri:</a:t>
            </a:r>
            <a:endParaRPr lang="ru-RU" sz="1200" kern="1200" dirty="0" smtClean="0">
              <a:solidFill>
                <a:schemeClr val="tx1"/>
              </a:solidFill>
              <a:effectLst/>
              <a:latin typeface="+mn-lt"/>
              <a:ea typeface="+mn-ea"/>
              <a:cs typeface="+mn-cs"/>
            </a:endParaRPr>
          </a:p>
          <a:p>
            <a:pPr marL="685800" lvl="1" indent="-228600">
              <a:buFont typeface="+mj-lt"/>
              <a:buAutoNum type="arabicPeriod"/>
            </a:pPr>
            <a:r>
              <a:rPr lang="ro-RO" sz="1200" i="1" kern="1200" dirty="0" smtClean="0">
                <a:solidFill>
                  <a:schemeClr val="tx1"/>
                </a:solidFill>
                <a:effectLst/>
                <a:latin typeface="+mn-lt"/>
                <a:ea typeface="+mn-ea"/>
                <a:cs typeface="+mn-cs"/>
              </a:rPr>
              <a:t>Este relevant de a substitui indicatorul ”Rata natalității” cu indicatorul ”Rata sporului natural”, care i-a în calcul atât rata natalității, cât și rata mortalității – ambii fiind importanți pentru a reflecta situaţia demografică. Rata sporului natural va indica asupra evoluţiei demografice a localităţii (pozitivă sau negativă).</a:t>
            </a:r>
            <a:endParaRPr lang="ru-RU" sz="1200" kern="1200" dirty="0" smtClean="0">
              <a:solidFill>
                <a:schemeClr val="tx1"/>
              </a:solidFill>
              <a:effectLst/>
              <a:latin typeface="+mn-lt"/>
              <a:ea typeface="+mn-ea"/>
              <a:cs typeface="+mn-cs"/>
            </a:endParaRPr>
          </a:p>
          <a:p>
            <a:pPr marL="685800" lvl="1" indent="-228600">
              <a:buFont typeface="+mj-lt"/>
              <a:buAutoNum type="arabicPeriod"/>
            </a:pPr>
            <a:r>
              <a:rPr lang="ro-RO" sz="1200" i="1" kern="1200" dirty="0" smtClean="0">
                <a:solidFill>
                  <a:schemeClr val="tx1"/>
                </a:solidFill>
                <a:effectLst/>
                <a:latin typeface="+mn-lt"/>
                <a:ea typeface="+mn-ea"/>
                <a:cs typeface="+mn-cs"/>
              </a:rPr>
              <a:t>Este relevant de a substitui indicatorul actual ”Proporţia persoanelor de 75 ani şi peste” cu indicatorul ”Coeficientul îmbătrânirii”, care este un indicator de monitorizare înscris în cadrul strategic.</a:t>
            </a:r>
            <a:endParaRPr lang="ru-RU" sz="1200" kern="120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ru-RU"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Este necesar de a transfera indicatorii ”Proporţia familiilor cu dizabilități” și ”Rata de dependență a populaţiei” la domeniul social, fiind indicatori nemijlocit legați de acest domeniu.</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30</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Pentru a reflecta nivelul de depopulare a localităților, s-a constatat necesitatea de a completa domeniul cu un nou indicator ”Densitatea populației”, indicator utilizat la nivel internațional pentru măsurarea deprivării din punct de vedere demografic.</a:t>
            </a:r>
            <a:endParaRPr lang="ru-RU"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În vederea corelării Indicelui de deprivare demografică cu obiectivul strategic de „creştere a fertilităţii”, ca alternativă a indicatorului ”Rata fertilității”, fixat în cadrul strategic, este relevant de a includere indicatorului ”Rata femeilor în vârstă fertilă”, din cauza imposibilității calculării ratei fertilității la nivel de localitate.</a:t>
            </a:r>
            <a:endParaRPr lang="ru-RU"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Conform prevederilor documentelor de politici populația în vîrstă aptă de muncă este una importantă. Din aceste considerente, un indicator relevant pentru măsurarea deprivării demografice este ”Rata populaţiei în vârstă aptă de muncă”.</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31</a:t>
            </a:fld>
            <a:endParaRPr lang="ru-RU"/>
          </a:p>
        </p:txBody>
      </p:sp>
    </p:spTree>
    <p:extLst>
      <p:ext uri="{BB962C8B-B14F-4D97-AF65-F5344CB8AC3E}">
        <p14:creationId xmlns:p14="http://schemas.microsoft.com/office/powerpoint/2010/main" val="2226385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sz="1200" kern="1200" dirty="0" smtClean="0">
                <a:solidFill>
                  <a:schemeClr val="tx1"/>
                </a:solidFill>
                <a:effectLst/>
                <a:latin typeface="+mn-lt"/>
                <a:ea typeface="+mn-ea"/>
                <a:cs typeface="+mn-cs"/>
              </a:rPr>
              <a:t>Actualmente Indicele de deprivare educațională este alcătuit din 6 indicatori din domeniul învățămîntului preșcolar și preuniversitar.</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Pentru a transpune obiectivele actuale din domeniul educaţiei în indicele de deprivare au fost analizate un set de documente de politici. </a:t>
            </a:r>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32</a:t>
            </a:fld>
            <a:endParaRPr lang="ru-RU"/>
          </a:p>
        </p:txBody>
      </p:sp>
    </p:spTree>
    <p:extLst>
      <p:ext uri="{BB962C8B-B14F-4D97-AF65-F5344CB8AC3E}">
        <p14:creationId xmlns:p14="http://schemas.microsoft.com/office/powerpoint/2010/main" val="433356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7500" lnSpcReduction="20000"/>
          </a:bodyPr>
          <a:lstStyle/>
          <a:p>
            <a:pPr fontAlgn="auto">
              <a:spcBef>
                <a:spcPts val="0"/>
              </a:spcBef>
              <a:spcAft>
                <a:spcPts val="0"/>
              </a:spcAft>
              <a:defRPr/>
            </a:pPr>
            <a:r>
              <a:rPr lang="ro-RO" sz="1200" kern="1200" dirty="0" smtClean="0">
                <a:solidFill>
                  <a:schemeClr val="tx1"/>
                </a:solidFill>
                <a:effectLst/>
                <a:latin typeface="+mn-lt"/>
                <a:ea typeface="+mn-ea"/>
                <a:cs typeface="+mn-cs"/>
              </a:rPr>
              <a:t>În procesul de analiză a documentelor de politici, s-a atras atenția la obiectivele ce țin de învățămîntul preșcolar și școlar, pe motiv ca anume aceste forme de învățămînt sunt specifice la nivel de localități și sunt relevante pentru a măsura nivelul deprivării. </a:t>
            </a:r>
          </a:p>
          <a:p>
            <a:pPr fontAlgn="auto">
              <a:spcBef>
                <a:spcPts val="0"/>
              </a:spcBef>
              <a:spcAft>
                <a:spcPts val="0"/>
              </a:spcAf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În ultimii ani, sistemul educaţional din Republica Moldova a trecut prin mai multe transformări majore, din care cauză este evidentă necesitatea revizuirii conținutului Indicelui de deprivare de servicii educaționale. </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Tendinţa politicilor în domeniul educaţiei este de a asigura ca sistemul de educaţie al Republicii Moldova să fie accesibil tuturor cetăţenilor, să ofere educaţie de calitate, relevantă pentru societate şi economie, în condiţii de eficienţă economică.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u="sng" kern="1200" dirty="0" smtClean="0">
                <a:solidFill>
                  <a:schemeClr val="tx1"/>
                </a:solidFill>
                <a:effectLst/>
                <a:latin typeface="+mn-lt"/>
                <a:ea typeface="+mn-ea"/>
                <a:cs typeface="+mn-cs"/>
              </a:rPr>
              <a:t>În domeniul învățămîntului școlar</a:t>
            </a:r>
            <a:r>
              <a:rPr lang="ro-RO" sz="1200" kern="1200" dirty="0" smtClean="0">
                <a:solidFill>
                  <a:schemeClr val="tx1"/>
                </a:solidFill>
                <a:effectLst/>
                <a:latin typeface="+mn-lt"/>
                <a:ea typeface="+mn-ea"/>
                <a:cs typeface="+mn-cs"/>
              </a:rPr>
              <a:t>, politicile educaționale urmăresc </a:t>
            </a:r>
            <a:r>
              <a:rPr lang="ro-RO" sz="1200" i="1" kern="1200" dirty="0" smtClean="0">
                <a:solidFill>
                  <a:schemeClr val="tx1"/>
                </a:solidFill>
                <a:effectLst/>
                <a:latin typeface="+mn-lt"/>
                <a:ea typeface="+mn-ea"/>
                <a:cs typeface="+mn-cs"/>
              </a:rPr>
              <a:t>creșterea accesului și îmbunătățirea calității învățamântului primar, gimnazial și liceal din perspectiva școlilor prietenoase copilului. </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Actualmente această treaptă de învățămînt trece printr-un proces amplu de reformare. Este în proces de implementare Reforma structurală în educație, În contextul acestei reforme are loc procesul de optimizare a reţelei de instituţii de învăţământ general în corespundere cu numărul de copii/elevi, situaţia demografică și perspectivele de dezvoltare ale localităţilor, disponibilitatea resurselor umane, capacitatea căilor de comunicaţie. Paralel cu crearea școlilor de circumscripție, cadrul strategic prevede asigurarea elevilor din localitățile îndepărtate cu transport școlar, modernizarea drumurilor, infrastructurii școlilor. Această reformă afectează, în primul rând, rețeaua de instituții de învățămînt, din zonele rurale. La baza Reformei structurale în educație a stat factorul demografic. Evoluţiile demografice negative au generat probleme de supradimensionare a reţelei de instituţii de învăţămînt, în special în învăţămîntul general. Astfel, numărul mic de copii în localităţi sporeşte vulnerabilitatea localităţii din punct de vedere educaţional.</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u="sng" kern="1200" dirty="0" smtClean="0">
                <a:solidFill>
                  <a:schemeClr val="tx1"/>
                </a:solidFill>
                <a:effectLst/>
                <a:latin typeface="+mn-lt"/>
                <a:ea typeface="+mn-ea"/>
                <a:cs typeface="+mn-cs"/>
              </a:rPr>
              <a:t>În domeniul învățămîntului preșcolar</a:t>
            </a:r>
            <a:r>
              <a:rPr lang="ro-RO" sz="1200" kern="1200" dirty="0" smtClean="0">
                <a:solidFill>
                  <a:schemeClr val="tx1"/>
                </a:solidFill>
                <a:effectLst/>
                <a:latin typeface="+mn-lt"/>
                <a:ea typeface="+mn-ea"/>
                <a:cs typeface="+mn-cs"/>
              </a:rPr>
              <a:t>, obiectivul general constă în creșterea accesului și îmbunătățirea calității îngrijirii și educației timpurii.</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În acest sens, au fost trasate obiective concrete </a:t>
            </a:r>
            <a:r>
              <a:rPr lang="ro-RO" sz="1200" i="1" kern="1200" dirty="0" smtClean="0">
                <a:solidFill>
                  <a:schemeClr val="tx1"/>
                </a:solidFill>
                <a:effectLst/>
                <a:latin typeface="+mn-lt"/>
                <a:ea typeface="+mn-ea"/>
                <a:cs typeface="+mn-cs"/>
              </a:rPr>
              <a:t>de majorare a ratei de înrolare în programele preșcolare pentru copiii de 3-6 ani – până la 78% în anul 2015, și pentru copiii de 6-7 ani – până la 98% în 2015</a:t>
            </a:r>
            <a:r>
              <a:rPr lang="ro-RO" sz="1200" kern="1200" dirty="0" smtClean="0">
                <a:solidFill>
                  <a:schemeClr val="tx1"/>
                </a:solidFill>
                <a:effectLst/>
                <a:latin typeface="+mn-lt"/>
                <a:ea typeface="+mn-ea"/>
                <a:cs typeface="+mn-cs"/>
              </a:rPr>
              <a:t>. De asemenea, în acest domeniu se propune realizarea reformei instituționale prin crearea alternativelor educaționale, </a:t>
            </a:r>
            <a:r>
              <a:rPr lang="ro-RO" sz="1200" i="1" kern="1200" dirty="0" smtClean="0">
                <a:solidFill>
                  <a:schemeClr val="tx1"/>
                </a:solidFill>
                <a:effectLst/>
                <a:latin typeface="+mn-lt"/>
                <a:ea typeface="+mn-ea"/>
                <a:cs typeface="+mn-cs"/>
              </a:rPr>
              <a:t>dezvoltarea unui</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cadru instituțional adecvat pentru asigurarea accesului tuturor copiilor la educația de calitate. </a:t>
            </a:r>
            <a:r>
              <a:rPr lang="ro-RO" sz="1200" i="0" kern="1200" dirty="0" smtClean="0">
                <a:solidFill>
                  <a:schemeClr val="tx1"/>
                </a:solidFill>
                <a:effectLst/>
                <a:latin typeface="+mn-lt"/>
                <a:ea typeface="+mn-ea"/>
                <a:cs typeface="+mn-cs"/>
              </a:rPr>
              <a:t>R</a:t>
            </a:r>
            <a:r>
              <a:rPr lang="ro-RO" sz="1200" kern="1200" dirty="0" smtClean="0">
                <a:solidFill>
                  <a:schemeClr val="tx1"/>
                </a:solidFill>
                <a:effectLst/>
                <a:latin typeface="+mn-lt"/>
                <a:ea typeface="+mn-ea"/>
                <a:cs typeface="+mn-cs"/>
              </a:rPr>
              <a:t>ata de înrolare în grădiniţe rămâne scăzută, problema principală fiind lipsa grădinițelor și insuficiența locurilor în instituțiile existente. Circa 176 de localități nu dispun de grădiniţe. Asigurarea învățămîntului preșcolar cu cadre didactice calificate este o altă problemă abordată în cadrul strategic.</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33</a:t>
            </a:fld>
            <a:endParaRPr lang="ru-RU">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34</a:t>
            </a:fld>
            <a:endParaRPr lang="ru-RU"/>
          </a:p>
        </p:txBody>
      </p:sp>
    </p:spTree>
    <p:extLst>
      <p:ext uri="{BB962C8B-B14F-4D97-AF65-F5344CB8AC3E}">
        <p14:creationId xmlns:p14="http://schemas.microsoft.com/office/powerpoint/2010/main" val="4018331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Indicele actual de deprivare de servicii educaționale corespunde cadrului strategic. Toţi indicatorii actuali sunt corelaţi cu obiectivele strategice. Totodată există anumite limitări pentru unii indicatori, generate de Reforma structurală implementată în sistem. </a:t>
            </a:r>
            <a:endParaRPr lang="ru-RU"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În contextul Reformei structurale în educație, indicatorul” Rata copiilor 7-15 ani neînrolați în invatamintul general obligatoriu” și indicatorul”Rata persoanelor 16-24 care au absolvit gimnaziul și nu continua studiile</a:t>
            </a:r>
            <a:r>
              <a:rPr lang="ro-RO" sz="1200" kern="1200" dirty="0" smtClean="0">
                <a:solidFill>
                  <a:schemeClr val="tx1"/>
                </a:solidFill>
                <a:effectLst/>
                <a:latin typeface="+mn-lt"/>
                <a:ea typeface="+mn-ea"/>
                <a:cs typeface="+mn-cs"/>
              </a:rPr>
              <a:t>”</a:t>
            </a:r>
            <a:r>
              <a:rPr lang="ro-RO" sz="1200" i="1" kern="1200" dirty="0" smtClean="0">
                <a:solidFill>
                  <a:schemeClr val="tx1"/>
                </a:solidFill>
                <a:effectLst/>
                <a:latin typeface="+mn-lt"/>
                <a:ea typeface="+mn-ea"/>
                <a:cs typeface="+mn-cs"/>
              </a:rPr>
              <a:t>, din cauza imposibilității calculării acestora la nivel de localitate (lipsesc date statistice cu privire la numărul de copii de 7-15 ani, 16-24 ani neînrolaţi în învăţămînt la nivel de fiecare localitate).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35</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Ţinând cont de faptul că sistemul educațional este puternic afectat de numărul mic de copii în localități, este relevant de a include indicatorul ”Ponderea populaţiei de vârsta 7-15 ani în total populaţie”, care va arăta potențialul educațional al localității. Cu cit indicatorul va fi mai mic cu atât localitatea se va considera mai deprivată.</a:t>
            </a:r>
            <a:endParaRPr lang="ru-RU"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Tinînd cont de Reforma structurală,</a:t>
            </a:r>
            <a:r>
              <a:rPr lang="ro-RO" sz="1200" i="1" kern="1200" baseline="0" dirty="0" smtClean="0">
                <a:solidFill>
                  <a:schemeClr val="tx1"/>
                </a:solidFill>
                <a:effectLst/>
                <a:latin typeface="+mn-lt"/>
                <a:ea typeface="+mn-ea"/>
                <a:cs typeface="+mn-cs"/>
              </a:rPr>
              <a:t> este necesar includerea unor indicatori de acces la institţia primară/gimnayială de educaţie</a:t>
            </a:r>
            <a:r>
              <a:rPr lang="ro-RO" sz="1200" i="1" kern="1200" dirty="0" smtClean="0">
                <a:solidFill>
                  <a:schemeClr val="tx1"/>
                </a:solidFill>
                <a:effectLst/>
                <a:latin typeface="+mn-lt"/>
                <a:ea typeface="+mn-ea"/>
                <a:cs typeface="+mn-cs"/>
              </a:rPr>
              <a:t>, ținând cont de asemenea parametri precum: prezenţa instituţiei, distanță, transport, număr de copii.</a:t>
            </a:r>
            <a:endParaRPr lang="ru-RU"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Datorită faptului că în prezent reţeaua existentă de grădiniţe acoperă doar o parte din cerere, iar obiectivul este de a dezvolta cadrul instituțional, este relevant de a include indicatorul ”Rata de utilizare a capacității instituțiilor preșcolare”, care va indica asupra disponibilităţii/indisponibilităţii locurilor în grădiniţe.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Datorită faptului că în prezent reţeaua existentă de grădiniţe acoperă doar o parte din cerere, iar obiectivul este de a dezvolta cadrul instituțional, este relevant de a include indicatorul ”Rata de utilizare a capacității instituțiilor preșcolare”, care va indica asupra disponibilităţii/indisponibilităţii locurilor în grădiniţe.</a:t>
            </a:r>
            <a:endParaRPr lang="ru-RU"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Pentru a spori posibilităţile de aplicare ale indicelui educaţional, este binevenit de a diviza domeniul educație în două subdomenii: unul care ar arăta accesul copiilor la învățămîntul preșcolar, altul care ar arăta accesul copiilor la învățămîntul general obligatoriu. Această divizare va oferi posibilități adiționale utilizatorilor interesați de un anumit subdomeniu.</a:t>
            </a:r>
            <a:endParaRPr lang="ru-RU"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36</a:t>
            </a:fld>
            <a:endParaRPr lang="ru-RU"/>
          </a:p>
        </p:txBody>
      </p:sp>
    </p:spTree>
    <p:extLst>
      <p:ext uri="{BB962C8B-B14F-4D97-AF65-F5344CB8AC3E}">
        <p14:creationId xmlns:p14="http://schemas.microsoft.com/office/powerpoint/2010/main" val="1888807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sz="1200" kern="1200" dirty="0" smtClean="0">
                <a:solidFill>
                  <a:schemeClr val="tx1"/>
                </a:solidFill>
                <a:effectLst/>
                <a:latin typeface="+mn-lt"/>
                <a:ea typeface="+mn-ea"/>
                <a:cs typeface="+mn-cs"/>
              </a:rPr>
              <a:t>Scopul Indicelui de deprivare de servicii de sănătate</a:t>
            </a:r>
            <a:r>
              <a:rPr lang="ro-RO" sz="1200" b="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este de a arăta gradul de acces al populaţiei din fiecare localitate la serviciile medicale. Actualmente indicele respectiv este calculat în baza a 4 indicatori</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vederea corelării Indicelui deprivării de asistență medicală cu cadrul de politici, au fost analizate documentele de politici care stabilesc direcţiile de dezvoltare şi obiectivele principale în domeniul sănătății. </a:t>
            </a:r>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37</a:t>
            </a:fld>
            <a:endParaRPr lang="ru-RU"/>
          </a:p>
        </p:txBody>
      </p:sp>
    </p:spTree>
    <p:extLst>
      <p:ext uri="{BB962C8B-B14F-4D97-AF65-F5344CB8AC3E}">
        <p14:creationId xmlns:p14="http://schemas.microsoft.com/office/powerpoint/2010/main" val="2337285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fontAlgn="auto">
              <a:spcBef>
                <a:spcPts val="0"/>
              </a:spcBef>
              <a:spcAft>
                <a:spcPts val="0"/>
              </a:spcAft>
              <a:defRPr/>
            </a:pPr>
            <a:r>
              <a:rPr lang="ro-RO" sz="1200" kern="1200" dirty="0" smtClean="0">
                <a:solidFill>
                  <a:schemeClr val="tx1"/>
                </a:solidFill>
                <a:effectLst/>
                <a:latin typeface="+mn-lt"/>
                <a:ea typeface="+mn-ea"/>
                <a:cs typeface="+mn-cs"/>
              </a:rPr>
              <a:t>Conform cadrului strategic sănătatea populaţiei reprezintă un obiectiv de o importanţă primordială a statului. Scopul general al politicii de sănătate constă în îmbunătăţirea sănătăţii populaţiei, reducerea inechităţilor în sănătate şi prestarea serviciilor de sănătate publică accesibile şi de înaltă calitate la nivel individual, comunitar şi populaţional</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Strategia naţională de sănătate publică 2014-2020 stabileşte drept obiectiv </a:t>
            </a:r>
            <a:r>
              <a:rPr lang="ro-RO" sz="1200" i="1" kern="1200" dirty="0" smtClean="0">
                <a:solidFill>
                  <a:schemeClr val="tx1"/>
                </a:solidFill>
                <a:effectLst/>
                <a:latin typeface="+mn-lt"/>
                <a:ea typeface="+mn-ea"/>
                <a:cs typeface="+mn-cs"/>
              </a:rPr>
              <a:t>asigurarea accesului echitabil al populaţiei la servicii calitative de prevenire a bolilor, oferite de către </a:t>
            </a:r>
            <a:r>
              <a:rPr lang="ro-RO" sz="1200" i="1" u="sng" kern="1200" dirty="0" smtClean="0">
                <a:solidFill>
                  <a:schemeClr val="tx1"/>
                </a:solidFill>
                <a:effectLst/>
                <a:latin typeface="+mn-lt"/>
                <a:ea typeface="+mn-ea"/>
                <a:cs typeface="+mn-cs"/>
              </a:rPr>
              <a:t>asistenţa medicală primară (AMP)</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Conform prevederilor strategice, există o discrepanţă între calitatea serviciilor, precum şi o accesibilitate inechitabilă la serviciile de prevenire primară, tratament şi reabilitare în diferite teritorii.</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Aceiaşi Strategie propune drept obiectiv strategic </a:t>
            </a:r>
            <a:r>
              <a:rPr lang="ro-RO" sz="1200" i="1" kern="1200" dirty="0" smtClean="0">
                <a:solidFill>
                  <a:schemeClr val="tx1"/>
                </a:solidFill>
                <a:effectLst/>
                <a:latin typeface="+mn-lt"/>
                <a:ea typeface="+mn-ea"/>
                <a:cs typeface="+mn-cs"/>
              </a:rPr>
              <a:t>asigurarea domeniului sănătăţii publice cu resurse umane competente şi suficiente</a:t>
            </a:r>
            <a:r>
              <a:rPr lang="ro-RO" sz="1200" kern="1200" dirty="0" smtClean="0">
                <a:solidFill>
                  <a:schemeClr val="tx1"/>
                </a:solidFill>
                <a:effectLst/>
                <a:latin typeface="+mn-lt"/>
                <a:ea typeface="+mn-ea"/>
                <a:cs typeface="+mn-cs"/>
              </a:rPr>
              <a:t>. În prezent există un număr insuficient de medici de familie la nivel naţional. </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Cadrul strategic menţionează că exista probleme în domeniul asigurării cu medicamente. Astfel, un obiectiv în acest sens constă în </a:t>
            </a:r>
            <a:r>
              <a:rPr lang="ro-RO" sz="1200" i="1" kern="1200" dirty="0" smtClean="0">
                <a:solidFill>
                  <a:schemeClr val="tx1"/>
                </a:solidFill>
                <a:effectLst/>
                <a:latin typeface="+mn-lt"/>
                <a:ea typeface="+mn-ea"/>
                <a:cs typeface="+mn-cs"/>
              </a:rPr>
              <a:t>asigurarea securităţii farmaceutice, accesibilităţii fizice și economice a medicamentului</a:t>
            </a:r>
            <a:r>
              <a:rPr lang="ro-RO" sz="1200" kern="1200" dirty="0" smtClean="0">
                <a:solidFill>
                  <a:schemeClr val="tx1"/>
                </a:solidFill>
                <a:effectLst/>
                <a:latin typeface="+mn-lt"/>
                <a:ea typeface="+mn-ea"/>
                <a:cs typeface="+mn-cs"/>
              </a:rPr>
              <a:t>.</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Un alt aspect important din domeniu sănătăţii ţine de asigurarea accesibilităţii populaţiei la serviciile medicale de urgenţă. Astfel, Programul naţional de dezvoltare a asistenţei medicale de urgenţă pentru anii 2011-2015 este orientat spre definitivarea structurii organizatorice a Serviciului de Asistenţă Medicală Urgentă prin raţionalizarea amplasării punctelor de asistenţă medicală urgentă și </a:t>
            </a:r>
            <a:r>
              <a:rPr lang="ro-RO" sz="1200" i="1" kern="1200" dirty="0" smtClean="0">
                <a:solidFill>
                  <a:schemeClr val="tx1"/>
                </a:solidFill>
                <a:effectLst/>
                <a:latin typeface="+mn-lt"/>
                <a:ea typeface="+mn-ea"/>
                <a:cs typeface="+mn-cs"/>
              </a:rPr>
              <a:t>asigurarea cuprinderii geografice a populaţiei republicii în raza de până la 25 km – în localităţile rurale și 15 km – în localităţile urbane cu subdiviziuni ale Serviciului</a:t>
            </a:r>
            <a:r>
              <a:rPr lang="ro-RO"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38</a:t>
            </a:fld>
            <a:endParaRPr lang="ru-RU">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39</a:t>
            </a:fld>
            <a:endParaRPr lang="ru-RU"/>
          </a:p>
        </p:txBody>
      </p:sp>
    </p:spTree>
    <p:extLst>
      <p:ext uri="{BB962C8B-B14F-4D97-AF65-F5344CB8AC3E}">
        <p14:creationId xmlns:p14="http://schemas.microsoft.com/office/powerpoint/2010/main" val="382630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r>
              <a:rPr lang="ro-RO" dirty="0" smtClean="0"/>
              <a:t>Rezultatele chestionării au arătat că aproape jumătate din respondenți  (48%) au utilizat în activitatea lor indicii de deprivare,</a:t>
            </a:r>
            <a:r>
              <a:rPr lang="en-US" dirty="0" smtClean="0"/>
              <a:t> ;I </a:t>
            </a:r>
            <a:r>
              <a:rPr lang="en-US" dirty="0" err="1" smtClean="0"/>
              <a:t>respectiv</a:t>
            </a:r>
            <a:r>
              <a:rPr lang="en-US" dirty="0" smtClean="0"/>
              <a:t> 52% - nu</a:t>
            </a:r>
            <a:r>
              <a:rPr lang="en-US" baseline="0" dirty="0" smtClean="0"/>
              <a:t> au </a:t>
            </a:r>
            <a:r>
              <a:rPr lang="en-US" baseline="0" dirty="0" err="1" smtClean="0"/>
              <a:t>utilizat</a:t>
            </a: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2. BD reprezintă sursa de date utilizată pentru calcularea IDAM. De aceea pentru perfecţionarea IDAM este necesar de a perfecţiona în paralel şi BD. Astfel, </a:t>
            </a:r>
            <a:r>
              <a:rPr lang="en-US" sz="1200" kern="1200" dirty="0" smtClean="0">
                <a:solidFill>
                  <a:schemeClr val="tx1"/>
                </a:solidFill>
                <a:effectLst/>
                <a:latin typeface="+mn-lt"/>
                <a:ea typeface="+mn-ea"/>
                <a:cs typeface="+mn-cs"/>
              </a:rPr>
              <a:t>s-a </a:t>
            </a:r>
            <a:r>
              <a:rPr lang="en-US" sz="1200" kern="1200" dirty="0" err="1" smtClean="0">
                <a:solidFill>
                  <a:schemeClr val="tx1"/>
                </a:solidFill>
                <a:effectLst/>
                <a:latin typeface="+mn-lt"/>
                <a:ea typeface="+mn-ea"/>
                <a:cs typeface="+mn-cs"/>
              </a:rPr>
              <a:t>realizat</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 analiza paralelă</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și a IDAM și BD.</a:t>
            </a:r>
          </a:p>
          <a:p>
            <a:pPr marL="0" marR="0" indent="0" algn="l" defTabSz="914400" rtl="0" eaLnBrk="1" fontAlgn="base" latinLnBrk="0" hangingPunct="1">
              <a:lnSpc>
                <a:spcPct val="100000"/>
              </a:lnSpc>
              <a:spcBef>
                <a:spcPct val="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 Analiza chestionarelor a arătat că circa 59% din respondenţi au utilizat indicatori din BD.</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În general, majoritatea indicatorilor din BD sunt indicatori disponibili și la BNS, avantajul BD fiind faptul că această sursă de date oferă indicatori dezagregați la nivel de localitate (comună/sat/oraș). Disponibilitatea datelor statistice detaliate la nivel de localitate este foarte importantă pentru a argumenta deciziile privind politica rurală, urbană, alocarea fondurilor. </a:t>
            </a:r>
            <a:endParaRPr lang="ru-RU" sz="1200" kern="1200" dirty="0" smtClean="0">
              <a:solidFill>
                <a:schemeClr val="tx1"/>
              </a:solidFill>
              <a:effectLst/>
              <a:latin typeface="+mn-lt"/>
              <a:ea typeface="+mn-ea"/>
              <a:cs typeface="+mn-cs"/>
            </a:endParaRPr>
          </a:p>
          <a:p>
            <a:pPr marL="228600" indent="-228600">
              <a:spcBef>
                <a:spcPct val="0"/>
              </a:spcBef>
              <a:buFontTx/>
              <a:buAutoNum type="arabicPeriod"/>
            </a:pPr>
            <a:endParaRPr lang="en-US" dirty="0" smtClean="0"/>
          </a:p>
          <a:p>
            <a:pPr marL="228600" indent="-228600">
              <a:spcBef>
                <a:spcPct val="0"/>
              </a:spcBef>
              <a:buFontTx/>
              <a:buAutoNum type="arabicPeriod"/>
            </a:pPr>
            <a:endParaRPr lang="ru-RU" dirty="0"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4F864-A88D-42AA-95C3-D80DE01E48A6}" type="slidenum">
              <a:rPr lang="ru-RU">
                <a:cs typeface="Arial" charset="0"/>
              </a:rPr>
              <a:pPr fontAlgn="base">
                <a:spcBef>
                  <a:spcPct val="0"/>
                </a:spcBef>
                <a:spcAft>
                  <a:spcPct val="0"/>
                </a:spcAft>
              </a:pPr>
              <a:t>4</a:t>
            </a:fld>
            <a:endParaRPr lang="ru-RU">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Pentru a perfecționa Indicele de deprivare de servicii medicale, este relevant de a exclude indicatorul ”Mortalitatea generală” din lista de indicatori care formează acest indice. Acesta  nu are legătură directă cu politica de sănătate, și depinde și de alți factori decât serviciile de sănătate. Este un indicator relevat pentru domeniul „demografic</a:t>
            </a:r>
            <a:r>
              <a:rPr lang="ro-RO" sz="1200" i="1" kern="1200" dirty="0" smtClean="0">
                <a:solidFill>
                  <a:schemeClr val="tx1"/>
                </a:solidFill>
                <a:effectLst/>
                <a:latin typeface="+mn-lt"/>
                <a:ea typeface="+mn-ea"/>
                <a:cs typeface="+mn-cs"/>
              </a:rPr>
              <a:t>”. Asemenea propunere a venit si din partea Ministerului </a:t>
            </a:r>
            <a:r>
              <a:rPr lang="ro-RO" sz="1200" i="1" kern="1200" dirty="0" err="1" smtClean="0">
                <a:solidFill>
                  <a:schemeClr val="tx1"/>
                </a:solidFill>
                <a:effectLst/>
                <a:latin typeface="+mn-lt"/>
                <a:ea typeface="+mn-ea"/>
                <a:cs typeface="+mn-cs"/>
              </a:rPr>
              <a:t>sanatatii</a:t>
            </a: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Indicatorul ”Distanţa medie până la instituţia medicală primară” din cadrul indicelui actual este corelat cu obiectivul privind „asigurarea accesului echitabil al populaţiei la servicii oferite de către asistenţa medicală primară”. Astfel, acesta este un indicator relevant pentru măsurarea deprivării.</a:t>
            </a:r>
            <a:endParaRPr lang="ru-RU"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Din </a:t>
            </a:r>
            <a:r>
              <a:rPr lang="ro-RO" sz="1200" i="1" kern="1200" dirty="0" smtClean="0">
                <a:solidFill>
                  <a:schemeClr val="tx1"/>
                </a:solidFill>
                <a:effectLst/>
                <a:latin typeface="+mn-lt"/>
                <a:ea typeface="+mn-ea"/>
                <a:cs typeface="+mn-cs"/>
              </a:rPr>
              <a:t>punct de vedere a politicilor promovate, indicatorul </a:t>
            </a:r>
            <a:r>
              <a:rPr lang="ro-RO" sz="1200" kern="1200" dirty="0" smtClean="0">
                <a:solidFill>
                  <a:schemeClr val="tx1"/>
                </a:solidFill>
                <a:effectLst/>
                <a:latin typeface="+mn-lt"/>
                <a:ea typeface="+mn-ea"/>
                <a:cs typeface="+mn-cs"/>
              </a:rPr>
              <a:t>”</a:t>
            </a:r>
            <a:r>
              <a:rPr lang="ro-RO" sz="1200" i="1" kern="1200" dirty="0" smtClean="0">
                <a:solidFill>
                  <a:schemeClr val="tx1"/>
                </a:solidFill>
                <a:effectLst/>
                <a:latin typeface="+mn-lt"/>
                <a:ea typeface="+mn-ea"/>
                <a:cs typeface="+mn-cs"/>
              </a:rPr>
              <a:t>Populația neîncadrată în sistemul asigurărilor obligatorii de asistenta medicala</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necesită a fi monitorizat în continuare. Acesta indică asupra accesibilității financiare a populației la serviciile medicale şi este conform obiectivelor strategice şi a modelului Tanahashi de măsurare a acoperirii efective a populaţiei cu servicii de sănătate.</a:t>
            </a:r>
            <a:endParaRPr lang="ru-RU"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Totodată Indicele de deprivare de servicii de sănătate actual nu este corelat cu o parte din obiectivele strategice relevante din domeniu sănătății. Astfel, acesta nu conține indicatori corelați cu asemenea obiective precum</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asigurarea domeniului sănătăţii publice cu resurse umane competente şi suficiente”,</a:t>
            </a:r>
            <a:r>
              <a:rPr lang="ro-RO" sz="1200"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asigurarea accesibilității populaţiei la servicii medicale de urgenţă”</a:t>
            </a:r>
            <a:r>
              <a:rPr lang="ro-RO" sz="1200" kern="1200" dirty="0" smtClean="0">
                <a:solidFill>
                  <a:schemeClr val="tx1"/>
                </a:solidFill>
                <a:effectLst/>
                <a:latin typeface="+mn-lt"/>
                <a:ea typeface="+mn-ea"/>
                <a:cs typeface="+mn-cs"/>
              </a:rPr>
              <a:t> și „</a:t>
            </a:r>
            <a:r>
              <a:rPr lang="ro-RO" sz="1200" i="1" kern="1200" dirty="0" smtClean="0">
                <a:solidFill>
                  <a:schemeClr val="tx1"/>
                </a:solidFill>
                <a:effectLst/>
                <a:latin typeface="+mn-lt"/>
                <a:ea typeface="+mn-ea"/>
                <a:cs typeface="+mn-cs"/>
              </a:rPr>
              <a:t>asigurarea accesibilităţii fizice și economice a medicamentului”.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40</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o-RO" sz="1200" i="1" kern="1200" dirty="0" smtClean="0">
                <a:solidFill>
                  <a:schemeClr val="tx1"/>
                </a:solidFill>
                <a:effectLst/>
                <a:latin typeface="+mn-lt"/>
                <a:ea typeface="+mn-ea"/>
                <a:cs typeface="+mn-cs"/>
              </a:rPr>
              <a:t>Astfel, pentru a corela indicele de deprivare respectiv cu cadrul strategic este necesar de a include indicatori noi precum:</a:t>
            </a:r>
            <a:endParaRPr lang="ru-RU" sz="1200" kern="1200" dirty="0" smtClean="0">
              <a:solidFill>
                <a:schemeClr val="tx1"/>
              </a:solidFill>
              <a:effectLst/>
              <a:latin typeface="+mn-lt"/>
              <a:ea typeface="+mn-ea"/>
              <a:cs typeface="+mn-cs"/>
            </a:endParaRPr>
          </a:p>
          <a:p>
            <a:pPr marL="628650" lvl="1" indent="-171450">
              <a:buFont typeface="Arial" pitchFamily="34" charset="0"/>
              <a:buChar char="•"/>
            </a:pPr>
            <a:r>
              <a:rPr lang="ro-RO" sz="1200" i="1" kern="1200" dirty="0" smtClean="0">
                <a:solidFill>
                  <a:schemeClr val="tx1"/>
                </a:solidFill>
                <a:effectLst/>
                <a:latin typeface="+mn-lt"/>
                <a:ea typeface="+mn-ea"/>
                <a:cs typeface="+mn-cs"/>
              </a:rPr>
              <a:t>”Numărul mediu de zile pe săptămînă de prezenţă a medicului de familie în localitate”, care va face legătura cu obiectivul ”asigurarea acoperirii cu cadre a instituțiilor din regiunile rurale”;</a:t>
            </a:r>
          </a:p>
          <a:p>
            <a:pPr marL="628650" lvl="1" indent="-171450">
              <a:buFont typeface="Arial" pitchFamily="34" charset="0"/>
              <a:buChar char="•"/>
            </a:pPr>
            <a:endParaRPr lang="ru-RU" sz="1200" kern="1200" dirty="0" smtClean="0">
              <a:solidFill>
                <a:schemeClr val="tx1"/>
              </a:solidFill>
              <a:effectLst/>
              <a:latin typeface="+mn-lt"/>
              <a:ea typeface="+mn-ea"/>
              <a:cs typeface="+mn-cs"/>
            </a:endParaRPr>
          </a:p>
          <a:p>
            <a:pPr marL="628650" lvl="1" indent="-171450">
              <a:buFont typeface="Arial" pitchFamily="34" charset="0"/>
              <a:buChar char="•"/>
            </a:pPr>
            <a:r>
              <a:rPr lang="ro-RO" sz="1200" i="1" kern="1200" dirty="0" smtClean="0">
                <a:solidFill>
                  <a:schemeClr val="tx1"/>
                </a:solidFill>
                <a:effectLst/>
                <a:latin typeface="+mn-lt"/>
                <a:ea typeface="+mn-ea"/>
                <a:cs typeface="+mn-cs"/>
              </a:rPr>
              <a:t>”Distanţa medie până la instituţia de asistență medicală de urgenţă”, care va măsura ”accesibilitatea populației la serviciile medicale de urgență</a:t>
            </a:r>
            <a:r>
              <a:rPr lang="ro-RO" sz="1200" i="1" kern="1200" dirty="0" smtClean="0">
                <a:solidFill>
                  <a:schemeClr val="tx1"/>
                </a:solidFill>
                <a:effectLst/>
                <a:latin typeface="+mn-lt"/>
                <a:ea typeface="+mn-ea"/>
                <a:cs typeface="+mn-cs"/>
              </a:rPr>
              <a:t>”. Pentru </a:t>
            </a:r>
            <a:r>
              <a:rPr lang="ro-RO" sz="1200" i="1" kern="1200" dirty="0" smtClean="0">
                <a:solidFill>
                  <a:schemeClr val="tx1"/>
                </a:solidFill>
                <a:effectLst/>
                <a:latin typeface="+mn-lt"/>
                <a:ea typeface="+mn-ea"/>
                <a:cs typeface="+mn-cs"/>
              </a:rPr>
              <a:t>localitățile rurale în care distanţa până la punctul de asistenţă medicală de urgenţă va fi mai mică de 25 km se va considera că populaţia are acces asigurat la aceste servicii;</a:t>
            </a:r>
          </a:p>
          <a:p>
            <a:pPr marL="628650" lvl="1" indent="-171450">
              <a:buFont typeface="Arial" pitchFamily="34" charset="0"/>
              <a:buChar char="•"/>
            </a:pPr>
            <a:endParaRPr lang="ru-RU" sz="1200" kern="1200" dirty="0" smtClean="0">
              <a:solidFill>
                <a:schemeClr val="tx1"/>
              </a:solidFill>
              <a:effectLst/>
              <a:latin typeface="+mn-lt"/>
              <a:ea typeface="+mn-ea"/>
              <a:cs typeface="+mn-cs"/>
            </a:endParaRPr>
          </a:p>
          <a:p>
            <a:pPr marL="628650" lvl="1" indent="-171450">
              <a:buFont typeface="Arial" pitchFamily="34" charset="0"/>
              <a:buChar char="•"/>
            </a:pPr>
            <a:r>
              <a:rPr lang="ro-RO" sz="1200" i="1" kern="1200" dirty="0" smtClean="0">
                <a:solidFill>
                  <a:schemeClr val="tx1"/>
                </a:solidFill>
                <a:effectLst/>
                <a:latin typeface="+mn-lt"/>
                <a:ea typeface="+mn-ea"/>
                <a:cs typeface="+mn-cs"/>
              </a:rPr>
              <a:t>”Distanţa medie până la unitatea care eliberează medicamente compensate”, care va arăta accesul la medicamente al populației, conform prevederilor cadrului legal. </a:t>
            </a:r>
          </a:p>
          <a:p>
            <a:pPr marL="628650" lvl="1" indent="-171450">
              <a:buFont typeface="Arial" pitchFamily="34" charset="0"/>
              <a:buChar char="•"/>
            </a:pPr>
            <a:endParaRPr lang="ro-RO" sz="1200" i="1" kern="1200" dirty="0" smtClean="0">
              <a:solidFill>
                <a:schemeClr val="tx1"/>
              </a:solidFill>
              <a:effectLst/>
              <a:latin typeface="+mn-lt"/>
              <a:ea typeface="+mn-ea"/>
              <a:cs typeface="+mn-cs"/>
            </a:endParaRPr>
          </a:p>
          <a:p>
            <a:pPr marL="628650" lvl="1" indent="-171450">
              <a:buFont typeface="Arial" pitchFamily="34" charset="0"/>
              <a:buChar char="•"/>
            </a:pPr>
            <a:endParaRPr lang="ru-RU"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Conform </a:t>
            </a:r>
            <a:r>
              <a:rPr lang="en-US" sz="1200" b="0" kern="1200" dirty="0" err="1" smtClean="0">
                <a:solidFill>
                  <a:schemeClr val="tx1"/>
                </a:solidFill>
                <a:effectLst/>
                <a:latin typeface="+mn-lt"/>
                <a:ea typeface="+mn-ea"/>
                <a:cs typeface="+mn-cs"/>
              </a:rPr>
              <a:t>prevederilor</a:t>
            </a:r>
            <a:r>
              <a:rPr lang="en-US" sz="1200" b="0" kern="1200" dirty="0" smtClean="0">
                <a:solidFill>
                  <a:schemeClr val="tx1"/>
                </a:solidFill>
                <a:effectLst/>
                <a:latin typeface="+mn-lt"/>
                <a:ea typeface="+mn-ea"/>
                <a:cs typeface="+mn-cs"/>
              </a:rPr>
              <a:t> HG 945 din 13.12.2011, </a:t>
            </a:r>
            <a:r>
              <a:rPr lang="en-US" sz="1200" b="0" kern="1200" dirty="0" err="1" smtClean="0">
                <a:solidFill>
                  <a:schemeClr val="tx1"/>
                </a:solidFill>
                <a:effectLst/>
                <a:latin typeface="+mn-lt"/>
                <a:ea typeface="+mn-ea"/>
                <a:cs typeface="+mn-cs"/>
              </a:rPr>
              <a:t>Programul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naţional</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dezvoltare</a:t>
            </a:r>
            <a:r>
              <a:rPr lang="en-US" sz="1200" b="0" kern="1200" dirty="0" smtClean="0">
                <a:solidFill>
                  <a:schemeClr val="tx1"/>
                </a:solidFill>
                <a:effectLst/>
                <a:latin typeface="+mn-lt"/>
                <a:ea typeface="+mn-ea"/>
                <a:cs typeface="+mn-cs"/>
              </a:rPr>
              <a:t> a </a:t>
            </a:r>
            <a:r>
              <a:rPr lang="en-US" sz="1200" b="0" kern="1200" dirty="0" err="1" smtClean="0">
                <a:solidFill>
                  <a:schemeClr val="tx1"/>
                </a:solidFill>
                <a:effectLst/>
                <a:latin typeface="+mn-lt"/>
                <a:ea typeface="+mn-ea"/>
                <a:cs typeface="+mn-cs"/>
              </a:rPr>
              <a:t>asistenţei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medicale</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urgenţă</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pentru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anii</a:t>
            </a:r>
            <a:r>
              <a:rPr lang="en-US" sz="1200" b="0" kern="1200" dirty="0" smtClean="0">
                <a:solidFill>
                  <a:schemeClr val="tx1"/>
                </a:solidFill>
                <a:effectLst/>
                <a:latin typeface="+mn-lt"/>
                <a:ea typeface="+mn-ea"/>
                <a:cs typeface="+mn-cs"/>
              </a:rPr>
              <a:t> 2011-2015 </a:t>
            </a:r>
            <a:endParaRPr lang="ru-RU" sz="18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41</a:t>
            </a:fld>
            <a:endParaRPr lang="ru-RU"/>
          </a:p>
        </p:txBody>
      </p:sp>
    </p:spTree>
    <p:extLst>
      <p:ext uri="{BB962C8B-B14F-4D97-AF65-F5344CB8AC3E}">
        <p14:creationId xmlns:p14="http://schemas.microsoft.com/office/powerpoint/2010/main" val="1234268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Indicele de deprivare de venituri ale bugetelor locale (Indicele de deprivare de venituri) a fost constituit cu scopul de a arăta capacitatea autorităților locale de a se dezvolta, de a susține populația social-vulnerabilă din localități. Actualmente acest indice conține un set de 4 indicatori ce ţin mai mult de domeniul social. </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Inițial, logica constituirii acestui domeniu  a fost următoarea: cu cât numărul de persoane vulnerabile este mai mare cu atât crește presiunea asupra bugetelor locale. Astfel, indicatorii incluși sunt niște indicatori care măsoară indirect vulnerabilitatea bugetelor locale. Totodată, plățile sociale pentru aceste categorii de cetăţeni se realizează de la bugetele centrale și sunt puțin corelate cu posibilitățile bugetelor locale.</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condițiile actuale, în procesul de implementare a reformei de descentralizare administrativă, când există necesitatea de a evalua cu exactitate capacitățile proprii ale APL de a genera venituri și de a se autofinanța conjunctura actuală a domeniului nu mai este relevantă și necesită a fi regândită. </a:t>
            </a:r>
            <a:endParaRPr lang="en-US" dirty="0"/>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42</a:t>
            </a:fld>
            <a:endParaRPr lang="ru-RU"/>
          </a:p>
        </p:txBody>
      </p:sp>
    </p:spTree>
    <p:extLst>
      <p:ext uri="{BB962C8B-B14F-4D97-AF65-F5344CB8AC3E}">
        <p14:creationId xmlns:p14="http://schemas.microsoft.com/office/powerpoint/2010/main" val="3635548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pPr fontAlgn="auto">
              <a:spcBef>
                <a:spcPts val="0"/>
              </a:spcBef>
              <a:spcAft>
                <a:spcPts val="0"/>
              </a:spcAft>
              <a:defRPr/>
            </a:pPr>
            <a:r>
              <a:rPr lang="ro-RO" sz="1200" kern="1200" dirty="0" smtClean="0">
                <a:solidFill>
                  <a:schemeClr val="tx1"/>
                </a:solidFill>
                <a:effectLst/>
                <a:latin typeface="+mn-lt"/>
                <a:ea typeface="+mn-ea"/>
                <a:cs typeface="+mn-cs"/>
              </a:rPr>
              <a:t>Documentele de politici principale care stau la baza reformării domeniului „bugetelor locale” sunt</a:t>
            </a:r>
            <a:r>
              <a:rPr lang="ro-RO" sz="1200" b="1" kern="120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Strategia națională de descentralizare şi  Planul de acţiuni privind implementarea Strategiei pentru anii 2012–2015, </a:t>
            </a:r>
            <a:r>
              <a:rPr lang="ro-RO" sz="1200" kern="1200" dirty="0" smtClean="0">
                <a:solidFill>
                  <a:schemeClr val="tx1"/>
                </a:solidFill>
                <a:effectLst/>
                <a:latin typeface="+mn-lt"/>
                <a:ea typeface="+mn-ea"/>
                <a:cs typeface="+mn-cs"/>
              </a:rPr>
              <a:t>aprobate prin Legea nr. 68 din 05.04.2012.</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O direcţie principală a politicii de descentralizare administrativă este asigurarea unei autonomii bugetare eficiente, reale pentru toate comunităţile din ţară. Actualmente există numeroase constrîngeri care nu permit unităţilor administrativ-teritoriale să declanşeze şi să susţină cele mai simple proiecte de dezvoltare, să asigure servicii comunale, să dezvolte infrastructura locală, să mobilizeze resursele necesare dezvoltării. Toate bugetele unităţilor administrativ-teritoriale sunt într-o dependenţă majoră de transferurile alocate de la autoritatea centrală, ponderea veniturilor proprii în bugetele locale fiind foarte mică circa 20%.Insuficiența capacităților financiare ale UAT este o limitare pentru toate localitățile rurale, fiind mai accentuată în cazul unităților administrativ-teritoriale de dimensiuni mici. </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fontAlgn="auto">
              <a:spcBef>
                <a:spcPts val="0"/>
              </a:spcBef>
              <a:spcAft>
                <a:spcPts val="0"/>
              </a:spcAft>
              <a:defRPr/>
            </a:pPr>
            <a:r>
              <a:rPr lang="ro-RO" sz="1200" kern="1200" dirty="0" smtClean="0">
                <a:solidFill>
                  <a:schemeClr val="tx1"/>
                </a:solidFill>
                <a:effectLst/>
                <a:latin typeface="+mn-lt"/>
                <a:ea typeface="+mn-ea"/>
                <a:cs typeface="+mn-cs"/>
              </a:rPr>
              <a:t>Un alt aspect important este evaluarea capacității administrative a UAT. În conformitate cu prevederile Legii cu privire la descentralizarea administrativă, art. 11 o unitate administrativ-teritorială este considerată viabilă din punct de vedere administrativ dacă ea dispune de resurse materiale, instituţionale și financiare necesare pentru gestionarea și realizarea eficientă a competenţelor ce îi revin. Capacitatea administrativă este recunoscută ca fiind adecvată statutului legal al unei autorităţi publice locale atunci când cheltuielile administrative ale acesteia nu depăşesc 30 la sută din suma totală a veniturilor proprii. </a:t>
            </a: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43</a:t>
            </a:fld>
            <a:endParaRPr lang="ru-RU">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44</a:t>
            </a:fld>
            <a:endParaRPr lang="ru-RU"/>
          </a:p>
        </p:txBody>
      </p:sp>
    </p:spTree>
    <p:extLst>
      <p:ext uri="{BB962C8B-B14F-4D97-AF65-F5344CB8AC3E}">
        <p14:creationId xmlns:p14="http://schemas.microsoft.com/office/powerpoint/2010/main" val="1366658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Actualul Indice de deprivare de venituri ale bugetelor locale nu este în conformitate cu obiectivele strategice în vigoare și necesită a fi modificat complet. Nici un indicator din cei prezenți în actualul indice nu este corelat cu cadrul strategic.</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45</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lvl="0"/>
            <a:r>
              <a:rPr lang="ro-RO" sz="1200" i="1" kern="1200" dirty="0" smtClean="0">
                <a:solidFill>
                  <a:schemeClr val="tx1"/>
                </a:solidFill>
                <a:effectLst/>
                <a:latin typeface="+mn-lt"/>
                <a:ea typeface="+mn-ea"/>
                <a:cs typeface="+mn-cs"/>
              </a:rPr>
              <a:t>Obiectivele strategice sunt orientate spre creșterea capacităților financiare  și administrative ale unităților administrativ-teritoriale, de aceea pentru a perfecționa Indicele de deprivare </a:t>
            </a:r>
            <a:r>
              <a:rPr lang="ro-RO" sz="1200" i="1" kern="1200" dirty="0" err="1" smtClean="0">
                <a:solidFill>
                  <a:schemeClr val="tx1"/>
                </a:solidFill>
                <a:effectLst/>
                <a:latin typeface="+mn-lt"/>
                <a:ea typeface="+mn-ea"/>
                <a:cs typeface="+mn-cs"/>
              </a:rPr>
              <a:t>finaciar</a:t>
            </a:r>
            <a:r>
              <a:rPr lang="ro-RO" sz="1200" i="1" kern="1200" baseline="0" dirty="0" smtClean="0">
                <a:solidFill>
                  <a:schemeClr val="tx1"/>
                </a:solidFill>
                <a:effectLst/>
                <a:latin typeface="+mn-lt"/>
                <a:ea typeface="+mn-ea"/>
                <a:cs typeface="+mn-cs"/>
              </a:rPr>
              <a:t> </a:t>
            </a:r>
            <a:r>
              <a:rPr lang="ro-RO" sz="1200" i="1" kern="1200" dirty="0" smtClean="0">
                <a:solidFill>
                  <a:schemeClr val="tx1"/>
                </a:solidFill>
                <a:effectLst/>
                <a:latin typeface="+mn-lt"/>
                <a:ea typeface="+mn-ea"/>
                <a:cs typeface="+mn-cs"/>
              </a:rPr>
              <a:t>se propun următorii indicatori:</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ro-RO" sz="1200" i="1" kern="1200" dirty="0" smtClean="0">
                <a:solidFill>
                  <a:schemeClr val="tx1"/>
                </a:solidFill>
                <a:effectLst/>
                <a:latin typeface="+mn-lt"/>
                <a:ea typeface="+mn-ea"/>
                <a:cs typeface="+mn-cs"/>
              </a:rPr>
              <a:t>”Veniturile bugetului local pe persoană”, va indica asupra capacității financiare generale ale instituției;</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ro-RO" sz="1200" i="1" kern="1200" dirty="0" smtClean="0">
                <a:solidFill>
                  <a:schemeClr val="tx1"/>
                </a:solidFill>
                <a:effectLst/>
                <a:latin typeface="+mn-lt"/>
                <a:ea typeface="+mn-ea"/>
                <a:cs typeface="+mn-cs"/>
              </a:rPr>
              <a:t>”Rata veniturilor proprii în total venituri”, care ar arata capacitatea de a genera venituri proprii;</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ro-RO" sz="1200" i="1" kern="1200" dirty="0" smtClean="0">
                <a:solidFill>
                  <a:schemeClr val="tx1"/>
                </a:solidFill>
                <a:effectLst/>
                <a:latin typeface="+mn-lt"/>
                <a:ea typeface="+mn-ea"/>
                <a:cs typeface="+mn-cs"/>
              </a:rPr>
              <a:t>”Ponderea cheltuielilor administrative în total venturi proprii”, care va reflecta capacitatea administrativă a APL. </a:t>
            </a:r>
            <a:endParaRPr lang="en-US" sz="1200" kern="1200" dirty="0" smtClean="0">
              <a:solidFill>
                <a:schemeClr val="tx1"/>
              </a:solidFill>
              <a:effectLst/>
              <a:latin typeface="+mn-lt"/>
              <a:ea typeface="+mn-ea"/>
              <a:cs typeface="+mn-cs"/>
            </a:endParaRPr>
          </a:p>
          <a:p>
            <a:pPr lvl="0"/>
            <a:endParaRPr lang="ro-MO" sz="1200" kern="1200" dirty="0" smtClean="0">
              <a:solidFill>
                <a:schemeClr val="tx1"/>
              </a:solidFill>
              <a:effectLst/>
              <a:latin typeface="+mn-lt"/>
              <a:ea typeface="+mn-ea"/>
              <a:cs typeface="+mn-cs"/>
            </a:endParaRPr>
          </a:p>
          <a:p>
            <a:pPr lvl="0"/>
            <a:endParaRPr lang="ro-MO" sz="1200" kern="1200" dirty="0" smtClean="0">
              <a:solidFill>
                <a:schemeClr val="tx1"/>
              </a:solidFill>
              <a:effectLst/>
              <a:latin typeface="+mn-lt"/>
              <a:ea typeface="+mn-ea"/>
              <a:cs typeface="+mn-cs"/>
            </a:endParaRPr>
          </a:p>
          <a:p>
            <a:pPr lvl="0"/>
            <a:r>
              <a:rPr lang="ro-MO" sz="1200" kern="1200" dirty="0" smtClean="0">
                <a:solidFill>
                  <a:schemeClr val="tx1"/>
                </a:solidFill>
                <a:effectLst/>
                <a:latin typeface="+mn-lt"/>
                <a:ea typeface="+mn-ea"/>
                <a:cs typeface="+mn-cs"/>
              </a:rPr>
              <a:t>Pentru </a:t>
            </a:r>
            <a:r>
              <a:rPr lang="ro-MO" sz="1200" kern="1200" dirty="0" smtClean="0">
                <a:solidFill>
                  <a:schemeClr val="tx1"/>
                </a:solidFill>
                <a:effectLst/>
                <a:latin typeface="+mn-lt"/>
                <a:ea typeface="+mn-ea"/>
                <a:cs typeface="+mn-cs"/>
              </a:rPr>
              <a:t>determinarea capacităţii de management financiar se evaluează următorii indicatori de evaluare:</a:t>
            </a:r>
            <a:endParaRPr lang="ru-RU" sz="1200" kern="1200" dirty="0" smtClean="0">
              <a:solidFill>
                <a:schemeClr val="tx1"/>
              </a:solidFill>
              <a:effectLst/>
              <a:latin typeface="+mn-lt"/>
              <a:ea typeface="+mn-ea"/>
              <a:cs typeface="+mn-cs"/>
            </a:endParaRPr>
          </a:p>
          <a:p>
            <a:pPr lvl="0"/>
            <a:r>
              <a:rPr lang="ro-MO" sz="1200" b="1" i="1" kern="1200" dirty="0" smtClean="0">
                <a:solidFill>
                  <a:schemeClr val="tx1"/>
                </a:solidFill>
                <a:effectLst/>
                <a:latin typeface="+mn-lt"/>
                <a:ea typeface="+mn-ea"/>
                <a:cs typeface="+mn-cs"/>
              </a:rPr>
              <a:t>IE 3.1</a:t>
            </a:r>
            <a:r>
              <a:rPr lang="ro-MO" sz="1200" kern="1200" dirty="0" smtClean="0">
                <a:solidFill>
                  <a:schemeClr val="tx1"/>
                </a:solidFill>
                <a:effectLst/>
                <a:latin typeface="+mn-lt"/>
                <a:ea typeface="+mn-ea"/>
                <a:cs typeface="+mn-cs"/>
              </a:rPr>
              <a:t> Capacitatea de a colecta venituri proprii, determinată prin aplicarea următoarei formule de calcul:</a:t>
            </a:r>
            <a:endParaRPr lang="ru-RU" sz="1200" kern="1200" dirty="0" smtClean="0">
              <a:solidFill>
                <a:schemeClr val="tx1"/>
              </a:solidFill>
              <a:effectLst/>
              <a:latin typeface="+mn-lt"/>
              <a:ea typeface="+mn-ea"/>
              <a:cs typeface="+mn-cs"/>
            </a:endParaRPr>
          </a:p>
          <a:p>
            <a:endParaRPr lang="ro-MO"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Venituri proprii colectate efectiv (fără cotele din impozitul pe venit))</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 x 100%</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Venituri proprii planificate (fără cotele din impozitul pe venit)</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ro-MO" sz="1200" b="1" i="1" kern="1200" dirty="0" smtClean="0">
                <a:solidFill>
                  <a:schemeClr val="tx1"/>
                </a:solidFill>
                <a:effectLst/>
                <a:latin typeface="+mn-lt"/>
                <a:ea typeface="+mn-ea"/>
                <a:cs typeface="+mn-cs"/>
              </a:rPr>
              <a:t>IE 3.2</a:t>
            </a:r>
            <a:r>
              <a:rPr lang="ro-MO" sz="1200" kern="1200" dirty="0" smtClean="0">
                <a:solidFill>
                  <a:schemeClr val="tx1"/>
                </a:solidFill>
                <a:effectLst/>
                <a:latin typeface="+mn-lt"/>
                <a:ea typeface="+mn-ea"/>
                <a:cs typeface="+mn-cs"/>
              </a:rPr>
              <a:t> Capacitatea de a genera venituri proprii, determinată prin aplicarea următoarei formule de calcul:</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Venituri proprii realizate efectiv </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  x 100%</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Total venituri realizate</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ro-MO" sz="1200" b="1" i="1" kern="1200" dirty="0" smtClean="0">
                <a:solidFill>
                  <a:schemeClr val="tx1"/>
                </a:solidFill>
                <a:effectLst/>
                <a:latin typeface="+mn-lt"/>
                <a:ea typeface="+mn-ea"/>
                <a:cs typeface="+mn-cs"/>
              </a:rPr>
              <a:t>IE 3.3</a:t>
            </a:r>
            <a:r>
              <a:rPr lang="ro-MO" sz="1200" kern="1200" dirty="0" smtClean="0">
                <a:solidFill>
                  <a:schemeClr val="tx1"/>
                </a:solidFill>
                <a:effectLst/>
                <a:latin typeface="+mn-lt"/>
                <a:ea typeface="+mn-ea"/>
                <a:cs typeface="+mn-cs"/>
              </a:rPr>
              <a:t> Capacitatea de a asigura autofinanţarea cheltuielilor administrative, determinată prin aplicarea următoarei formule de calcul:</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Total cheltuieli administrative </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 x 100%</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Total venituri proprii</a:t>
            </a:r>
            <a:endParaRPr lang="ru-RU" sz="1200" kern="1200" dirty="0" smtClean="0">
              <a:solidFill>
                <a:schemeClr val="tx1"/>
              </a:solidFill>
              <a:effectLst/>
              <a:latin typeface="+mn-lt"/>
              <a:ea typeface="+mn-ea"/>
              <a:cs typeface="+mn-cs"/>
            </a:endParaRPr>
          </a:p>
          <a:p>
            <a:r>
              <a:rPr lang="ro-MO"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46</a:t>
            </a:fld>
            <a:endParaRPr lang="ru-RU"/>
          </a:p>
        </p:txBody>
      </p:sp>
    </p:spTree>
    <p:extLst>
      <p:ext uri="{BB962C8B-B14F-4D97-AF65-F5344CB8AC3E}">
        <p14:creationId xmlns:p14="http://schemas.microsoft.com/office/powerpoint/2010/main" val="3158116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Necesitatea constituirii Indicelui de  deprivare de infrastructură a apărut în rezultatul analizei documentelor de politici naționale și regionale, si a necesităţilor </a:t>
            </a:r>
            <a:r>
              <a:rPr lang="ro-RO" sz="1200" kern="1200" dirty="0" err="1" smtClean="0">
                <a:solidFill>
                  <a:schemeClr val="tx1"/>
                </a:solidFill>
                <a:effectLst/>
                <a:latin typeface="+mn-lt"/>
                <a:ea typeface="+mn-ea"/>
                <a:cs typeface="+mn-cs"/>
              </a:rPr>
              <a:t>utiliyatorilor</a:t>
            </a:r>
            <a:r>
              <a:rPr lang="ro-RO" sz="1200" kern="1200" dirty="0" smtClean="0">
                <a:solidFill>
                  <a:schemeClr val="tx1"/>
                </a:solidFill>
                <a:effectLst/>
                <a:latin typeface="+mn-lt"/>
                <a:ea typeface="+mn-ea"/>
                <a:cs typeface="+mn-cs"/>
              </a:rPr>
              <a:t>. </a:t>
            </a:r>
          </a:p>
          <a:p>
            <a:endParaRPr lang="ro-RO" sz="1200" kern="1200" dirty="0" smtClean="0">
              <a:solidFill>
                <a:schemeClr val="tx1"/>
              </a:solidFill>
              <a:effectLst/>
              <a:latin typeface="+mn-lt"/>
              <a:ea typeface="+mn-ea"/>
              <a:cs typeface="+mn-cs"/>
            </a:endParaRPr>
          </a:p>
          <a:p>
            <a:r>
              <a:rPr lang="ro-RO" sz="1200" kern="1200" dirty="0" err="1" smtClean="0">
                <a:solidFill>
                  <a:schemeClr val="tx1"/>
                </a:solidFill>
                <a:effectLst/>
                <a:latin typeface="+mn-lt"/>
                <a:ea typeface="+mn-ea"/>
                <a:cs typeface="+mn-cs"/>
              </a:rPr>
              <a:t>Actulamente</a:t>
            </a:r>
            <a:r>
              <a:rPr lang="ro-RO" sz="1200" kern="1200" dirty="0" smtClean="0">
                <a:solidFill>
                  <a:schemeClr val="tx1"/>
                </a:solidFill>
                <a:effectLst/>
                <a:latin typeface="+mn-lt"/>
                <a:ea typeface="+mn-ea"/>
                <a:cs typeface="+mn-cs"/>
              </a:rPr>
              <a:t> indicatori de infrastructură se conţin în </a:t>
            </a:r>
            <a:r>
              <a:rPr lang="ro-RO" sz="1200" kern="1200" dirty="0" err="1" smtClean="0">
                <a:solidFill>
                  <a:schemeClr val="tx1"/>
                </a:solidFill>
                <a:effectLst/>
                <a:latin typeface="+mn-lt"/>
                <a:ea typeface="+mn-ea"/>
                <a:cs typeface="+mn-cs"/>
              </a:rPr>
              <a:t>domeneiile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Conditii</a:t>
            </a:r>
            <a:r>
              <a:rPr lang="ro-RO" sz="1200" kern="1200" dirty="0" smtClean="0">
                <a:solidFill>
                  <a:schemeClr val="tx1"/>
                </a:solidFill>
                <a:effectLst/>
                <a:latin typeface="+mn-lt"/>
                <a:ea typeface="+mn-ea"/>
                <a:cs typeface="+mn-cs"/>
              </a:rPr>
              <a:t> de trai” si „</a:t>
            </a:r>
            <a:r>
              <a:rPr lang="ro-RO" sz="1200" kern="1200" dirty="0" err="1" smtClean="0">
                <a:solidFill>
                  <a:schemeClr val="tx1"/>
                </a:solidFill>
                <a:effectLst/>
                <a:latin typeface="+mn-lt"/>
                <a:ea typeface="+mn-ea"/>
                <a:cs typeface="+mn-cs"/>
              </a:rPr>
              <a:t>Geografc</a:t>
            </a:r>
            <a:r>
              <a:rPr lang="ro-RO" sz="1200" kern="1200" dirty="0" smtClean="0">
                <a:solidFill>
                  <a:schemeClr val="tx1"/>
                </a:solidFill>
                <a:effectLst/>
                <a:latin typeface="+mn-lt"/>
                <a:ea typeface="+mn-ea"/>
                <a:cs typeface="+mn-cs"/>
              </a:rPr>
              <a:t>”. </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Actualul </a:t>
            </a:r>
            <a:r>
              <a:rPr lang="ro-RO" sz="1200" i="1" kern="1200" dirty="0" smtClean="0">
                <a:solidFill>
                  <a:schemeClr val="tx1"/>
                </a:solidFill>
                <a:effectLst/>
                <a:latin typeface="+mn-lt"/>
                <a:ea typeface="+mn-ea"/>
                <a:cs typeface="+mn-cs"/>
              </a:rPr>
              <a:t>Indice de deprivare de condiții de trai</a:t>
            </a:r>
            <a:r>
              <a:rPr lang="ro-RO" sz="1200" kern="1200" dirty="0" smtClean="0">
                <a:solidFill>
                  <a:schemeClr val="tx1"/>
                </a:solidFill>
                <a:effectLst/>
                <a:latin typeface="+mn-lt"/>
                <a:ea typeface="+mn-ea"/>
                <a:cs typeface="+mn-cs"/>
              </a:rPr>
              <a:t> are scopul de a arăta în ce măsură populația din localități are acces la asemenea utilități precum</a:t>
            </a: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Actualul </a:t>
            </a:r>
            <a:r>
              <a:rPr lang="ro-RO" sz="1200" i="1" kern="1200" dirty="0" smtClean="0">
                <a:solidFill>
                  <a:schemeClr val="tx1"/>
                </a:solidFill>
                <a:effectLst/>
                <a:latin typeface="+mn-lt"/>
                <a:ea typeface="+mn-ea"/>
                <a:cs typeface="+mn-cs"/>
              </a:rPr>
              <a:t>Indice de deprivare geografică</a:t>
            </a:r>
            <a:r>
              <a:rPr lang="ro-RO" sz="1200" kern="1200" dirty="0" smtClean="0">
                <a:solidFill>
                  <a:schemeClr val="tx1"/>
                </a:solidFill>
                <a:effectLst/>
                <a:latin typeface="+mn-lt"/>
                <a:ea typeface="+mn-ea"/>
                <a:cs typeface="+mn-cs"/>
              </a:rPr>
              <a:t> urmărește scopul de a arăta în ce măsură populația are acces la drumuri de calitate, la infrastructura comercială, la alte servicii acordate de oraș. : apă, sanitație, gaz natural, sistem de încălzire. </a:t>
            </a:r>
            <a:endParaRPr lang="en-US" dirty="0"/>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47</a:t>
            </a:fld>
            <a:endParaRPr lang="ru-RU"/>
          </a:p>
        </p:txBody>
      </p:sp>
    </p:spTree>
    <p:extLst>
      <p:ext uri="{BB962C8B-B14F-4D97-AF65-F5344CB8AC3E}">
        <p14:creationId xmlns:p14="http://schemas.microsoft.com/office/powerpoint/2010/main" val="683968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fontAlgn="auto">
              <a:spcBef>
                <a:spcPts val="0"/>
              </a:spcBef>
              <a:spcAft>
                <a:spcPts val="0"/>
              </a:spcAft>
              <a:defRPr/>
            </a:pPr>
            <a:r>
              <a:rPr lang="ro-RO" sz="1200" b="1" kern="1200" dirty="0" smtClean="0">
                <a:solidFill>
                  <a:schemeClr val="tx1"/>
                </a:solidFill>
                <a:effectLst/>
                <a:latin typeface="+mn-lt"/>
                <a:ea typeface="+mn-ea"/>
                <a:cs typeface="+mn-cs"/>
              </a:rPr>
              <a:t>Infrastructura transporturilor și drumurilor.</a:t>
            </a:r>
            <a:r>
              <a:rPr lang="ro-RO" sz="1200" kern="1200" dirty="0" smtClean="0">
                <a:solidFill>
                  <a:schemeClr val="tx1"/>
                </a:solidFill>
                <a:effectLst/>
                <a:latin typeface="+mn-lt"/>
                <a:ea typeface="+mn-ea"/>
                <a:cs typeface="+mn-cs"/>
              </a:rPr>
              <a:t> Conform prevederilor strategice, starea proastă a drumurilor este privită drept o constrângere majoră care împiedică dezvoltarea economică și necesită investiţii publice substanţiale. Dezvoltarea infrastructurii rutiere are un impact social si economic benefic. </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Infrastructura drumurilor reprezintă o prioritate pentru Republica Moldova,</a:t>
            </a:r>
            <a:r>
              <a:rPr lang="ro-RO" sz="1200" kern="1200" baseline="0" dirty="0" smtClean="0">
                <a:solidFill>
                  <a:schemeClr val="tx1"/>
                </a:solidFill>
                <a:effectLst/>
                <a:latin typeface="+mn-lt"/>
                <a:ea typeface="+mn-ea"/>
                <a:cs typeface="+mn-cs"/>
              </a:rPr>
              <a:t> stabilită în </a:t>
            </a:r>
            <a:r>
              <a:rPr lang="ro-RO" sz="1200" kern="1200" dirty="0" smtClean="0">
                <a:solidFill>
                  <a:schemeClr val="tx1"/>
                </a:solidFill>
                <a:effectLst/>
                <a:latin typeface="+mn-lt"/>
                <a:ea typeface="+mn-ea"/>
                <a:cs typeface="+mn-cs"/>
              </a:rPr>
              <a:t> Strategia Națională de Dezvoltare ”Moldova 2020”. </a:t>
            </a:r>
            <a:r>
              <a:rPr lang="ro-RO" sz="1200" kern="1200" dirty="0" err="1" smtClean="0">
                <a:solidFill>
                  <a:schemeClr val="tx1"/>
                </a:solidFill>
                <a:effectLst/>
                <a:latin typeface="+mn-lt"/>
                <a:ea typeface="+mn-ea"/>
                <a:cs typeface="+mn-cs"/>
              </a:rPr>
              <a:t>Acestă</a:t>
            </a:r>
            <a:r>
              <a:rPr lang="ro-RO" sz="1200" kern="1200" dirty="0" smtClean="0">
                <a:solidFill>
                  <a:schemeClr val="tx1"/>
                </a:solidFill>
                <a:effectLst/>
                <a:latin typeface="+mn-lt"/>
                <a:ea typeface="+mn-ea"/>
                <a:cs typeface="+mn-cs"/>
              </a:rPr>
              <a:t> strategie </a:t>
            </a:r>
            <a:r>
              <a:rPr lang="ro-RO" sz="1200" i="1" kern="1200" dirty="0" smtClean="0">
                <a:solidFill>
                  <a:schemeClr val="tx1"/>
                </a:solidFill>
                <a:effectLst/>
                <a:latin typeface="+mn-lt"/>
                <a:ea typeface="+mn-ea"/>
                <a:cs typeface="+mn-cs"/>
              </a:rPr>
              <a:t>prevede reparația a 4900 km de drum local până în 2020.</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Concomitent,  Strategia de transport și logistică pe anii 2013-2022 stabilește </a:t>
            </a:r>
            <a:r>
              <a:rPr lang="ro-RO" sz="1200" i="1" kern="1200" dirty="0" smtClean="0">
                <a:solidFill>
                  <a:schemeClr val="tx1"/>
                </a:solidFill>
                <a:effectLst/>
                <a:latin typeface="+mn-lt"/>
                <a:ea typeface="+mn-ea"/>
                <a:cs typeface="+mn-cs"/>
              </a:rPr>
              <a:t>asigurarea reparaţiei şi întreţinerii corespunzătoare a drumurilor locale a 6.008 km până în 2022; și asigurarea pe parcursul întregului an a accesului la reţeaua de drumuri naţionale pe drumurile locale/rurale din toate localităţile ţării.</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De asemenea, şi cadrul strategic în domeniul dezvoltării regionale recunoaște infrastructura </a:t>
            </a:r>
            <a:r>
              <a:rPr lang="ro-RO" sz="1200" kern="1200" dirty="0" err="1" smtClean="0">
                <a:solidFill>
                  <a:schemeClr val="tx1"/>
                </a:solidFill>
                <a:effectLst/>
                <a:latin typeface="+mn-lt"/>
                <a:ea typeface="+mn-ea"/>
                <a:cs typeface="+mn-cs"/>
              </a:rPr>
              <a:t>fiyică</a:t>
            </a:r>
            <a:r>
              <a:rPr lang="ro-RO" sz="1200" kern="1200" dirty="0" smtClean="0">
                <a:solidFill>
                  <a:schemeClr val="tx1"/>
                </a:solidFill>
                <a:effectLst/>
                <a:latin typeface="+mn-lt"/>
                <a:ea typeface="+mn-ea"/>
                <a:cs typeface="+mn-cs"/>
              </a:rPr>
              <a:t> drept prioritatea numărul 1. Pentru toate regiunile de dezvoltare sunt fixate priorități de </a:t>
            </a:r>
            <a:r>
              <a:rPr lang="ro-RO" sz="1200" i="1" kern="1200" dirty="0" smtClean="0">
                <a:solidFill>
                  <a:schemeClr val="tx1"/>
                </a:solidFill>
                <a:effectLst/>
                <a:latin typeface="+mn-lt"/>
                <a:ea typeface="+mn-ea"/>
                <a:cs typeface="+mn-cs"/>
              </a:rPr>
              <a:t>reabilitare a infrastructurii drumurilor.</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48</a:t>
            </a:fld>
            <a:endParaRPr lang="ru-RU">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fontAlgn="auto">
              <a:spcBef>
                <a:spcPts val="0"/>
              </a:spcBef>
              <a:spcAft>
                <a:spcPts val="0"/>
              </a:spcAft>
              <a:defRPr/>
            </a:pPr>
            <a:r>
              <a:rPr lang="ro-RO" sz="1200" b="1" kern="1200" dirty="0" smtClean="0">
                <a:solidFill>
                  <a:schemeClr val="tx1"/>
                </a:solidFill>
                <a:effectLst/>
                <a:latin typeface="+mn-lt"/>
                <a:ea typeface="+mn-ea"/>
                <a:cs typeface="+mn-cs"/>
              </a:rPr>
              <a:t>Infrastructura de apă și canalizare. S</a:t>
            </a:r>
            <a:r>
              <a:rPr lang="ro-RO" sz="1200" kern="1200" dirty="0" smtClean="0">
                <a:solidFill>
                  <a:schemeClr val="tx1"/>
                </a:solidFill>
                <a:effectLst/>
                <a:latin typeface="+mn-lt"/>
                <a:ea typeface="+mn-ea"/>
                <a:cs typeface="+mn-cs"/>
              </a:rPr>
              <a:t>erviciile publice de alimentare cu apă și sanitaţie au un rol decisiv pentru îmbunătăţirea calităţii vieţii tuturor cetăţenilor şi pentru evitarea excluderii sociale și izolării.</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Recent a fost aprobată noua Strategie de alimentare cu apă şi sanitaţie (2014 – 2028), care stabilește obiective concrete în acest domeniu. Acest document include și țintele înscrise în Obiectivele de Dezvoltare ale Mileniului, anume alimentarea cu apă potabilă sigură a cel puţin 65% din populaţie, până în anul 2020 și conectarea a 65% din populaţie la sisteme de canalizare, până cel târziu în anul 2025.</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fontAlgn="auto">
              <a:spcBef>
                <a:spcPts val="0"/>
              </a:spcBef>
              <a:spcAft>
                <a:spcPts val="0"/>
              </a:spcAft>
              <a:defRPr/>
            </a:pPr>
            <a:r>
              <a:rPr lang="ro-RO" sz="1200" kern="1200" dirty="0" smtClean="0">
                <a:solidFill>
                  <a:schemeClr val="tx1"/>
                </a:solidFill>
                <a:effectLst/>
                <a:latin typeface="+mn-lt"/>
                <a:ea typeface="+mn-ea"/>
                <a:cs typeface="+mn-cs"/>
              </a:rPr>
              <a:t>Domeniu infrastructurii de apă este unul foarte important și în </a:t>
            </a:r>
            <a:r>
              <a:rPr lang="ro-RO" sz="1200" i="1" kern="1200" dirty="0" smtClean="0">
                <a:solidFill>
                  <a:schemeClr val="tx1"/>
                </a:solidFill>
                <a:effectLst/>
                <a:latin typeface="+mn-lt"/>
                <a:ea typeface="+mn-ea"/>
                <a:cs typeface="+mn-cs"/>
              </a:rPr>
              <a:t>politica de dezvoltare regională</a:t>
            </a:r>
            <a:r>
              <a:rPr lang="ro-RO" sz="1200" kern="1200" dirty="0" smtClean="0">
                <a:solidFill>
                  <a:schemeClr val="tx1"/>
                </a:solidFill>
                <a:effectLst/>
                <a:latin typeface="+mn-lt"/>
                <a:ea typeface="+mn-ea"/>
                <a:cs typeface="+mn-cs"/>
              </a:rPr>
              <a:t>. Atât Strategia Națională de Dezvoltare Regională, cât și Strategiile pentru fiecare regiune stabilesc drept obiective principale reabilitarea sistemelor de aprovizionare cu apă și canalizare. </a:t>
            </a: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49</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7500" lnSpcReduction="20000"/>
          </a:bodyPr>
          <a:lstStyle/>
          <a:p>
            <a:pPr marL="228600" indent="-228600" fontAlgn="auto">
              <a:spcBef>
                <a:spcPts val="0"/>
              </a:spcBef>
              <a:spcAft>
                <a:spcPts val="0"/>
              </a:spcAft>
              <a:buFontTx/>
              <a:buAutoNum type="arabicPeriod"/>
              <a:defRPr/>
            </a:pPr>
            <a:r>
              <a:rPr lang="ro-RO" dirty="0" smtClean="0"/>
              <a:t>Cele mai interesate instituții de indicii de deprivare </a:t>
            </a:r>
            <a:r>
              <a:rPr lang="en-US" dirty="0" smtClean="0"/>
              <a:t>s-au </a:t>
            </a:r>
            <a:r>
              <a:rPr lang="en-US" dirty="0" err="1" smtClean="0"/>
              <a:t>dovedit</a:t>
            </a:r>
            <a:r>
              <a:rPr lang="en-US" dirty="0" smtClean="0"/>
              <a:t> a fi </a:t>
            </a:r>
            <a:r>
              <a:rPr lang="ro-RO" b="1" i="1" dirty="0" smtClean="0"/>
              <a:t>Agențiile de Dezvoltare Regională</a:t>
            </a:r>
            <a:r>
              <a:rPr lang="ro-RO" i="1" dirty="0" smtClean="0"/>
              <a:t> (Nord, Centru și Sud) și </a:t>
            </a:r>
            <a:r>
              <a:rPr lang="ro-RO" b="1" i="1" dirty="0" smtClean="0"/>
              <a:t>Ministerul Dezvoltării Regionale și Construcțiilor</a:t>
            </a:r>
            <a:r>
              <a:rPr lang="ro-RO" i="1" dirty="0" smtClean="0"/>
              <a:t> (MDRC).</a:t>
            </a:r>
            <a:r>
              <a:rPr lang="en-US" i="1" dirty="0" smtClean="0"/>
              <a:t> </a:t>
            </a:r>
            <a:r>
              <a:rPr lang="en-US" dirty="0" smtClean="0"/>
              <a:t>T</a:t>
            </a:r>
            <a:r>
              <a:rPr lang="ro-RO" dirty="0" smtClean="0"/>
              <a:t>oate persoanele chestionate (100%) din cadrul Agenţiilor de Dezvoltare Regională, și circa 64% – din cadrul MDRC au menţionat că au utilizat în activitatea lor indicii de deprivare. </a:t>
            </a:r>
            <a:endParaRPr lang="en-US" dirty="0" smtClean="0"/>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Un grad relativ înalt de utilizare a indicilor de deprivare s-a înregistrat în rândul</a:t>
            </a:r>
            <a:r>
              <a:rPr lang="ro-RO" sz="1200" b="1" kern="1200" dirty="0" smtClean="0">
                <a:solidFill>
                  <a:schemeClr val="tx1"/>
                </a:solidFill>
                <a:effectLst/>
                <a:latin typeface="+mn-lt"/>
                <a:ea typeface="+mn-ea"/>
                <a:cs typeface="+mn-cs"/>
              </a:rPr>
              <a:t> </a:t>
            </a:r>
            <a:r>
              <a:rPr lang="ro-RO" sz="1200" b="1" i="1" kern="1200" dirty="0" smtClean="0">
                <a:solidFill>
                  <a:schemeClr val="tx1"/>
                </a:solidFill>
                <a:effectLst/>
                <a:latin typeface="+mn-lt"/>
                <a:ea typeface="+mn-ea"/>
                <a:cs typeface="+mn-cs"/>
              </a:rPr>
              <a:t>consiliilor raionale și municipale</a:t>
            </a:r>
            <a:r>
              <a:rPr lang="ro-RO" sz="1200" kern="1200" dirty="0" smtClean="0">
                <a:solidFill>
                  <a:schemeClr val="tx1"/>
                </a:solidFill>
                <a:effectLst/>
                <a:latin typeface="+mn-lt"/>
                <a:ea typeface="+mn-ea"/>
                <a:cs typeface="+mn-cs"/>
              </a:rPr>
              <a:t>. Circa 68% din totalul respondenţilor acestor instituții au utilizat în activitatea lor IDAM. </a:t>
            </a:r>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Nivelul de utilizare al IDAM de către </a:t>
            </a:r>
            <a:r>
              <a:rPr lang="ro-RO" sz="1200" b="1" i="1" kern="1200" dirty="0" smtClean="0">
                <a:solidFill>
                  <a:schemeClr val="tx1"/>
                </a:solidFill>
                <a:effectLst/>
                <a:latin typeface="+mn-lt"/>
                <a:ea typeface="+mn-ea"/>
                <a:cs typeface="+mn-cs"/>
              </a:rPr>
              <a:t>partenerii de dezvoltare</a:t>
            </a:r>
            <a:r>
              <a:rPr lang="ro-RO" sz="1200" b="1" kern="1200" dirty="0" smtClean="0">
                <a:solidFill>
                  <a:schemeClr val="tx1"/>
                </a:solidFill>
                <a:effectLst/>
                <a:latin typeface="+mn-lt"/>
                <a:ea typeface="+mn-ea"/>
                <a:cs typeface="+mn-cs"/>
              </a:rPr>
              <a:t> </a:t>
            </a:r>
            <a:r>
              <a:rPr lang="ro-RO" sz="1200" b="1" i="1" kern="1200" dirty="0" smtClean="0">
                <a:solidFill>
                  <a:schemeClr val="tx1"/>
                </a:solidFill>
                <a:effectLst/>
                <a:latin typeface="+mn-lt"/>
                <a:ea typeface="+mn-ea"/>
                <a:cs typeface="+mn-cs"/>
              </a:rPr>
              <a:t>ai Guvernului</a:t>
            </a:r>
            <a:r>
              <a:rPr lang="ro-RO" sz="1200" kern="1200" dirty="0" smtClean="0">
                <a:solidFill>
                  <a:schemeClr val="tx1"/>
                </a:solidFill>
                <a:effectLst/>
                <a:latin typeface="+mn-lt"/>
                <a:ea typeface="+mn-ea"/>
                <a:cs typeface="+mn-cs"/>
              </a:rPr>
              <a:t> poate fi apreciat ca fiind unul mediu. Rezultatele chestionării au arătat că, circa 40% din respondenţii acestor instituţii au utilizat acest instrument. </a:t>
            </a:r>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Până în prezent, indicii de deprivare au fost utilizați de majoritatea </a:t>
            </a:r>
            <a:r>
              <a:rPr lang="ro-RO" sz="1200" b="1" i="1" kern="1200" dirty="0" smtClean="0">
                <a:solidFill>
                  <a:schemeClr val="tx1"/>
                </a:solidFill>
                <a:effectLst/>
                <a:latin typeface="+mn-lt"/>
                <a:ea typeface="+mn-ea"/>
                <a:cs typeface="+mn-cs"/>
              </a:rPr>
              <a:t>autorităților publice centrale</a:t>
            </a:r>
            <a:r>
              <a:rPr lang="ro-RO" sz="1200" kern="1200" dirty="0" smtClean="0">
                <a:solidFill>
                  <a:schemeClr val="tx1"/>
                </a:solidFill>
                <a:effectLst/>
                <a:latin typeface="+mn-lt"/>
                <a:ea typeface="+mn-ea"/>
                <a:cs typeface="+mn-cs"/>
              </a:rPr>
              <a:t>. Rezultatele chestionării au arătat că mai mult de 35% dintre respondenţii acestor instituții au arătat că au utilizat indicii de deprivare. Pe lângă Ministerul Dezvoltării Regionale și Construcțiilor, IDAM au fost utilizați de Ministerul Muncii, Protecţiei Sociale și Familiei, Ministerul Sănătăţii, Ministerul Economiei, Cancelaria de Stat, Ministerul Agriculturii și Industriei Alimentare, Agenția Turismului. Există instituţii centrale care nu au utilizat în general acest instrument, printre care Ministerul Educaţiei, Ministerul Tehnologiilor Informaţionale și Comunicaţiilor, Ministerul Finanţelor. </a:t>
            </a:r>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Cel mai jos nivel de utilizare a indicilor de deprivare s-a înregistrat în rândul </a:t>
            </a:r>
            <a:r>
              <a:rPr lang="ro-RO" sz="1200" b="1" i="1" kern="1200" dirty="0" smtClean="0">
                <a:solidFill>
                  <a:schemeClr val="tx1"/>
                </a:solidFill>
                <a:effectLst/>
                <a:latin typeface="+mn-lt"/>
                <a:ea typeface="+mn-ea"/>
                <a:cs typeface="+mn-cs"/>
              </a:rPr>
              <a:t>primăriilor</a:t>
            </a:r>
            <a:r>
              <a:rPr lang="ro-RO" sz="1200" kern="1200" dirty="0" smtClean="0">
                <a:solidFill>
                  <a:schemeClr val="tx1"/>
                </a:solidFill>
                <a:effectLst/>
                <a:latin typeface="+mn-lt"/>
                <a:ea typeface="+mn-ea"/>
                <a:cs typeface="+mn-cs"/>
              </a:rPr>
              <a:t>. Doar 33% din respondenții acestor instituții au utilizat în activitatea lor indicii de deprivare.</a:t>
            </a:r>
          </a:p>
          <a:p>
            <a:pPr marL="228600" indent="-228600" fontAlgn="auto">
              <a:spcBef>
                <a:spcPts val="0"/>
              </a:spcBef>
              <a:spcAft>
                <a:spcPts val="0"/>
              </a:spcAft>
              <a:buFontTx/>
              <a:buAutoNum type="arabicPeriod"/>
              <a:defRPr/>
            </a:pPr>
            <a:endParaRPr lang="ro-RO" sz="1200" kern="1200" dirty="0" smtClean="0">
              <a:solidFill>
                <a:schemeClr val="tx1"/>
              </a:solidFill>
              <a:effectLst/>
              <a:latin typeface="+mn-lt"/>
              <a:ea typeface="+mn-ea"/>
              <a:cs typeface="+mn-cs"/>
            </a:endParaRPr>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Cu referire la BD, la fel ca in cazul IDAM,</a:t>
            </a:r>
            <a:r>
              <a:rPr lang="ro-RO" sz="1200" kern="1200" baseline="0" dirty="0" smtClean="0">
                <a:solidFill>
                  <a:schemeClr val="tx1"/>
                </a:solidFill>
                <a:effectLst/>
                <a:latin typeface="+mn-lt"/>
                <a:ea typeface="+mn-ea"/>
                <a:cs typeface="+mn-cs"/>
              </a:rPr>
              <a:t> BD a fost utilizată în primul rînd de ADR-uri. </a:t>
            </a:r>
            <a:r>
              <a:rPr lang="ro-RO" sz="1200" kern="1200" dirty="0" smtClean="0">
                <a:solidFill>
                  <a:schemeClr val="tx1"/>
                </a:solidFill>
                <a:effectLst/>
                <a:latin typeface="+mn-lt"/>
                <a:ea typeface="+mn-ea"/>
                <a:cs typeface="+mn-cs"/>
              </a:rPr>
              <a:t>Circa 92% din respondenţii acestor instituţii au indicat că au folosit în activitatea lor indicatorii din această sursă de date. Totodată, circa 64% din respondenții MDRC au indicat că au utilizat unii indicatori din BD. </a:t>
            </a:r>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În rândul </a:t>
            </a:r>
            <a:r>
              <a:rPr lang="ro-RO" sz="1200" b="1" i="1" kern="1200" dirty="0" smtClean="0">
                <a:solidFill>
                  <a:schemeClr val="tx1"/>
                </a:solidFill>
                <a:effectLst/>
                <a:latin typeface="+mn-lt"/>
                <a:ea typeface="+mn-ea"/>
                <a:cs typeface="+mn-cs"/>
              </a:rPr>
              <a:t>consiliilor raionale/municipale</a:t>
            </a:r>
            <a:r>
              <a:rPr lang="ro-RO" sz="1200"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circa 76% din respondenţi au utilizat indicatorii din Baza de date, iar în rîndul primăriilor  circa 58% din respondenţii au utilizat indicatori din BD. Primăriile</a:t>
            </a:r>
            <a:r>
              <a:rPr lang="ro-RO" sz="1200" kern="1200" baseline="0" dirty="0" smtClean="0">
                <a:solidFill>
                  <a:schemeClr val="tx1"/>
                </a:solidFill>
                <a:effectLst/>
                <a:latin typeface="+mn-lt"/>
                <a:ea typeface="+mn-ea"/>
                <a:cs typeface="+mn-cs"/>
              </a:rPr>
              <a:t> au utilizat mai mult indicatorii din BD decît Indicii de deprivare. Această situație este explicată de faptul că primăriile </a:t>
            </a:r>
            <a:r>
              <a:rPr lang="ro-RO" sz="1200" kern="1200" dirty="0" smtClean="0">
                <a:solidFill>
                  <a:schemeClr val="tx1"/>
                </a:solidFill>
                <a:effectLst/>
                <a:latin typeface="+mn-lt"/>
                <a:ea typeface="+mn-ea"/>
                <a:cs typeface="+mn-cs"/>
              </a:rPr>
              <a:t>sunt furnizorii principali de date pentru BD (circa 70% din indicatorii  BD</a:t>
            </a:r>
            <a:r>
              <a:rPr lang="ro-RO" sz="1200" kern="1200" baseline="0" dirty="0" smtClean="0">
                <a:solidFill>
                  <a:schemeClr val="tx1"/>
                </a:solidFill>
                <a:effectLst/>
                <a:latin typeface="+mn-lt"/>
                <a:ea typeface="+mn-ea"/>
                <a:cs typeface="+mn-cs"/>
              </a:rPr>
              <a:t> sunt furnizati de primarii</a:t>
            </a:r>
            <a:r>
              <a:rPr lang="ro-RO"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o-RO" sz="1200" kern="1200" dirty="0" smtClean="0">
                <a:solidFill>
                  <a:schemeClr val="tx1"/>
                </a:solidFill>
                <a:effectLst/>
                <a:latin typeface="+mn-lt"/>
                <a:ea typeface="+mn-ea"/>
                <a:cs typeface="+mn-cs"/>
              </a:rPr>
              <a:t>Un grad de utilizare mediu al indicatorilor din Baza de date a fost identificat la nivelul </a:t>
            </a:r>
            <a:r>
              <a:rPr lang="ro-RO" sz="1200" b="1" i="1" kern="1200" dirty="0" smtClean="0">
                <a:solidFill>
                  <a:schemeClr val="tx1"/>
                </a:solidFill>
                <a:effectLst/>
                <a:latin typeface="+mn-lt"/>
                <a:ea typeface="+mn-ea"/>
                <a:cs typeface="+mn-cs"/>
              </a:rPr>
              <a:t>autorităţilor publice centrale (</a:t>
            </a:r>
            <a:r>
              <a:rPr lang="ro-RO" sz="1200" b="1" kern="1200" dirty="0" smtClean="0">
                <a:solidFill>
                  <a:schemeClr val="tx1"/>
                </a:solidFill>
                <a:effectLst/>
                <a:latin typeface="+mn-lt"/>
                <a:ea typeface="+mn-ea"/>
                <a:cs typeface="+mn-cs"/>
              </a:rPr>
              <a:t>APC</a:t>
            </a:r>
            <a:r>
              <a:rPr lang="ro-RO" sz="1200" b="1" i="1"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Aproape 46% din respondenţii acestor instituţii au utilizat în activitatea proprie indicatorii din BD. Nivelul de utilizare al indicatorilor din BD de către autorităţile publice centrale este determinat de specificul activităţii acestora. În general, APC sunt instituţiile care elaborează și promovează politici de dezvoltare la nivel naţional, de aceea, în majoritatea cazurilor, acestea sunt mai puţin interesate de indicatori detaliaţi la nivel de localităţi. Rezultatele chestionării au arătat că 70% din respondenţii APC au utilizat indicatori din BD la nivel naţional, și doar 44% la nivel de primării. De obicei, au fost utilizaţi indicatori care nu se regăsesc în statistica oficială, precum populaţia pe grupe specifice de vârstă, unii indicatori economici, accesul la utilităţi.</a:t>
            </a:r>
            <a:endParaRPr lang="ru-RU" sz="1200" kern="1200" dirty="0" smtClean="0">
              <a:solidFill>
                <a:schemeClr val="tx1"/>
              </a:solidFill>
              <a:effectLst/>
              <a:latin typeface="+mn-lt"/>
              <a:ea typeface="+mn-ea"/>
              <a:cs typeface="+mn-cs"/>
            </a:endParaRPr>
          </a:p>
          <a:p>
            <a:pPr marL="228600" indent="-228600" fontAlgn="auto">
              <a:spcBef>
                <a:spcPts val="0"/>
              </a:spcBef>
              <a:spcAft>
                <a:spcPts val="0"/>
              </a:spcAft>
              <a:buFontTx/>
              <a:buAutoNum type="arabicPeriod"/>
              <a:defRPr/>
            </a:pPr>
            <a:r>
              <a:rPr lang="ro-RO" sz="1200" kern="1200" dirty="0" smtClean="0">
                <a:solidFill>
                  <a:schemeClr val="tx1"/>
                </a:solidFill>
                <a:effectLst/>
                <a:latin typeface="+mn-lt"/>
                <a:ea typeface="+mn-ea"/>
                <a:cs typeface="+mn-cs"/>
              </a:rPr>
              <a:t>Cel mai mic nivel de utilizare al indicatorilor din BD s-a înregistrat în rândul </a:t>
            </a:r>
            <a:r>
              <a:rPr lang="ro-RO" sz="1200" b="1" i="1" kern="1200" dirty="0" smtClean="0">
                <a:solidFill>
                  <a:schemeClr val="tx1"/>
                </a:solidFill>
                <a:effectLst/>
                <a:latin typeface="+mn-lt"/>
                <a:ea typeface="+mn-ea"/>
                <a:cs typeface="+mn-cs"/>
              </a:rPr>
              <a:t>partenerilor de dezvoltare ai Guvernului.</a:t>
            </a:r>
            <a:r>
              <a:rPr lang="ro-RO" sz="1200" kern="1200" dirty="0" smtClean="0">
                <a:solidFill>
                  <a:schemeClr val="tx1"/>
                </a:solidFill>
                <a:effectLst/>
                <a:latin typeface="+mn-lt"/>
                <a:ea typeface="+mn-ea"/>
                <a:cs typeface="+mn-cs"/>
              </a:rPr>
              <a:t> Conform rezultatelor chestionării, aproximativ 40% din respondenţii organizaţiilor internaţionale au utilizat indicatorii din BD. </a:t>
            </a:r>
            <a:endParaRPr lang="ru-RU" dirty="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84FB9-43EF-4A84-BDA3-7A6FDC12FC55}" type="slidenum">
              <a:rPr lang="ru-RU">
                <a:cs typeface="Arial" charset="0"/>
              </a:rPr>
              <a:pPr fontAlgn="base">
                <a:spcBef>
                  <a:spcPct val="0"/>
                </a:spcBef>
                <a:spcAft>
                  <a:spcPct val="0"/>
                </a:spcAft>
              </a:pPr>
              <a:t>5</a:t>
            </a:fld>
            <a:endParaRPr lang="ru-RU">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r>
              <a:rPr lang="ro-RO" sz="1200" b="1" kern="1200" dirty="0" smtClean="0">
                <a:solidFill>
                  <a:schemeClr val="tx1"/>
                </a:solidFill>
                <a:effectLst/>
                <a:latin typeface="+mn-lt"/>
                <a:ea typeface="+mn-ea"/>
                <a:cs typeface="+mn-cs"/>
              </a:rPr>
              <a:t>Infrastructura energetică. </a:t>
            </a:r>
            <a:r>
              <a:rPr lang="ro-RO" sz="1200" kern="1200" dirty="0" smtClean="0">
                <a:solidFill>
                  <a:schemeClr val="tx1"/>
                </a:solidFill>
                <a:effectLst/>
                <a:latin typeface="+mn-lt"/>
                <a:ea typeface="+mn-ea"/>
                <a:cs typeface="+mn-cs"/>
              </a:rPr>
              <a:t>Eficienţa şi securitatea energetică au un impact direct asupra dezvoltării economice și reducerii sărăciei</a:t>
            </a:r>
            <a:endParaRPr lang="ro-RO" sz="1200" b="1" i="1" kern="1200" dirty="0" smtClean="0">
              <a:solidFill>
                <a:schemeClr val="tx1"/>
              </a:solidFill>
              <a:effectLst/>
              <a:latin typeface="+mn-lt"/>
              <a:ea typeface="+mn-ea"/>
              <a:cs typeface="+mn-cs"/>
            </a:endParaRPr>
          </a:p>
          <a:p>
            <a:endParaRPr lang="ro-RO" sz="1200" b="1" i="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Complexul gazelor naturale este o ramură de bază a economiei naţionale și îndeplineşte un rol important în menţinerea stabilităţii sociale, și asigurarea condițiilor de trai ale populației. Multe localități rurale rămân neconectate la conducta de gaze naturale. </a:t>
            </a:r>
            <a:endParaRPr lang="en-US"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Lipsa resurselor energetice locale pune la încercare securitatea energetică a consumatorilor din Moldova. Astfel, </a:t>
            </a:r>
            <a:r>
              <a:rPr lang="ro-RO" sz="1200" i="1" kern="1200" dirty="0" smtClean="0">
                <a:solidFill>
                  <a:schemeClr val="tx1"/>
                </a:solidFill>
                <a:effectLst/>
                <a:latin typeface="+mn-lt"/>
                <a:ea typeface="+mn-ea"/>
                <a:cs typeface="+mn-cs"/>
              </a:rPr>
              <a:t>asigurarea eficienţei energetice și valorificarea resurselor regenerabile de energie </a:t>
            </a:r>
            <a:r>
              <a:rPr lang="ro-RO" sz="1200" kern="1200" dirty="0" smtClean="0">
                <a:solidFill>
                  <a:schemeClr val="tx1"/>
                </a:solidFill>
                <a:effectLst/>
                <a:latin typeface="+mn-lt"/>
                <a:ea typeface="+mn-ea"/>
                <a:cs typeface="+mn-cs"/>
              </a:rPr>
              <a:t>constituie priorităţi strategice. </a:t>
            </a:r>
            <a:endParaRPr lang="en-US" sz="1200" kern="1200" dirty="0" smtClean="0">
              <a:solidFill>
                <a:schemeClr val="tx1"/>
              </a:solidFill>
              <a:effectLst/>
              <a:latin typeface="+mn-lt"/>
              <a:ea typeface="+mn-ea"/>
              <a:cs typeface="+mn-cs"/>
            </a:endParaRPr>
          </a:p>
          <a:p>
            <a:endParaRPr lang="ro-RO" sz="1200" b="1" i="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Sectorul de clădiri publice din Moldova constituie un consumator semnificativ de energie din surse tradiţionale. În acest sens în cadrul strategic au fost fixate obiective de </a:t>
            </a:r>
            <a:r>
              <a:rPr lang="ro-RO" sz="1200" i="1" kern="1200" dirty="0" smtClean="0">
                <a:solidFill>
                  <a:schemeClr val="tx1"/>
                </a:solidFill>
                <a:effectLst/>
                <a:latin typeface="+mn-lt"/>
                <a:ea typeface="+mn-ea"/>
                <a:cs typeface="+mn-cs"/>
              </a:rPr>
              <a:t>renovare a clădirilor publice și de reducere a consumului de energie în aceste clădiri.</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Eficiența energetică reprezintă o prioritate </a:t>
            </a:r>
            <a:r>
              <a:rPr lang="ro-RO" sz="1200" i="1" kern="1200" dirty="0" smtClean="0">
                <a:solidFill>
                  <a:schemeClr val="tx1"/>
                </a:solidFill>
                <a:effectLst/>
                <a:latin typeface="+mn-lt"/>
                <a:ea typeface="+mn-ea"/>
                <a:cs typeface="+mn-cs"/>
              </a:rPr>
              <a:t>la nivel regional</a:t>
            </a:r>
            <a:r>
              <a:rPr lang="ro-RO" sz="1200" kern="1200" dirty="0" smtClean="0">
                <a:solidFill>
                  <a:schemeClr val="tx1"/>
                </a:solidFill>
                <a:effectLst/>
                <a:latin typeface="+mn-lt"/>
                <a:ea typeface="+mn-ea"/>
                <a:cs typeface="+mn-cs"/>
              </a:rPr>
              <a:t>. Toate agențiile de dezvoltare regională au fixate asemenea obiective și implementează proiecte în acest domeniu.</a:t>
            </a:r>
            <a:endParaRPr lang="en-US" sz="1200" kern="1200" dirty="0" smtClean="0">
              <a:solidFill>
                <a:schemeClr val="tx1"/>
              </a:solidFill>
              <a:effectLst/>
              <a:latin typeface="+mn-lt"/>
              <a:ea typeface="+mn-ea"/>
              <a:cs typeface="+mn-cs"/>
            </a:endParaRPr>
          </a:p>
          <a:p>
            <a:endParaRPr lang="ro-RO" sz="1200" b="1" i="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b="1" kern="1200" dirty="0" smtClean="0">
                <a:solidFill>
                  <a:schemeClr val="tx1"/>
                </a:solidFill>
                <a:effectLst/>
                <a:latin typeface="+mn-lt"/>
                <a:ea typeface="+mn-ea"/>
                <a:cs typeface="+mn-cs"/>
              </a:rPr>
              <a:t>Infrastructura de telecomunicații. </a:t>
            </a:r>
            <a:r>
              <a:rPr lang="ro-RO" sz="1200" kern="1200" dirty="0" smtClean="0">
                <a:solidFill>
                  <a:schemeClr val="tx1"/>
                </a:solidFill>
                <a:effectLst/>
                <a:latin typeface="+mn-lt"/>
                <a:ea typeface="+mn-ea"/>
                <a:cs typeface="+mn-cs"/>
              </a:rPr>
              <a:t>Un element important al infrastructurii îl reprezintă telecomunicațiile, care oferă acces populației la informație, la tehnologii moderne, la dezvoltare. Din acest punct de vedre asigurarea accesului uniform la telefonie, televiziune și internet este un obiectiv important. </a:t>
            </a: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Principalul document strategic în acest domeniu este Strategia de dezvoltare a societăţii informaţionale “Moldova digitală 2020”. Strategia își propune </a:t>
            </a:r>
            <a:r>
              <a:rPr lang="ro-RO" sz="1200" i="1" kern="1200" dirty="0" smtClean="0">
                <a:solidFill>
                  <a:schemeClr val="tx1"/>
                </a:solidFill>
                <a:effectLst/>
                <a:latin typeface="+mn-lt"/>
                <a:ea typeface="+mn-ea"/>
                <a:cs typeface="+mn-cs"/>
              </a:rPr>
              <a:t>dezvoltarea unei infrastructuri </a:t>
            </a:r>
            <a:r>
              <a:rPr lang="ro-RO" sz="1200" i="1" kern="1200" dirty="0" err="1" smtClean="0">
                <a:solidFill>
                  <a:schemeClr val="tx1"/>
                </a:solidFill>
                <a:effectLst/>
                <a:latin typeface="+mn-lt"/>
                <a:ea typeface="+mn-ea"/>
                <a:cs typeface="+mn-cs"/>
              </a:rPr>
              <a:t>infocomunicaţionale</a:t>
            </a:r>
            <a:r>
              <a:rPr lang="ro-RO" sz="1200" i="1" kern="1200" dirty="0" smtClean="0">
                <a:solidFill>
                  <a:schemeClr val="tx1"/>
                </a:solidFill>
                <a:effectLst/>
                <a:latin typeface="+mn-lt"/>
                <a:ea typeface="+mn-ea"/>
                <a:cs typeface="+mn-cs"/>
              </a:rPr>
              <a:t> optimizate, care să corespundă standardelor de calitate la viteza de transfer date de cel puţin 30 Mbps cu acoperirea </a:t>
            </a:r>
            <a:r>
              <a:rPr lang="ro-RO" sz="1200" b="1" i="1" kern="1200" dirty="0" smtClean="0">
                <a:solidFill>
                  <a:schemeClr val="tx1"/>
                </a:solidFill>
                <a:effectLst/>
                <a:latin typeface="+mn-lt"/>
                <a:ea typeface="+mn-ea"/>
                <a:cs typeface="+mn-cs"/>
              </a:rPr>
              <a:t>tuturor localităţilor</a:t>
            </a:r>
            <a:r>
              <a:rPr lang="ro-RO" sz="1200" i="1" kern="1200" dirty="0" smtClean="0">
                <a:solidFill>
                  <a:schemeClr val="tx1"/>
                </a:solidFill>
                <a:effectLst/>
                <a:latin typeface="+mn-lt"/>
                <a:ea typeface="+mn-ea"/>
                <a:cs typeface="+mn-cs"/>
              </a:rPr>
              <a:t> cu servicii la preţuri accesibile. </a:t>
            </a:r>
            <a:r>
              <a:rPr lang="ro-RO" sz="1200" kern="1200" dirty="0" smtClean="0">
                <a:solidFill>
                  <a:schemeClr val="tx1"/>
                </a:solidFill>
                <a:effectLst/>
                <a:latin typeface="+mn-lt"/>
                <a:ea typeface="+mn-ea"/>
                <a:cs typeface="+mn-cs"/>
              </a:rPr>
              <a:t>Totodată, Strategia stabilește </a:t>
            </a:r>
            <a:r>
              <a:rPr lang="ro-RO" sz="1200" i="1" kern="1200" dirty="0" smtClean="0">
                <a:solidFill>
                  <a:schemeClr val="tx1"/>
                </a:solidFill>
                <a:effectLst/>
                <a:latin typeface="+mn-lt"/>
                <a:ea typeface="+mn-ea"/>
                <a:cs typeface="+mn-cs"/>
              </a:rPr>
              <a:t>tranziția la televiziunea digitală terestră înainte de 15 iunie 2015</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ro-RO" sz="1200" b="1" i="1" kern="1200" dirty="0" smtClean="0">
              <a:solidFill>
                <a:schemeClr val="tx1"/>
              </a:solidFill>
              <a:effectLst/>
              <a:latin typeface="+mn-lt"/>
              <a:ea typeface="+mn-ea"/>
              <a:cs typeface="+mn-cs"/>
            </a:endParaRPr>
          </a:p>
          <a:p>
            <a:endParaRPr lang="ro-RO" sz="1200" b="1"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Infrastructura </a:t>
            </a:r>
            <a:r>
              <a:rPr lang="ro-RO" sz="1200" b="1" i="1" kern="1200" dirty="0" smtClean="0">
                <a:solidFill>
                  <a:schemeClr val="tx1"/>
                </a:solidFill>
                <a:effectLst/>
                <a:latin typeface="+mn-lt"/>
                <a:ea typeface="+mn-ea"/>
                <a:cs typeface="+mn-cs"/>
              </a:rPr>
              <a:t>comercială</a:t>
            </a:r>
            <a:endParaRPr lang="ru-RU" sz="1200"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Pieţele agroalimentare actuale urmează să fie transformate în centre comerciale -- Strategia de dezvoltare a comerţului interior</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Modernizarea pieţelor agricole din localităţile rurale  - Strategia de dezvoltare a comerţului interior</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Îmbunătăţirea accesului populaţiei, atât din mediul rural, cât și din mediul urban, la o infrastructură comercială modernă - Strategia de dezvoltare a comerţului interior</a:t>
            </a:r>
            <a:endParaRPr lang="ru-RU"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50</a:t>
            </a:fld>
            <a:endParaRPr lang="ru-RU">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51</a:t>
            </a:fld>
            <a:endParaRPr lang="ru-RU"/>
          </a:p>
        </p:txBody>
      </p:sp>
    </p:spTree>
    <p:extLst>
      <p:ext uri="{BB962C8B-B14F-4D97-AF65-F5344CB8AC3E}">
        <p14:creationId xmlns:p14="http://schemas.microsoft.com/office/powerpoint/2010/main" val="1938352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sz="1200" i="1" kern="1200" dirty="0" smtClean="0">
                <a:solidFill>
                  <a:schemeClr val="tx1"/>
                </a:solidFill>
                <a:effectLst/>
                <a:latin typeface="+mn-lt"/>
                <a:ea typeface="+mn-ea"/>
                <a:cs typeface="+mn-cs"/>
              </a:rPr>
              <a:t>Indicele de deprivare de condiții de trai în cea mai mare parte corespunde cadrului strategic. Cei mai relevanți indicatori sunt cei legați de aprovizionarea cu apă și canalizare, acces la reţea de gaze naturale care corespund cu cadrul strategic național, sectorial și regional. </a:t>
            </a:r>
          </a:p>
          <a:p>
            <a:endParaRPr lang="ro-RO"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Indicatorul ”Rata fântânilor cu apă potabilă” este legat mai mult de domeniul „mediul </a:t>
            </a:r>
            <a:r>
              <a:rPr lang="ro-RO" sz="1200" i="1" kern="1200" dirty="0" err="1" smtClean="0">
                <a:solidFill>
                  <a:schemeClr val="tx1"/>
                </a:solidFill>
                <a:effectLst/>
                <a:latin typeface="+mn-lt"/>
                <a:ea typeface="+mn-ea"/>
                <a:cs typeface="+mn-cs"/>
              </a:rPr>
              <a:t>încojurător</a:t>
            </a:r>
            <a:r>
              <a:rPr lang="ro-RO" sz="1200" i="1" kern="1200" dirty="0" smtClean="0">
                <a:solidFill>
                  <a:schemeClr val="tx1"/>
                </a:solidFill>
                <a:effectLst/>
                <a:latin typeface="+mn-lt"/>
                <a:ea typeface="+mn-ea"/>
                <a:cs typeface="+mn-cs"/>
              </a:rPr>
              <a:t>”, care conţine obiective orientate spre asigurarea </a:t>
            </a:r>
            <a:r>
              <a:rPr lang="ro-RO" sz="1200" i="1" u="sng" kern="1200" dirty="0" smtClean="0">
                <a:solidFill>
                  <a:schemeClr val="tx1"/>
                </a:solidFill>
                <a:effectLst/>
                <a:latin typeface="+mn-lt"/>
                <a:ea typeface="+mn-ea"/>
                <a:cs typeface="+mn-cs"/>
              </a:rPr>
              <a:t>calităţii</a:t>
            </a:r>
            <a:r>
              <a:rPr lang="ro-RO" sz="1200" i="1" kern="1200" dirty="0" smtClean="0">
                <a:solidFill>
                  <a:schemeClr val="tx1"/>
                </a:solidFill>
                <a:effectLst/>
                <a:latin typeface="+mn-lt"/>
                <a:ea typeface="+mn-ea"/>
                <a:cs typeface="+mn-cs"/>
              </a:rPr>
              <a:t> surselor de apă. </a:t>
            </a:r>
          </a:p>
          <a:p>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Indicatorul ”Rata caselor părăsite mai mult de un an” necesită a fi exclus, deoarece nu au fost identificate obiective legate de acest indicator.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Dat fiind faptul că a apărut necesitatea de a elabora Indicele de deprivare de infrastructură, indicatorii ce arată accesul la apă, </a:t>
            </a:r>
            <a:r>
              <a:rPr lang="ro-RO" sz="1200" i="1" kern="1200" dirty="0" err="1" smtClean="0">
                <a:solidFill>
                  <a:schemeClr val="tx1"/>
                </a:solidFill>
                <a:effectLst/>
                <a:latin typeface="+mn-lt"/>
                <a:ea typeface="+mn-ea"/>
                <a:cs typeface="+mn-cs"/>
              </a:rPr>
              <a:t>canalzare</a:t>
            </a:r>
            <a:r>
              <a:rPr lang="ro-RO" sz="1200" i="1" kern="1200" dirty="0" smtClean="0">
                <a:solidFill>
                  <a:schemeClr val="tx1"/>
                </a:solidFill>
                <a:effectLst/>
                <a:latin typeface="+mn-lt"/>
                <a:ea typeface="+mn-ea"/>
                <a:cs typeface="+mn-cs"/>
              </a:rPr>
              <a:t>, indicatorii energetici necesită a fi transferați în domeniul infrastructurii.</a:t>
            </a: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52</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Cel mai relevant indicator  din punct de vedere strategic din actualul Indice de deprivare geografică este indicatorul ”Rata drumurilor reparate sau construite în ultimii 5 ani”. Infrastructura drumurilor este o prioritate pentru politicile de toate nivelele. Acest indicator poate fi înlocuit cu asemenea indicatori precum ”Ponderea drumurilor în stare bună și foarte bună”, or ”Ponderea drumurilor în stare nesatisfăcătoare”, pentru a reflecta cât mai real situația drumurilor din localități.</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Indicatorul ”Distanța până la piață” nu se conformează cadrului strategic. Conform cadrului strategic, piețele actuale vor fi reformate, vor fi create centre comerciale, iar piețele actuale vor fi destinate vânzării doar produselor agricole. Acest indicator necesită a fi exclus.</a:t>
            </a: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 Indicatorul ”Distanța până la oraș” este relevant de a fi substituit cu un indicator care ar arată gardul de acces al populației la transportul rutier (numărul de rute care trec prin localitate). Existența rutelor în localități semnifică acces la diverse servicii (nu doar la cele oferite de orașe).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Dat fiind faptul că a apărut necesitatea de a elabora Indicele de deprivare de infrastructură, indicatorii rămași în domeniul geografic (drumuri și transport) necesită a fi transferați în domeniul infrastructurii, iar domeniul  geografic - de exclus.</a:t>
            </a: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53</a:t>
            </a:fld>
            <a:endParaRPr lang="ru-RU"/>
          </a:p>
        </p:txBody>
      </p:sp>
    </p:spTree>
    <p:extLst>
      <p:ext uri="{BB962C8B-B14F-4D97-AF65-F5344CB8AC3E}">
        <p14:creationId xmlns:p14="http://schemas.microsoft.com/office/powerpoint/2010/main" val="3377415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i="1" kern="1200" dirty="0" smtClean="0">
                <a:solidFill>
                  <a:schemeClr val="tx1"/>
                </a:solidFill>
                <a:effectLst/>
                <a:latin typeface="+mn-lt"/>
                <a:ea typeface="+mn-ea"/>
                <a:cs typeface="+mn-cs"/>
              </a:rPr>
              <a:t>În conformitate cu prevederile strategiilor de dezvoltare, s-a identificat necesitatea de a constitui un nou indice - Indicele de deprivare de infrastructură </a:t>
            </a:r>
          </a:p>
          <a:p>
            <a:r>
              <a:rPr lang="ro-RO" sz="1200" i="1" kern="1200" dirty="0" smtClean="0">
                <a:solidFill>
                  <a:schemeClr val="tx1"/>
                </a:solidFill>
                <a:effectLst/>
                <a:latin typeface="+mn-lt"/>
                <a:ea typeface="+mn-ea"/>
                <a:cs typeface="+mn-cs"/>
              </a:rPr>
              <a:t>Acest indice va constitui un suport pentru factorii de decizie de a orienta eficient politicile / proiectele de dezvoltare, în special în domeniu dezvoltării regionale;</a:t>
            </a:r>
          </a:p>
          <a:p>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Indicele de deprivare de infrastructură urmează a fi divizat în următoarele subdomenii: infrastructura drumurilor și transporturilor, infrastructura de apă și canalizare, infrastructura energetică și infrastructura de comunicații. Fiecare subdomeniu va oferi un indice de deprivare separat, care ulterior vor fi agregați într-un indice de deprivare de infrastructură. </a:t>
            </a:r>
            <a:endParaRPr lang="en-US"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Indicatorii din componența Indicelui de deprivare de condiții de trai și din componența Indicelui de deprivare geografică, care corespund cadrului strategic, urmează a fi integrați în Indicele de deprivare de infrastructură, deoarece </a:t>
            </a:r>
            <a:r>
              <a:rPr lang="ro-RO" sz="1200" i="1" kern="1200" dirty="0" err="1" smtClean="0">
                <a:solidFill>
                  <a:schemeClr val="tx1"/>
                </a:solidFill>
                <a:effectLst/>
                <a:latin typeface="+mn-lt"/>
                <a:ea typeface="+mn-ea"/>
                <a:cs typeface="+mn-cs"/>
              </a:rPr>
              <a:t>aceștea</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arațin</a:t>
            </a:r>
            <a:r>
              <a:rPr lang="ro-RO" sz="1200" i="1" kern="1200" dirty="0" smtClean="0">
                <a:solidFill>
                  <a:schemeClr val="tx1"/>
                </a:solidFill>
                <a:effectLst/>
                <a:latin typeface="+mn-lt"/>
                <a:ea typeface="+mn-ea"/>
                <a:cs typeface="+mn-cs"/>
              </a:rPr>
              <a:t> acelorași domenii: apă și canalizare, energetică, drumuri. Acest fapt va ajusta indicii de deprivare la necesitățile utilizatorilor și va spori utilitatea acestora. </a:t>
            </a: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a:t>
            </a: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err="1" smtClean="0">
                <a:solidFill>
                  <a:schemeClr val="tx1"/>
                </a:solidFill>
                <a:effectLst/>
                <a:latin typeface="+mn-lt"/>
                <a:ea typeface="+mn-ea"/>
                <a:cs typeface="+mn-cs"/>
              </a:rPr>
              <a:t>ndicatorii</a:t>
            </a:r>
            <a:r>
              <a:rPr lang="ro-RO" sz="1200" i="1" kern="1200" dirty="0" smtClean="0">
                <a:solidFill>
                  <a:schemeClr val="tx1"/>
                </a:solidFill>
                <a:effectLst/>
                <a:latin typeface="+mn-lt"/>
                <a:ea typeface="+mn-ea"/>
                <a:cs typeface="+mn-cs"/>
              </a:rPr>
              <a:t> </a:t>
            </a:r>
            <a:r>
              <a:rPr lang="ro-RO" sz="1200" i="1" kern="1200" dirty="0" err="1" smtClean="0">
                <a:solidFill>
                  <a:schemeClr val="tx1"/>
                </a:solidFill>
                <a:effectLst/>
                <a:latin typeface="+mn-lt"/>
                <a:ea typeface="+mn-ea"/>
                <a:cs typeface="+mn-cs"/>
              </a:rPr>
              <a:t>identifcați</a:t>
            </a:r>
            <a:r>
              <a:rPr lang="ro-RO" sz="1200" i="1" kern="1200" dirty="0" smtClean="0">
                <a:solidFill>
                  <a:schemeClr val="tx1"/>
                </a:solidFill>
                <a:effectLst/>
                <a:latin typeface="+mn-lt"/>
                <a:ea typeface="+mn-ea"/>
                <a:cs typeface="+mn-cs"/>
              </a:rPr>
              <a:t> din prevederile cadrului strategic şi a </a:t>
            </a:r>
            <a:r>
              <a:rPr lang="ro-RO" sz="1200" i="1" kern="1200" dirty="0" err="1" smtClean="0">
                <a:solidFill>
                  <a:schemeClr val="tx1"/>
                </a:solidFill>
                <a:effectLst/>
                <a:latin typeface="+mn-lt"/>
                <a:ea typeface="+mn-ea"/>
                <a:cs typeface="+mn-cs"/>
              </a:rPr>
              <a:t>neceităţilor</a:t>
            </a:r>
            <a:r>
              <a:rPr lang="ro-RO" sz="1200" i="1" kern="1200" dirty="0" smtClean="0">
                <a:solidFill>
                  <a:schemeClr val="tx1"/>
                </a:solidFill>
                <a:effectLst/>
                <a:latin typeface="+mn-lt"/>
                <a:ea typeface="+mn-ea"/>
                <a:cs typeface="+mn-cs"/>
              </a:rPr>
              <a:t> utilizatorilor pentru Indicele de deprivare de infrastructură sunt următorii:</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54</a:t>
            </a:fld>
            <a:endParaRPr lang="ru-RU"/>
          </a:p>
        </p:txBody>
      </p:sp>
    </p:spTree>
    <p:extLst>
      <p:ext uri="{BB962C8B-B14F-4D97-AF65-F5344CB8AC3E}">
        <p14:creationId xmlns:p14="http://schemas.microsoft.com/office/powerpoint/2010/main" val="2534149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fontAlgn="auto">
              <a:spcBef>
                <a:spcPts val="0"/>
              </a:spcBef>
              <a:spcAft>
                <a:spcPts val="0"/>
              </a:spcAft>
              <a:defRPr/>
            </a:pPr>
            <a:r>
              <a:rPr lang="ro-RO" sz="1200" kern="1200" dirty="0" smtClean="0">
                <a:solidFill>
                  <a:schemeClr val="tx1"/>
                </a:solidFill>
                <a:effectLst/>
                <a:latin typeface="+mn-lt"/>
                <a:ea typeface="+mn-ea"/>
                <a:cs typeface="+mn-cs"/>
              </a:rPr>
              <a:t>Actualmente indici de deprivare pentru domeniul social nu sunt calculaţi. Dar, analiza necesităţilor utilizatorilor şi a prevederilor cadrului strategic a arătat că este necesar de a fi calculat un indice de deprivare care ar acoperi domeniul social.</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Pentru a identifica indicatori relevanţi pentru noul Indice de deprivare socială au fost analizate obiectivele strategice din domeniul social.</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Politicile actuale sociale sunt orientate spre protecția celor mai nevoiașe persoane prin acordarea beneficiilor sociale adecvate și dezvoltarea unui sistem integrat de servicii sociale. </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fontAlgn="auto">
              <a:spcBef>
                <a:spcPts val="0"/>
              </a:spcBef>
              <a:spcAft>
                <a:spcPts val="0"/>
              </a:spcAft>
              <a:defRPr/>
            </a:pPr>
            <a:r>
              <a:rPr lang="ro-RO" sz="1200" kern="1200" dirty="0" smtClean="0">
                <a:solidFill>
                  <a:schemeClr val="tx1"/>
                </a:solidFill>
                <a:effectLst/>
                <a:latin typeface="+mn-lt"/>
                <a:ea typeface="+mn-ea"/>
                <a:cs typeface="+mn-cs"/>
              </a:rPr>
              <a:t>Un program de reformă a sistemului de asistență socială a fost lansat în 2008, odată cu adoptarea Legii cu privire la ajutorul social. Substituirea compensațiilor nominative, care erau bazate pe categorii, cu asistența socială bazată pe evaluarea mijloacelor de trai ale familiilor vulnerabile a fost o reformă forte importantă care a permis direcționarea sprijinului către cei mai vulnerabili. </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Un accent special al politicilor sociale este pus pe sprijinul persoanelor cu dizabilități – cel mai vulnerabil grup în contextul excluziunii sociale. Documentul de bază care stabilește obiectivele de susținere a persoanelor cu dizabilități este </a:t>
            </a:r>
            <a:r>
              <a:rPr lang="ro-RO" sz="1200" i="1" kern="1200" dirty="0" smtClean="0">
                <a:solidFill>
                  <a:schemeClr val="tx1"/>
                </a:solidFill>
                <a:effectLst/>
                <a:latin typeface="+mn-lt"/>
                <a:ea typeface="+mn-ea"/>
                <a:cs typeface="+mn-cs"/>
              </a:rPr>
              <a:t>Strategia de incluziune socială a persoanelor cu dizabilități. </a:t>
            </a:r>
          </a:p>
          <a:p>
            <a:pPr fontAlgn="auto">
              <a:spcBef>
                <a:spcPts val="0"/>
              </a:spcBef>
              <a:spcAft>
                <a:spcPts val="0"/>
              </a:spcAft>
              <a:defRPr/>
            </a:pPr>
            <a:endParaRPr lang="ro-RO" sz="1200" i="1" kern="1200" dirty="0" smtClean="0">
              <a:solidFill>
                <a:schemeClr val="tx1"/>
              </a:solidFill>
              <a:effectLst/>
              <a:latin typeface="+mn-lt"/>
              <a:ea typeface="+mn-ea"/>
              <a:cs typeface="+mn-cs"/>
            </a:endParaRPr>
          </a:p>
          <a:p>
            <a:pPr fontAlgn="auto">
              <a:spcBef>
                <a:spcPts val="0"/>
              </a:spcBef>
              <a:spcAft>
                <a:spcPts val="0"/>
              </a:spcAft>
              <a:defRPr/>
            </a:pPr>
            <a:r>
              <a:rPr lang="ro-RO" sz="1200" kern="1200" dirty="0" smtClean="0">
                <a:solidFill>
                  <a:schemeClr val="tx1"/>
                </a:solidFill>
                <a:effectLst/>
                <a:latin typeface="+mn-lt"/>
                <a:ea typeface="+mn-ea"/>
                <a:cs typeface="+mn-cs"/>
              </a:rPr>
              <a:t>Beneficiarii de alocații sociale de stat sunt o categorie deosebit de vulnerabilă a societății. Alocaţia socială reprezintă o sumă de bani achitată lunar sau o singură dată din bugetul de stat persoanelor care nu îndeplinesc condiţiile pentru obţinerea dreptului la pensie (persoanele aflate în dificultate cum sunt persoane cu dizabilităţi, copii orfani, persoane în etate, etc.).</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O altă categorie de populație spre care este concentrată atenția autorităților sunt familiile cu copii. Principalul instrument al statului de susținere a familiilor cu copii reprezintă indemnizațiile adresate familiilor cu copii. Indemnizații se acordă tuturor familiilor cu copii, însă mărimea acestora depinde de faptul dacă persoana este sau nu asigurată. Mai vulnerabile sunt familiile cu copii neasigurate. O persoană neasigurată semnifică lipsa unui loc de muncă, lipsa unei surse de venit, vulnerabilitate sporită a copiilor crescuţi.</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Persoanele în etate reprezintă o altă categorie vulnerabilă a societăţii. Politicile sociale sunt orientate spre susţinerea persoanelor în etate, anual fiind majorate </a:t>
            </a:r>
            <a:r>
              <a:rPr lang="ro-RO" sz="1200" kern="1200" dirty="0" err="1" smtClean="0">
                <a:solidFill>
                  <a:schemeClr val="tx1"/>
                </a:solidFill>
                <a:effectLst/>
                <a:latin typeface="+mn-lt"/>
                <a:ea typeface="+mn-ea"/>
                <a:cs typeface="+mn-cs"/>
              </a:rPr>
              <a:t>păţile</a:t>
            </a:r>
            <a:r>
              <a:rPr lang="ro-RO" sz="1200" kern="1200" dirty="0" smtClean="0">
                <a:solidFill>
                  <a:schemeClr val="tx1"/>
                </a:solidFill>
                <a:effectLst/>
                <a:latin typeface="+mn-lt"/>
                <a:ea typeface="+mn-ea"/>
                <a:cs typeface="+mn-cs"/>
              </a:rPr>
              <a:t> sociale pentru această categorie de persoane.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55</a:t>
            </a:fld>
            <a:endParaRPr lang="ru-RU">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56</a:t>
            </a:fld>
            <a:endParaRPr lang="ru-RU"/>
          </a:p>
        </p:txBody>
      </p:sp>
    </p:spTree>
    <p:extLst>
      <p:ext uri="{BB962C8B-B14F-4D97-AF65-F5344CB8AC3E}">
        <p14:creationId xmlns:p14="http://schemas.microsoft.com/office/powerpoint/2010/main" val="2243045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În contextul reformei de implementare a ajutorului social, un indicator important pentru măsurarea deprivării sociale la nivel de comunitate este ”Ponderea beneficiarilor de ajutor social”, care va indica asupra numărului de persoane sărace care locuiesc în localitate.</a:t>
            </a:r>
            <a:endParaRPr lang="en-US"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Un indicator relevant pentru a măsura deprivarea socială la nivel de comunitate este ”Rata persoanelor cu dizabilități”, care va face legătura cu obiectivele strategice de susținere a persoanelor cu dizabilități.</a:t>
            </a:r>
            <a:endParaRPr lang="en-US" sz="1200" kern="1200" dirty="0" smtClean="0">
              <a:solidFill>
                <a:schemeClr val="tx1"/>
              </a:solidFill>
              <a:effectLst/>
              <a:latin typeface="+mn-lt"/>
              <a:ea typeface="+mn-ea"/>
              <a:cs typeface="+mn-cs"/>
            </a:endParaRPr>
          </a:p>
          <a:p>
            <a:endParaRPr lang="ro-RO" dirty="0" smtClean="0"/>
          </a:p>
          <a:p>
            <a:r>
              <a:rPr lang="ro-RO" sz="1200" i="1" kern="1200" dirty="0" smtClean="0">
                <a:solidFill>
                  <a:schemeClr val="tx1"/>
                </a:solidFill>
                <a:effectLst/>
                <a:latin typeface="+mn-lt"/>
                <a:ea typeface="+mn-ea"/>
                <a:cs typeface="+mn-cs"/>
              </a:rPr>
              <a:t>Ponderea beneficiarilor de alocații sociale de stat” este un alt indicator care va indica asupra gardului de vulnerabilitate din punct de vedere social al localității</a:t>
            </a:r>
          </a:p>
          <a:p>
            <a:endParaRPr lang="ro-RO" sz="1200" i="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Pentru a face corelarea cu politicile promovate de stat orientate spre familiile cu copii, un indicator relevant pentru a măsura vulnerabilitatea familiilor cu copii este ”Rata beneficiarilor de indemnizații lunare pentru îngrijirea copilului acordate persoanelor  neasigurate”.</a:t>
            </a:r>
            <a:endParaRPr lang="en-US"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Un alt indicator relevant pentru măsurarea deprivării comunitare din punct de vedre social ar fi ”Rata persoanelor peste vârsta aptă de muncă”, care ar face legătura cu politicile sociale orientate spre susţinerea persoanelor în etate.</a:t>
            </a:r>
            <a:endParaRPr lang="en-US" sz="1200" kern="1200" dirty="0" smtClean="0">
              <a:solidFill>
                <a:schemeClr val="tx1"/>
              </a:solidFill>
              <a:effectLst/>
              <a:latin typeface="+mn-lt"/>
              <a:ea typeface="+mn-ea"/>
              <a:cs typeface="+mn-cs"/>
            </a:endParaRPr>
          </a:p>
          <a:p>
            <a:endParaRPr lang="ro-R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ro-RO" sz="1200" i="1" kern="1200" dirty="0" smtClean="0">
                <a:solidFill>
                  <a:schemeClr val="tx1"/>
                </a:solidFill>
                <a:effectLst/>
                <a:latin typeface="+mn-lt"/>
                <a:ea typeface="+mn-ea"/>
                <a:cs typeface="+mn-cs"/>
              </a:rPr>
              <a:t>Indicele de deprivare socială propus este direct corelat cu obiectivul strategic ”crearea şi dezvoltarea, conform necesităţilor identificate, a serviciilor sociale destinate persoanelor cu dizabilităţi, persoanelor în etate, copiilor și familiilor cu copii” și va permite identificarea localităților/zonelor din țară unde există necesitatea cea mai mare de a dezvolta servicii sociale comunitare integrate.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57</a:t>
            </a:fld>
            <a:endParaRPr lang="ru-RU"/>
          </a:p>
        </p:txBody>
      </p:sp>
    </p:spTree>
    <p:extLst>
      <p:ext uri="{BB962C8B-B14F-4D97-AF65-F5344CB8AC3E}">
        <p14:creationId xmlns:p14="http://schemas.microsoft.com/office/powerpoint/2010/main" val="1069546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pPr fontAlgn="auto">
              <a:spcBef>
                <a:spcPts val="0"/>
              </a:spcBef>
              <a:spcAft>
                <a:spcPts val="0"/>
              </a:spcAft>
              <a:defRPr/>
            </a:pPr>
            <a:r>
              <a:rPr lang="ro-RO" sz="1200" kern="1200" dirty="0" smtClean="0">
                <a:solidFill>
                  <a:schemeClr val="tx1"/>
                </a:solidFill>
                <a:effectLst/>
                <a:latin typeface="+mn-lt"/>
                <a:ea typeface="+mn-ea"/>
                <a:cs typeface="+mn-cs"/>
              </a:rPr>
              <a:t>Un domeniu important care actualmente nu este acoperit de indicii de deprivare este ”Mediul înconjurător”. În procesul de corelare a domeniilor de deprivare cu cadrul strategic si a analizei propunerilor utilizatorilor a fost confirmată necesitatea creării unui indice care ar reflecta obiectivele în domeniu mediului înconjurător stipulate în documentele de politici. Atât documentele de politici naționale, cât și cele regionale și sectoriale prevăd o multitudine de obiective orientate spre îmbunătățirea condițiilor de mediu și protecția mediului înconjurător. </a:t>
            </a:r>
          </a:p>
          <a:p>
            <a:pPr fontAlgn="auto">
              <a:spcBef>
                <a:spcPts val="0"/>
              </a:spcBef>
              <a:spcAft>
                <a:spcPts val="0"/>
              </a:spcAf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Politica de mediu este orientată spre asemenea domenii precum: </a:t>
            </a:r>
            <a:r>
              <a:rPr lang="ro-RO" sz="1200" i="1" kern="1200" dirty="0" smtClean="0">
                <a:solidFill>
                  <a:schemeClr val="tx1"/>
                </a:solidFill>
                <a:effectLst/>
                <a:latin typeface="+mn-lt"/>
                <a:ea typeface="+mn-ea"/>
                <a:cs typeface="+mn-cs"/>
              </a:rPr>
              <a:t>gestionarea resurselor de apă, gestionarea resurselor de sol, gestionarea resurselor biologice, calitatea aerului atmosferic, managementul  substanţelor chimice și a deșeurilor</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În domeniul </a:t>
            </a:r>
            <a:r>
              <a:rPr lang="ro-RO" sz="1200" i="1" kern="1200" dirty="0" smtClean="0">
                <a:solidFill>
                  <a:schemeClr val="tx1"/>
                </a:solidFill>
                <a:effectLst/>
                <a:latin typeface="+mn-lt"/>
                <a:ea typeface="+mn-ea"/>
                <a:cs typeface="+mn-cs"/>
              </a:rPr>
              <a:t>gestionării resurselor de apă, </a:t>
            </a:r>
            <a:r>
              <a:rPr lang="ro-RO" sz="1200" kern="1200" dirty="0" smtClean="0">
                <a:solidFill>
                  <a:schemeClr val="tx1"/>
                </a:solidFill>
                <a:effectLst/>
                <a:latin typeface="+mn-lt"/>
                <a:ea typeface="+mn-ea"/>
                <a:cs typeface="+mn-cs"/>
              </a:rPr>
              <a:t>pe lângă dezvoltarea infrastructurii de apă și canalizare un aspect important ține de calitatea resurselor de apă. Circa 75% din populația rurală folosesc fântânile în calitate de sursă de alimentare cu apă. Calitatea apelor din fântâni nu corespunde standardului ”Apă potabilă”. Ponderea probelor de apă din fântâni neconforme la parametrii sanitaro-chimici constituie circa 84,2%</a:t>
            </a:r>
            <a:r>
              <a:rPr lang="en-US" dirty="0" smtClean="0">
                <a:effectLst/>
              </a:rPr>
              <a:t> </a:t>
            </a:r>
            <a:r>
              <a:rPr lang="ro-RO" dirty="0" smtClean="0">
                <a:effectLst/>
              </a:rPr>
              <a:t>(</a:t>
            </a:r>
            <a:r>
              <a:rPr lang="ro-RO" sz="1200" kern="1200" dirty="0" smtClean="0">
                <a:solidFill>
                  <a:schemeClr val="tx1"/>
                </a:solidFill>
                <a:effectLst/>
                <a:latin typeface="+mn-lt"/>
                <a:ea typeface="+mn-ea"/>
                <a:cs typeface="+mn-cs"/>
              </a:rPr>
              <a:t>Strategiei de mediu pentru anii 2014-2023  ). În condiţiile actuale, cînd doar 36% din localităţile rurale sunt conectate la apeduct şi peste ¾ din populaţia rurală utilizează fântânile în calitate de sursă de alimentare cu apă, monitorizarea unui indicator ce ar arăta calitatea surselor de apă (</a:t>
            </a:r>
            <a:r>
              <a:rPr lang="ro-RO" sz="1200" kern="1200" dirty="0" err="1" smtClean="0">
                <a:solidFill>
                  <a:schemeClr val="tx1"/>
                </a:solidFill>
                <a:effectLst/>
                <a:latin typeface="+mn-lt"/>
                <a:ea typeface="+mn-ea"/>
                <a:cs typeface="+mn-cs"/>
              </a:rPr>
              <a:t>fîntînilor</a:t>
            </a:r>
            <a:r>
              <a:rPr lang="ro-RO" sz="1200" kern="1200" dirty="0" smtClean="0">
                <a:solidFill>
                  <a:schemeClr val="tx1"/>
                </a:solidFill>
                <a:effectLst/>
                <a:latin typeface="+mn-lt"/>
                <a:ea typeface="+mn-ea"/>
                <a:cs typeface="+mn-cs"/>
              </a:rPr>
              <a:t>/apeductelor) din localitățile rurale ar fi un indicator relevant, pentru a arăta în ce măsură populația din localități are acces la sursele calitative de apă. </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În domeniul </a:t>
            </a:r>
            <a:r>
              <a:rPr lang="ro-RO" sz="1200" i="1" kern="1200" dirty="0" smtClean="0">
                <a:solidFill>
                  <a:schemeClr val="tx1"/>
                </a:solidFill>
                <a:effectLst/>
                <a:latin typeface="+mn-lt"/>
                <a:ea typeface="+mn-ea"/>
                <a:cs typeface="+mn-cs"/>
              </a:rPr>
              <a:t>gestionării resurselor de sol, </a:t>
            </a:r>
            <a:r>
              <a:rPr lang="ro-RO" sz="1200" kern="1200" dirty="0" smtClean="0">
                <a:solidFill>
                  <a:schemeClr val="tx1"/>
                </a:solidFill>
                <a:effectLst/>
                <a:latin typeface="+mn-lt"/>
                <a:ea typeface="+mn-ea"/>
                <a:cs typeface="+mn-cs"/>
              </a:rPr>
              <a:t>acțiunile sunt îndreptate spre combaterea degradării solurilor și diminuarea impactului deșertificării. În conformitate cu cele menționate în cadrul strategic eroziunea și alunecările de teren, afectează în mod direct calitatea solului. Un obiectiv urmărit de politica de mediu, în acest sens, îl constituie ”</a:t>
            </a:r>
            <a:r>
              <a:rPr lang="ro-RO" sz="1200" i="1" kern="1200" dirty="0" smtClean="0">
                <a:solidFill>
                  <a:schemeClr val="tx1"/>
                </a:solidFill>
                <a:effectLst/>
                <a:latin typeface="+mn-lt"/>
                <a:ea typeface="+mn-ea"/>
                <a:cs typeface="+mn-cs"/>
              </a:rPr>
              <a:t>excluderea din fondul arabil a solurilor puţin productive şi erodate, prin transferul lor într-un fond special de „revendicare”. </a:t>
            </a:r>
            <a:r>
              <a:rPr lang="ro-RO" sz="1200" i="0" kern="1200" dirty="0" smtClean="0">
                <a:solidFill>
                  <a:schemeClr val="tx1"/>
                </a:solidFill>
                <a:effectLst/>
                <a:latin typeface="+mn-lt"/>
                <a:ea typeface="+mn-ea"/>
                <a:cs typeface="+mn-cs"/>
              </a:rPr>
              <a:t>U</a:t>
            </a:r>
            <a:r>
              <a:rPr lang="ro-RO" sz="1200" kern="1200" dirty="0" smtClean="0">
                <a:solidFill>
                  <a:schemeClr val="tx1"/>
                </a:solidFill>
                <a:effectLst/>
                <a:latin typeface="+mn-lt"/>
                <a:ea typeface="+mn-ea"/>
                <a:cs typeface="+mn-cs"/>
              </a:rPr>
              <a:t>n indicator relevant, care ar indica nivelul de degradare a solurilor la nivel de localitate constituie ”</a:t>
            </a:r>
            <a:r>
              <a:rPr lang="ro-RO" sz="1200" i="1" kern="1200" dirty="0" smtClean="0">
                <a:solidFill>
                  <a:schemeClr val="tx1"/>
                </a:solidFill>
                <a:effectLst/>
                <a:latin typeface="+mn-lt"/>
                <a:ea typeface="+mn-ea"/>
                <a:cs typeface="+mn-cs"/>
              </a:rPr>
              <a:t>Ponderea terenurilor erodate</a:t>
            </a:r>
            <a:r>
              <a:rPr lang="ro-RO"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Pe lângă procesele de degradare fizică, există și problema poluării solurilor cu diferite deşeuri și substanţe nocive. </a:t>
            </a:r>
            <a:r>
              <a:rPr lang="ro-RO" sz="1200" i="1" kern="1200" dirty="0" smtClean="0">
                <a:solidFill>
                  <a:schemeClr val="tx1"/>
                </a:solidFill>
                <a:effectLst/>
                <a:latin typeface="+mn-lt"/>
                <a:ea typeface="+mn-ea"/>
                <a:cs typeface="+mn-cs"/>
              </a:rPr>
              <a:t>salubrizarea localităţilor, managementul deşeurilor urbane și rurale</a:t>
            </a:r>
            <a:r>
              <a:rPr lang="ro-RO" sz="1200" kern="1200" dirty="0" smtClean="0">
                <a:solidFill>
                  <a:schemeClr val="tx1"/>
                </a:solidFill>
                <a:effectLst/>
                <a:latin typeface="+mn-lt"/>
                <a:ea typeface="+mn-ea"/>
                <a:cs typeface="+mn-cs"/>
              </a:rPr>
              <a:t> reprezintă un obiectiv important al autorităţilor publice centrale, regionale şi locale. În acest context, un indicator actual pentru măsurarea deprivării este  „</a:t>
            </a:r>
            <a:r>
              <a:rPr lang="ro-RO" sz="1200" i="1" kern="1200" dirty="0" smtClean="0">
                <a:solidFill>
                  <a:schemeClr val="tx1"/>
                </a:solidFill>
                <a:effectLst/>
                <a:latin typeface="+mn-lt"/>
                <a:ea typeface="+mn-ea"/>
                <a:cs typeface="+mn-cs"/>
              </a:rPr>
              <a:t>ponderea gunoiştilor neautorizate</a:t>
            </a:r>
            <a:r>
              <a:rPr lang="ro-RO" sz="1200" kern="1200" dirty="0" smtClean="0">
                <a:solidFill>
                  <a:schemeClr val="tx1"/>
                </a:solidFill>
                <a:effectLst/>
                <a:latin typeface="+mn-lt"/>
                <a:ea typeface="+mn-ea"/>
                <a:cs typeface="+mn-cs"/>
              </a:rPr>
              <a:t>”. Administraţiile publice locale sunt abilitate cu funcţia responsabilă de organizare a sistemelor de colectare şi eliminare a deşeurilor. </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Pentru a reflecta aceste probleme în Indicele de deprivare de condiții de mediu, se consideră relevant de a include indicatorul ”</a:t>
            </a:r>
            <a:r>
              <a:rPr lang="ro-RO" sz="1200" i="1" kern="1200" dirty="0" smtClean="0">
                <a:solidFill>
                  <a:schemeClr val="tx1"/>
                </a:solidFill>
                <a:effectLst/>
                <a:latin typeface="+mn-lt"/>
                <a:ea typeface="+mn-ea"/>
                <a:cs typeface="+mn-cs"/>
              </a:rPr>
              <a:t>Ponderea locuințelor cu acces la serviciile de salubrizare</a:t>
            </a:r>
            <a:r>
              <a:rPr lang="ro-RO" sz="1200" kern="1200" dirty="0" smtClean="0">
                <a:solidFill>
                  <a:schemeClr val="tx1"/>
                </a:solidFill>
                <a:effectLst/>
                <a:latin typeface="+mn-lt"/>
                <a:ea typeface="+mn-ea"/>
                <a:cs typeface="+mn-cs"/>
              </a:rPr>
              <a:t>”. Acest indicator este corelat cu asemenea obiective strategice cum sunt ”</a:t>
            </a:r>
            <a:r>
              <a:rPr lang="ro-RO" sz="1200" i="1" kern="1200" dirty="0" smtClean="0">
                <a:solidFill>
                  <a:schemeClr val="tx1"/>
                </a:solidFill>
                <a:effectLst/>
                <a:latin typeface="+mn-lt"/>
                <a:ea typeface="+mn-ea"/>
                <a:cs typeface="+mn-cs"/>
              </a:rPr>
              <a:t>dezvoltarea infrastructurii şi a serviciilor necesare pentru gestionarea conformă a deşeurilor în scopul protejării mediului şi sănătăţii populaţiei”, ”dezvoltarea sistemelor integrate de management al deşeurilor menajere”</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O altă problemă reflectată în cadrul strategic ține de poluarea locală a solurilor cu </a:t>
            </a:r>
            <a:r>
              <a:rPr lang="ro-RO" sz="1200" i="1" kern="1200" dirty="0" smtClean="0">
                <a:solidFill>
                  <a:schemeClr val="tx1"/>
                </a:solidFill>
                <a:effectLst/>
                <a:latin typeface="+mn-lt"/>
                <a:ea typeface="+mn-ea"/>
                <a:cs typeface="+mn-cs"/>
              </a:rPr>
              <a:t>poluanţi organici persistenţi</a:t>
            </a:r>
            <a:r>
              <a:rPr lang="ro-RO" sz="1200" kern="1200" dirty="0" smtClean="0">
                <a:solidFill>
                  <a:schemeClr val="tx1"/>
                </a:solidFill>
                <a:effectLst/>
                <a:latin typeface="+mn-lt"/>
                <a:ea typeface="+mn-ea"/>
                <a:cs typeface="+mn-cs"/>
              </a:rPr>
              <a:t> (POP). În rezultatul unui studiu realizat in 2008-2010 au fost identificate  în total 1588 locaţii contaminate, cu o suprafaţă totală de circa 800 ha. . În contextul acestei problematici se consideră relevant de a include în Indicele de deprivare de condiții de mediu indicatorul ”</a:t>
            </a:r>
            <a:r>
              <a:rPr lang="ro-RO" sz="1200" i="1" kern="1200" dirty="0" smtClean="0">
                <a:solidFill>
                  <a:schemeClr val="tx1"/>
                </a:solidFill>
                <a:effectLst/>
                <a:latin typeface="+mn-lt"/>
                <a:ea typeface="+mn-ea"/>
                <a:cs typeface="+mn-cs"/>
              </a:rPr>
              <a:t>Ponderea terenurilor contaminate cu pesticide</a:t>
            </a:r>
            <a:r>
              <a:rPr lang="ro-RO" sz="1200" kern="1200" dirty="0" smtClean="0">
                <a:solidFill>
                  <a:schemeClr val="tx1"/>
                </a:solidFill>
                <a:effectLst/>
                <a:latin typeface="+mn-lt"/>
                <a:ea typeface="+mn-ea"/>
                <a:cs typeface="+mn-cs"/>
              </a:rPr>
              <a:t>”. Acest indicator va permite monitorizarea obiectivului strategic de ”</a:t>
            </a:r>
            <a:r>
              <a:rPr lang="ro-RO" sz="1200" i="1" kern="1200" dirty="0" smtClean="0">
                <a:solidFill>
                  <a:schemeClr val="tx1"/>
                </a:solidFill>
                <a:effectLst/>
                <a:latin typeface="+mn-lt"/>
                <a:ea typeface="+mn-ea"/>
                <a:cs typeface="+mn-cs"/>
              </a:rPr>
              <a:t>reducere a stocurilor istorice de pesticide</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Un aspect care ar putea fi reflectat în Indicele de deprivare de condiții de mediu este </a:t>
            </a:r>
            <a:r>
              <a:rPr lang="ro-RO" sz="1200" i="1" kern="1200" dirty="0" smtClean="0">
                <a:solidFill>
                  <a:schemeClr val="tx1"/>
                </a:solidFill>
                <a:effectLst/>
                <a:latin typeface="+mn-lt"/>
                <a:ea typeface="+mn-ea"/>
                <a:cs typeface="+mn-cs"/>
              </a:rPr>
              <a:t>utilizarea surselor de energie regenerabilă (</a:t>
            </a:r>
            <a:r>
              <a:rPr lang="en-US" sz="1200" kern="1200" dirty="0" err="1" smtClean="0">
                <a:solidFill>
                  <a:schemeClr val="tx1"/>
                </a:solidFill>
                <a:effectLst/>
                <a:latin typeface="+mn-lt"/>
                <a:ea typeface="+mn-ea"/>
                <a:cs typeface="+mn-cs"/>
              </a:rPr>
              <a:t>energia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eolienă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hidraulică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energia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solară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energia</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biomasă</a:t>
            </a:r>
            <a:r>
              <a:rPr lang="en-US" sz="1200" kern="1200" dirty="0" smtClean="0">
                <a:solidFill>
                  <a:schemeClr val="tx1"/>
                </a:solidFill>
                <a:effectLst/>
                <a:latin typeface="+mn-lt"/>
                <a:ea typeface="+mn-ea"/>
                <a:cs typeface="+mn-cs"/>
              </a:rPr>
              <a:t>)</a:t>
            </a:r>
            <a:r>
              <a:rPr lang="ro-RO" sz="1200" i="1"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Obiective de îmbunătăţire a eficienţei energetice sunt înscrise în cadrul strategic național și sectorial . Din aceste considerente, se propun de a include asemenea indicatori precum </a:t>
            </a:r>
            <a:r>
              <a:rPr lang="ro-RO" sz="1200" i="1" kern="1200" dirty="0" smtClean="0">
                <a:solidFill>
                  <a:schemeClr val="tx1"/>
                </a:solidFill>
                <a:effectLst/>
                <a:latin typeface="+mn-lt"/>
                <a:ea typeface="+mn-ea"/>
                <a:cs typeface="+mn-cs"/>
              </a:rPr>
              <a:t>”ponderea locuințelor care se încălzesc din surse de energie regenerabilă”</a:t>
            </a:r>
            <a:r>
              <a:rPr lang="ro-RO" sz="1200" kern="1200" dirty="0" smtClean="0">
                <a:solidFill>
                  <a:schemeClr val="tx1"/>
                </a:solidFill>
                <a:effectLst/>
                <a:latin typeface="+mn-lt"/>
                <a:ea typeface="+mn-ea"/>
                <a:cs typeface="+mn-cs"/>
              </a:rPr>
              <a:t> sau </a:t>
            </a:r>
            <a:r>
              <a:rPr lang="ro-RO" sz="1200" i="1" kern="1200" dirty="0" smtClean="0">
                <a:solidFill>
                  <a:schemeClr val="tx1"/>
                </a:solidFill>
                <a:effectLst/>
                <a:latin typeface="+mn-lt"/>
                <a:ea typeface="+mn-ea"/>
                <a:cs typeface="+mn-cs"/>
              </a:rPr>
              <a:t>”ponderea instituțiilor publice care utilizează sursele de energie regenerabilă”</a:t>
            </a:r>
            <a:r>
              <a:rPr lang="ro-RO" sz="1200" kern="1200" dirty="0" smtClean="0">
                <a:solidFill>
                  <a:schemeClr val="tx1"/>
                </a:solidFill>
                <a:effectLst/>
                <a:latin typeface="+mn-lt"/>
                <a:ea typeface="+mn-ea"/>
                <a:cs typeface="+mn-cs"/>
              </a:rPr>
              <a:t>. Totuși dat fiind faptul că politicile în acest domeniu sunt încă la început de cale, iar nivelul de utilizare a surselor de energie regenerabilă la nivel de țară este încă redus, </a:t>
            </a:r>
            <a:r>
              <a:rPr lang="ro-RO" sz="1200" kern="1200" dirty="0" err="1" smtClean="0">
                <a:solidFill>
                  <a:schemeClr val="tx1"/>
                </a:solidFill>
                <a:effectLst/>
                <a:latin typeface="+mn-lt"/>
                <a:ea typeface="+mn-ea"/>
                <a:cs typeface="+mn-cs"/>
              </a:rPr>
              <a:t>aceştea</a:t>
            </a:r>
            <a:r>
              <a:rPr lang="ro-RO" sz="1200" kern="1200" dirty="0" smtClean="0">
                <a:solidFill>
                  <a:schemeClr val="tx1"/>
                </a:solidFill>
                <a:effectLst/>
                <a:latin typeface="+mn-lt"/>
                <a:ea typeface="+mn-ea"/>
                <a:cs typeface="+mn-cs"/>
              </a:rPr>
              <a:t> ar putea fi niște indicatori de perspectivă.</a:t>
            </a:r>
            <a:endParaRPr lang="en-US" sz="1200" kern="1200" dirty="0" smtClean="0">
              <a:solidFill>
                <a:schemeClr val="tx1"/>
              </a:solidFill>
              <a:effectLst/>
              <a:latin typeface="+mn-lt"/>
              <a:ea typeface="+mn-ea"/>
              <a:cs typeface="+mn-cs"/>
            </a:endParaRPr>
          </a:p>
          <a:p>
            <a:pPr fontAlgn="auto">
              <a:spcBef>
                <a:spcPts val="0"/>
              </a:spcBef>
              <a:spcAft>
                <a:spcPts val="0"/>
              </a:spcAft>
              <a:defRPr/>
            </a:pPr>
            <a:endParaRPr lang="ru-RU" dirty="0"/>
          </a:p>
        </p:txBody>
      </p:sp>
      <p:sp>
        <p:nvSpPr>
          <p:cNvPr id="655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C18D-A22D-4ED4-809F-F3F7B95D8DD0}" type="slidenum">
              <a:rPr lang="ru-RU">
                <a:cs typeface="Arial" charset="0"/>
              </a:rPr>
              <a:pPr fontAlgn="base">
                <a:spcBef>
                  <a:spcPct val="0"/>
                </a:spcBef>
                <a:spcAft>
                  <a:spcPct val="0"/>
                </a:spcAft>
              </a:pPr>
              <a:t>58</a:t>
            </a:fld>
            <a:endParaRPr lang="ru-RU">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59</a:t>
            </a:fld>
            <a:endParaRPr lang="ru-RU"/>
          </a:p>
        </p:txBody>
      </p:sp>
    </p:spTree>
    <p:extLst>
      <p:ext uri="{BB962C8B-B14F-4D97-AF65-F5344CB8AC3E}">
        <p14:creationId xmlns:p14="http://schemas.microsoft.com/office/powerpoint/2010/main" val="115723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7500" lnSpcReduction="20000"/>
          </a:bodyPr>
          <a:lstStyle/>
          <a:p>
            <a:r>
              <a:rPr lang="ro-RO" sz="1200" kern="1200" dirty="0" smtClean="0">
                <a:solidFill>
                  <a:schemeClr val="tx1"/>
                </a:solidFill>
                <a:effectLst/>
                <a:latin typeface="+mn-lt"/>
                <a:ea typeface="+mn-ea"/>
                <a:cs typeface="+mn-cs"/>
              </a:rPr>
              <a:t>Actualmente nivelul de deprivare al localităţilor rurale este măsurat prin prisma a 7 indici de deprivare, calculaţi în baza indicatorilor social-economici din 7 domenii: economic, condiţii de trai, demografic, educaţie,</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sănătate,</a:t>
            </a:r>
            <a:r>
              <a:rPr lang="ro-RO" sz="1200" kern="1200" baseline="0" dirty="0" smtClean="0">
                <a:solidFill>
                  <a:schemeClr val="tx1"/>
                </a:solidFill>
                <a:effectLst/>
                <a:latin typeface="+mn-lt"/>
                <a:ea typeface="+mn-ea"/>
                <a:cs typeface="+mn-cs"/>
              </a:rPr>
              <a:t> finante, </a:t>
            </a:r>
            <a:r>
              <a:rPr lang="ro-RO" sz="1200" kern="1200" dirty="0" smtClean="0">
                <a:solidFill>
                  <a:schemeClr val="tx1"/>
                </a:solidFill>
                <a:effectLst/>
                <a:latin typeface="+mn-lt"/>
                <a:ea typeface="+mn-ea"/>
                <a:cs typeface="+mn-cs"/>
              </a:rPr>
              <a:t>geografic.</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Toate cele 7 aspecte ale deprivării, enumerate mai sus, sunt înglobate într-un indice complex – Indicele de Deprivare Multiplă sau Indicele de Deprivare a Ariilor Mici.</a:t>
            </a:r>
          </a:p>
          <a:p>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b="1" kern="1200" dirty="0" smtClean="0">
                <a:solidFill>
                  <a:schemeClr val="tx1"/>
                </a:solidFill>
                <a:effectLst/>
                <a:latin typeface="+mn-lt"/>
                <a:ea typeface="+mn-ea"/>
                <a:cs typeface="+mn-cs"/>
              </a:rPr>
              <a:t>În general, rezultatele chestionării au arătat că toți indicii de deprivare au fost utilizați. Cei mai utilizaţi indici în rândul persoanelor chestionate s-au dovedit a fi Indicele de deprivare economică, Indicele de deprivare a condiţiilor de trai şi Indicele deprivării demografice . </a:t>
            </a:r>
            <a:r>
              <a:rPr lang="ro-RO" sz="1200" kern="1200" dirty="0" smtClean="0">
                <a:solidFill>
                  <a:schemeClr val="tx1"/>
                </a:solidFill>
                <a:effectLst/>
                <a:latin typeface="+mn-lt"/>
                <a:ea typeface="+mn-ea"/>
                <a:cs typeface="+mn-cs"/>
              </a:rPr>
              <a:t>Interesul sporit față de aceşti indici</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este determinat de faptul că o bună parte din politicile actuale promovate de autorități sunt orientate spre dezvoltarea economică a localităților (crearea de noi locuri de muncă, dezvoltarea mediului de afaceri, modernizarea agriculturii), spre dezvoltarea infrastructurii fizice.</a:t>
            </a:r>
            <a:r>
              <a:rPr lang="ro-RO" sz="1200" kern="1200" baseline="0" dirty="0" smtClean="0">
                <a:solidFill>
                  <a:schemeClr val="tx1"/>
                </a:solidFill>
                <a:effectLst/>
                <a:latin typeface="+mn-lt"/>
                <a:ea typeface="+mn-ea"/>
                <a:cs typeface="+mn-cs"/>
              </a:rPr>
              <a:t> Totodată, d</a:t>
            </a:r>
            <a:r>
              <a:rPr lang="ro-RO" sz="1200" kern="1200" dirty="0" smtClean="0">
                <a:solidFill>
                  <a:schemeClr val="tx1"/>
                </a:solidFill>
                <a:effectLst/>
                <a:latin typeface="+mn-lt"/>
                <a:ea typeface="+mn-ea"/>
                <a:cs typeface="+mn-cs"/>
              </a:rPr>
              <a:t>omeniul demografic este legat practic de toate domeniile social-economice, orice politici și proiecte implementate fiind dependente de situația demografică din localități.</a:t>
            </a: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b="1" kern="1200" dirty="0" smtClean="0">
                <a:solidFill>
                  <a:schemeClr val="tx1"/>
                </a:solidFill>
                <a:effectLst/>
                <a:latin typeface="+mn-lt"/>
                <a:ea typeface="+mn-ea"/>
                <a:cs typeface="+mn-cs"/>
              </a:rPr>
              <a:t>Ceilalţi indici de asemenea au fost utilizaţi.</a:t>
            </a:r>
            <a:r>
              <a:rPr lang="ro-RO" sz="1200" b="1" kern="1200" baseline="0" dirty="0" smtClean="0">
                <a:solidFill>
                  <a:schemeClr val="tx1"/>
                </a:solidFill>
                <a:effectLst/>
                <a:latin typeface="+mn-lt"/>
                <a:ea typeface="+mn-ea"/>
                <a:cs typeface="+mn-cs"/>
              </a:rPr>
              <a:t> </a:t>
            </a:r>
            <a:r>
              <a:rPr lang="ro-RO" sz="1200" b="0" kern="1200" baseline="0" dirty="0" smtClean="0">
                <a:solidFill>
                  <a:schemeClr val="tx1"/>
                </a:solidFill>
                <a:effectLst/>
                <a:latin typeface="+mn-lt"/>
                <a:ea typeface="+mn-ea"/>
                <a:cs typeface="+mn-cs"/>
              </a:rPr>
              <a:t>Însă nivelul de utilizare </a:t>
            </a:r>
            <a:r>
              <a:rPr lang="ro-RO" sz="1200" kern="1200" dirty="0" smtClean="0">
                <a:solidFill>
                  <a:schemeClr val="tx1"/>
                </a:solidFill>
                <a:effectLst/>
                <a:latin typeface="+mn-lt"/>
                <a:ea typeface="+mn-ea"/>
                <a:cs typeface="+mn-cs"/>
              </a:rPr>
              <a:t>al acestor indici depinde de specificul activității instituțiilor care fac parte din eșantion. Spre exemplu asemenea indici perecum</a:t>
            </a:r>
            <a:r>
              <a:rPr lang="ro-RO" sz="1200" kern="1200" baseline="0" dirty="0" smtClean="0">
                <a:solidFill>
                  <a:schemeClr val="tx1"/>
                </a:solidFill>
                <a:effectLst/>
                <a:latin typeface="+mn-lt"/>
                <a:ea typeface="+mn-ea"/>
                <a:cs typeface="+mn-cs"/>
              </a:rPr>
              <a:t> </a:t>
            </a:r>
            <a:r>
              <a:rPr lang="ro-RO" sz="1200" b="1" i="1" kern="1200" dirty="0" smtClean="0">
                <a:solidFill>
                  <a:schemeClr val="tx1"/>
                </a:solidFill>
                <a:effectLst/>
                <a:latin typeface="+mn-lt"/>
                <a:ea typeface="+mn-ea"/>
                <a:cs typeface="+mn-cs"/>
              </a:rPr>
              <a:t>Indicele deprivării de servicii de educație</a:t>
            </a:r>
            <a:r>
              <a:rPr lang="ro-RO" sz="1200" b="1" i="1" kern="1200" baseline="0" dirty="0" smtClean="0">
                <a:solidFill>
                  <a:schemeClr val="tx1"/>
                </a:solidFill>
                <a:effectLst/>
                <a:latin typeface="+mn-lt"/>
                <a:ea typeface="+mn-ea"/>
                <a:cs typeface="+mn-cs"/>
              </a:rPr>
              <a:t> </a:t>
            </a:r>
            <a:r>
              <a:rPr lang="ro-RO" sz="1200" b="1" i="1" kern="1200" dirty="0" smtClean="0">
                <a:solidFill>
                  <a:schemeClr val="tx1"/>
                </a:solidFill>
                <a:effectLst/>
                <a:latin typeface="+mn-lt"/>
                <a:ea typeface="+mn-ea"/>
                <a:cs typeface="+mn-cs"/>
              </a:rPr>
              <a:t>sau sănătate </a:t>
            </a:r>
            <a:r>
              <a:rPr lang="ro-RO" sz="1200" b="0" i="1" kern="1200" dirty="0" smtClean="0">
                <a:solidFill>
                  <a:schemeClr val="tx1"/>
                </a:solidFill>
                <a:effectLst/>
                <a:latin typeface="+mn-lt"/>
                <a:ea typeface="+mn-ea"/>
                <a:cs typeface="+mn-cs"/>
              </a:rPr>
              <a:t>sunt de interes </a:t>
            </a:r>
            <a:r>
              <a:rPr lang="ro-RO" sz="1200" kern="1200" dirty="0" smtClean="0">
                <a:solidFill>
                  <a:schemeClr val="tx1"/>
                </a:solidFill>
                <a:effectLst/>
                <a:latin typeface="+mn-lt"/>
                <a:ea typeface="+mn-ea"/>
                <a:cs typeface="+mn-cs"/>
              </a:rPr>
              <a:t>mai mult pentru instituțiile cu profil social decât pentru instituțiile cu profil economic. </a:t>
            </a:r>
          </a:p>
          <a:p>
            <a:endParaRPr lang="en-US" sz="1200" b="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general, s-a constatat o tendinţă de utilizare mai intensă a indicilor de deprivare pe domenii, decât a </a:t>
            </a:r>
            <a:r>
              <a:rPr lang="ro-RO" sz="1200" b="1" kern="1200" dirty="0" smtClean="0">
                <a:solidFill>
                  <a:schemeClr val="tx1"/>
                </a:solidFill>
                <a:effectLst/>
                <a:latin typeface="+mn-lt"/>
                <a:ea typeface="+mn-ea"/>
                <a:cs typeface="+mn-cs"/>
              </a:rPr>
              <a:t>Indicelui de deprivare multiplă</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sau</a:t>
            </a:r>
            <a:r>
              <a:rPr lang="en-US" sz="1200" b="1" kern="1200" dirty="0" smtClean="0">
                <a:solidFill>
                  <a:schemeClr val="tx1"/>
                </a:solidFill>
                <a:effectLst/>
                <a:latin typeface="+mn-lt"/>
                <a:ea typeface="+mn-ea"/>
                <a:cs typeface="+mn-cs"/>
              </a:rPr>
              <a:t> IDAM</a:t>
            </a:r>
            <a:r>
              <a:rPr lang="ro-RO" sz="1200" kern="1200" dirty="0" smtClean="0">
                <a:solidFill>
                  <a:schemeClr val="tx1"/>
                </a:solidFill>
                <a:effectLst/>
                <a:latin typeface="+mn-lt"/>
                <a:ea typeface="+mn-ea"/>
                <a:cs typeface="+mn-cs"/>
              </a:rPr>
              <a:t>. Această tendință este explicată de faptul că, în general, atât politicile, cât și proiectele implementate sunt orientate spre un anumit domeniu concret și urmăresc un obiectiv bine determinat. Totodată, necesitatea Indicelui de deprivare multiplă nu poate fi subestimată, acesta fiind unicul instrument care oferă posibilitatea de a orienta politicile/proiectele de dezvoltare spre zonele/localitățile dezavantajate </a:t>
            </a:r>
            <a:r>
              <a:rPr lang="en-US" sz="1200" kern="1200" dirty="0" smtClean="0">
                <a:solidFill>
                  <a:schemeClr val="tx1"/>
                </a:solidFill>
                <a:effectLst/>
                <a:latin typeface="+mn-lt"/>
                <a:ea typeface="+mn-ea"/>
                <a:cs typeface="+mn-cs"/>
              </a:rPr>
              <a:t>dun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puncte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vedere</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Baza de date cu indicatori social-economici este una foarte complexă, conține circa 244 indicatori </a:t>
            </a:r>
            <a:r>
              <a:rPr lang="en-US" sz="1200" kern="1200" dirty="0" err="1" smtClean="0">
                <a:solidFill>
                  <a:schemeClr val="tx1"/>
                </a:solidFill>
                <a:effectLst/>
                <a:latin typeface="+mn-lt"/>
                <a:ea typeface="+mn-ea"/>
                <a:cs typeface="+mn-cs"/>
              </a:rPr>
              <a:t>grupati</a:t>
            </a:r>
            <a:r>
              <a:rPr lang="en-US" sz="1200" kern="1200" baseline="0" dirty="0" smtClean="0">
                <a:solidFill>
                  <a:schemeClr val="tx1"/>
                </a:solidFill>
                <a:effectLst/>
                <a:latin typeface="+mn-lt"/>
                <a:ea typeface="+mn-ea"/>
                <a:cs typeface="+mn-cs"/>
              </a:rPr>
              <a:t> in </a:t>
            </a:r>
            <a:r>
              <a:rPr lang="ro-RO" sz="1200" kern="1200" dirty="0" smtClean="0">
                <a:solidFill>
                  <a:schemeClr val="tx1"/>
                </a:solidFill>
                <a:effectLst/>
                <a:latin typeface="+mn-lt"/>
                <a:ea typeface="+mn-ea"/>
                <a:cs typeface="+mn-cs"/>
              </a:rPr>
              <a:t>10 domenii</a:t>
            </a:r>
            <a:r>
              <a:rPr lang="en-US" sz="1200" kern="1200" dirty="0" smtClean="0">
                <a:solidFill>
                  <a:schemeClr val="tx1"/>
                </a:solidFill>
                <a:effectLst/>
                <a:latin typeface="+mn-lt"/>
                <a:ea typeface="+mn-ea"/>
                <a:cs typeface="+mn-cs"/>
              </a:rPr>
              <a:t>.</a:t>
            </a:r>
          </a:p>
          <a:p>
            <a:endParaRPr lang="en-US" sz="1200" b="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i="0" kern="1200" dirty="0" smtClean="0">
                <a:solidFill>
                  <a:schemeClr val="tx1"/>
                </a:solidFill>
                <a:effectLst/>
                <a:latin typeface="+mn-lt"/>
                <a:ea typeface="+mn-ea"/>
                <a:cs typeface="+mn-cs"/>
              </a:rPr>
              <a:t>Din cadrul indicatorilor din BD, cel mai frecvent s-au utilizat indicatorii din domeniile ”Populaţie” (53%) și ”Indicatorii economici” (52%). Domenii de interes major au prezentat şi indicatorii sociali (46%), condiţii de trai (44%), și indicatorii financiari (42%). Indicatorii din domeniu ”Mediu înconjurător” au fost utilizați de 39% din respondenți, ”Educație” – de 38%, ”Sănătate” – de 35%, și ”Infrastructura transporturilor” – de 32%. Cei mai puţini utilizaţi au fost indicatorii din domeniul ”Situaţia criminogenă” (24%).</a:t>
            </a:r>
            <a:endParaRPr lang="ru-RU" sz="1200" i="0" kern="1200" dirty="0" smtClean="0">
              <a:solidFill>
                <a:schemeClr val="tx1"/>
              </a:solidFill>
              <a:effectLst/>
              <a:latin typeface="+mn-lt"/>
              <a:ea typeface="+mn-ea"/>
              <a:cs typeface="+mn-cs"/>
            </a:endParaRPr>
          </a:p>
          <a:p>
            <a:endParaRPr lang="ro-RO" sz="1200" b="0" kern="1200" dirty="0" smtClean="0">
              <a:solidFill>
                <a:schemeClr val="tx1"/>
              </a:solidFill>
              <a:effectLst/>
              <a:latin typeface="+mn-lt"/>
              <a:ea typeface="+mn-ea"/>
              <a:cs typeface="+mn-cs"/>
            </a:endParaRPr>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19D464-D533-42C7-9BDB-11BD5CCE95D4}" type="slidenum">
              <a:rPr lang="ru-RU">
                <a:cs typeface="Arial" charset="0"/>
              </a:rPr>
              <a:pPr fontAlgn="base">
                <a:spcBef>
                  <a:spcPct val="0"/>
                </a:spcBef>
                <a:spcAft>
                  <a:spcPct val="0"/>
                </a:spcAft>
              </a:pPr>
              <a:t>6</a:t>
            </a:fld>
            <a:endParaRPr lang="ru-RU">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60</a:t>
            </a:fld>
            <a:endParaRPr lang="ru-RU"/>
          </a:p>
        </p:txBody>
      </p:sp>
    </p:spTree>
    <p:extLst>
      <p:ext uri="{BB962C8B-B14F-4D97-AF65-F5344CB8AC3E}">
        <p14:creationId xmlns:p14="http://schemas.microsoft.com/office/powerpoint/2010/main" val="4389623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61</a:t>
            </a:fld>
            <a:endParaRPr lang="ru-RU"/>
          </a:p>
        </p:txBody>
      </p:sp>
    </p:spTree>
    <p:extLst>
      <p:ext uri="{BB962C8B-B14F-4D97-AF65-F5344CB8AC3E}">
        <p14:creationId xmlns:p14="http://schemas.microsoft.com/office/powerpoint/2010/main" val="24219958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o-RO" sz="1200" kern="1200" dirty="0" smtClean="0">
                <a:solidFill>
                  <a:schemeClr val="tx1"/>
                </a:solidFill>
                <a:effectLst/>
                <a:latin typeface="+mn-lt"/>
                <a:ea typeface="+mn-ea"/>
                <a:cs typeface="+mn-cs"/>
              </a:rPr>
              <a:t>Ţinînd cont de obiectivele înscrise în cadrul strategic, pentru a identifica cei mai relevanți indicatori care ar arăta accesul populaţiei la servicii de sănătate, necesari pentru domeniul deprivării de servicii de sănătate, s-a consultat modelul Tanahashi, folosit de OMS pentru a determina acoperirea efectivă şi a identifica factorii şi barierele ce determină accesul la serviciile de sănătate. Acest model propune 5 arii de măsurare: disponibilitatea, accesibilitatea, acceptabilitatea, contactul și acoperirea efectivă (fig. 2.1). </a:t>
            </a:r>
            <a:endParaRPr lang="ru-RU"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vederea măsurării deprivării la nivel de localitate, pot fi luate în considerație doar primele 2 domenii ale acestui </a:t>
            </a:r>
            <a:r>
              <a:rPr lang="ro-RO" sz="1200" i="1" kern="1200" dirty="0" smtClean="0">
                <a:solidFill>
                  <a:schemeClr val="tx1"/>
                </a:solidFill>
                <a:effectLst/>
                <a:latin typeface="+mn-lt"/>
                <a:ea typeface="+mn-ea"/>
                <a:cs typeface="+mn-cs"/>
              </a:rPr>
              <a:t>model de măsurare a acoperirii efective a populaţiei cu servicii de sănătate</a:t>
            </a:r>
            <a:r>
              <a:rPr lang="ro-RO" sz="1200" kern="1200" dirty="0" smtClean="0">
                <a:solidFill>
                  <a:schemeClr val="tx1"/>
                </a:solidFill>
                <a:effectLst/>
                <a:latin typeface="+mn-lt"/>
                <a:ea typeface="+mn-ea"/>
                <a:cs typeface="+mn-cs"/>
              </a:rPr>
              <a:t>: disponibilitate şi accesibilitate. Aceste domenii acoperă serviciile de bază de care o populaţie poate beneficia. Celelalte arii de măsurare (acceptabilitate, contact și acoperire efectivă) nu pot fi considerate deoarece nu există statistici disponibile la nivel de localitate care ar putea măsura aceste dimensiuni. Acestea necesită indicatori care ar arăta în ce măsură au fost acceptate serviciile medicale de către populație,  numărul de persoane care au apelat la servicii, proporția populației care a primit o intervenție medicală eficientă, etc. </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Astfel, acoperirea în funcţie de disponibilitate presupune raportul dintre disponibilitatea resurselor (umane, infrastructură, medicamente) şi numărul populaţiei ţintă. Acest indicator examinează resursele disponibile și în ce măsură sunt suficiente pentru furnizarea serviciului. În rezultat, în funcţie de disponibilitate pentru măsurarea deprivării se propun indicatori ce măsoară accesul populaţiei la medicul de familie, la medicament. Aceşti indicatori vor fi direct corelaţi cu asemenea obiective strategice precum: </a:t>
            </a:r>
            <a:r>
              <a:rPr lang="ro-RO" sz="1200" i="1" kern="1200" dirty="0" smtClean="0">
                <a:solidFill>
                  <a:schemeClr val="tx1"/>
                </a:solidFill>
                <a:effectLst/>
                <a:latin typeface="+mn-lt"/>
                <a:ea typeface="+mn-ea"/>
                <a:cs typeface="+mn-cs"/>
              </a:rPr>
              <a:t>asigurarea domeniului sănătăţii publice cu resurse umane, asigurarea accesibilităţii fizice și economice a medicamentului.</a:t>
            </a:r>
            <a:endParaRPr lang="ru-RU"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Acoperirea în funcţie de accesibilitate presupune că chiar și atunci când un serviciu este disponibil, el trebuie să fie situat la o distanţă rezonabilă faţă de cei care urmează să beneficieze de el. Există două dimensiuni principale ale accesibilităţii: accesul fizic şi preţul accesibil. Distanţa până la un prestator al serviciului de sănătate este un factor puternic de accesibilitate. A doua dimensiune este accesibilitate financiară (accesibilitate la preţ). Costurile pentru serviciile de sănătate au un impact negativ asupra accesului la serviciile de sănătate, făcând serviciile de sănătate inaccesibile pentru persoanele sărace şi gospodăriile casnice. În acest context, în funcţie de accesibilitate în calitate de indicatori de măsurare a deprivării se propun indicatori ce măsoară distanţa până la instituţia medicală primară, punctul de asistenţă medicală de urgenţă, dar şi accesul la medicamente compensate (protecţia financiară a populaţiei). De asemenea, indicatorul ce ţine de populaţia încadrată în sistemul asigurărilor obligatorii de asistenta medicală este un indicator relevant care  indică asupra accesibilității financiare a populației la serviciile medicale. Indicatorii propuşi vor face legătura cu asemenea obiective precum </a:t>
            </a:r>
            <a:r>
              <a:rPr lang="ro-RO" sz="1200" i="1" kern="1200" dirty="0" smtClean="0">
                <a:solidFill>
                  <a:schemeClr val="tx1"/>
                </a:solidFill>
                <a:effectLst/>
                <a:latin typeface="+mn-lt"/>
                <a:ea typeface="+mn-ea"/>
                <a:cs typeface="+mn-cs"/>
              </a:rPr>
              <a:t>asigurarea accesului echitabil al populaţiei la serviciile de prevenire primară a bolilor, asigurarea accesibilității populaţiei la servicii medicale de urgenţă, asigurarea accesibilităţii economice a medicamentului.</a:t>
            </a:r>
            <a:endParaRPr lang="ru-RU"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Bariere şi factori ce facilitează accesul la serviciile de sănătate în Republica Moldova, Centrul PAS, OMS</a:t>
            </a:r>
            <a:endParaRPr lang="ru-RU" sz="1200" kern="1200" dirty="0" smtClean="0">
              <a:solidFill>
                <a:schemeClr val="tx1"/>
              </a:solidFill>
              <a:effectLst/>
              <a:latin typeface="+mn-lt"/>
              <a:ea typeface="+mn-ea"/>
              <a:cs typeface="+mn-cs"/>
            </a:endParaRPr>
          </a:p>
          <a:p>
            <a:r>
              <a:rPr lang="ro-RO" sz="1200" u="sng" kern="1200" dirty="0" smtClean="0">
                <a:solidFill>
                  <a:schemeClr val="tx1"/>
                </a:solidFill>
                <a:effectLst/>
                <a:latin typeface="+mn-lt"/>
                <a:ea typeface="+mn-ea"/>
                <a:cs typeface="+mn-cs"/>
                <a:hlinkClick r:id="rId3"/>
              </a:rPr>
              <a:t>http://www.euro.who.int/__data/assets/pdf_file/0018/183510/e96775-final.pdf</a:t>
            </a:r>
            <a:r>
              <a:rPr lang="ro-RO" sz="1200" kern="1200" dirty="0" smtClean="0">
                <a:solidFill>
                  <a:schemeClr val="tx1"/>
                </a:solidFill>
                <a:effectLst/>
                <a:latin typeface="+mn-lt"/>
                <a:ea typeface="+mn-ea"/>
                <a:cs typeface="+mn-cs"/>
              </a:rPr>
              <a:t>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524A0E26-9551-4C7D-8B4C-131340FE7AE2}" type="slidenum">
              <a:rPr lang="ru-RU" smtClean="0"/>
              <a:pPr>
                <a:defRPr/>
              </a:pPr>
              <a:t>62</a:t>
            </a:fld>
            <a:endParaRPr lang="ru-RU"/>
          </a:p>
        </p:txBody>
      </p:sp>
    </p:spTree>
    <p:extLst>
      <p:ext uri="{BB962C8B-B14F-4D97-AF65-F5344CB8AC3E}">
        <p14:creationId xmlns:p14="http://schemas.microsoft.com/office/powerpoint/2010/main" val="1669497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63</a:t>
            </a:fld>
            <a:endParaRPr lang="ru-RU"/>
          </a:p>
        </p:txBody>
      </p:sp>
    </p:spTree>
    <p:extLst>
      <p:ext uri="{BB962C8B-B14F-4D97-AF65-F5344CB8AC3E}">
        <p14:creationId xmlns:p14="http://schemas.microsoft.com/office/powerpoint/2010/main" val="3200479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4A0E26-9551-4C7D-8B4C-131340FE7AE2}" type="slidenum">
              <a:rPr lang="ru-RU" smtClean="0"/>
              <a:pPr>
                <a:defRPr/>
              </a:pPr>
              <a:t>64</a:t>
            </a:fld>
            <a:endParaRPr lang="ru-RU"/>
          </a:p>
        </p:txBody>
      </p:sp>
    </p:spTree>
    <p:extLst>
      <p:ext uri="{BB962C8B-B14F-4D97-AF65-F5344CB8AC3E}">
        <p14:creationId xmlns:p14="http://schemas.microsoft.com/office/powerpoint/2010/main" val="324184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Rezultatele chestionării arată că </a:t>
            </a:r>
            <a:r>
              <a:rPr lang="en-US" sz="1200" kern="1200" dirty="0" err="1" smtClean="0">
                <a:solidFill>
                  <a:schemeClr val="tx1"/>
                </a:solidFill>
                <a:effectLst/>
                <a:latin typeface="+mn-lt"/>
                <a:ea typeface="+mn-ea"/>
                <a:cs typeface="+mn-cs"/>
              </a:rPr>
              <a:t>Indicii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deprivare</a:t>
            </a:r>
            <a:r>
              <a:rPr lang="ro-RO" sz="1200" kern="1200" dirty="0" smtClean="0">
                <a:solidFill>
                  <a:schemeClr val="tx1"/>
                </a:solidFill>
                <a:effectLst/>
                <a:latin typeface="+mn-lt"/>
                <a:ea typeface="+mn-ea"/>
                <a:cs typeface="+mn-cs"/>
              </a:rPr>
              <a:t> au fost utilizaţi atât în procesul planificării strategice, cât și în vederea elaborării, implementării proiectelor de dezvoltare. </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o-RO" sz="1200" kern="1200" dirty="0" smtClean="0">
              <a:solidFill>
                <a:schemeClr val="tx1"/>
              </a:solidFill>
              <a:effectLst/>
              <a:latin typeface="+mn-lt"/>
              <a:ea typeface="+mn-ea"/>
              <a:cs typeface="+mn-cs"/>
            </a:endParaRPr>
          </a:p>
          <a:p>
            <a:pPr marL="285750" marR="0" indent="-285750" algn="l" defTabSz="914400" rtl="0" eaLnBrk="1" fontAlgn="base" latinLnBrk="0" hangingPunct="1">
              <a:lnSpc>
                <a:spcPct val="100000"/>
              </a:lnSpc>
              <a:spcBef>
                <a:spcPct val="0"/>
              </a:spcBef>
              <a:spcAft>
                <a:spcPct val="0"/>
              </a:spcAft>
              <a:buClrTx/>
              <a:buSzTx/>
              <a:buFontTx/>
              <a:buAutoNum type="romanUcPeriod"/>
              <a:tabLst/>
              <a:defRPr/>
            </a:pPr>
            <a:r>
              <a:rPr lang="ro-RO" sz="1200" kern="1200" dirty="0" smtClean="0">
                <a:solidFill>
                  <a:schemeClr val="tx1"/>
                </a:solidFill>
                <a:effectLst/>
                <a:latin typeface="+mn-lt"/>
                <a:ea typeface="+mn-ea"/>
                <a:cs typeface="+mn-cs"/>
              </a:rPr>
              <a:t>75% dintre utilizatori au menţionat că i-au folosit pentru elaborarea strategiilor de dezvoltare</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Există documente strategice</a:t>
            </a:r>
            <a:r>
              <a:rPr lang="ro-RO" sz="1200" kern="1200" baseline="0" dirty="0" smtClean="0">
                <a:solidFill>
                  <a:schemeClr val="tx1"/>
                </a:solidFill>
                <a:effectLst/>
                <a:latin typeface="+mn-lt"/>
                <a:ea typeface="+mn-ea"/>
                <a:cs typeface="+mn-cs"/>
              </a:rPr>
              <a:t> naționale, regionale și sectoriale care utilizeză IDAM.</a:t>
            </a:r>
          </a:p>
          <a:p>
            <a:pPr marL="0" marR="0" indent="0" algn="l" defTabSz="914400" rtl="0" eaLnBrk="1" fontAlgn="base" latinLnBrk="0" hangingPunct="1">
              <a:lnSpc>
                <a:spcPct val="100000"/>
              </a:lnSpc>
              <a:spcBef>
                <a:spcPct val="0"/>
              </a:spcBef>
              <a:spcAft>
                <a:spcPct val="0"/>
              </a:spcAft>
              <a:buClrTx/>
              <a:buSzTx/>
              <a:buFontTx/>
              <a:buNone/>
              <a:tabLst/>
              <a:defRPr/>
            </a:pPr>
            <a:endParaRPr lang="ro-RO"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baseline="0" dirty="0" smtClean="0">
                <a:solidFill>
                  <a:schemeClr val="tx1"/>
                </a:solidFill>
                <a:effectLst/>
                <a:latin typeface="+mn-lt"/>
                <a:ea typeface="+mn-ea"/>
                <a:cs typeface="+mn-cs"/>
              </a:rPr>
              <a:t>La nivel național indicii de deprivare au fost utilizați în </a:t>
            </a:r>
            <a:r>
              <a:rPr lang="ro-RO" sz="1200" b="1" kern="1200" dirty="0" smtClean="0">
                <a:solidFill>
                  <a:schemeClr val="tx1"/>
                </a:solidFill>
                <a:effectLst/>
                <a:latin typeface="+mn-lt"/>
                <a:ea typeface="+mn-ea"/>
                <a:cs typeface="+mn-cs"/>
              </a:rPr>
              <a:t>Strategia națională de dezvoltare pe anii 2008-2011</a:t>
            </a:r>
            <a:endParaRPr lang="ro-RO"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Torodată,</a:t>
            </a:r>
            <a:r>
              <a:rPr lang="ro-RO"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Indicii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deprivare</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fost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utiliza</a:t>
            </a:r>
            <a:r>
              <a:rPr lang="ro-RO" sz="1200" kern="1200" dirty="0" smtClean="0">
                <a:solidFill>
                  <a:schemeClr val="tx1"/>
                </a:solidFill>
                <a:effectLst/>
                <a:latin typeface="+mn-lt"/>
                <a:ea typeface="+mn-ea"/>
                <a:cs typeface="+mn-cs"/>
              </a:rPr>
              <a:t>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pentru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elaborarea</a:t>
            </a:r>
            <a:r>
              <a:rPr lang="ro-RO" sz="1200" kern="1200" dirty="0" smtClean="0">
                <a:solidFill>
                  <a:schemeClr val="tx1"/>
                </a:solidFill>
                <a:effectLst/>
                <a:latin typeface="+mn-lt"/>
                <a:ea typeface="+mn-ea"/>
                <a:cs typeface="+mn-cs"/>
              </a:rPr>
              <a:t> cadrului strategic de</a:t>
            </a:r>
            <a:r>
              <a:rPr lang="ro-RO" sz="1200" kern="1200" baseline="0" dirty="0" smtClean="0">
                <a:solidFill>
                  <a:schemeClr val="tx1"/>
                </a:solidFill>
                <a:effectLst/>
                <a:latin typeface="+mn-lt"/>
                <a:ea typeface="+mn-ea"/>
                <a:cs typeface="+mn-cs"/>
              </a:rPr>
              <a:t> dezvoltare regională. Astfel, aceştea au fost utilizaţi pentru elaborarea </a:t>
            </a:r>
            <a:r>
              <a:rPr lang="ro-RO" sz="1200" b="1" i="0" kern="1200" dirty="0" smtClean="0">
                <a:solidFill>
                  <a:schemeClr val="tx1"/>
                </a:solidFill>
                <a:effectLst/>
                <a:latin typeface="+mn-lt"/>
                <a:ea typeface="+mn-ea"/>
                <a:cs typeface="+mn-cs"/>
              </a:rPr>
              <a:t>Strategiilor de Dezvoltare Regională pentru fiecare regiune Nord, Centru şi Sud, Strategiei Națională de Dezvoltare Regională pentru anii 2010-2012, 2013-2015</a:t>
            </a:r>
            <a:r>
              <a:rPr lang="ro-RO" sz="1200" i="1" kern="1200" baseline="0" dirty="0" smtClean="0">
                <a:solidFill>
                  <a:schemeClr val="tx1"/>
                </a:solidFill>
                <a:effectLst/>
                <a:latin typeface="+mn-lt"/>
                <a:ea typeface="+mn-ea"/>
                <a:cs typeface="+mn-cs"/>
              </a:rPr>
              <a:t> </a:t>
            </a:r>
            <a:r>
              <a:rPr lang="ro-RO" sz="1200" kern="1200" baseline="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Hotărîrea Guvernului nr.685 din 4 septembrie 2013).</a:t>
            </a:r>
            <a:r>
              <a:rPr lang="ro-RO" sz="1200" kern="1200" baseline="0" dirty="0" smtClean="0">
                <a:solidFill>
                  <a:schemeClr val="tx1"/>
                </a:solidFill>
                <a:effectLst/>
                <a:latin typeface="+mn-lt"/>
                <a:ea typeface="+mn-ea"/>
                <a:cs typeface="+mn-cs"/>
              </a:rPr>
              <a:t> </a:t>
            </a:r>
          </a:p>
          <a:p>
            <a:endParaRPr lang="ro-RO" sz="1200" kern="1200" baseline="0" dirty="0" smtClean="0">
              <a:solidFill>
                <a:schemeClr val="tx1"/>
              </a:solidFill>
              <a:effectLst/>
              <a:latin typeface="+mn-lt"/>
              <a:ea typeface="+mn-ea"/>
              <a:cs typeface="+mn-cs"/>
            </a:endParaRPr>
          </a:p>
          <a:p>
            <a:r>
              <a:rPr lang="ro-RO" sz="1200" kern="1200" baseline="0" dirty="0" smtClean="0">
                <a:solidFill>
                  <a:schemeClr val="tx1"/>
                </a:solidFill>
                <a:effectLst/>
                <a:latin typeface="+mn-lt"/>
                <a:ea typeface="+mn-ea"/>
                <a:cs typeface="+mn-cs"/>
              </a:rPr>
              <a:t>La nivel sectorial, a</a:t>
            </a:r>
            <a:r>
              <a:rPr lang="ro-RO" sz="1200" kern="1200" dirty="0" smtClean="0">
                <a:solidFill>
                  <a:schemeClr val="tx1"/>
                </a:solidFill>
                <a:effectLst/>
                <a:latin typeface="+mn-lt"/>
                <a:ea typeface="+mn-ea"/>
                <a:cs typeface="+mn-cs"/>
              </a:rPr>
              <a:t>naliza cadrului legislativ-normativ a arătat că indicii de deprivare au fost utilizați şi în asemenea documente de planificare strategică, precum: </a:t>
            </a:r>
            <a:r>
              <a:rPr lang="ro-RO" sz="1200" b="1" kern="1200" dirty="0" smtClean="0">
                <a:solidFill>
                  <a:schemeClr val="tx1"/>
                </a:solidFill>
                <a:effectLst/>
                <a:latin typeface="+mn-lt"/>
                <a:ea typeface="+mn-ea"/>
                <a:cs typeface="+mn-cs"/>
              </a:rPr>
              <a:t>Strategia de dezvoltare a sectorului întreprinderilor mici şi mijlocii pentru anii 2012-2020,  Strategia naţională privind politicile de ocupare a forţei de muncă pe anii 2007-2015</a:t>
            </a:r>
            <a:r>
              <a:rPr lang="ro-RO" sz="1200" b="0" kern="1200" dirty="0" smtClean="0">
                <a:solidFill>
                  <a:schemeClr val="tx1"/>
                </a:solidFill>
                <a:effectLst/>
                <a:latin typeface="+mn-lt"/>
                <a:ea typeface="+mn-ea"/>
                <a:cs typeface="+mn-cs"/>
              </a:rPr>
              <a:t>.</a:t>
            </a:r>
          </a:p>
          <a:p>
            <a:endParaRPr lang="ro-RO" sz="1200" b="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dirty="0" smtClean="0"/>
              <a:t>De asemenea, </a:t>
            </a:r>
            <a:r>
              <a:rPr lang="ro-RO" sz="1200" kern="1200" dirty="0" smtClean="0">
                <a:solidFill>
                  <a:schemeClr val="tx1"/>
                </a:solidFill>
                <a:effectLst/>
                <a:latin typeface="+mn-lt"/>
                <a:ea typeface="+mn-ea"/>
                <a:cs typeface="+mn-cs"/>
              </a:rPr>
              <a:t>IDAM este utilizat ca indicator de monitorizare a progreselor în dezvoltarea regională, în documentul de colaborare a Națiunilor Unite cu Republica Moldova: ”</a:t>
            </a:r>
            <a:r>
              <a:rPr lang="ro-RO" sz="1200" b="1" kern="1200" dirty="0" smtClean="0">
                <a:solidFill>
                  <a:schemeClr val="tx1"/>
                </a:solidFill>
                <a:effectLst/>
                <a:latin typeface="+mn-lt"/>
                <a:ea typeface="+mn-ea"/>
                <a:cs typeface="+mn-cs"/>
              </a:rPr>
              <a:t>Spre Unitate în Acțiune, Cadrul de Parteneriat: Națiunile Unite – Republica Moldova, 2013-2017”.</a:t>
            </a:r>
          </a:p>
          <a:p>
            <a:pPr marL="0" marR="0" indent="0" algn="l" defTabSz="914400" rtl="0" eaLnBrk="1" fontAlgn="base" latinLnBrk="0" hangingPunct="1">
              <a:lnSpc>
                <a:spcPct val="100000"/>
              </a:lnSpc>
              <a:spcBef>
                <a:spcPct val="30000"/>
              </a:spcBef>
              <a:spcAft>
                <a:spcPct val="0"/>
              </a:spcAft>
              <a:buClrTx/>
              <a:buSzTx/>
              <a:buFontTx/>
              <a:buNone/>
              <a:tabLst/>
              <a:defRPr/>
            </a:pPr>
            <a:endParaRPr lang="ro-RO" sz="1200" b="1"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III. Circa 68% din respondenţii utilizatori au menţionat că au folosit indicii de deprivare pentru </a:t>
            </a:r>
            <a:r>
              <a:rPr lang="ro-RO" sz="1200" i="1" kern="1200" dirty="0" smtClean="0">
                <a:solidFill>
                  <a:schemeClr val="tx1"/>
                </a:solidFill>
                <a:effectLst/>
                <a:latin typeface="+mn-lt"/>
                <a:ea typeface="+mn-ea"/>
                <a:cs typeface="+mn-cs"/>
              </a:rPr>
              <a:t>efectuarea analizelor social-economice</a:t>
            </a:r>
            <a:r>
              <a:rPr lang="ro-RO" sz="1200" kern="1200" dirty="0" smtClean="0">
                <a:solidFill>
                  <a:schemeClr val="tx1"/>
                </a:solidFill>
                <a:effectLst/>
                <a:latin typeface="+mn-lt"/>
                <a:ea typeface="+mn-ea"/>
                <a:cs typeface="+mn-cs"/>
              </a:rPr>
              <a:t>. Analiza documentelor publicate a confirmat acest lucru. Astfel, IDAM au fost folosiți în </a:t>
            </a:r>
            <a:r>
              <a:rPr lang="ro-RO" sz="1200" b="1" kern="1200" dirty="0" smtClean="0">
                <a:solidFill>
                  <a:schemeClr val="tx1"/>
                </a:solidFill>
                <a:effectLst/>
                <a:latin typeface="+mn-lt"/>
                <a:ea typeface="+mn-ea"/>
                <a:cs typeface="+mn-cs"/>
              </a:rPr>
              <a:t>Raportul privind sărăcia și impactul politicilor 2005, 2006, 2007</a:t>
            </a:r>
            <a:r>
              <a:rPr lang="ro-RO" sz="1200" kern="1200" dirty="0" smtClean="0">
                <a:solidFill>
                  <a:schemeClr val="tx1"/>
                </a:solidFill>
                <a:effectLst/>
                <a:latin typeface="+mn-lt"/>
                <a:ea typeface="+mn-ea"/>
                <a:cs typeface="+mn-cs"/>
              </a:rPr>
              <a:t>,</a:t>
            </a:r>
            <a:r>
              <a:rPr lang="ro-RO" sz="1200" kern="1200" baseline="0" dirty="0" smtClean="0">
                <a:solidFill>
                  <a:schemeClr val="tx1"/>
                </a:solidFill>
                <a:effectLst/>
                <a:latin typeface="+mn-lt"/>
                <a:ea typeface="+mn-ea"/>
                <a:cs typeface="+mn-cs"/>
              </a:rPr>
              <a:t> în </a:t>
            </a:r>
            <a:r>
              <a:rPr lang="ro-RO" sz="1200" b="1" kern="1200" dirty="0" smtClean="0">
                <a:solidFill>
                  <a:schemeClr val="tx1"/>
                </a:solidFill>
                <a:effectLst/>
                <a:latin typeface="+mn-lt"/>
                <a:ea typeface="+mn-ea"/>
                <a:cs typeface="+mn-cs"/>
              </a:rPr>
              <a:t>Raportul Național de Dezvoltare Umană 2010/2011: de la excluziune socială la o dezvoltare umană inclusivă</a:t>
            </a:r>
            <a:r>
              <a:rPr lang="ro-RO" sz="1200" kern="1200" dirty="0" smtClean="0">
                <a:solidFill>
                  <a:schemeClr val="tx1"/>
                </a:solidFill>
                <a:effectLst/>
                <a:latin typeface="+mn-lt"/>
                <a:ea typeface="+mn-ea"/>
                <a:cs typeface="+mn-cs"/>
              </a:rPr>
              <a:t>, în studiul privind </a:t>
            </a:r>
            <a:r>
              <a:rPr lang="ro-RO" sz="1200" b="1" kern="1200" dirty="0" smtClean="0">
                <a:solidFill>
                  <a:schemeClr val="tx1"/>
                </a:solidFill>
                <a:effectLst/>
                <a:latin typeface="+mn-lt"/>
                <a:ea typeface="+mn-ea"/>
                <a:cs typeface="+mn-cs"/>
              </a:rPr>
              <a:t>Analiza situației sociale în Republica Moldova </a:t>
            </a:r>
            <a:r>
              <a:rPr lang="ro-RO" sz="1200" kern="1200" dirty="0" smtClean="0">
                <a:solidFill>
                  <a:schemeClr val="tx1"/>
                </a:solidFill>
                <a:effectLst/>
                <a:latin typeface="+mn-lt"/>
                <a:ea typeface="+mn-ea"/>
                <a:cs typeface="+mn-cs"/>
              </a:rPr>
              <a:t>realizat în cadrul proiectului „Moldova: Cooperare în Dezvoltarea Regională”,</a:t>
            </a:r>
            <a:r>
              <a:rPr lang="ro-RO" sz="1200" kern="1200" baseline="0" dirty="0" smtClean="0">
                <a:solidFill>
                  <a:schemeClr val="tx1"/>
                </a:solidFill>
                <a:effectLst/>
                <a:latin typeface="+mn-lt"/>
                <a:ea typeface="+mn-ea"/>
                <a:cs typeface="+mn-cs"/>
              </a:rPr>
              <a:t> în documentul analitic </a:t>
            </a:r>
            <a:r>
              <a:rPr lang="ro-RO" sz="1200" b="1" kern="1200" baseline="0" dirty="0" smtClean="0">
                <a:solidFill>
                  <a:schemeClr val="tx1"/>
                </a:solidFill>
                <a:effectLst/>
                <a:latin typeface="+mn-lt"/>
                <a:ea typeface="+mn-ea"/>
                <a:cs typeface="+mn-cs"/>
              </a:rPr>
              <a:t>”</a:t>
            </a:r>
            <a:r>
              <a:rPr lang="ro-RO" sz="1200" b="1" kern="1200" dirty="0" smtClean="0">
                <a:solidFill>
                  <a:schemeClr val="tx1"/>
                </a:solidFill>
                <a:effectLst/>
                <a:latin typeface="+mn-lt"/>
                <a:ea typeface="+mn-ea"/>
                <a:cs typeface="+mn-cs"/>
              </a:rPr>
              <a:t>Indicele de Deprivare a Ariilor Mici (IDAM) – instrument eficient întru determinarea zonelor defavorizate în regiunile de dezvoltare, 2010”</a:t>
            </a:r>
            <a:r>
              <a:rPr lang="ro-RO" sz="1200" kern="1200" dirty="0" smtClean="0">
                <a:solidFill>
                  <a:schemeClr val="tx1"/>
                </a:solidFill>
                <a:effectLst/>
                <a:latin typeface="+mn-lt"/>
                <a:ea typeface="+mn-ea"/>
                <a:cs typeface="+mn-cs"/>
              </a:rPr>
              <a:t>, Ministerul Dezvoltării Regionale și Construcțiilor</a:t>
            </a:r>
          </a:p>
          <a:p>
            <a:pPr marL="0" marR="0" indent="0" algn="l" defTabSz="914400" rtl="0" eaLnBrk="1" fontAlgn="base" latinLnBrk="0" hangingPunct="1">
              <a:lnSpc>
                <a:spcPct val="100000"/>
              </a:lnSpc>
              <a:spcBef>
                <a:spcPct val="0"/>
              </a:spcBef>
              <a:spcAft>
                <a:spcPct val="0"/>
              </a:spcAft>
              <a:buClrTx/>
              <a:buSzTx/>
              <a:buFontTx/>
              <a:buNone/>
              <a:tabLst/>
              <a:defRPr/>
            </a:pPr>
            <a:endParaRPr lang="ro-RO"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IV. </a:t>
            </a:r>
            <a:r>
              <a:rPr lang="en-US" sz="1200" kern="1200" dirty="0" err="1" smtClean="0">
                <a:solidFill>
                  <a:schemeClr val="tx1"/>
                </a:solidFill>
                <a:effectLst/>
                <a:latin typeface="+mn-lt"/>
                <a:ea typeface="+mn-ea"/>
                <a:cs typeface="+mn-cs"/>
              </a:rPr>
              <a:t>Indicii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deprivare</a:t>
            </a:r>
            <a:r>
              <a:rPr lang="ro-RO" sz="1200" kern="1200" dirty="0" smtClean="0">
                <a:solidFill>
                  <a:schemeClr val="tx1"/>
                </a:solidFill>
                <a:effectLst/>
                <a:latin typeface="+mn-lt"/>
                <a:ea typeface="+mn-ea"/>
                <a:cs typeface="+mn-cs"/>
              </a:rPr>
              <a:t> au fost folosiţi de circa 52% din utilizatori pentru elaborarea/ implementarea/orientarea proiectelor de dezvoltare. </a:t>
            </a:r>
          </a:p>
          <a:p>
            <a:pPr marL="0" marR="0" indent="0" algn="l" defTabSz="914400" rtl="0" eaLnBrk="1" fontAlgn="base" latinLnBrk="0" hangingPunct="1">
              <a:lnSpc>
                <a:spcPct val="100000"/>
              </a:lnSpc>
              <a:spcBef>
                <a:spcPct val="0"/>
              </a:spcBef>
              <a:spcAft>
                <a:spcPct val="0"/>
              </a:spcAft>
              <a:buClrTx/>
              <a:buSzTx/>
              <a:buFontTx/>
              <a:buNone/>
              <a:tabLst/>
              <a:defRPr/>
            </a:pPr>
            <a:r>
              <a:rPr lang="ro-RO" dirty="0" smtClean="0"/>
              <a:t>În primul rînd,</a:t>
            </a:r>
            <a:r>
              <a:rPr lang="ro-RO" baseline="0" dirty="0" smtClean="0"/>
              <a:t> </a:t>
            </a:r>
            <a:r>
              <a:rPr lang="ro-RO" sz="1200" kern="1200" dirty="0" smtClean="0">
                <a:solidFill>
                  <a:schemeClr val="tx1"/>
                </a:solidFill>
                <a:effectLst/>
                <a:latin typeface="+mn-lt"/>
                <a:ea typeface="+mn-ea"/>
                <a:cs typeface="+mn-cs"/>
              </a:rPr>
              <a:t>indicii de deprivare au fost utilizați în calitate </a:t>
            </a:r>
            <a:r>
              <a:rPr lang="ro-RO" sz="1200" b="1" kern="1200" dirty="0" smtClean="0">
                <a:solidFill>
                  <a:schemeClr val="tx1"/>
                </a:solidFill>
                <a:effectLst/>
                <a:latin typeface="+mn-lt"/>
                <a:ea typeface="+mn-ea"/>
                <a:cs typeface="+mn-cs"/>
              </a:rPr>
              <a:t>de criteriu pentru identificarea localităților defavorizate, în procesul de selectare a beneficiarilor de proiecte finanțate din Fondul Naţional de Dezvoltare Regională</a:t>
            </a:r>
            <a:r>
              <a:rPr lang="ro-RO" sz="1200" b="1" kern="1200" baseline="0" dirty="0" smtClean="0">
                <a:solidFill>
                  <a:schemeClr val="tx1"/>
                </a:solidFill>
                <a:effectLst/>
                <a:latin typeface="+mn-lt"/>
                <a:ea typeface="+mn-ea"/>
                <a:cs typeface="+mn-cs"/>
              </a:rPr>
              <a:t> (</a:t>
            </a:r>
            <a:r>
              <a:rPr lang="ro-RO" sz="1200" b="1" kern="1200" dirty="0" smtClean="0">
                <a:solidFill>
                  <a:schemeClr val="tx1"/>
                </a:solidFill>
                <a:effectLst/>
                <a:latin typeface="+mn-lt"/>
                <a:ea typeface="+mn-ea"/>
                <a:cs typeface="+mn-cs"/>
              </a:rPr>
              <a:t>FNDR). </a:t>
            </a:r>
            <a:r>
              <a:rPr lang="ro-RO" sz="1200" b="0" kern="1200" dirty="0" smtClean="0">
                <a:solidFill>
                  <a:schemeClr val="tx1"/>
                </a:solidFill>
                <a:effectLst/>
                <a:latin typeface="+mn-lt"/>
                <a:ea typeface="+mn-ea"/>
                <a:cs typeface="+mn-cs"/>
              </a:rPr>
              <a:t>(Conform </a:t>
            </a:r>
            <a:r>
              <a:rPr lang="ro-RO" sz="1200" kern="1200" dirty="0" smtClean="0">
                <a:solidFill>
                  <a:schemeClr val="tx1"/>
                </a:solidFill>
                <a:effectLst/>
                <a:latin typeface="+mn-lt"/>
                <a:ea typeface="+mn-ea"/>
                <a:cs typeface="+mn-cs"/>
              </a:rPr>
              <a:t>Grilei de evaluare a propunerilor de proiect, Instrucțiunii pentru utilizatori privind înaintarea propunerilor de proiecte pentru finanțare din Fondul național de dezvoltare regională, aprobată prin decizia Consiliului Național de Coordonare a Dezvoltării Regionale nr. 4/12 din 23.02.2012</a:t>
            </a:r>
            <a:r>
              <a:rPr lang="ro-RO" sz="1200" kern="1200" baseline="0" dirty="0" smtClean="0">
                <a:solidFill>
                  <a:schemeClr val="tx1"/>
                </a:solidFill>
                <a:effectLst/>
                <a:latin typeface="+mn-lt"/>
                <a:ea typeface="+mn-ea"/>
                <a:cs typeface="+mn-cs"/>
              </a:rPr>
              <a:t> unul din criteriile de selectare a proiectelor este orientarea spre zonele defavorizate, conform IDAM</a:t>
            </a:r>
            <a:r>
              <a:rPr lang="ro-RO" sz="1200" b="0" kern="1200" dirty="0" smtClean="0">
                <a:solidFill>
                  <a:schemeClr val="tx1"/>
                </a:solidFill>
                <a:effectLst/>
                <a:latin typeface="+mn-lt"/>
                <a:ea typeface="+mn-ea"/>
                <a:cs typeface="+mn-cs"/>
              </a:rPr>
              <a:t>). </a:t>
            </a:r>
            <a:r>
              <a:rPr lang="ru-RU" b="1" dirty="0" smtClean="0">
                <a:effectLst/>
              </a:rPr>
              <a:t> </a:t>
            </a:r>
            <a:r>
              <a:rPr lang="ro-RO" b="0" dirty="0" smtClean="0">
                <a:effectLst/>
              </a:rPr>
              <a:t>Mijloacele FNDR </a:t>
            </a:r>
            <a:r>
              <a:rPr lang="ro-RO" sz="1200" kern="1200" dirty="0" smtClean="0">
                <a:solidFill>
                  <a:schemeClr val="tx1"/>
                </a:solidFill>
                <a:effectLst/>
                <a:latin typeface="+mn-lt"/>
                <a:ea typeface="+mn-ea"/>
                <a:cs typeface="+mn-cs"/>
              </a:rPr>
              <a:t>au fost alocate pentru proiecte investiționale din următoarele domenii: infrastructura drumurilor, aprovizionarea cu apă și canalizare, îmbunătățirea factorilor de mediu, activitatea turistică, susținerea mediului de afaceri.</a:t>
            </a:r>
            <a:endParaRPr lang="ro-RO" b="1" dirty="0" smtClean="0">
              <a:effectLs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ro-RO" b="1" dirty="0" smtClean="0"/>
          </a:p>
          <a:p>
            <a:r>
              <a:rPr lang="ro-RO" b="0" dirty="0" smtClean="0"/>
              <a:t>IDAM au fost</a:t>
            </a:r>
            <a:r>
              <a:rPr lang="ro-RO" b="0" baseline="0" dirty="0" smtClean="0"/>
              <a:t> utilizați de către Fondul Social de Investiții (FISM I si FISM II) pentru implementarea proiectelor în </a:t>
            </a:r>
            <a:r>
              <a:rPr lang="ro-RO" sz="1200" kern="1200" dirty="0" smtClean="0">
                <a:solidFill>
                  <a:schemeClr val="tx1"/>
                </a:solidFill>
                <a:effectLst/>
                <a:latin typeface="+mn-lt"/>
                <a:ea typeface="+mn-ea"/>
                <a:cs typeface="+mn-cs"/>
              </a:rPr>
              <a:t>localitățile rurale deprivate,</a:t>
            </a:r>
            <a:r>
              <a:rPr lang="ro-RO" sz="1200" kern="1200" baseline="0" dirty="0" smtClean="0">
                <a:solidFill>
                  <a:schemeClr val="tx1"/>
                </a:solidFill>
                <a:effectLst/>
                <a:latin typeface="+mn-lt"/>
                <a:ea typeface="+mn-ea"/>
                <a:cs typeface="+mn-cs"/>
              </a:rPr>
              <a:t> proiecte de dezvoltare a infrastructurii sociale (</a:t>
            </a:r>
            <a:r>
              <a:rPr lang="ro-RO" sz="1200" kern="1200" dirty="0" smtClean="0">
                <a:solidFill>
                  <a:schemeClr val="tx1"/>
                </a:solidFill>
                <a:effectLst/>
                <a:latin typeface="+mn-lt"/>
                <a:ea typeface="+mn-ea"/>
                <a:cs typeface="+mn-cs"/>
              </a:rPr>
              <a:t>(şcoli, grădiniţe, centre culturale, drumuri comunitare, sisteme de aprovizionare cu apă și canalizare, sisteme de gaz etc</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Sursele financiare au fost orientate spre cele mai deprivate sate, selectate conform IDAM.</a:t>
            </a:r>
          </a:p>
          <a:p>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Indicii de deprivare au fost utilizați în cadrul Programului Comun de Dezvoltare Locală Integrată (PCDLI), implementat de către Programul Națiunilor Unite pentru Dezvoltare,</a:t>
            </a:r>
            <a:r>
              <a:rPr lang="ro-RO" sz="1200" kern="1200" baseline="0" dirty="0" smtClean="0">
                <a:solidFill>
                  <a:schemeClr val="tx1"/>
                </a:solidFill>
                <a:effectLst/>
                <a:latin typeface="+mn-lt"/>
                <a:ea typeface="+mn-ea"/>
                <a:cs typeface="+mn-cs"/>
              </a:rPr>
              <a:t> care asistă </a:t>
            </a:r>
            <a:r>
              <a:rPr lang="ro-RO" sz="1200" kern="1200" dirty="0" smtClean="0">
                <a:solidFill>
                  <a:schemeClr val="tx1"/>
                </a:solidFill>
                <a:effectLst/>
                <a:latin typeface="+mn-lt"/>
                <a:ea typeface="+mn-ea"/>
                <a:cs typeface="+mn-cs"/>
              </a:rPr>
              <a:t>Guvernul Republicii Moldova în procesul descentralizării pentru promovarea autonomiei locale și asigurarea accesului tuturor oamenilor, în special a celor din comunitățile rurale și grupurile vulnerabile, la servicii publice de calitate. Au fost avantajate raioanele cu un nivel mai înalt de deprivare. În aceste localități au fost implementate proiecte care au avut menirea de a consolida capacitățile administrației publice locale, de a îmbunătăți accesul la unele servicii publice: iluminare stradală, condiții îmbunătățite în școli, grădinițe, spitale, drumuri reabilitate, rețele de apă și canalizare extinse. </a:t>
            </a:r>
          </a:p>
          <a:p>
            <a:pPr marL="0" marR="0" indent="0" algn="l" defTabSz="914400" rtl="0" eaLnBrk="1" fontAlgn="base" latinLnBrk="0" hangingPunct="1">
              <a:lnSpc>
                <a:spcPct val="100000"/>
              </a:lnSpc>
              <a:spcBef>
                <a:spcPct val="3000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Indicii de deprivare au fost utilizați pentru a evalua impactul proiectelor de dezvoltare finanțate din asistența externă oferită Republicii Moldova.  Pentru aceasta a fost creată harta deprivării la nivel de raioane, care poate fi accesată pe portalul guvernamental al platformei pentru gestionarea asistenței externe.</a:t>
            </a:r>
            <a:r>
              <a:rPr lang="ru-RU" dirty="0" smtClean="0">
                <a:effectLst/>
              </a:rPr>
              <a:t> </a:t>
            </a:r>
            <a:r>
              <a:rPr lang="ro-RO" sz="1200" u="sng" kern="1200" dirty="0" smtClean="0">
                <a:solidFill>
                  <a:schemeClr val="tx1"/>
                </a:solidFill>
                <a:effectLst/>
                <a:latin typeface="+mn-lt"/>
                <a:ea typeface="+mn-ea"/>
                <a:cs typeface="+mn-cs"/>
                <a:hlinkClick r:id="rId3"/>
              </a:rPr>
              <a:t>http://amp.gov.md/esrigis/mainmap.do?reset=true&amp;language=ro</a:t>
            </a:r>
            <a:r>
              <a:rPr lang="ro-RO"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În general, direcțiile de utilizare ale indicatorilor din BD coincid cu direcțiile de utilizare ale IDAM. Astfel, rezultatele chestionării au arătat că BD a fost utilizată pentru elaborarea documentelor de planificare strategică (planuri, strategii, programe), efectuarea analizelor social-economice, dar şi pentru scrierea și monitorizarea propunerilor de proiecte. </a:t>
            </a:r>
            <a:endParaRPr lang="en-US" b="0" dirty="0"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B3295C-4756-4EEB-ACE6-B5F91E3DE19C}" type="slidenum">
              <a:rPr lang="ru-RU">
                <a:cs typeface="Arial" charset="0"/>
              </a:rPr>
              <a:pPr fontAlgn="base">
                <a:spcBef>
                  <a:spcPct val="0"/>
                </a:spcBef>
                <a:spcAft>
                  <a:spcPct val="0"/>
                </a:spcAft>
              </a:pPr>
              <a:t>7</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ro-RO" sz="1200" kern="1200" dirty="0" smtClean="0">
                <a:solidFill>
                  <a:schemeClr val="tx1"/>
                </a:solidFill>
                <a:effectLst/>
                <a:latin typeface="+mn-lt"/>
                <a:ea typeface="+mn-ea"/>
                <a:cs typeface="+mn-cs"/>
              </a:rPr>
              <a:t>Indicii de deprivare sunt nişte instrumente axate pe dezvoltarea regională şi comunitară. Ei au fost concepuţi pentru fiecare regiune, raion şi primărie din ţară. Respectiv, există trei nivele de detaliere a indicilor de deprivare: regiune, raion, primărie. În general, s-a constatat o relaţie directă între tipul instituţiei și nivelul de dezagregare utilizat. Spre exemplu, agenţiile de dezvoltare regională au utilizat cel mai mult indicatorii/indicii la nivel de regiuni, consiliile raionale – indicatorii/indicii la nivel de raion,  primăriile – indicatorii/indicii la nivel de primării. Această situație este explicată de faptul că politicile/proiectele elaborate îşi extind arealul de influenţă asupra nivelului administrat de autorități.</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endParaRPr lang="ru-RU"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Rezultatele chestionării au arătat că cel mai frecvent, indicii de deprivare au fost folosiţi la nivel de raion şi primărie. Circa 69% dintre cei care au utilizat indicii de deprivare au indicat că i-au folosit la nivel de raion, și circa 56% - la nivel de primărie. Totodată, la nivel de regiune de dezvoltare indicii de deprivare au fost utilizați de 35% din respondenți.</a:t>
            </a:r>
            <a:endParaRPr lang="ru-RU" sz="1200" kern="1200" dirty="0" smtClean="0">
              <a:solidFill>
                <a:schemeClr val="tx1"/>
              </a:solidFill>
              <a:effectLst/>
              <a:latin typeface="+mn-lt"/>
              <a:ea typeface="+mn-ea"/>
              <a:cs typeface="+mn-cs"/>
            </a:endParaRPr>
          </a:p>
          <a:p>
            <a:pPr>
              <a:spcBef>
                <a:spcPct val="0"/>
              </a:spcBef>
            </a:pPr>
            <a:endParaRPr lang="ro-RO" dirty="0"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3332C-E054-4C22-A695-CF7C804EA1A7}" type="slidenum">
              <a:rPr lang="ru-RU">
                <a:cs typeface="Arial" charset="0"/>
              </a:rPr>
              <a:pPr fontAlgn="base">
                <a:spcBef>
                  <a:spcPct val="0"/>
                </a:spcBef>
                <a:spcAft>
                  <a:spcPct val="0"/>
                </a:spcAft>
              </a:pPr>
              <a:t>8</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z="1200" kern="1200" dirty="0" smtClean="0">
                <a:solidFill>
                  <a:schemeClr val="tx1"/>
                </a:solidFill>
                <a:effectLst/>
                <a:latin typeface="+mn-lt"/>
                <a:ea typeface="+mn-ea"/>
                <a:cs typeface="+mn-cs"/>
              </a:rPr>
              <a:t>Indicatorii din Baza de date, la fel ca și indicii de deprivare, în cea mai mare parte au fost utilizaţi la nivel de raion şi primării. Circa 68% din utilizatori au utilizat indicatorii la nivel de raion, și circa 58% - la nivel de primării. Totodată, o pondere de 28% din utilizatori au folosit indicatorii din BD la nivel de regiune și 26% - la nivel naţional.</a:t>
            </a:r>
          </a:p>
          <a:p>
            <a:pPr marL="0" marR="0" indent="0" algn="l" defTabSz="914400" rtl="0" eaLnBrk="1" fontAlgn="base" latinLnBrk="0" hangingPunct="1">
              <a:lnSpc>
                <a:spcPct val="100000"/>
              </a:lnSpc>
              <a:spcBef>
                <a:spcPct val="0"/>
              </a:spcBef>
              <a:spcAft>
                <a:spcPct val="0"/>
              </a:spcAft>
              <a:buClrTx/>
              <a:buSzTx/>
              <a:buFontTx/>
              <a:buNone/>
              <a:tabLst/>
              <a:defRPr/>
            </a:pPr>
            <a:endParaRPr lang="ro-RO"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tx1"/>
                </a:solidFill>
                <a:effectLst/>
                <a:latin typeface="+mn-lt"/>
                <a:ea typeface="+mn-ea"/>
                <a:cs typeface="+mn-cs"/>
              </a:rPr>
              <a:t>Deşi această bază de date nu a fost concepută pentru a obţine </a:t>
            </a:r>
            <a:r>
              <a:rPr lang="ro-RO" sz="1200" i="1" kern="1200" dirty="0" smtClean="0">
                <a:solidFill>
                  <a:schemeClr val="tx1"/>
                </a:solidFill>
                <a:effectLst/>
                <a:latin typeface="+mn-lt"/>
                <a:ea typeface="+mn-ea"/>
                <a:cs typeface="+mn-cs"/>
              </a:rPr>
              <a:t>indicatori la nivel naţional</a:t>
            </a:r>
            <a:r>
              <a:rPr lang="ro-RO" sz="1200" kern="1200" dirty="0" smtClean="0">
                <a:solidFill>
                  <a:schemeClr val="tx1"/>
                </a:solidFill>
                <a:effectLst/>
                <a:latin typeface="+mn-lt"/>
                <a:ea typeface="+mn-ea"/>
                <a:cs typeface="+mn-cs"/>
              </a:rPr>
              <a:t>, unii respondenţi au folosit indicatorii agregaţi la nivel de ţară. Cei mai mulţi utilizatori ai indicatorilor agregaţi la nivel naţional au fost identificaţi în rândul APC (circa 80% din acești utilizatori). De asemenea, indicatori la nivel naţional au fost utilizaţi şi de unii parteneri de dezvoltare (17%), dar şi de agenţiile de dezvoltare regională (36%) (Tabelul 1.5). Cel mai probabil aceste instituţii au agregat unii indicatori din BD la nivel naţional din cauza lipsei acestor indicatori în statistica oficială.</a:t>
            </a:r>
            <a:endParaRPr lang="ru-RU" sz="1200" kern="1200" dirty="0" smtClean="0">
              <a:solidFill>
                <a:schemeClr val="tx1"/>
              </a:solidFill>
              <a:effectLst/>
              <a:latin typeface="+mn-lt"/>
              <a:ea typeface="+mn-ea"/>
              <a:cs typeface="+mn-cs"/>
            </a:endParaRPr>
          </a:p>
          <a:p>
            <a:pPr>
              <a:spcBef>
                <a:spcPct val="0"/>
              </a:spcBef>
            </a:pPr>
            <a:endParaRPr lang="ro-RO" dirty="0" smtClean="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4D285B-347F-4E6F-9B6F-29D1531DA96C}" type="slidenum">
              <a:rPr lang="ru-RU">
                <a:cs typeface="Arial" charset="0"/>
              </a:rPr>
              <a:pPr fontAlgn="base">
                <a:spcBef>
                  <a:spcPct val="0"/>
                </a:spcBef>
                <a:spcAft>
                  <a:spcPct val="0"/>
                </a:spcAft>
              </a:pPr>
              <a:t>9</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ro-RO"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grpSp>
      </p:grpSp>
      <p:sp>
        <p:nvSpPr>
          <p:cNvPr id="245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Click to edit Master title style</a:t>
            </a:r>
          </a:p>
        </p:txBody>
      </p:sp>
      <p:sp>
        <p:nvSpPr>
          <p:cNvPr id="245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fld id="{A048C1DB-D17E-4940-B434-5531A4C0A098}" type="datetimeFigureOut">
              <a:rPr lang="ru-RU"/>
              <a:pPr>
                <a:defRPr/>
              </a:pPr>
              <a:t>25.08.2014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smtClean="0"/>
            </a:lvl1pPr>
          </a:lstStyle>
          <a:p>
            <a:pPr>
              <a:defRPr/>
            </a:pPr>
            <a:fld id="{4F3801E2-013B-40D0-A480-0F8226004F37}" type="slidenum">
              <a:rPr lang="ru-RU"/>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77256570-44E6-4305-B55F-459F564F2A25}"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8BC0B30-883B-4F0C-B303-0B940136471B}" type="datetimeFigureOut">
              <a:rPr lang="ru-RU"/>
              <a:pPr>
                <a:defRPr/>
              </a:pPr>
              <a:t>25.08.2014</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E47D806-FC52-4923-8002-A11A140FE79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7C13126-8AD0-4883-9337-4BB5A0352332}" type="datetimeFigureOut">
              <a:rPr lang="ru-RU"/>
              <a:pPr>
                <a:defRPr/>
              </a:pPr>
              <a:t>25.08.2014</a:t>
            </a:fld>
            <a:endParaRPr lang="ru-RU"/>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Rectangle 2"/>
          <p:cNvSpPr>
            <a:spLocks noGrp="1" noChangeArrowheads="1"/>
          </p:cNvSpPr>
          <p:nvPr>
            <p:ph type="ftr" sz="quarter"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688B74A5-2496-4136-BF32-9034DC01E051}" type="slidenum">
              <a:rPr lang="ru-RU"/>
              <a:pPr>
                <a:defRPr/>
              </a:pPr>
              <a:t>‹#›</a:t>
            </a:fld>
            <a:endParaRPr lang="ru-RU"/>
          </a:p>
        </p:txBody>
      </p:sp>
      <p:sp>
        <p:nvSpPr>
          <p:cNvPr id="8" name="Rectangle 16"/>
          <p:cNvSpPr>
            <a:spLocks noGrp="1" noChangeArrowheads="1"/>
          </p:cNvSpPr>
          <p:nvPr>
            <p:ph type="dt" sz="half" idx="12"/>
          </p:nvPr>
        </p:nvSpPr>
        <p:spPr>
          <a:ln/>
        </p:spPr>
        <p:txBody>
          <a:bodyPr/>
          <a:lstStyle>
            <a:lvl1pPr>
              <a:defRPr/>
            </a:lvl1pPr>
          </a:lstStyle>
          <a:p>
            <a:pPr>
              <a:defRPr/>
            </a:pPr>
            <a:fld id="{1606A57B-50C4-45E4-88D3-30261584400B}" type="datetimeFigureOut">
              <a:rPr lang="ru-RU"/>
              <a:pPr>
                <a:defRPr/>
              </a:pPr>
              <a:t>25.08.2014</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ro-RO"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grpSp>
      </p:grpSp>
      <p:sp>
        <p:nvSpPr>
          <p:cNvPr id="245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Click to edit Master title style</a:t>
            </a:r>
          </a:p>
        </p:txBody>
      </p:sp>
      <p:sp>
        <p:nvSpPr>
          <p:cNvPr id="245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fld id="{7E9B408B-996B-42D1-82ED-226E1181C080}" type="datetimeFigureOut">
              <a:rPr lang="ru-RU"/>
              <a:pPr>
                <a:defRPr/>
              </a:pPr>
              <a:t>25.08.2014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smtClean="0"/>
            </a:lvl1pPr>
          </a:lstStyle>
          <a:p>
            <a:pPr>
              <a:defRPr/>
            </a:pPr>
            <a:fld id="{63B69B68-E6DF-47D0-A087-6D4AEB35E6C4}"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24896EE0-C1FC-4432-B033-A6D9D7E8520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3609282A-D9F2-42CA-977E-5B79C5F2DB18}" type="datetimeFigureOut">
              <a:rPr lang="ru-RU"/>
              <a:pPr>
                <a:defRPr/>
              </a:pPr>
              <a:t>25.08.2014</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070868-76E0-4998-8920-4E23F2D0A8F1}"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F1C36FFD-51BA-47DF-B100-C652BE1C7E87}" type="datetimeFigureOut">
              <a:rPr lang="ru-RU"/>
              <a:pPr>
                <a:defRPr/>
              </a:pPr>
              <a:t>25.08.2014</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A7CE32B8-9645-46BF-B815-5C45F1DD51E6}"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E6F1AC5-0906-4E70-A876-845CB41D7FD2}" type="datetimeFigureOut">
              <a:rPr lang="ru-RU"/>
              <a:pPr>
                <a:defRPr/>
              </a:pPr>
              <a:t>25.08.2014</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00E5153F-4FFE-4C9D-AD87-3E2AAFE8BC71}"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27B6AC2-4166-4A96-8C4B-A10A30D8036B}" type="datetimeFigureOut">
              <a:rPr lang="ru-RU"/>
              <a:pPr>
                <a:defRPr/>
              </a:pPr>
              <a:t>25.08.2014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4A9AE29B-6235-47B4-A128-84B5166B4FFE}"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9C8960FC-D46B-40F3-BDCE-6180C9E39B0A}" type="datetimeFigureOut">
              <a:rPr lang="ru-RU"/>
              <a:pPr>
                <a:defRPr/>
              </a:pPr>
              <a:t>25.08.2014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9DC74502-76A7-4A5D-BB9E-31512678C791}"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E2723C77-A4B9-4908-84B3-246168E823F6}" type="datetimeFigureOut">
              <a:rPr lang="ru-RU"/>
              <a:pPr>
                <a:defRPr/>
              </a:pPr>
              <a:t>25.08.2014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640CB77-ADD5-4FE1-9A44-697EAB5BE7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6352B26-F0C1-4CA0-8620-606A570F8D17}" type="datetimeFigureOut">
              <a:rPr lang="ru-RU"/>
              <a:pPr>
                <a:defRPr/>
              </a:pPr>
              <a:t>25.08.2014</a:t>
            </a:fld>
            <a:endParaRPr lang="ru-RU"/>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B16E01B-618F-4243-99AE-BE640E808BF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9593355-9043-441D-898B-2509639B7B83}" type="datetimeFigureOut">
              <a:rPr lang="ru-RU"/>
              <a:pPr>
                <a:defRPr/>
              </a:pPr>
              <a:t>25.08.2014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FB61949-D0BA-4BB4-8B76-47742D0C1A2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16C30DC8-2136-49B6-90F1-A5EDBB956E59}" type="datetimeFigureOut">
              <a:rPr lang="ru-RU"/>
              <a:pPr>
                <a:defRPr/>
              </a:pPr>
              <a:t>25.08.2014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4EF9ECB-F624-43B9-9FD9-8CC0D6F1E0CB}"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6A3C1BB-4996-47EF-AD60-DFECF868045F}" type="datetimeFigureOut">
              <a:rPr lang="ru-RU"/>
              <a:pPr>
                <a:defRPr/>
              </a:pPr>
              <a:t>25.08.2014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34D1BFF-C373-455C-BBBA-420A65D7A242}"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DD109BBB-3763-432B-80DC-490437118877}" type="datetimeFigureOut">
              <a:rPr lang="ru-RU"/>
              <a:pPr>
                <a:defRPr/>
              </a:pPr>
              <a:t>25.08.2014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Rectangle 2"/>
          <p:cNvSpPr>
            <a:spLocks noGrp="1" noChangeArrowheads="1"/>
          </p:cNvSpPr>
          <p:nvPr>
            <p:ph type="ftr" sz="quarter" idx="10"/>
          </p:nvPr>
        </p:nvSpPr>
        <p:spPr/>
        <p:txBody>
          <a:bodyPr/>
          <a:lstStyle>
            <a:lvl1pPr>
              <a:defRPr/>
            </a:lvl1pPr>
          </a:lstStyle>
          <a:p>
            <a:pPr>
              <a:defRPr/>
            </a:pPr>
            <a:endParaRPr lang="ru-RU"/>
          </a:p>
        </p:txBody>
      </p:sp>
      <p:sp>
        <p:nvSpPr>
          <p:cNvPr id="7" name="Rectangle 3"/>
          <p:cNvSpPr>
            <a:spLocks noGrp="1" noChangeArrowheads="1"/>
          </p:cNvSpPr>
          <p:nvPr>
            <p:ph type="sldNum" sz="quarter" idx="11"/>
          </p:nvPr>
        </p:nvSpPr>
        <p:spPr/>
        <p:txBody>
          <a:bodyPr/>
          <a:lstStyle>
            <a:lvl1pPr>
              <a:defRPr smtClean="0"/>
            </a:lvl1pPr>
          </a:lstStyle>
          <a:p>
            <a:pPr>
              <a:defRPr/>
            </a:pPr>
            <a:fld id="{E606C0E1-180D-4B08-B8C2-F40BA2FD0CFC}" type="slidenum">
              <a:rPr lang="ru-RU"/>
              <a:pPr>
                <a:defRPr/>
              </a:pPr>
              <a:t>‹#›</a:t>
            </a:fld>
            <a:endParaRPr lang="ru-RU"/>
          </a:p>
        </p:txBody>
      </p:sp>
      <p:sp>
        <p:nvSpPr>
          <p:cNvPr id="8"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E67DF6A-D4E9-483D-A532-B5FE6B81FBE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81E146E-0196-40D5-8519-781731E93D3B}" type="datetimeFigureOut">
              <a:rPr lang="ru-RU"/>
              <a:pPr>
                <a:defRPr/>
              </a:pPr>
              <a:t>25.08.2014</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8DA0B2D8-3F18-4AF0-AA0B-1DB64B1EC143}"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63CF6AD1-F19F-465E-8563-11AAFB4A8002}" type="datetimeFigureOut">
              <a:rPr lang="ru-RU"/>
              <a:pPr>
                <a:defRPr/>
              </a:pPr>
              <a:t>25.08.2014</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E1B0472D-C009-4456-9F4F-68E70F3A5A8B}"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BC997735-82A5-472C-AE25-4FE3797402FC}" type="datetimeFigureOut">
              <a:rPr lang="ru-RU"/>
              <a:pPr>
                <a:defRPr/>
              </a:pPr>
              <a:t>25.08.2014</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6505C0-0703-478C-B00F-DB0B5D0C3786}"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3F15F03-81E7-4428-80E7-EC2550DD2A18}" type="datetimeFigureOut">
              <a:rPr lang="ru-RU"/>
              <a:pPr>
                <a:defRPr/>
              </a:pPr>
              <a:t>25.08.2014</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F76FD8E0-5EF2-4F97-9AB6-0A45CD2A4969}"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F789CDC1-135A-4706-A484-F9F20DEE629E}" type="datetimeFigureOut">
              <a:rPr lang="ru-RU"/>
              <a:pPr>
                <a:defRPr/>
              </a:pPr>
              <a:t>25.08.2014</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CEF2176-A982-495E-8422-270145C91221}"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4FC4140F-17A1-4E50-8B0C-B3E7BEB6261C}" type="datetimeFigureOut">
              <a:rPr lang="ru-RU"/>
              <a:pPr>
                <a:defRPr/>
              </a:pPr>
              <a:t>25.08.2014</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B6F63CE-4A84-43E1-8F78-1BF1842FDBFC}"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739CD74-C8D1-406F-AD89-9D0F05C99A7B}" type="datetimeFigureOut">
              <a:rPr lang="ru-RU"/>
              <a:pPr>
                <a:defRPr/>
              </a:pPr>
              <a:t>25.08.2014</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cs typeface="+mn-cs"/>
              </a:defRPr>
            </a:lvl1pPr>
          </a:lstStyle>
          <a:p>
            <a:pPr>
              <a:defRPr/>
            </a:pPr>
            <a:endParaRPr lang="ru-RU"/>
          </a:p>
        </p:txBody>
      </p:sp>
      <p:sp>
        <p:nvSpPr>
          <p:cNvPr id="235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smtClean="0">
                <a:latin typeface="Arial Black" pitchFamily="34" charset="0"/>
                <a:cs typeface="+mn-cs"/>
              </a:defRPr>
            </a:lvl1pPr>
          </a:lstStyle>
          <a:p>
            <a:pPr>
              <a:defRPr/>
            </a:pPr>
            <a:fld id="{284173CF-4BBC-455D-B5B2-8168415894DB}"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235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ro-RO" sz="2400">
                <a:latin typeface="Times New Roman" pitchFamily="18" charset="0"/>
                <a:cs typeface="+mn-cs"/>
              </a:endParaRPr>
            </a:p>
          </p:txBody>
        </p:sp>
        <p:sp>
          <p:nvSpPr>
            <p:cNvPr id="235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235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a:solidFill>
                  <a:schemeClr val="hlink"/>
                </a:solidFill>
                <a:latin typeface="+mn-lt"/>
                <a:cs typeface="+mn-cs"/>
              </a:endParaRPr>
            </a:p>
          </p:txBody>
        </p:sp>
        <p:sp>
          <p:nvSpPr>
            <p:cNvPr id="235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a:solidFill>
                  <a:schemeClr val="hlink"/>
                </a:solidFill>
                <a:latin typeface="+mn-lt"/>
                <a:cs typeface="+mn-cs"/>
              </a:endParaRPr>
            </a:p>
          </p:txBody>
        </p:sp>
        <p:sp>
          <p:nvSpPr>
            <p:cNvPr id="235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a:solidFill>
                  <a:schemeClr val="accent2"/>
                </a:solidFill>
                <a:latin typeface="+mn-lt"/>
                <a:cs typeface="+mn-cs"/>
              </a:endParaRPr>
            </a:p>
          </p:txBody>
        </p:sp>
        <p:sp>
          <p:nvSpPr>
            <p:cNvPr id="235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a:solidFill>
                  <a:schemeClr val="hlink"/>
                </a:solidFill>
                <a:latin typeface="+mn-lt"/>
                <a:cs typeface="+mn-cs"/>
              </a:endParaRPr>
            </a:p>
          </p:txBody>
        </p:sp>
        <p:sp>
          <p:nvSpPr>
            <p:cNvPr id="235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235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a:solidFill>
                  <a:schemeClr val="accent2"/>
                </a:solidFill>
                <a:latin typeface="+mn-lt"/>
                <a:cs typeface="+mn-cs"/>
              </a:endParaRPr>
            </a:p>
          </p:txBody>
        </p:sp>
        <p:sp>
          <p:nvSpPr>
            <p:cNvPr id="235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a:solidFill>
                  <a:schemeClr val="accent2"/>
                </a:solidFill>
                <a:latin typeface="+mn-lt"/>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235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smtClean="0">
                <a:latin typeface="+mn-lt"/>
                <a:cs typeface="+mn-cs"/>
              </a:defRPr>
            </a:lvl1pPr>
          </a:lstStyle>
          <a:p>
            <a:pPr>
              <a:defRPr/>
            </a:pPr>
            <a:fld id="{66259EDA-F747-4109-906C-9D037ACE512F}" type="datetimeFigureOut">
              <a:rPr lang="ru-RU"/>
              <a:pPr>
                <a:defRPr/>
              </a:pPr>
              <a:t>25.08.2014</a:t>
            </a:fld>
            <a:endParaRPr lang="ru-RU"/>
          </a:p>
        </p:txBody>
      </p:sp>
    </p:spTree>
  </p:cSld>
  <p:clrMap bg1="lt1" tx1="dk1" bg2="lt2" tx2="dk2" accent1="accent1" accent2="accent2" accent3="accent3" accent4="accent4" accent5="accent5" accent6="accent6" hlink="hlink" folHlink="folHlink"/>
  <p:sldLayoutIdLst>
    <p:sldLayoutId id="214748372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 id="2147483703" r:id="rId12"/>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cs typeface="+mn-cs"/>
              </a:defRPr>
            </a:lvl1pPr>
          </a:lstStyle>
          <a:p>
            <a:pPr>
              <a:defRPr/>
            </a:pPr>
            <a:endParaRPr lang="ru-RU"/>
          </a:p>
        </p:txBody>
      </p:sp>
      <p:sp>
        <p:nvSpPr>
          <p:cNvPr id="235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smtClean="0">
                <a:latin typeface="Arial Black" pitchFamily="34" charset="0"/>
                <a:cs typeface="+mn-cs"/>
              </a:defRPr>
            </a:lvl1pPr>
          </a:lstStyle>
          <a:p>
            <a:pPr>
              <a:defRPr/>
            </a:pPr>
            <a:fld id="{A5543829-A781-4920-A642-6170AD480179}" type="slidenum">
              <a:rPr lang="ru-RU"/>
              <a:pPr>
                <a:defRPr/>
              </a:pPr>
              <a:t>‹#›</a:t>
            </a:fld>
            <a:endParaRPr lang="ru-RU"/>
          </a:p>
        </p:txBody>
      </p:sp>
      <p:grpSp>
        <p:nvGrpSpPr>
          <p:cNvPr id="14340" name="Group 4"/>
          <p:cNvGrpSpPr>
            <a:grpSpLocks/>
          </p:cNvGrpSpPr>
          <p:nvPr/>
        </p:nvGrpSpPr>
        <p:grpSpPr bwMode="auto">
          <a:xfrm>
            <a:off x="0" y="0"/>
            <a:ext cx="9144000" cy="546100"/>
            <a:chOff x="0" y="0"/>
            <a:chExt cx="5760" cy="344"/>
          </a:xfrm>
        </p:grpSpPr>
        <p:sp>
          <p:nvSpPr>
            <p:cNvPr id="235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ro-RO" sz="2400">
                <a:latin typeface="Times New Roman" pitchFamily="18" charset="0"/>
                <a:cs typeface="+mn-cs"/>
              </a:endParaRPr>
            </a:p>
          </p:txBody>
        </p:sp>
        <p:sp>
          <p:nvSpPr>
            <p:cNvPr id="235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235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a:solidFill>
                  <a:schemeClr val="hlink"/>
                </a:solidFill>
                <a:latin typeface="+mn-lt"/>
                <a:cs typeface="+mn-cs"/>
              </a:endParaRPr>
            </a:p>
          </p:txBody>
        </p:sp>
        <p:sp>
          <p:nvSpPr>
            <p:cNvPr id="235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a:solidFill>
                  <a:schemeClr val="hlink"/>
                </a:solidFill>
                <a:latin typeface="+mn-lt"/>
                <a:cs typeface="+mn-cs"/>
              </a:endParaRPr>
            </a:p>
          </p:txBody>
        </p:sp>
        <p:sp>
          <p:nvSpPr>
            <p:cNvPr id="235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a:solidFill>
                  <a:schemeClr val="accent2"/>
                </a:solidFill>
                <a:latin typeface="+mn-lt"/>
                <a:cs typeface="+mn-cs"/>
              </a:endParaRPr>
            </a:p>
          </p:txBody>
        </p:sp>
        <p:sp>
          <p:nvSpPr>
            <p:cNvPr id="235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o-RO">
                <a:solidFill>
                  <a:schemeClr val="hlink"/>
                </a:solidFill>
                <a:latin typeface="+mn-lt"/>
                <a:cs typeface="+mn-cs"/>
              </a:endParaRPr>
            </a:p>
          </p:txBody>
        </p:sp>
        <p:sp>
          <p:nvSpPr>
            <p:cNvPr id="235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o-RO" sz="2400">
                <a:latin typeface="Times New Roman" pitchFamily="18" charset="0"/>
                <a:cs typeface="+mn-cs"/>
              </a:endParaRPr>
            </a:p>
          </p:txBody>
        </p:sp>
        <p:sp>
          <p:nvSpPr>
            <p:cNvPr id="235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a:solidFill>
                  <a:schemeClr val="accent2"/>
                </a:solidFill>
                <a:latin typeface="+mn-lt"/>
                <a:cs typeface="+mn-cs"/>
              </a:endParaRPr>
            </a:p>
          </p:txBody>
        </p:sp>
        <p:sp>
          <p:nvSpPr>
            <p:cNvPr id="235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o-RO">
                <a:solidFill>
                  <a:schemeClr val="accent2"/>
                </a:solidFill>
                <a:latin typeface="+mn-lt"/>
                <a:cs typeface="+mn-cs"/>
              </a:endParaRPr>
            </a:p>
          </p:txBody>
        </p:sp>
      </p:grpSp>
      <p:sp>
        <p:nvSpPr>
          <p:cNvPr id="1434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434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235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smtClean="0">
                <a:latin typeface="+mn-lt"/>
                <a:cs typeface="+mn-cs"/>
              </a:defRPr>
            </a:lvl1pPr>
          </a:lstStyle>
          <a:p>
            <a:pPr>
              <a:defRPr/>
            </a:pPr>
            <a:fld id="{50359435-A827-42E2-84CC-EF9B5600A4A5}" type="datetimeFigureOut">
              <a:rPr lang="ru-RU"/>
              <a:pPr>
                <a:defRPr/>
              </a:pPr>
              <a:t>25.08.2014</a:t>
            </a:fld>
            <a:endParaRPr lang="ru-RU"/>
          </a:p>
        </p:txBody>
      </p:sp>
    </p:spTree>
  </p:cSld>
  <p:clrMap bg1="lt1" tx1="dk1" bg2="lt2" tx2="dk2" accent1="accent1" accent2="accent2" accent3="accent3" accent4="accent4" accent5="accent5" accent6="accent6" hlink="hlink" folHlink="folHlink"/>
  <p:sldLayoutIdLst>
    <p:sldLayoutId id="2147483725"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26" r:id="rId12"/>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5277619" y="4509120"/>
            <a:ext cx="3832448" cy="1080120"/>
          </a:xfrm>
        </p:spPr>
        <p:txBody>
          <a:bodyPr/>
          <a:lstStyle/>
          <a:p>
            <a:r>
              <a:rPr lang="ro-RO" sz="1400" dirty="0" smtClean="0"/>
              <a:t>Dorina GARABAJIU, expert independent</a:t>
            </a:r>
          </a:p>
          <a:p>
            <a:endParaRPr lang="en-US" sz="1400" dirty="0" smtClean="0"/>
          </a:p>
          <a:p>
            <a:r>
              <a:rPr lang="ro-RO" sz="1400" dirty="0" smtClean="0"/>
              <a:t>Rodica NICOARA, şef-adjunct DAMEP, Ministerul Economiei</a:t>
            </a:r>
          </a:p>
          <a:p>
            <a:endParaRPr lang="ro-RO" dirty="0" smtClean="0"/>
          </a:p>
          <a:p>
            <a:endParaRPr lang="ro-RO" dirty="0" smtClean="0"/>
          </a:p>
          <a:p>
            <a:endParaRPr lang="ru-RU" dirty="0" smtClean="0"/>
          </a:p>
        </p:txBody>
      </p:sp>
      <p:graphicFrame>
        <p:nvGraphicFramePr>
          <p:cNvPr id="6" name="Таблица 5"/>
          <p:cNvGraphicFramePr>
            <a:graphicFrameLocks noGrp="1"/>
          </p:cNvGraphicFramePr>
          <p:nvPr/>
        </p:nvGraphicFramePr>
        <p:xfrm>
          <a:off x="912813" y="349250"/>
          <a:ext cx="7344816" cy="1279862"/>
        </p:xfrm>
        <a:graphic>
          <a:graphicData uri="http://schemas.openxmlformats.org/drawingml/2006/table">
            <a:tbl>
              <a:tblPr firstRow="1" firstCol="1" bandRow="1" bandCol="1">
                <a:tableStyleId>{5C22544A-7EE6-4342-B048-85BDC9FD1C3A}</a:tableStyleId>
              </a:tblPr>
              <a:tblGrid>
                <a:gridCol w="2657742"/>
                <a:gridCol w="2566827"/>
                <a:gridCol w="2120247"/>
              </a:tblGrid>
              <a:tr h="1279862">
                <a:tc>
                  <a:txBody>
                    <a:bodyPr/>
                    <a:lstStyle/>
                    <a:p>
                      <a:pPr algn="just">
                        <a:lnSpc>
                          <a:spcPts val="1535"/>
                        </a:lnSpc>
                        <a:spcAft>
                          <a:spcPts val="1000"/>
                        </a:spcAft>
                      </a:pPr>
                      <a:endParaRPr lang="ro-RO" sz="11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35"/>
                        </a:lnSpc>
                        <a:spcAft>
                          <a:spcPts val="1000"/>
                        </a:spcAft>
                      </a:pPr>
                      <a:endParaRPr lang="ro-RO" sz="1100" dirty="0" smtClean="0">
                        <a:solidFill>
                          <a:schemeClr val="tx1"/>
                        </a:solidFill>
                        <a:effectLst/>
                        <a:latin typeface="Calibri"/>
                        <a:ea typeface="Calibri"/>
                        <a:cs typeface="Times New Roman"/>
                      </a:endParaRPr>
                    </a:p>
                    <a:p>
                      <a:pPr algn="ctr">
                        <a:lnSpc>
                          <a:spcPts val="1535"/>
                        </a:lnSpc>
                        <a:spcAft>
                          <a:spcPts val="1000"/>
                        </a:spcAft>
                      </a:pPr>
                      <a:endParaRPr lang="ro-RO" sz="1100" dirty="0" smtClean="0">
                        <a:solidFill>
                          <a:schemeClr val="tx1"/>
                        </a:solidFill>
                        <a:effectLst/>
                        <a:latin typeface="Calibri"/>
                        <a:ea typeface="Calibri"/>
                        <a:cs typeface="Times New Roman"/>
                      </a:endParaRPr>
                    </a:p>
                    <a:p>
                      <a:pPr algn="ctr">
                        <a:lnSpc>
                          <a:spcPts val="1535"/>
                        </a:lnSpc>
                        <a:spcAft>
                          <a:spcPts val="1000"/>
                        </a:spcAft>
                      </a:pPr>
                      <a:endParaRPr lang="ro-RO" sz="1100" dirty="0" smtClean="0">
                        <a:solidFill>
                          <a:schemeClr val="tx1"/>
                        </a:solidFill>
                        <a:effectLst/>
                        <a:latin typeface="Calibri"/>
                        <a:ea typeface="Calibri"/>
                        <a:cs typeface="Times New Roman"/>
                      </a:endParaRPr>
                    </a:p>
                    <a:p>
                      <a:pPr algn="ctr">
                        <a:lnSpc>
                          <a:spcPts val="1535"/>
                        </a:lnSpc>
                        <a:spcAft>
                          <a:spcPts val="1000"/>
                        </a:spcAft>
                      </a:pPr>
                      <a:r>
                        <a:rPr lang="ro-RO" sz="1100" dirty="0" smtClean="0">
                          <a:solidFill>
                            <a:schemeClr val="tx1"/>
                          </a:solidFill>
                          <a:effectLst/>
                          <a:latin typeface="Calibri"/>
                          <a:ea typeface="Calibri"/>
                          <a:cs typeface="Times New Roman"/>
                        </a:rPr>
                        <a:t>Guvernul</a:t>
                      </a:r>
                      <a:r>
                        <a:rPr lang="ro-RO" sz="1100" baseline="0" dirty="0" smtClean="0">
                          <a:solidFill>
                            <a:schemeClr val="tx1"/>
                          </a:solidFill>
                          <a:effectLst/>
                          <a:latin typeface="Calibri"/>
                          <a:ea typeface="Calibri"/>
                          <a:cs typeface="Times New Roman"/>
                        </a:rPr>
                        <a:t> Republicii Moldova</a:t>
                      </a:r>
                      <a:endParaRPr lang="ro-RO" sz="1100" dirty="0" smtClean="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535"/>
                        </a:lnSpc>
                        <a:spcAft>
                          <a:spcPts val="1000"/>
                        </a:spcAft>
                      </a:pPr>
                      <a:endParaRPr lang="ro-RO" sz="1100" dirty="0" smtClean="0">
                        <a:solidFill>
                          <a:schemeClr val="tx1"/>
                        </a:solidFill>
                        <a:effectLst/>
                        <a:latin typeface="Calibri"/>
                        <a:ea typeface="Calibri"/>
                        <a:cs typeface="Times New Roman"/>
                      </a:endParaRPr>
                    </a:p>
                    <a:p>
                      <a:pPr algn="just">
                        <a:lnSpc>
                          <a:spcPts val="1535"/>
                        </a:lnSpc>
                        <a:spcAft>
                          <a:spcPts val="1000"/>
                        </a:spcAft>
                      </a:pPr>
                      <a:endParaRPr lang="ro-RO" sz="1100" dirty="0" smtClean="0">
                        <a:solidFill>
                          <a:schemeClr val="tx1"/>
                        </a:solidFill>
                        <a:effectLst/>
                        <a:latin typeface="Calibri"/>
                        <a:ea typeface="Calibri"/>
                        <a:cs typeface="Times New Roman"/>
                      </a:endParaRPr>
                    </a:p>
                    <a:p>
                      <a:pPr algn="just">
                        <a:lnSpc>
                          <a:spcPts val="1535"/>
                        </a:lnSpc>
                        <a:spcAft>
                          <a:spcPts val="1000"/>
                        </a:spcAft>
                      </a:pPr>
                      <a:endParaRPr lang="ro-RO" sz="1100" dirty="0" smtClean="0">
                        <a:solidFill>
                          <a:schemeClr val="tx1"/>
                        </a:solidFill>
                        <a:effectLst/>
                        <a:latin typeface="Calibri"/>
                        <a:ea typeface="Calibri"/>
                        <a:cs typeface="Times New Roman"/>
                      </a:endParaRPr>
                    </a:p>
                    <a:p>
                      <a:pPr algn="ctr">
                        <a:lnSpc>
                          <a:spcPts val="1535"/>
                        </a:lnSpc>
                        <a:spcAft>
                          <a:spcPts val="1000"/>
                        </a:spcAft>
                      </a:pPr>
                      <a:r>
                        <a:rPr lang="ro-RO" sz="1100" dirty="0" smtClean="0">
                          <a:solidFill>
                            <a:schemeClr val="tx1"/>
                          </a:solidFill>
                          <a:effectLst/>
                          <a:latin typeface="Calibri"/>
                          <a:ea typeface="Calibri"/>
                          <a:cs typeface="Times New Roman"/>
                        </a:rPr>
                        <a:t>Guvernul României</a:t>
                      </a:r>
                      <a:endParaRPr lang="ro-RO" sz="11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9704" name="Picture 8" descr="gerb"/>
          <p:cNvPicPr>
            <a:picLocks noChangeAspect="1" noChangeArrowheads="1"/>
          </p:cNvPicPr>
          <p:nvPr/>
        </p:nvPicPr>
        <p:blipFill>
          <a:blip r:embed="rId4"/>
          <a:srcRect/>
          <a:stretch>
            <a:fillRect/>
          </a:stretch>
        </p:blipFill>
        <p:spPr bwMode="auto">
          <a:xfrm>
            <a:off x="3814763" y="284163"/>
            <a:ext cx="2162175" cy="1058862"/>
          </a:xfrm>
          <a:prstGeom prst="rect">
            <a:avLst/>
          </a:prstGeom>
          <a:noFill/>
          <a:ln w="9525">
            <a:noFill/>
            <a:miter lim="800000"/>
            <a:headEnd/>
            <a:tailEnd/>
          </a:ln>
        </p:spPr>
      </p:pic>
      <p:pic>
        <p:nvPicPr>
          <p:cNvPr id="29705" name="Picture 9" descr="stema_romania"/>
          <p:cNvPicPr>
            <a:picLocks noChangeAspect="1" noChangeArrowheads="1"/>
          </p:cNvPicPr>
          <p:nvPr/>
        </p:nvPicPr>
        <p:blipFill>
          <a:blip r:embed="rId5"/>
          <a:srcRect/>
          <a:stretch>
            <a:fillRect/>
          </a:stretch>
        </p:blipFill>
        <p:spPr bwMode="auto">
          <a:xfrm>
            <a:off x="6940550" y="455613"/>
            <a:ext cx="620713" cy="847725"/>
          </a:xfrm>
          <a:prstGeom prst="rect">
            <a:avLst/>
          </a:prstGeom>
          <a:noFill/>
          <a:ln w="9525">
            <a:noFill/>
            <a:miter lim="800000"/>
            <a:headEnd/>
            <a:tailEnd/>
          </a:ln>
        </p:spPr>
      </p:pic>
      <p:grpSp>
        <p:nvGrpSpPr>
          <p:cNvPr id="29706" name="Группа 6"/>
          <p:cNvGrpSpPr>
            <a:grpSpLocks/>
          </p:cNvGrpSpPr>
          <p:nvPr/>
        </p:nvGrpSpPr>
        <p:grpSpPr bwMode="auto">
          <a:xfrm>
            <a:off x="912813" y="892175"/>
            <a:ext cx="2160587" cy="525463"/>
            <a:chOff x="1115615" y="1228221"/>
            <a:chExt cx="2376265" cy="643775"/>
          </a:xfrm>
        </p:grpSpPr>
        <p:pic>
          <p:nvPicPr>
            <p:cNvPr id="29709" name="Picture 12" descr="Logo"/>
            <p:cNvPicPr>
              <a:picLocks noChangeAspect="1" noChangeArrowheads="1"/>
            </p:cNvPicPr>
            <p:nvPr/>
          </p:nvPicPr>
          <p:blipFill>
            <a:blip r:embed="rId6"/>
            <a:srcRect/>
            <a:stretch>
              <a:fillRect/>
            </a:stretch>
          </p:blipFill>
          <p:spPr bwMode="auto">
            <a:xfrm>
              <a:off x="1288232" y="1228221"/>
              <a:ext cx="2203648" cy="627783"/>
            </a:xfrm>
            <a:prstGeom prst="rect">
              <a:avLst/>
            </a:prstGeom>
            <a:noFill/>
            <a:ln w="9525">
              <a:noFill/>
              <a:miter lim="800000"/>
              <a:headEnd/>
              <a:tailEnd/>
            </a:ln>
          </p:spPr>
        </p:pic>
        <p:pic>
          <p:nvPicPr>
            <p:cNvPr id="29710" name="Picture 11" descr="http://www.americanalumni.eu/UserFiles/File/Utenti/touche/unflag.gif"/>
            <p:cNvPicPr>
              <a:picLocks noChangeAspect="1" noChangeArrowheads="1"/>
            </p:cNvPicPr>
            <p:nvPr/>
          </p:nvPicPr>
          <p:blipFill>
            <a:blip r:embed="rId7"/>
            <a:srcRect/>
            <a:stretch>
              <a:fillRect/>
            </a:stretch>
          </p:blipFill>
          <p:spPr bwMode="auto">
            <a:xfrm>
              <a:off x="1115615" y="1228221"/>
              <a:ext cx="965661" cy="643775"/>
            </a:xfrm>
            <a:prstGeom prst="rect">
              <a:avLst/>
            </a:prstGeom>
            <a:noFill/>
            <a:ln w="9525">
              <a:noFill/>
              <a:miter lim="800000"/>
              <a:headEnd/>
              <a:tailEnd/>
            </a:ln>
          </p:spPr>
        </p:pic>
      </p:grpSp>
      <p:sp>
        <p:nvSpPr>
          <p:cNvPr id="29707" name="Заголовок 3"/>
          <p:cNvSpPr>
            <a:spLocks noGrp="1"/>
          </p:cNvSpPr>
          <p:nvPr>
            <p:ph type="ctrTitle"/>
          </p:nvPr>
        </p:nvSpPr>
        <p:spPr/>
        <p:txBody>
          <a:bodyPr/>
          <a:lstStyle/>
          <a:p>
            <a:r>
              <a:rPr lang="ro-RO" sz="4000" dirty="0" smtClean="0"/>
              <a:t> </a:t>
            </a:r>
          </a:p>
        </p:txBody>
      </p:sp>
      <p:sp>
        <p:nvSpPr>
          <p:cNvPr id="29708" name="Rectangle 1"/>
          <p:cNvSpPr>
            <a:spLocks noChangeArrowheads="1"/>
          </p:cNvSpPr>
          <p:nvPr/>
        </p:nvSpPr>
        <p:spPr bwMode="auto">
          <a:xfrm>
            <a:off x="2293938" y="2565400"/>
            <a:ext cx="6605587" cy="1200329"/>
          </a:xfrm>
          <a:prstGeom prst="rect">
            <a:avLst/>
          </a:prstGeom>
          <a:noFill/>
          <a:ln w="9525">
            <a:noFill/>
            <a:miter lim="800000"/>
            <a:headEnd/>
            <a:tailEnd/>
          </a:ln>
        </p:spPr>
        <p:txBody>
          <a:bodyPr>
            <a:spAutoFit/>
          </a:bodyPr>
          <a:lstStyle/>
          <a:p>
            <a:r>
              <a:rPr lang="ro-RO" sz="2400" b="1" dirty="0" smtClean="0">
                <a:solidFill>
                  <a:schemeClr val="bg1"/>
                </a:solidFill>
              </a:rPr>
              <a:t>Componenta I</a:t>
            </a:r>
            <a:r>
              <a:rPr lang="ro-RO" sz="2400" dirty="0" smtClean="0">
                <a:solidFill>
                  <a:schemeClr val="bg1"/>
                </a:solidFill>
              </a:rPr>
              <a:t>: </a:t>
            </a:r>
            <a:r>
              <a:rPr lang="en-US" sz="2400" dirty="0" err="1" smtClean="0">
                <a:solidFill>
                  <a:schemeClr val="bg1"/>
                </a:solidFill>
              </a:rPr>
              <a:t>Evaluarea</a:t>
            </a:r>
            <a:r>
              <a:rPr lang="en-US" sz="2400" dirty="0" smtClean="0">
                <a:solidFill>
                  <a:schemeClr val="bg1"/>
                </a:solidFill>
              </a:rPr>
              <a:t> </a:t>
            </a:r>
            <a:r>
              <a:rPr lang="ro-RO" sz="2400" dirty="0" smtClean="0">
                <a:solidFill>
                  <a:schemeClr val="bg1"/>
                </a:solidFill>
              </a:rPr>
              <a:t>relevanţei IDAM în contextul actual de dezvoltare a Republicii Moldova</a:t>
            </a:r>
            <a:endParaRPr lang="en-US" sz="2400" dirty="0">
              <a:solidFill>
                <a:schemeClr val="bg1"/>
              </a:solidFill>
            </a:endParaRPr>
          </a:p>
        </p:txBody>
      </p:sp>
      <p:sp>
        <p:nvSpPr>
          <p:cNvPr id="12" name="Subtitle 2"/>
          <p:cNvSpPr txBox="1">
            <a:spLocks/>
          </p:cNvSpPr>
          <p:nvPr/>
        </p:nvSpPr>
        <p:spPr bwMode="auto">
          <a:xfrm>
            <a:off x="3052267" y="1844824"/>
            <a:ext cx="5847258" cy="324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itchFamily="2" charset="2"/>
              <a:buNone/>
              <a:defRPr sz="3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a:r>
              <a:rPr lang="ro-RO" sz="1200" b="1" dirty="0">
                <a:solidFill>
                  <a:schemeClr val="bg1"/>
                </a:solidFill>
              </a:rPr>
              <a:t>Proiectul “Îmbunătăţirea disponibilităţii şi fiabilităţii statisticilor regionale</a:t>
            </a:r>
            <a:r>
              <a:rPr lang="ro-RO" sz="1400" b="1" dirty="0"/>
              <a:t>“</a:t>
            </a:r>
            <a:endParaRPr lang="ru-RU" sz="14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457200" y="457200"/>
            <a:ext cx="8229600" cy="739552"/>
          </a:xfrm>
        </p:spPr>
        <p:txBody>
          <a:bodyPr/>
          <a:lstStyle/>
          <a:p>
            <a:pPr marL="342900" indent="-342900"/>
            <a:r>
              <a:rPr lang="ro-RO" b="1" dirty="0" smtClean="0"/>
              <a:t>Avantaje</a:t>
            </a:r>
            <a:endParaRPr lang="en-US"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2213589979"/>
              </p:ext>
            </p:extLst>
          </p:nvPr>
        </p:nvGraphicFramePr>
        <p:xfrm>
          <a:off x="107504" y="1196751"/>
          <a:ext cx="8856984" cy="5544617"/>
        </p:xfrm>
        <a:graphic>
          <a:graphicData uri="http://schemas.openxmlformats.org/drawingml/2006/table">
            <a:tbl>
              <a:tblPr firstRow="1" bandRow="1">
                <a:tableStyleId>{5C22544A-7EE6-4342-B048-85BDC9FD1C3A}</a:tableStyleId>
              </a:tblPr>
              <a:tblGrid>
                <a:gridCol w="4428492"/>
                <a:gridCol w="4428492"/>
              </a:tblGrid>
              <a:tr h="547643">
                <a:tc gridSpan="2">
                  <a:txBody>
                    <a:bodyPr/>
                    <a:lstStyle/>
                    <a:p>
                      <a:pPr>
                        <a:spcAft>
                          <a:spcPts val="0"/>
                        </a:spcAft>
                      </a:pPr>
                      <a:endParaRPr lang="en-US" sz="1400" b="1" dirty="0" smtClean="0">
                        <a:solidFill>
                          <a:schemeClr val="bg1"/>
                        </a:solidFill>
                        <a:effectLst/>
                        <a:latin typeface="Times New Roman"/>
                        <a:ea typeface="Times New Roman"/>
                        <a:cs typeface="Times New Roman"/>
                      </a:endParaRPr>
                    </a:p>
                    <a:p>
                      <a:pPr>
                        <a:spcAft>
                          <a:spcPts val="0"/>
                        </a:spcAft>
                      </a:pPr>
                      <a:endParaRPr lang="ru-RU" sz="1400" b="1" dirty="0">
                        <a:solidFill>
                          <a:schemeClr val="bg1"/>
                        </a:solidFill>
                        <a:effectLst/>
                        <a:latin typeface="Times New Roman"/>
                        <a:ea typeface="Times New Roman"/>
                        <a:cs typeface="Times New Roman"/>
                      </a:endParaRPr>
                    </a:p>
                  </a:txBody>
                  <a:tcPr marL="68580" marR="68580" marT="0" marB="0"/>
                </a:tc>
                <a:tc hMerge="1">
                  <a:txBody>
                    <a:bodyPr/>
                    <a:lstStyle/>
                    <a:p>
                      <a:endParaRPr lang="ru-RU"/>
                    </a:p>
                  </a:txBody>
                  <a:tcPr/>
                </a:tc>
              </a:tr>
              <a:tr h="376492">
                <a:tc>
                  <a:txBody>
                    <a:bodyPr/>
                    <a:lstStyle/>
                    <a:p>
                      <a:pPr marL="0" algn="ctr" defTabSz="914400" rtl="0" eaLnBrk="1" latinLnBrk="0" hangingPunct="1">
                        <a:spcAft>
                          <a:spcPts val="0"/>
                        </a:spcAft>
                      </a:pPr>
                      <a:r>
                        <a:rPr lang="ro-RO" sz="1800" b="1" kern="1200" dirty="0">
                          <a:solidFill>
                            <a:srgbClr val="4F81BD"/>
                          </a:solidFill>
                          <a:effectLst/>
                          <a:latin typeface="Times New Roman"/>
                          <a:ea typeface="Times New Roman"/>
                          <a:cs typeface="Times New Roman"/>
                        </a:rPr>
                        <a:t>  </a:t>
                      </a:r>
                      <a:r>
                        <a:rPr lang="ro-RO" sz="1800" b="1" kern="1200" dirty="0" smtClean="0">
                          <a:solidFill>
                            <a:srgbClr val="4F81BD"/>
                          </a:solidFill>
                          <a:effectLst/>
                          <a:latin typeface="Times New Roman"/>
                          <a:ea typeface="Times New Roman"/>
                          <a:cs typeface="Times New Roman"/>
                        </a:rPr>
                        <a:t>IDAM</a:t>
                      </a:r>
                      <a:endParaRPr lang="ru-RU" sz="1800" b="1" kern="1200" dirty="0">
                        <a:solidFill>
                          <a:srgbClr val="4F81BD"/>
                        </a:solidFill>
                        <a:effectLst/>
                        <a:latin typeface="Times New Roman"/>
                        <a:ea typeface="Times New Roman"/>
                        <a:cs typeface="Times New Roman"/>
                      </a:endParaRPr>
                    </a:p>
                  </a:txBody>
                  <a:tcPr marL="68580" marR="68580" marT="0" marB="0">
                    <a:solidFill>
                      <a:srgbClr val="EFEFFF"/>
                    </a:solidFill>
                  </a:tcPr>
                </a:tc>
                <a:tc>
                  <a:txBody>
                    <a:bodyPr/>
                    <a:lstStyle/>
                    <a:p>
                      <a:pPr marL="0" algn="ctr" defTabSz="914400" rtl="0" eaLnBrk="1" latinLnBrk="0" hangingPunct="1">
                        <a:spcAft>
                          <a:spcPts val="0"/>
                        </a:spcAft>
                      </a:pPr>
                      <a:r>
                        <a:rPr lang="ro-RO" sz="1800" b="1" kern="1200" dirty="0" smtClean="0">
                          <a:solidFill>
                            <a:srgbClr val="4F81BD"/>
                          </a:solidFill>
                          <a:effectLst/>
                          <a:latin typeface="Times New Roman"/>
                          <a:ea typeface="Times New Roman"/>
                          <a:cs typeface="Times New Roman"/>
                        </a:rPr>
                        <a:t>BD</a:t>
                      </a:r>
                      <a:endParaRPr lang="en-US" sz="1800" b="1" kern="1200" dirty="0" smtClean="0">
                        <a:solidFill>
                          <a:srgbClr val="4F81BD"/>
                        </a:solidFill>
                        <a:effectLst/>
                        <a:latin typeface="Times New Roman"/>
                        <a:ea typeface="Times New Roman"/>
                        <a:cs typeface="Times New Roman"/>
                      </a:endParaRPr>
                    </a:p>
                  </a:txBody>
                  <a:tcPr marL="68580" marR="68580" marT="0" marB="0">
                    <a:solidFill>
                      <a:srgbClr val="EFEFFF"/>
                    </a:solidFill>
                  </a:tcPr>
                </a:tc>
              </a:tr>
              <a:tr h="4158602">
                <a:tc>
                  <a:txBody>
                    <a:bodyPr/>
                    <a:lstStyle/>
                    <a:p>
                      <a:pPr algn="ctr">
                        <a:spcAft>
                          <a:spcPts val="0"/>
                        </a:spcAft>
                      </a:pPr>
                      <a:endParaRPr lang="ru-RU" sz="1000" dirty="0">
                        <a:effectLst/>
                        <a:latin typeface="Calibri"/>
                        <a:cs typeface="Times New Roman"/>
                      </a:endParaRPr>
                    </a:p>
                  </a:txBody>
                  <a:tcPr marL="68580" marR="68580" marT="0" marB="0"/>
                </a:tc>
                <a:tc>
                  <a:txBody>
                    <a:bodyPr/>
                    <a:lstStyle/>
                    <a:p>
                      <a:pPr>
                        <a:spcAft>
                          <a:spcPts val="0"/>
                        </a:spcAft>
                      </a:pPr>
                      <a:endParaRPr lang="ru-RU" sz="1000" dirty="0">
                        <a:effectLst/>
                        <a:latin typeface="Calibri"/>
                        <a:cs typeface="Times New Roman"/>
                      </a:endParaRPr>
                    </a:p>
                  </a:txBody>
                  <a:tcPr marL="68580" marR="68580" marT="0" marB="0">
                    <a:solidFill>
                      <a:srgbClr val="EFEFFF"/>
                    </a:solidFill>
                  </a:tcPr>
                </a:tc>
              </a:tr>
              <a:tr h="461880">
                <a:tc gridSpan="2">
                  <a:txBody>
                    <a:bodyPr/>
                    <a:lstStyle/>
                    <a:p>
                      <a:pPr>
                        <a:spcAft>
                          <a:spcPts val="600"/>
                        </a:spcAft>
                      </a:pPr>
                      <a:r>
                        <a:rPr lang="ro-RO" sz="1000" i="1" dirty="0">
                          <a:solidFill>
                            <a:srgbClr val="000000"/>
                          </a:solidFill>
                          <a:effectLst/>
                          <a:latin typeface="Calibri"/>
                          <a:cs typeface="Times New Roman"/>
                        </a:rPr>
                        <a:t>Sursa: </a:t>
                      </a:r>
                      <a:r>
                        <a:rPr lang="ro-RO" sz="1000" i="1" dirty="0">
                          <a:effectLst/>
                          <a:latin typeface="Calibri"/>
                          <a:cs typeface="Times New Roman"/>
                        </a:rPr>
                        <a:t>Chestionar de evaluare a IDAM şi BD</a:t>
                      </a:r>
                      <a:endParaRPr lang="ru-RU" sz="1000" dirty="0">
                        <a:effectLst/>
                        <a:latin typeface="Calibri"/>
                        <a:cs typeface="Times New Roman"/>
                      </a:endParaRPr>
                    </a:p>
                  </a:txBody>
                  <a:tcPr marL="68580" marR="68580" marT="0" marB="0"/>
                </a:tc>
                <a:tc hMerge="1">
                  <a:txBody>
                    <a:bodyPr/>
                    <a:lstStyle/>
                    <a:p>
                      <a:endParaRPr lang="ru-RU"/>
                    </a:p>
                  </a:txBody>
                  <a:tcPr/>
                </a:tc>
              </a:tr>
            </a:tbl>
          </a:graphicData>
        </a:graphic>
      </p:graphicFrame>
      <p:pic>
        <p:nvPicPr>
          <p:cNvPr id="48145" name="Рисунок 38"/>
          <p:cNvPicPr>
            <a:picLocks noChangeAspect="1" noChangeArrowheads="1"/>
          </p:cNvPicPr>
          <p:nvPr/>
        </p:nvPicPr>
        <p:blipFill>
          <a:blip r:embed="rId3"/>
          <a:srcRect/>
          <a:stretch>
            <a:fillRect/>
          </a:stretch>
        </p:blipFill>
        <p:spPr bwMode="auto">
          <a:xfrm>
            <a:off x="179432" y="2204864"/>
            <a:ext cx="4321132" cy="4032448"/>
          </a:xfrm>
          <a:prstGeom prst="rect">
            <a:avLst/>
          </a:prstGeom>
          <a:noFill/>
          <a:ln w="9525">
            <a:noFill/>
            <a:miter lim="800000"/>
            <a:headEnd/>
            <a:tailEnd/>
          </a:ln>
        </p:spPr>
      </p:pic>
      <p:pic>
        <p:nvPicPr>
          <p:cNvPr id="48146" name="Рисунок 35"/>
          <p:cNvPicPr>
            <a:picLocks noChangeAspect="1" noChangeArrowheads="1"/>
          </p:cNvPicPr>
          <p:nvPr/>
        </p:nvPicPr>
        <p:blipFill>
          <a:blip r:embed="rId4"/>
          <a:srcRect/>
          <a:stretch>
            <a:fillRect/>
          </a:stretch>
        </p:blipFill>
        <p:spPr bwMode="auto">
          <a:xfrm>
            <a:off x="4597399" y="2204864"/>
            <a:ext cx="4371357"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457200" y="457200"/>
            <a:ext cx="8229600" cy="667544"/>
          </a:xfrm>
        </p:spPr>
        <p:txBody>
          <a:bodyPr/>
          <a:lstStyle/>
          <a:p>
            <a:pPr marL="342900" indent="-342900"/>
            <a:r>
              <a:rPr lang="ro-RO" b="1" dirty="0" smtClean="0"/>
              <a:t>Cauze ale neutilizării</a:t>
            </a:r>
            <a:endParaRPr lang="en-US"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4015346209"/>
              </p:ext>
            </p:extLst>
          </p:nvPr>
        </p:nvGraphicFramePr>
        <p:xfrm>
          <a:off x="107504" y="1124744"/>
          <a:ext cx="8928992" cy="5544616"/>
        </p:xfrm>
        <a:graphic>
          <a:graphicData uri="http://schemas.openxmlformats.org/drawingml/2006/table">
            <a:tbl>
              <a:tblPr firstRow="1" bandRow="1">
                <a:tableStyleId>{5C22544A-7EE6-4342-B048-85BDC9FD1C3A}</a:tableStyleId>
              </a:tblPr>
              <a:tblGrid>
                <a:gridCol w="4464496"/>
                <a:gridCol w="4464496"/>
              </a:tblGrid>
              <a:tr h="547643">
                <a:tc gridSpan="2">
                  <a:txBody>
                    <a:bodyPr/>
                    <a:lstStyle/>
                    <a:p>
                      <a:pPr>
                        <a:spcAft>
                          <a:spcPts val="0"/>
                        </a:spcAft>
                      </a:pPr>
                      <a:endParaRPr lang="en-US" sz="1400" b="1" dirty="0" smtClean="0">
                        <a:solidFill>
                          <a:schemeClr val="bg1"/>
                        </a:solidFill>
                        <a:effectLst/>
                        <a:latin typeface="Times New Roman"/>
                        <a:ea typeface="Times New Roman"/>
                        <a:cs typeface="Times New Roman"/>
                      </a:endParaRPr>
                    </a:p>
                    <a:p>
                      <a:pPr>
                        <a:spcAft>
                          <a:spcPts val="0"/>
                        </a:spcAft>
                      </a:pPr>
                      <a:endParaRPr lang="ru-RU" sz="1400" b="1" dirty="0">
                        <a:solidFill>
                          <a:schemeClr val="bg1"/>
                        </a:solidFill>
                        <a:effectLst/>
                        <a:latin typeface="Times New Roman"/>
                        <a:ea typeface="Times New Roman"/>
                        <a:cs typeface="Times New Roman"/>
                      </a:endParaRPr>
                    </a:p>
                  </a:txBody>
                  <a:tcPr marL="68580" marR="68580" marT="0" marB="0"/>
                </a:tc>
                <a:tc hMerge="1">
                  <a:txBody>
                    <a:bodyPr/>
                    <a:lstStyle/>
                    <a:p>
                      <a:endParaRPr lang="ru-RU"/>
                    </a:p>
                  </a:txBody>
                  <a:tcPr/>
                </a:tc>
              </a:tr>
              <a:tr h="376491">
                <a:tc>
                  <a:txBody>
                    <a:bodyPr/>
                    <a:lstStyle/>
                    <a:p>
                      <a:pPr marL="0" algn="ctr" defTabSz="914400" rtl="0" eaLnBrk="1" latinLnBrk="0" hangingPunct="1">
                        <a:spcAft>
                          <a:spcPts val="0"/>
                        </a:spcAft>
                      </a:pPr>
                      <a:r>
                        <a:rPr lang="ro-RO" sz="1800" b="1" kern="1200" dirty="0">
                          <a:solidFill>
                            <a:srgbClr val="4F81BD"/>
                          </a:solidFill>
                          <a:effectLst/>
                          <a:latin typeface="Times New Roman"/>
                          <a:ea typeface="Times New Roman"/>
                          <a:cs typeface="Times New Roman"/>
                        </a:rPr>
                        <a:t>  </a:t>
                      </a:r>
                      <a:r>
                        <a:rPr lang="ro-RO" sz="1800" b="1" kern="1200" dirty="0" smtClean="0">
                          <a:solidFill>
                            <a:srgbClr val="4F81BD"/>
                          </a:solidFill>
                          <a:effectLst/>
                          <a:latin typeface="Times New Roman"/>
                          <a:ea typeface="Times New Roman"/>
                          <a:cs typeface="Times New Roman"/>
                        </a:rPr>
                        <a:t>IDAM</a:t>
                      </a:r>
                      <a:endParaRPr lang="ru-RU" sz="1800" b="1" kern="1200" dirty="0">
                        <a:solidFill>
                          <a:srgbClr val="4F81BD"/>
                        </a:solidFill>
                        <a:effectLst/>
                        <a:latin typeface="Times New Roman"/>
                        <a:ea typeface="Times New Roman"/>
                        <a:cs typeface="Times New Roman"/>
                      </a:endParaRPr>
                    </a:p>
                  </a:txBody>
                  <a:tcPr marL="68580" marR="68580" marT="0" marB="0">
                    <a:solidFill>
                      <a:srgbClr val="EFEFFF"/>
                    </a:solidFill>
                  </a:tcPr>
                </a:tc>
                <a:tc>
                  <a:txBody>
                    <a:bodyPr/>
                    <a:lstStyle/>
                    <a:p>
                      <a:pPr marL="0" algn="ctr" defTabSz="914400" rtl="0" eaLnBrk="1" latinLnBrk="0" hangingPunct="1">
                        <a:spcAft>
                          <a:spcPts val="0"/>
                        </a:spcAft>
                      </a:pPr>
                      <a:r>
                        <a:rPr lang="ro-RO" sz="1800" b="1" kern="1200" dirty="0" smtClean="0">
                          <a:solidFill>
                            <a:srgbClr val="4F81BD"/>
                          </a:solidFill>
                          <a:effectLst/>
                          <a:latin typeface="Times New Roman"/>
                          <a:ea typeface="Times New Roman"/>
                          <a:cs typeface="Times New Roman"/>
                        </a:rPr>
                        <a:t>BD</a:t>
                      </a:r>
                      <a:endParaRPr lang="en-US" sz="1800" b="1" kern="1200" dirty="0" smtClean="0">
                        <a:solidFill>
                          <a:srgbClr val="4F81BD"/>
                        </a:solidFill>
                        <a:effectLst/>
                        <a:latin typeface="Times New Roman"/>
                        <a:ea typeface="Times New Roman"/>
                        <a:cs typeface="Times New Roman"/>
                      </a:endParaRPr>
                    </a:p>
                  </a:txBody>
                  <a:tcPr marL="68580" marR="68580" marT="0" marB="0">
                    <a:solidFill>
                      <a:srgbClr val="EFEFFF"/>
                    </a:solidFill>
                  </a:tcPr>
                </a:tc>
              </a:tr>
              <a:tr h="4158603">
                <a:tc>
                  <a:txBody>
                    <a:bodyPr/>
                    <a:lstStyle/>
                    <a:p>
                      <a:pPr algn="ctr">
                        <a:spcAft>
                          <a:spcPts val="0"/>
                        </a:spcAft>
                      </a:pPr>
                      <a:endParaRPr lang="ru-RU" sz="1000" dirty="0">
                        <a:effectLst/>
                        <a:latin typeface="Calibri"/>
                        <a:cs typeface="Times New Roman"/>
                      </a:endParaRPr>
                    </a:p>
                  </a:txBody>
                  <a:tcPr marL="68580" marR="68580" marT="0" marB="0"/>
                </a:tc>
                <a:tc>
                  <a:txBody>
                    <a:bodyPr/>
                    <a:lstStyle/>
                    <a:p>
                      <a:pPr>
                        <a:spcAft>
                          <a:spcPts val="0"/>
                        </a:spcAft>
                      </a:pPr>
                      <a:endParaRPr lang="ru-RU" sz="1000" dirty="0">
                        <a:effectLst/>
                        <a:latin typeface="Calibri"/>
                        <a:cs typeface="Times New Roman"/>
                      </a:endParaRPr>
                    </a:p>
                  </a:txBody>
                  <a:tcPr marL="68580" marR="68580" marT="0" marB="0">
                    <a:solidFill>
                      <a:srgbClr val="EFEFFF"/>
                    </a:solidFill>
                  </a:tcPr>
                </a:tc>
              </a:tr>
              <a:tr h="461879">
                <a:tc gridSpan="2">
                  <a:txBody>
                    <a:bodyPr/>
                    <a:lstStyle/>
                    <a:p>
                      <a:pPr>
                        <a:spcAft>
                          <a:spcPts val="600"/>
                        </a:spcAft>
                      </a:pPr>
                      <a:r>
                        <a:rPr lang="ro-RO" sz="1000" i="1" dirty="0">
                          <a:solidFill>
                            <a:srgbClr val="000000"/>
                          </a:solidFill>
                          <a:effectLst/>
                          <a:latin typeface="Calibri"/>
                          <a:cs typeface="Times New Roman"/>
                        </a:rPr>
                        <a:t>Sursa: </a:t>
                      </a:r>
                      <a:r>
                        <a:rPr lang="ro-RO" sz="1000" i="1" dirty="0">
                          <a:effectLst/>
                          <a:latin typeface="Calibri"/>
                          <a:cs typeface="Times New Roman"/>
                        </a:rPr>
                        <a:t>Chestionar de evaluare a IDAM şi BD</a:t>
                      </a:r>
                      <a:endParaRPr lang="ru-RU" sz="1000" dirty="0">
                        <a:effectLst/>
                        <a:latin typeface="Calibri"/>
                        <a:cs typeface="Times New Roman"/>
                      </a:endParaRPr>
                    </a:p>
                  </a:txBody>
                  <a:tcPr marL="68580" marR="68580" marT="0" marB="0"/>
                </a:tc>
                <a:tc hMerge="1">
                  <a:txBody>
                    <a:bodyPr/>
                    <a:lstStyle/>
                    <a:p>
                      <a:endParaRPr lang="ru-RU"/>
                    </a:p>
                  </a:txBody>
                  <a:tcPr/>
                </a:tc>
              </a:tr>
            </a:tbl>
          </a:graphicData>
        </a:graphic>
      </p:graphicFrame>
      <p:pic>
        <p:nvPicPr>
          <p:cNvPr id="50193" name="Рисунок 50"/>
          <p:cNvPicPr>
            <a:picLocks noChangeAspect="1" noChangeArrowheads="1"/>
          </p:cNvPicPr>
          <p:nvPr/>
        </p:nvPicPr>
        <p:blipFill>
          <a:blip r:embed="rId3"/>
          <a:srcRect/>
          <a:stretch>
            <a:fillRect/>
          </a:stretch>
        </p:blipFill>
        <p:spPr bwMode="auto">
          <a:xfrm>
            <a:off x="80692" y="2132856"/>
            <a:ext cx="4419871" cy="4032447"/>
          </a:xfrm>
          <a:prstGeom prst="rect">
            <a:avLst/>
          </a:prstGeom>
          <a:noFill/>
          <a:ln w="9525">
            <a:noFill/>
            <a:miter lim="800000"/>
            <a:headEnd/>
            <a:tailEnd/>
          </a:ln>
        </p:spPr>
      </p:pic>
      <p:pic>
        <p:nvPicPr>
          <p:cNvPr id="50194" name="Рисунок 51"/>
          <p:cNvPicPr>
            <a:picLocks noChangeAspect="1" noChangeArrowheads="1"/>
          </p:cNvPicPr>
          <p:nvPr/>
        </p:nvPicPr>
        <p:blipFill>
          <a:blip r:embed="rId4"/>
          <a:srcRect/>
          <a:stretch>
            <a:fillRect/>
          </a:stretch>
        </p:blipFill>
        <p:spPr bwMode="auto">
          <a:xfrm>
            <a:off x="4572000" y="2132857"/>
            <a:ext cx="4392488" cy="4032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457200" y="457200"/>
            <a:ext cx="8229600" cy="667544"/>
          </a:xfrm>
        </p:spPr>
        <p:txBody>
          <a:bodyPr/>
          <a:lstStyle/>
          <a:p>
            <a:pPr marL="342900" indent="-342900"/>
            <a:r>
              <a:rPr lang="en-US" b="1" dirty="0" err="1" smtClean="0"/>
              <a:t>Constr</a:t>
            </a:r>
            <a:r>
              <a:rPr lang="ro-RO" b="1" dirty="0" smtClean="0"/>
              <a:t>î</a:t>
            </a:r>
            <a:r>
              <a:rPr lang="en-US" b="1" dirty="0" err="1" smtClean="0"/>
              <a:t>ngeri</a:t>
            </a:r>
            <a:endParaRPr lang="en-US"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926033367"/>
              </p:ext>
            </p:extLst>
          </p:nvPr>
        </p:nvGraphicFramePr>
        <p:xfrm>
          <a:off x="107504" y="1196751"/>
          <a:ext cx="8928992" cy="5472609"/>
        </p:xfrm>
        <a:graphic>
          <a:graphicData uri="http://schemas.openxmlformats.org/drawingml/2006/table">
            <a:tbl>
              <a:tblPr firstRow="1" bandRow="1">
                <a:tableStyleId>{5C22544A-7EE6-4342-B048-85BDC9FD1C3A}</a:tableStyleId>
              </a:tblPr>
              <a:tblGrid>
                <a:gridCol w="4464496"/>
                <a:gridCol w="4464496"/>
              </a:tblGrid>
              <a:tr h="540531">
                <a:tc gridSpan="2">
                  <a:txBody>
                    <a:bodyPr/>
                    <a:lstStyle/>
                    <a:p>
                      <a:pPr>
                        <a:spcAft>
                          <a:spcPts val="0"/>
                        </a:spcAft>
                      </a:pPr>
                      <a:endParaRPr lang="en-US" sz="1400" b="1" dirty="0" smtClean="0">
                        <a:solidFill>
                          <a:schemeClr val="bg1"/>
                        </a:solidFill>
                        <a:effectLst/>
                        <a:latin typeface="Times New Roman"/>
                        <a:ea typeface="Times New Roman"/>
                        <a:cs typeface="Times New Roman"/>
                      </a:endParaRPr>
                    </a:p>
                    <a:p>
                      <a:pPr>
                        <a:spcAft>
                          <a:spcPts val="0"/>
                        </a:spcAft>
                      </a:pPr>
                      <a:endParaRPr lang="ru-RU" sz="1400" b="1" dirty="0">
                        <a:solidFill>
                          <a:schemeClr val="bg1"/>
                        </a:solidFill>
                        <a:effectLst/>
                        <a:latin typeface="Times New Roman"/>
                        <a:ea typeface="Times New Roman"/>
                        <a:cs typeface="Times New Roman"/>
                      </a:endParaRPr>
                    </a:p>
                  </a:txBody>
                  <a:tcPr marL="68580" marR="68580" marT="0" marB="0"/>
                </a:tc>
                <a:tc hMerge="1">
                  <a:txBody>
                    <a:bodyPr/>
                    <a:lstStyle/>
                    <a:p>
                      <a:endParaRPr lang="ru-RU"/>
                    </a:p>
                  </a:txBody>
                  <a:tcPr/>
                </a:tc>
              </a:tr>
              <a:tr h="371602">
                <a:tc>
                  <a:txBody>
                    <a:bodyPr/>
                    <a:lstStyle/>
                    <a:p>
                      <a:pPr marL="0" algn="ctr" defTabSz="914400" rtl="0" eaLnBrk="1" latinLnBrk="0" hangingPunct="1">
                        <a:spcAft>
                          <a:spcPts val="0"/>
                        </a:spcAft>
                      </a:pPr>
                      <a:r>
                        <a:rPr lang="ro-RO" sz="1800" b="1" kern="1200" dirty="0">
                          <a:solidFill>
                            <a:srgbClr val="4F81BD"/>
                          </a:solidFill>
                          <a:effectLst/>
                          <a:latin typeface="Times New Roman"/>
                          <a:ea typeface="Times New Roman"/>
                          <a:cs typeface="Times New Roman"/>
                        </a:rPr>
                        <a:t>  </a:t>
                      </a:r>
                      <a:r>
                        <a:rPr lang="ro-RO" sz="1800" b="1" kern="1200" dirty="0" smtClean="0">
                          <a:solidFill>
                            <a:srgbClr val="4F81BD"/>
                          </a:solidFill>
                          <a:effectLst/>
                          <a:latin typeface="Times New Roman"/>
                          <a:ea typeface="Times New Roman"/>
                          <a:cs typeface="Times New Roman"/>
                        </a:rPr>
                        <a:t>IDAM</a:t>
                      </a:r>
                      <a:endParaRPr lang="ru-RU" sz="1800" b="1" kern="1200" dirty="0">
                        <a:solidFill>
                          <a:srgbClr val="4F81BD"/>
                        </a:solidFill>
                        <a:effectLst/>
                        <a:latin typeface="Times New Roman"/>
                        <a:ea typeface="Times New Roman"/>
                        <a:cs typeface="Times New Roman"/>
                      </a:endParaRPr>
                    </a:p>
                  </a:txBody>
                  <a:tcPr marL="68580" marR="68580" marT="0" marB="0">
                    <a:solidFill>
                      <a:srgbClr val="EFEFFF"/>
                    </a:solidFill>
                  </a:tcPr>
                </a:tc>
                <a:tc>
                  <a:txBody>
                    <a:bodyPr/>
                    <a:lstStyle/>
                    <a:p>
                      <a:pPr marL="0" algn="ctr" defTabSz="914400" rtl="0" eaLnBrk="1" latinLnBrk="0" hangingPunct="1">
                        <a:spcAft>
                          <a:spcPts val="0"/>
                        </a:spcAft>
                      </a:pPr>
                      <a:r>
                        <a:rPr lang="ro-RO" sz="1800" b="1" kern="1200" dirty="0" smtClean="0">
                          <a:solidFill>
                            <a:srgbClr val="4F81BD"/>
                          </a:solidFill>
                          <a:effectLst/>
                          <a:latin typeface="Times New Roman"/>
                          <a:ea typeface="Times New Roman"/>
                          <a:cs typeface="Times New Roman"/>
                        </a:rPr>
                        <a:t>BD</a:t>
                      </a:r>
                      <a:endParaRPr lang="en-US" sz="1800" b="1" kern="1200" dirty="0" smtClean="0">
                        <a:solidFill>
                          <a:srgbClr val="4F81BD"/>
                        </a:solidFill>
                        <a:effectLst/>
                        <a:latin typeface="Times New Roman"/>
                        <a:ea typeface="Times New Roman"/>
                        <a:cs typeface="Times New Roman"/>
                      </a:endParaRPr>
                    </a:p>
                  </a:txBody>
                  <a:tcPr marL="68580" marR="68580" marT="0" marB="0">
                    <a:solidFill>
                      <a:srgbClr val="EFEFFF"/>
                    </a:solidFill>
                  </a:tcPr>
                </a:tc>
              </a:tr>
              <a:tr h="4104594">
                <a:tc>
                  <a:txBody>
                    <a:bodyPr/>
                    <a:lstStyle/>
                    <a:p>
                      <a:pPr algn="ctr">
                        <a:spcAft>
                          <a:spcPts val="0"/>
                        </a:spcAft>
                      </a:pPr>
                      <a:endParaRPr lang="ru-RU" sz="1000" dirty="0">
                        <a:effectLst/>
                        <a:latin typeface="Calibri"/>
                        <a:cs typeface="Times New Roman"/>
                      </a:endParaRPr>
                    </a:p>
                  </a:txBody>
                  <a:tcPr marL="68580" marR="68580" marT="0" marB="0"/>
                </a:tc>
                <a:tc>
                  <a:txBody>
                    <a:bodyPr/>
                    <a:lstStyle/>
                    <a:p>
                      <a:pPr>
                        <a:spcAft>
                          <a:spcPts val="0"/>
                        </a:spcAft>
                      </a:pPr>
                      <a:endParaRPr lang="ru-RU" sz="1000" dirty="0">
                        <a:effectLst/>
                        <a:latin typeface="Calibri"/>
                        <a:cs typeface="Times New Roman"/>
                      </a:endParaRPr>
                    </a:p>
                  </a:txBody>
                  <a:tcPr marL="68580" marR="68580" marT="0" marB="0">
                    <a:solidFill>
                      <a:srgbClr val="EFEFFF"/>
                    </a:solidFill>
                  </a:tcPr>
                </a:tc>
              </a:tr>
              <a:tr h="455882">
                <a:tc gridSpan="2">
                  <a:txBody>
                    <a:bodyPr/>
                    <a:lstStyle/>
                    <a:p>
                      <a:pPr>
                        <a:spcAft>
                          <a:spcPts val="600"/>
                        </a:spcAft>
                      </a:pPr>
                      <a:r>
                        <a:rPr lang="ro-RO" sz="1000" i="1" dirty="0">
                          <a:solidFill>
                            <a:srgbClr val="000000"/>
                          </a:solidFill>
                          <a:effectLst/>
                          <a:latin typeface="Calibri"/>
                          <a:cs typeface="Times New Roman"/>
                        </a:rPr>
                        <a:t>Sursa: </a:t>
                      </a:r>
                      <a:r>
                        <a:rPr lang="ro-RO" sz="1000" i="1" dirty="0">
                          <a:effectLst/>
                          <a:latin typeface="Calibri"/>
                          <a:cs typeface="Times New Roman"/>
                        </a:rPr>
                        <a:t>Chestionar de evaluare a IDAM şi BD</a:t>
                      </a:r>
                      <a:endParaRPr lang="ru-RU" sz="1000" dirty="0">
                        <a:effectLst/>
                        <a:latin typeface="Calibri"/>
                        <a:cs typeface="Times New Roman"/>
                      </a:endParaRPr>
                    </a:p>
                  </a:txBody>
                  <a:tcPr marL="68580" marR="68580" marT="0" marB="0"/>
                </a:tc>
                <a:tc hMerge="1">
                  <a:txBody>
                    <a:bodyPr/>
                    <a:lstStyle/>
                    <a:p>
                      <a:endParaRPr lang="ru-RU"/>
                    </a:p>
                  </a:txBody>
                  <a:tcPr/>
                </a:tc>
              </a:tr>
            </a:tbl>
          </a:graphicData>
        </a:graphic>
      </p:graphicFrame>
      <p:pic>
        <p:nvPicPr>
          <p:cNvPr id="52241" name="Рисунок 107"/>
          <p:cNvPicPr>
            <a:picLocks noChangeAspect="1" noChangeArrowheads="1"/>
          </p:cNvPicPr>
          <p:nvPr/>
        </p:nvPicPr>
        <p:blipFill>
          <a:blip r:embed="rId3"/>
          <a:srcRect l="1268" t="2687" r="2449" b="3209"/>
          <a:stretch>
            <a:fillRect/>
          </a:stretch>
        </p:blipFill>
        <p:spPr bwMode="auto">
          <a:xfrm>
            <a:off x="185480" y="2132856"/>
            <a:ext cx="4315083" cy="3960440"/>
          </a:xfrm>
          <a:prstGeom prst="rect">
            <a:avLst/>
          </a:prstGeom>
          <a:noFill/>
          <a:ln w="9525">
            <a:noFill/>
            <a:miter lim="800000"/>
            <a:headEnd/>
            <a:tailEnd/>
          </a:ln>
        </p:spPr>
      </p:pic>
      <p:pic>
        <p:nvPicPr>
          <p:cNvPr id="52242" name="Рисунок 49"/>
          <p:cNvPicPr>
            <a:picLocks noChangeAspect="1" noChangeArrowheads="1"/>
          </p:cNvPicPr>
          <p:nvPr/>
        </p:nvPicPr>
        <p:blipFill>
          <a:blip r:embed="rId4"/>
          <a:srcRect/>
          <a:stretch>
            <a:fillRect/>
          </a:stretch>
        </p:blipFill>
        <p:spPr bwMode="auto">
          <a:xfrm>
            <a:off x="4643438" y="2132856"/>
            <a:ext cx="4231473"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457200" y="611821"/>
            <a:ext cx="8229600" cy="670887"/>
          </a:xfrm>
        </p:spPr>
        <p:txBody>
          <a:bodyPr>
            <a:normAutofit/>
          </a:bodyPr>
          <a:lstStyle/>
          <a:p>
            <a:r>
              <a:rPr lang="en-US" sz="3600" b="1" dirty="0" err="1" smtClean="0"/>
              <a:t>Concluzii</a:t>
            </a:r>
            <a:r>
              <a:rPr lang="ro-RO" sz="3600" b="1" dirty="0" smtClean="0"/>
              <a:t> privind evaluarea IDAM (1)</a:t>
            </a:r>
            <a:endParaRPr lang="ru-RU" sz="3600" b="1" dirty="0" smtClean="0"/>
          </a:p>
        </p:txBody>
      </p:sp>
      <p:sp>
        <p:nvSpPr>
          <p:cNvPr id="54274" name="Объект 2"/>
          <p:cNvSpPr>
            <a:spLocks noGrp="1" noChangeAspect="1"/>
          </p:cNvSpPr>
          <p:nvPr>
            <p:ph idx="1"/>
          </p:nvPr>
        </p:nvSpPr>
        <p:spPr>
          <a:xfrm>
            <a:off x="468313" y="1557338"/>
            <a:ext cx="8229600" cy="4823990"/>
          </a:xfrm>
        </p:spPr>
        <p:txBody>
          <a:bodyPr>
            <a:normAutofit/>
          </a:bodyPr>
          <a:lstStyle/>
          <a:p>
            <a:pPr>
              <a:buFont typeface="Arial" charset="0"/>
              <a:buAutoNum type="arabicPeriod"/>
            </a:pPr>
            <a:r>
              <a:rPr lang="ro-RO" sz="2000" i="1" dirty="0" smtClean="0"/>
              <a:t>Indicii de deprivare pot fi considerați instrumente utile</a:t>
            </a:r>
            <a:r>
              <a:rPr lang="en-US" sz="2000" i="1" dirty="0" smtClean="0"/>
              <a:t> (48% din </a:t>
            </a:r>
            <a:r>
              <a:rPr lang="en-US" sz="2000" i="1" dirty="0" err="1" smtClean="0"/>
              <a:t>responden</a:t>
            </a:r>
            <a:r>
              <a:rPr lang="ro-RO" sz="2000" i="1" dirty="0" smtClean="0"/>
              <a:t>ți utilizatori</a:t>
            </a:r>
            <a:r>
              <a:rPr lang="en-US" sz="2000" i="1" dirty="0" smtClean="0"/>
              <a:t>)</a:t>
            </a:r>
            <a:r>
              <a:rPr lang="ro-RO" sz="2000" i="1" dirty="0" smtClean="0"/>
              <a:t>;</a:t>
            </a:r>
            <a:endParaRPr lang="en-US" sz="2000" i="1" dirty="0" smtClean="0"/>
          </a:p>
          <a:p>
            <a:pPr>
              <a:buFont typeface="Arial" charset="0"/>
              <a:buAutoNum type="arabicPeriod"/>
            </a:pPr>
            <a:r>
              <a:rPr lang="ro-RO" sz="2000" i="1" dirty="0" smtClean="0"/>
              <a:t>Principalele direcții de utilizare a indicilor de deprivare au fost</a:t>
            </a:r>
            <a:r>
              <a:rPr lang="en-US" sz="2000" i="1" dirty="0" smtClean="0"/>
              <a:t>:</a:t>
            </a:r>
            <a:r>
              <a:rPr lang="ro-RO" sz="2000" i="1" dirty="0" smtClean="0"/>
              <a:t> elaborarea strategiilor de dezvoltare (75%), efectuarea analizelor social-economice (68%),  și elaborarea propunerilor de proiecte de dezvoltare (52%)</a:t>
            </a:r>
            <a:endParaRPr lang="en-US" sz="2000" i="1" dirty="0" smtClean="0"/>
          </a:p>
          <a:p>
            <a:pPr>
              <a:buFont typeface="Arial" charset="0"/>
              <a:buAutoNum type="arabicPeriod"/>
            </a:pPr>
            <a:r>
              <a:rPr lang="ro-RO" sz="2000" i="1" dirty="0" smtClean="0"/>
              <a:t>Cei mai activi utilizatori au fost identificaţi în rîndul ADR, MDRC, după care urmează consiliile raionale şi municipale, partenerii de dezvoltare ai Guvernului, autorităţile publice centrale şi primăriile. </a:t>
            </a:r>
          </a:p>
          <a:p>
            <a:pPr>
              <a:buFont typeface="Arial" charset="0"/>
              <a:buAutoNum type="arabicPeriod"/>
            </a:pPr>
            <a:r>
              <a:rPr lang="ro-RO" sz="2000" i="1" dirty="0" smtClean="0"/>
              <a:t>Cei mai utilizaţi indici s-au dovedit a fi Indicele de deprivare economică, Indicele de deprivare a condiţiilor de trai și Indicele deprivării demografice. </a:t>
            </a:r>
          </a:p>
          <a:p>
            <a:pPr>
              <a:buFont typeface="Arial" charset="0"/>
              <a:buAutoNum type="arabicPeriod"/>
            </a:pPr>
            <a:r>
              <a:rPr lang="ro-RO" sz="2000" i="1" dirty="0" smtClean="0"/>
              <a:t>Cel mai frecvent indicii de deprivare sunt utilizați la nivel de raion și la nivel de primărie.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r>
              <a:rPr lang="en-US" sz="3600" b="1" dirty="0" err="1"/>
              <a:t>Concluzii</a:t>
            </a:r>
            <a:r>
              <a:rPr lang="ro-RO" sz="3600" b="1" dirty="0"/>
              <a:t> privind evaluarea </a:t>
            </a:r>
            <a:r>
              <a:rPr lang="ro-RO" sz="3600" b="1" dirty="0" smtClean="0"/>
              <a:t>IDAM (2)</a:t>
            </a:r>
            <a:endParaRPr lang="ru-RU" sz="3600" dirty="0"/>
          </a:p>
        </p:txBody>
      </p:sp>
      <p:sp>
        <p:nvSpPr>
          <p:cNvPr id="3" name="Объект 2"/>
          <p:cNvSpPr>
            <a:spLocks noGrp="1"/>
          </p:cNvSpPr>
          <p:nvPr>
            <p:ph idx="1"/>
          </p:nvPr>
        </p:nvSpPr>
        <p:spPr>
          <a:xfrm>
            <a:off x="457200" y="1268760"/>
            <a:ext cx="8229600" cy="4598640"/>
          </a:xfrm>
        </p:spPr>
        <p:txBody>
          <a:bodyPr/>
          <a:lstStyle/>
          <a:p>
            <a:pPr marL="514350" indent="-514350">
              <a:buFont typeface="+mj-lt"/>
              <a:buAutoNum type="arabicPeriod" startAt="6"/>
            </a:pPr>
            <a:r>
              <a:rPr lang="ro-RO" sz="3000" i="1" dirty="0" smtClean="0"/>
              <a:t>Indicii </a:t>
            </a:r>
            <a:r>
              <a:rPr lang="ro-RO" sz="3000" i="1" dirty="0"/>
              <a:t>de deprivare nu au fost utilizați de către 52% din </a:t>
            </a:r>
            <a:r>
              <a:rPr lang="ro-RO" sz="3000" i="1" dirty="0" smtClean="0"/>
              <a:t>respondenți</a:t>
            </a:r>
            <a:endParaRPr lang="ro-RO" sz="3000" i="1" dirty="0"/>
          </a:p>
          <a:p>
            <a:pPr marL="514350" indent="-514350">
              <a:buFont typeface="+mj-lt"/>
              <a:buAutoNum type="arabicPeriod" startAt="6"/>
            </a:pPr>
            <a:r>
              <a:rPr lang="ro-RO" sz="3000" i="1" dirty="0" smtClean="0"/>
              <a:t>Principala </a:t>
            </a:r>
            <a:r>
              <a:rPr lang="ro-RO" sz="3000" i="1" dirty="0"/>
              <a:t>cauză de neutilizare a fost faptul că respondenții nu au știut, în general, despre </a:t>
            </a:r>
            <a:r>
              <a:rPr lang="ro-RO" sz="3000" i="1" dirty="0" smtClean="0"/>
              <a:t>existența </a:t>
            </a:r>
            <a:r>
              <a:rPr lang="ro-RO" sz="3000" i="1" dirty="0"/>
              <a:t>indicilor de </a:t>
            </a:r>
            <a:r>
              <a:rPr lang="ro-RO" sz="3000" i="1" dirty="0" smtClean="0"/>
              <a:t>deprivare.</a:t>
            </a:r>
          </a:p>
          <a:p>
            <a:pPr marL="514350" indent="-514350">
              <a:buFont typeface="+mj-lt"/>
              <a:buAutoNum type="arabicPeriod" startAt="6"/>
            </a:pPr>
            <a:r>
              <a:rPr lang="ro-RO" sz="3000" i="1" dirty="0" smtClean="0"/>
              <a:t>S-a </a:t>
            </a:r>
            <a:r>
              <a:rPr lang="ro-RO" sz="3000" i="1" dirty="0"/>
              <a:t>constatat că circa 80% dintre cei care nu au ştiut despre existenţa indicilor de deprivare ar putea fi interesaţi de acest instrument</a:t>
            </a:r>
            <a:r>
              <a:rPr lang="ro-RO" sz="3000" i="1" dirty="0" smtClean="0"/>
              <a:t>.</a:t>
            </a:r>
            <a:endParaRPr lang="ro-RO" sz="3000" i="1" dirty="0"/>
          </a:p>
        </p:txBody>
      </p:sp>
    </p:spTree>
    <p:extLst>
      <p:ext uri="{BB962C8B-B14F-4D97-AF65-F5344CB8AC3E}">
        <p14:creationId xmlns:p14="http://schemas.microsoft.com/office/powerpoint/2010/main" val="510642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739552"/>
          </a:xfrm>
        </p:spPr>
        <p:txBody>
          <a:bodyPr/>
          <a:lstStyle/>
          <a:p>
            <a:r>
              <a:rPr lang="en-US" sz="3600" b="1" dirty="0" err="1"/>
              <a:t>Concluzii</a:t>
            </a:r>
            <a:r>
              <a:rPr lang="ro-RO" sz="3600" b="1" dirty="0"/>
              <a:t> privind evaluarea </a:t>
            </a:r>
            <a:r>
              <a:rPr lang="ro-RO" sz="3600" b="1" dirty="0" smtClean="0"/>
              <a:t>IDAM (3)</a:t>
            </a:r>
            <a:endParaRPr lang="ru-RU" sz="3600" dirty="0"/>
          </a:p>
        </p:txBody>
      </p:sp>
      <p:sp>
        <p:nvSpPr>
          <p:cNvPr id="3" name="Объект 2"/>
          <p:cNvSpPr>
            <a:spLocks noGrp="1"/>
          </p:cNvSpPr>
          <p:nvPr>
            <p:ph idx="1"/>
          </p:nvPr>
        </p:nvSpPr>
        <p:spPr>
          <a:xfrm>
            <a:off x="467544" y="1340768"/>
            <a:ext cx="8229600" cy="5078313"/>
          </a:xfrm>
        </p:spPr>
        <p:txBody>
          <a:bodyPr>
            <a:spAutoFit/>
          </a:bodyPr>
          <a:lstStyle/>
          <a:p>
            <a:pPr marL="266700" indent="-266700">
              <a:buFont typeface="+mj-lt"/>
              <a:buAutoNum type="arabicPeriod" startAt="9"/>
            </a:pPr>
            <a:r>
              <a:rPr lang="ro-RO" sz="2800" i="1" dirty="0" smtClean="0"/>
              <a:t>Principale </a:t>
            </a:r>
            <a:r>
              <a:rPr lang="ro-RO" sz="2800" i="1" dirty="0"/>
              <a:t>constrîngerile întîmpinate de utilizatori în procesul de aplicare a indicilor de deprivare </a:t>
            </a:r>
            <a:r>
              <a:rPr lang="ro-RO" sz="2800" i="1" dirty="0" smtClean="0"/>
              <a:t>sunt:</a:t>
            </a:r>
          </a:p>
          <a:p>
            <a:pPr lvl="1"/>
            <a:r>
              <a:rPr lang="ro-RO" sz="2400" i="1" dirty="0" smtClean="0"/>
              <a:t>Indicii nu </a:t>
            </a:r>
            <a:r>
              <a:rPr lang="ro-RO" sz="2400" i="1" dirty="0"/>
              <a:t>sunt produşi la timp (sunt daţi publicităţii prea târziu) (64</a:t>
            </a:r>
            <a:r>
              <a:rPr lang="ro-RO" sz="2400" i="1" dirty="0" smtClean="0"/>
              <a:t>%);</a:t>
            </a:r>
          </a:p>
          <a:p>
            <a:pPr lvl="1"/>
            <a:r>
              <a:rPr lang="ro-RO" sz="2400" i="1" dirty="0" smtClean="0"/>
              <a:t>persoanele </a:t>
            </a:r>
            <a:r>
              <a:rPr lang="ro-RO" sz="2400" i="1" dirty="0"/>
              <a:t>nu dispun de suficiente cunoștințe privind modul în care pot fi utilizați indicii de deprivare (60</a:t>
            </a:r>
            <a:r>
              <a:rPr lang="ro-RO" sz="2400" i="1" dirty="0" smtClean="0"/>
              <a:t>%);</a:t>
            </a:r>
          </a:p>
          <a:p>
            <a:pPr lvl="1"/>
            <a:r>
              <a:rPr lang="ro-RO" sz="2400" i="1" dirty="0" smtClean="0"/>
              <a:t>nu </a:t>
            </a:r>
            <a:r>
              <a:rPr lang="ro-RO" sz="2400" i="1" dirty="0"/>
              <a:t>sunt suficient de veridici şi nu </a:t>
            </a:r>
            <a:r>
              <a:rPr lang="ro-RO" sz="2400" i="1" dirty="0" smtClean="0"/>
              <a:t>corespund </a:t>
            </a:r>
            <a:r>
              <a:rPr lang="ro-RO" sz="2400" i="1" dirty="0"/>
              <a:t>necesităţilor proprii (40</a:t>
            </a:r>
            <a:r>
              <a:rPr lang="ro-RO" sz="2400" i="1" dirty="0" smtClean="0"/>
              <a:t>%);</a:t>
            </a:r>
          </a:p>
          <a:p>
            <a:pPr lvl="1"/>
            <a:r>
              <a:rPr lang="ro-RO" sz="2400" i="1" dirty="0" smtClean="0"/>
              <a:t>lipsa </a:t>
            </a:r>
            <a:r>
              <a:rPr lang="ro-RO" sz="2400" i="1" dirty="0"/>
              <a:t>indicilor de deprivare pentru localitățile urbane (36</a:t>
            </a:r>
            <a:r>
              <a:rPr lang="ro-RO" sz="2400" i="1" dirty="0" smtClean="0"/>
              <a:t>%);</a:t>
            </a:r>
          </a:p>
          <a:p>
            <a:pPr lvl="1"/>
            <a:r>
              <a:rPr lang="ro-RO" sz="2400" i="1" dirty="0" smtClean="0"/>
              <a:t>indicii </a:t>
            </a:r>
            <a:r>
              <a:rPr lang="ro-RO" sz="2400" i="1" dirty="0"/>
              <a:t>de deprivare nu sunt ușor accesibili (21</a:t>
            </a:r>
            <a:r>
              <a:rPr lang="ro-RO" sz="2400" i="1" dirty="0" smtClean="0"/>
              <a:t>%).</a:t>
            </a:r>
          </a:p>
        </p:txBody>
      </p:sp>
    </p:spTree>
    <p:extLst>
      <p:ext uri="{BB962C8B-B14F-4D97-AF65-F5344CB8AC3E}">
        <p14:creationId xmlns:p14="http://schemas.microsoft.com/office/powerpoint/2010/main" val="1832231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o-RO" sz="2400" b="1" dirty="0">
                <a:solidFill>
                  <a:schemeClr val="accent1"/>
                </a:solidFill>
                <a:effectLst>
                  <a:outerShdw blurRad="38100" dist="38100" dir="2700000" algn="tl">
                    <a:srgbClr val="000000">
                      <a:alpha val="43137"/>
                    </a:srgbClr>
                  </a:outerShdw>
                </a:effectLst>
                <a:latin typeface="Constantia" pitchFamily="18" charset="0"/>
              </a:rPr>
              <a:t>Corelarea IDAM </a:t>
            </a:r>
            <a:r>
              <a:rPr lang="ro-RO" sz="2400" b="1" dirty="0" smtClean="0">
                <a:solidFill>
                  <a:schemeClr val="accent1"/>
                </a:solidFill>
                <a:effectLst>
                  <a:outerShdw blurRad="38100" dist="38100" dir="2700000" algn="tl">
                    <a:srgbClr val="000000">
                      <a:alpha val="43137"/>
                    </a:srgbClr>
                  </a:outerShdw>
                </a:effectLst>
                <a:latin typeface="Constantia" pitchFamily="18" charset="0"/>
              </a:rPr>
              <a:t>cu </a:t>
            </a:r>
            <a:r>
              <a:rPr lang="ro-RO" sz="2400" b="1" dirty="0">
                <a:solidFill>
                  <a:schemeClr val="accent1"/>
                </a:solidFill>
                <a:effectLst>
                  <a:outerShdw blurRad="38100" dist="38100" dir="2700000" algn="tl">
                    <a:srgbClr val="000000">
                      <a:alpha val="43137"/>
                    </a:srgbClr>
                  </a:outerShdw>
                </a:effectLst>
                <a:latin typeface="Constantia" pitchFamily="18" charset="0"/>
              </a:rPr>
              <a:t>cadrul strategic </a:t>
            </a:r>
            <a:r>
              <a:rPr lang="ro-RO" sz="2400" b="1" dirty="0" smtClean="0">
                <a:solidFill>
                  <a:schemeClr val="accent1"/>
                </a:solidFill>
                <a:effectLst>
                  <a:outerShdw blurRad="38100" dist="38100" dir="2700000" algn="tl">
                    <a:srgbClr val="000000">
                      <a:alpha val="43137"/>
                    </a:srgbClr>
                  </a:outerShdw>
                </a:effectLst>
                <a:latin typeface="Constantia" pitchFamily="18" charset="0"/>
              </a:rPr>
              <a:t>actual</a:t>
            </a:r>
            <a:r>
              <a:rPr lang="ro-RO" sz="3600" b="1" dirty="0" smtClean="0">
                <a:solidFill>
                  <a:schemeClr val="accent1"/>
                </a:solidFill>
                <a:effectLst>
                  <a:outerShdw blurRad="38100" dist="38100" dir="2700000" algn="tl">
                    <a:srgbClr val="000000">
                      <a:alpha val="43137"/>
                    </a:srgbClr>
                  </a:outerShdw>
                </a:effectLst>
                <a:latin typeface="Constantia" pitchFamily="18" charset="0"/>
              </a:rPr>
              <a:t/>
            </a:r>
            <a:br>
              <a:rPr lang="ro-RO" sz="3600" b="1" dirty="0" smtClean="0">
                <a:solidFill>
                  <a:schemeClr val="accent1"/>
                </a:solidFill>
                <a:effectLst>
                  <a:outerShdw blurRad="38100" dist="38100" dir="2700000" algn="tl">
                    <a:srgbClr val="000000">
                      <a:alpha val="43137"/>
                    </a:srgbClr>
                  </a:outerShdw>
                </a:effectLst>
                <a:latin typeface="Constantia" pitchFamily="18" charset="0"/>
              </a:rPr>
            </a:br>
            <a:r>
              <a:rPr lang="ro-RO" sz="3600" b="1" dirty="0" smtClean="0">
                <a:solidFill>
                  <a:schemeClr val="accent1"/>
                </a:solidFill>
                <a:effectLst>
                  <a:outerShdw blurRad="38100" dist="38100" dir="2700000" algn="tl">
                    <a:srgbClr val="000000">
                      <a:alpha val="43137"/>
                    </a:srgbClr>
                  </a:outerShdw>
                </a:effectLst>
                <a:latin typeface="Constantia" pitchFamily="18" charset="0"/>
              </a:rPr>
              <a:t>Ab</a:t>
            </a:r>
            <a:r>
              <a:rPr lang="en-US" sz="3600" b="1" dirty="0" err="1" smtClean="0">
                <a:solidFill>
                  <a:schemeClr val="accent1"/>
                </a:solidFill>
                <a:effectLst>
                  <a:outerShdw blurRad="38100" dist="38100" dir="2700000" algn="tl">
                    <a:srgbClr val="000000">
                      <a:alpha val="43137"/>
                    </a:srgbClr>
                  </a:outerShdw>
                </a:effectLst>
                <a:latin typeface="Constantia" pitchFamily="18" charset="0"/>
              </a:rPr>
              <a:t>ordari</a:t>
            </a:r>
            <a:r>
              <a:rPr lang="en-US" sz="3600" b="1" dirty="0" smtClean="0">
                <a:solidFill>
                  <a:schemeClr val="accent1"/>
                </a:solidFill>
                <a:effectLst>
                  <a:outerShdw blurRad="38100" dist="38100" dir="2700000" algn="tl">
                    <a:srgbClr val="000000">
                      <a:alpha val="43137"/>
                    </a:srgbClr>
                  </a:outerShdw>
                </a:effectLst>
                <a:latin typeface="Constantia" pitchFamily="18" charset="0"/>
              </a:rPr>
              <a:t> </a:t>
            </a:r>
            <a:r>
              <a:rPr lang="en-US" sz="3600" b="1" dirty="0" err="1">
                <a:solidFill>
                  <a:schemeClr val="accent1"/>
                </a:solidFill>
                <a:effectLst>
                  <a:outerShdw blurRad="38100" dist="38100" dir="2700000" algn="tl">
                    <a:srgbClr val="000000">
                      <a:alpha val="43137"/>
                    </a:srgbClr>
                  </a:outerShdw>
                </a:effectLst>
                <a:latin typeface="Constantia" pitchFamily="18" charset="0"/>
              </a:rPr>
              <a:t>metodologice</a:t>
            </a:r>
            <a:endParaRPr lang="ru-RU" sz="3600" dirty="0"/>
          </a:p>
        </p:txBody>
      </p:sp>
      <p:sp>
        <p:nvSpPr>
          <p:cNvPr id="3" name="Объект 2"/>
          <p:cNvSpPr>
            <a:spLocks noGrp="1"/>
          </p:cNvSpPr>
          <p:nvPr>
            <p:ph idx="1"/>
          </p:nvPr>
        </p:nvSpPr>
        <p:spPr>
          <a:xfrm>
            <a:off x="457200" y="1700808"/>
            <a:ext cx="8229600" cy="4166592"/>
          </a:xfrm>
        </p:spPr>
        <p:txBody>
          <a:bodyPr/>
          <a:lstStyle/>
          <a:p>
            <a:pPr>
              <a:defRPr/>
            </a:pPr>
            <a:r>
              <a:rPr lang="ro-RO" sz="2400" kern="1200" dirty="0" smtClean="0"/>
              <a:t>Analiza documentelor </a:t>
            </a:r>
            <a:r>
              <a:rPr lang="ro-RO" sz="2400" kern="1200" dirty="0"/>
              <a:t>de politici naţionale şi sectoriale, regionale și </a:t>
            </a:r>
            <a:r>
              <a:rPr lang="ro-RO" sz="2400" kern="1200" dirty="0" smtClean="0"/>
              <a:t>raionale;</a:t>
            </a:r>
          </a:p>
          <a:p>
            <a:pPr>
              <a:defRPr/>
            </a:pPr>
            <a:r>
              <a:rPr lang="ro-RO" sz="2400" kern="1200" dirty="0" smtClean="0"/>
              <a:t>Analiza rezultatelor </a:t>
            </a:r>
            <a:r>
              <a:rPr lang="ro-RO" sz="2400" kern="1200" dirty="0"/>
              <a:t>obţinute în urma chestionării </a:t>
            </a:r>
            <a:r>
              <a:rPr lang="ro-RO" sz="2400" kern="1200" dirty="0" smtClean="0"/>
              <a:t>utilizatorilor;</a:t>
            </a:r>
          </a:p>
          <a:p>
            <a:pPr>
              <a:defRPr/>
            </a:pPr>
            <a:r>
              <a:rPr lang="ro-RO" sz="2400" kern="1200" dirty="0" smtClean="0"/>
              <a:t>Analiza proiectelor </a:t>
            </a:r>
            <a:r>
              <a:rPr lang="ro-RO" sz="2400" kern="1200" dirty="0"/>
              <a:t>de dezvoltare implementate actualmente în Republica </a:t>
            </a:r>
            <a:r>
              <a:rPr lang="ro-RO" sz="2400" kern="1200" dirty="0" smtClean="0"/>
              <a:t>Moldova;</a:t>
            </a:r>
          </a:p>
          <a:p>
            <a:pPr>
              <a:defRPr/>
            </a:pPr>
            <a:r>
              <a:rPr lang="ro-RO" sz="2400" kern="1200" dirty="0" smtClean="0"/>
              <a:t>Consultarea experienței internaționale </a:t>
            </a:r>
            <a:r>
              <a:rPr lang="ro-RO" sz="2400" kern="1200" dirty="0"/>
              <a:t>în domeniu (Polonia, Slovacia, Marea Britanie</a:t>
            </a:r>
            <a:r>
              <a:rPr lang="ro-RO" sz="2400" kern="1200" dirty="0" smtClean="0"/>
              <a:t>);</a:t>
            </a:r>
          </a:p>
          <a:p>
            <a:pPr>
              <a:defRPr/>
            </a:pPr>
            <a:r>
              <a:rPr lang="ro-RO" sz="2400" dirty="0" smtClean="0"/>
              <a:t>Organizarea unui </a:t>
            </a:r>
            <a:r>
              <a:rPr lang="ro-RO" sz="2400" dirty="0"/>
              <a:t>șir de </a:t>
            </a:r>
            <a:r>
              <a:rPr lang="ro-RO" sz="2400" dirty="0" smtClean="0"/>
              <a:t>întrevederi/mese rotunde consultative</a:t>
            </a:r>
            <a:r>
              <a:rPr lang="ro-RO" sz="2400" kern="1200" dirty="0" smtClean="0"/>
              <a:t>.</a:t>
            </a:r>
          </a:p>
          <a:p>
            <a:pPr>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000" b="1" dirty="0">
                <a:solidFill>
                  <a:srgbClr val="9999FF"/>
                </a:solidFill>
                <a:effectLst>
                  <a:outerShdw blurRad="38100" dist="38100" dir="2700000" algn="tl">
                    <a:srgbClr val="000000">
                      <a:alpha val="43137"/>
                    </a:srgbClr>
                  </a:outerShdw>
                </a:effectLst>
                <a:latin typeface="Constantia" pitchFamily="18" charset="0"/>
              </a:rPr>
              <a:t>Corelarea domeniilor IDAM cu cadrul strategic actual</a:t>
            </a:r>
            <a:r>
              <a:rPr lang="ro-RO" sz="3200" b="1" dirty="0">
                <a:solidFill>
                  <a:srgbClr val="000000"/>
                </a:solidFill>
              </a:rPr>
              <a:t/>
            </a:r>
            <a:br>
              <a:rPr lang="ro-RO" sz="3200" b="1" dirty="0">
                <a:solidFill>
                  <a:srgbClr val="000000"/>
                </a:solidFill>
              </a:rPr>
            </a:br>
            <a:r>
              <a:rPr lang="en-US" sz="3200" b="1" dirty="0">
                <a:solidFill>
                  <a:srgbClr val="000000"/>
                </a:solidFill>
              </a:rPr>
              <a:t>D</a:t>
            </a:r>
            <a:r>
              <a:rPr lang="ro-RO" sz="3200" b="1" dirty="0">
                <a:solidFill>
                  <a:srgbClr val="000000"/>
                </a:solidFill>
              </a:rPr>
              <a:t>omenii </a:t>
            </a:r>
            <a:r>
              <a:rPr lang="en-US" sz="3200" b="1" dirty="0" err="1">
                <a:solidFill>
                  <a:srgbClr val="000000"/>
                </a:solidFill>
              </a:rPr>
              <a:t>existente</a:t>
            </a:r>
            <a:r>
              <a:rPr lang="en-US" sz="3200" b="1" dirty="0">
                <a:solidFill>
                  <a:srgbClr val="000000"/>
                </a:solidFill>
              </a:rPr>
              <a:t> </a:t>
            </a:r>
            <a:r>
              <a:rPr lang="ro-RO" sz="3200" b="1" dirty="0">
                <a:solidFill>
                  <a:srgbClr val="000000"/>
                </a:solidFill>
              </a:rPr>
              <a:t>IDAM</a:t>
            </a:r>
            <a:endParaRPr lang="ru-RU" dirty="0"/>
          </a:p>
        </p:txBody>
      </p:sp>
      <p:pic>
        <p:nvPicPr>
          <p:cNvPr id="4" name="Объект 3"/>
          <p:cNvPicPr>
            <a:picLocks noGrp="1"/>
          </p:cNvPicPr>
          <p:nvPr>
            <p:ph idx="1"/>
          </p:nvPr>
        </p:nvPicPr>
        <p:blipFill>
          <a:blip r:embed="rId3">
            <a:extLst>
              <a:ext uri="{28A0092B-C50C-407E-A947-70E740481C1C}">
                <a14:useLocalDpi xmlns:a14="http://schemas.microsoft.com/office/drawing/2010/main" val="0"/>
              </a:ext>
            </a:extLst>
          </a:blip>
          <a:srcRect l="4027" r="3914"/>
          <a:stretch>
            <a:fillRect/>
          </a:stretch>
        </p:blipFill>
        <p:spPr bwMode="auto">
          <a:xfrm>
            <a:off x="611560" y="1981200"/>
            <a:ext cx="8064896" cy="4544144"/>
          </a:xfrm>
          <a:prstGeom prst="rect">
            <a:avLst/>
          </a:prstGeom>
          <a:noFill/>
        </p:spPr>
      </p:pic>
    </p:spTree>
    <p:extLst>
      <p:ext uri="{BB962C8B-B14F-4D97-AF65-F5344CB8AC3E}">
        <p14:creationId xmlns:p14="http://schemas.microsoft.com/office/powerpoint/2010/main" val="3595793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2000" b="1" dirty="0">
                <a:solidFill>
                  <a:schemeClr val="accent1"/>
                </a:solidFill>
                <a:effectLst>
                  <a:outerShdw blurRad="38100" dist="38100" dir="2700000" algn="tl">
                    <a:srgbClr val="000000">
                      <a:alpha val="43137"/>
                    </a:srgbClr>
                  </a:outerShdw>
                </a:effectLst>
                <a:latin typeface="Constantia" pitchFamily="18" charset="0"/>
              </a:rPr>
              <a:t>Corelarea </a:t>
            </a:r>
            <a:r>
              <a:rPr lang="ro-RO" sz="2000" b="1" dirty="0" smtClean="0">
                <a:solidFill>
                  <a:schemeClr val="accent1"/>
                </a:solidFill>
                <a:effectLst>
                  <a:outerShdw blurRad="38100" dist="38100" dir="2700000" algn="tl">
                    <a:srgbClr val="000000">
                      <a:alpha val="43137"/>
                    </a:srgbClr>
                  </a:outerShdw>
                </a:effectLst>
                <a:latin typeface="Constantia" pitchFamily="18" charset="0"/>
              </a:rPr>
              <a:t>domeniilor IDAM cu </a:t>
            </a:r>
            <a:r>
              <a:rPr lang="ro-RO" sz="2000" b="1" dirty="0">
                <a:solidFill>
                  <a:schemeClr val="accent1"/>
                </a:solidFill>
                <a:effectLst>
                  <a:outerShdw blurRad="38100" dist="38100" dir="2700000" algn="tl">
                    <a:srgbClr val="000000">
                      <a:alpha val="43137"/>
                    </a:srgbClr>
                  </a:outerShdw>
                </a:effectLst>
                <a:latin typeface="Constantia" pitchFamily="18" charset="0"/>
              </a:rPr>
              <a:t>cadrul strategic actual</a:t>
            </a:r>
            <a:r>
              <a:rPr lang="ro-RO" sz="3200" b="1" dirty="0" smtClean="0"/>
              <a:t/>
            </a:r>
            <a:br>
              <a:rPr lang="ro-RO" sz="3200" b="1" dirty="0" smtClean="0"/>
            </a:br>
            <a:r>
              <a:rPr lang="ro-RO" sz="3200" b="1" dirty="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4282646312"/>
              </p:ext>
            </p:extLst>
          </p:nvPr>
        </p:nvGraphicFramePr>
        <p:xfrm>
          <a:off x="539552" y="1394199"/>
          <a:ext cx="8136582" cy="5138628"/>
        </p:xfrm>
        <a:graphic>
          <a:graphicData uri="http://schemas.openxmlformats.org/drawingml/2006/table">
            <a:tbl>
              <a:tblPr/>
              <a:tblGrid>
                <a:gridCol w="4068291"/>
                <a:gridCol w="4068291"/>
              </a:tblGrid>
              <a:tr h="525286">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517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o-RO" sz="1600" b="1" i="0" u="none" strike="noStrike" cap="none" normalizeH="0" baseline="0" dirty="0" smtClean="0">
                          <a:ln>
                            <a:noFill/>
                          </a:ln>
                          <a:solidFill>
                            <a:schemeClr val="bg1"/>
                          </a:solidFill>
                          <a:effectLst/>
                          <a:latin typeface="Arial" charset="0"/>
                          <a:cs typeface="Arial" charset="0"/>
                        </a:rPr>
                        <a:t>Ce alte domenii de deprivare consideraţi că ar fi importante şi necesare  pentru domeniul Dvs. de activitate?</a:t>
                      </a:r>
                      <a:endParaRPr kumimoji="0" lang="ru-RU" sz="1600" b="0" i="0" u="none" strike="noStrike" cap="none" normalizeH="0" baseline="0" dirty="0" smtClean="0">
                        <a:ln>
                          <a:noFill/>
                        </a:ln>
                        <a:solidFill>
                          <a:schemeClr val="bg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18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6583">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pPr>
                      <a:r>
                        <a:rPr kumimoji="0" lang="ro-RO" sz="1800" b="0" i="0" u="none" strike="noStrike" cap="none" normalizeH="0" baseline="0" dirty="0" smtClean="0">
                          <a:ln>
                            <a:noFill/>
                          </a:ln>
                          <a:solidFill>
                            <a:srgbClr val="000000"/>
                          </a:solidFill>
                          <a:effectLst/>
                          <a:latin typeface="Arial" charset="0"/>
                          <a:cs typeface="Arial" charset="0"/>
                        </a:rPr>
                        <a:t>Deprivarea de infrastructura (drum, apa, canalizare, etc.)</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Dezvoltării Regionale şi Construcţiilor, Direcţia politica si cooperare regionala, Direcţia relatii cu institutiile de dezvoltare regionala;</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7760">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800" b="0" i="0" u="none" strike="noStrike" cap="none" normalizeH="0" baseline="0" dirty="0" smtClean="0">
                          <a:ln>
                            <a:noFill/>
                          </a:ln>
                          <a:solidFill>
                            <a:srgbClr val="000000"/>
                          </a:solidFill>
                          <a:effectLst/>
                          <a:latin typeface="Arial" charset="0"/>
                          <a:cs typeface="Arial" charset="0"/>
                        </a:rPr>
                        <a:t>Deprivarea de servicii comunale</a:t>
                      </a:r>
                      <a:endParaRPr kumimoji="0" lang="ru-RU" sz="1800" b="0" i="0" u="none" strike="noStrike" cap="none" normalizeH="0" baseline="0" dirty="0" smtClean="0">
                        <a:ln>
                          <a:noFill/>
                        </a:ln>
                        <a:solidFill>
                          <a:srgbClr val="000000"/>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PNUD – Programul Comun de Dezvoltare Integrata</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800" b="0" i="0" u="none" strike="noStrike" kern="1200" cap="none" normalizeH="0" baseline="0" dirty="0" smtClean="0">
                          <a:ln>
                            <a:noFill/>
                          </a:ln>
                          <a:solidFill>
                            <a:srgbClr val="000000"/>
                          </a:solidFill>
                          <a:effectLst/>
                          <a:latin typeface="Arial" charset="0"/>
                          <a:ea typeface="+mn-ea"/>
                          <a:cs typeface="Arial" charset="0"/>
                        </a:rPr>
                        <a:t>Deprivarea de servicii de alimentare cu apa si sanitatie</a:t>
                      </a: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mediului</a:t>
                      </a:r>
                      <a:endParaRPr kumimoji="0" lang="ro-RO" sz="1200" b="0" i="0" u="none" strike="noStrike" cap="none" normalizeH="0" baseline="0" dirty="0" smtClean="0">
                        <a:ln>
                          <a:noFill/>
                        </a:ln>
                        <a:solidFill>
                          <a:srgbClr val="000000"/>
                        </a:solidFill>
                        <a:effectLst/>
                        <a:latin typeface="Arial" charset="0"/>
                        <a:cs typeface="Arial" charset="0"/>
                      </a:endParaRPr>
                    </a:p>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pPr>
                      <a:endParaRPr kumimoji="0" lang="ru-RU" sz="1200" b="1" i="0" u="none" strike="noStrike" cap="none" normalizeH="0" baseline="0" dirty="0" smtClean="0">
                        <a:ln>
                          <a:noFill/>
                        </a:ln>
                        <a:solidFill>
                          <a:schemeClr val="tx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6255">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pPr>
                      <a:r>
                        <a:rPr kumimoji="0" lang="ro-RO" sz="1800" b="0" i="0" u="none" strike="noStrike" cap="none" normalizeH="0" baseline="0" dirty="0" smtClean="0">
                          <a:ln>
                            <a:noFill/>
                          </a:ln>
                          <a:solidFill>
                            <a:srgbClr val="000000"/>
                          </a:solidFill>
                          <a:effectLst/>
                          <a:latin typeface="Arial" charset="0"/>
                          <a:cs typeface="Arial" charset="0"/>
                        </a:rPr>
                        <a:t>Deprivarea de servicii sociale </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Cancearia de Stat, Ministerul Sănătăţii</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800" b="0" i="0" u="none" strike="noStrike" cap="none" normalizeH="0" baseline="0" dirty="0" smtClean="0">
                          <a:ln>
                            <a:noFill/>
                          </a:ln>
                          <a:solidFill>
                            <a:srgbClr val="000000"/>
                          </a:solidFill>
                          <a:effectLst/>
                          <a:latin typeface="Arial" charset="0"/>
                          <a:cs typeface="Arial" charset="0"/>
                        </a:rPr>
                        <a:t>Deprivarea energetică/eficienţă energetică</a:t>
                      </a:r>
                      <a:endParaRPr kumimoji="0" lang="ru-RU" sz="1800" b="0" i="0" u="none" strike="noStrike" cap="none" normalizeH="0" baseline="0" dirty="0" smtClean="0">
                        <a:ln>
                          <a:noFill/>
                        </a:ln>
                        <a:solidFill>
                          <a:srgbClr val="000000"/>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Economiei, Ministerul Dezvoltării Regionale şi Construcţiilor</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97859">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pPr>
                      <a:r>
                        <a:rPr kumimoji="0" lang="ro-RO" sz="1800" b="0" i="0" u="none" strike="noStrike" cap="none" normalizeH="0" baseline="0" dirty="0" smtClean="0">
                          <a:ln>
                            <a:noFill/>
                          </a:ln>
                          <a:solidFill>
                            <a:srgbClr val="000000"/>
                          </a:solidFill>
                          <a:effectLst/>
                          <a:latin typeface="Arial" charset="0"/>
                          <a:cs typeface="Arial" charset="0"/>
                        </a:rPr>
                        <a:t>Deprivarea ecologică (de mediu) / Deprivarea de infrastructură de mediu </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Consiliul raional Teleneşti, Ministerul Mediului</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127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sz="1800" kern="1200" dirty="0" smtClean="0">
                          <a:solidFill>
                            <a:schemeClr val="dk1"/>
                          </a:solidFill>
                          <a:effectLst/>
                          <a:latin typeface="+mn-lt"/>
                          <a:ea typeface="+mn-ea"/>
                          <a:cs typeface="+mn-cs"/>
                        </a:rPr>
                        <a:t>Acces la comunicaţii</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smtClean="0">
                          <a:solidFill>
                            <a:schemeClr val="dk1"/>
                          </a:solidFill>
                          <a:effectLst/>
                          <a:latin typeface="+mn-lt"/>
                          <a:ea typeface="+mn-ea"/>
                          <a:cs typeface="+mn-cs"/>
                        </a:rPr>
                        <a:t>Ministerul Tehnologiilor Informaţionale şi Comunicaţiilor</a:t>
                      </a:r>
                      <a:endParaRPr lang="ru-RU" sz="1200" kern="120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2990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o-RO" sz="1800" b="0" i="0" u="none" strike="noStrike" cap="none" normalizeH="0" baseline="0" dirty="0" smtClean="0">
                          <a:ln>
                            <a:noFill/>
                          </a:ln>
                          <a:solidFill>
                            <a:srgbClr val="000000"/>
                          </a:solidFill>
                          <a:effectLst/>
                          <a:latin typeface="Arial" charset="0"/>
                          <a:cs typeface="Arial" charset="0"/>
                        </a:rPr>
                        <a:t>Zootehnia</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Agriculturii şi Industriei Alimentare</a:t>
                      </a:r>
                      <a:endParaRPr kumimoji="0" lang="ru-RU" sz="1200" b="1" i="0" u="none" strike="noStrike" cap="none" normalizeH="0" baseline="0" dirty="0" smtClean="0">
                        <a:ln>
                          <a:noFill/>
                        </a:ln>
                        <a:solidFill>
                          <a:schemeClr val="tx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a:xfrm>
            <a:off x="457200" y="457200"/>
            <a:ext cx="8229600" cy="955675"/>
          </a:xfrm>
        </p:spPr>
        <p:txBody>
          <a:bodyPr/>
          <a:lstStyle/>
          <a:p>
            <a:r>
              <a:rPr lang="ro-RO" sz="2000" b="1" dirty="0">
                <a:solidFill>
                  <a:srgbClr val="9999FF"/>
                </a:solidFill>
                <a:effectLst>
                  <a:outerShdw blurRad="38100" dist="38100" dir="2700000" algn="tl">
                    <a:srgbClr val="000000">
                      <a:alpha val="43137"/>
                    </a:srgbClr>
                  </a:outerShdw>
                </a:effectLst>
                <a:latin typeface="Constantia" pitchFamily="18" charset="0"/>
              </a:rPr>
              <a:t>Corelarea domeniilor IDAM cu cadrul strategic </a:t>
            </a:r>
            <a:r>
              <a:rPr lang="ro-RO" sz="2000" b="1" dirty="0" smtClean="0">
                <a:solidFill>
                  <a:srgbClr val="9999FF"/>
                </a:solidFill>
                <a:effectLst>
                  <a:outerShdw blurRad="38100" dist="38100" dir="2700000" algn="tl">
                    <a:srgbClr val="000000">
                      <a:alpha val="43137"/>
                    </a:srgbClr>
                  </a:outerShdw>
                </a:effectLst>
                <a:latin typeface="Constantia" pitchFamily="18" charset="0"/>
              </a:rPr>
              <a:t>actual</a:t>
            </a:r>
            <a:r>
              <a:rPr lang="ro-RO" sz="3600" b="1" dirty="0" smtClean="0"/>
              <a:t/>
            </a:r>
            <a:br>
              <a:rPr lang="ro-RO" sz="3600" b="1" dirty="0" smtClean="0"/>
            </a:br>
            <a:r>
              <a:rPr lang="ro-RO" sz="3600" b="1" dirty="0" smtClean="0"/>
              <a:t>Priorități naționale și regionale</a:t>
            </a:r>
            <a:endParaRPr lang="en-US" sz="3600"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6947113"/>
              </p:ext>
            </p:extLst>
          </p:nvPr>
        </p:nvGraphicFramePr>
        <p:xfrm>
          <a:off x="539750" y="1409896"/>
          <a:ext cx="8496746" cy="5072146"/>
        </p:xfrm>
        <a:graphic>
          <a:graphicData uri="http://schemas.openxmlformats.org/drawingml/2006/table">
            <a:tbl>
              <a:tblPr firstRow="1" bandRow="1">
                <a:tableStyleId>{5C22544A-7EE6-4342-B048-85BDC9FD1C3A}</a:tableStyleId>
              </a:tblPr>
              <a:tblGrid>
                <a:gridCol w="4139877"/>
                <a:gridCol w="4356869"/>
              </a:tblGrid>
              <a:tr h="248070">
                <a:tc gridSpan="2">
                  <a:txBody>
                    <a:bodyPr/>
                    <a:lstStyle/>
                    <a:p>
                      <a:pPr>
                        <a:spcAft>
                          <a:spcPts val="0"/>
                        </a:spcAft>
                      </a:pPr>
                      <a:endParaRPr lang="en-US" sz="1400" b="1" dirty="0" smtClean="0">
                        <a:solidFill>
                          <a:schemeClr val="bg1"/>
                        </a:solidFill>
                        <a:effectLst/>
                        <a:latin typeface="Times New Roman"/>
                        <a:ea typeface="Times New Roman"/>
                        <a:cs typeface="Times New Roman"/>
                      </a:endParaRPr>
                    </a:p>
                  </a:txBody>
                  <a:tcPr marL="68580" marR="68580" marT="0" marB="0"/>
                </a:tc>
                <a:tc hMerge="1">
                  <a:txBody>
                    <a:bodyPr/>
                    <a:lstStyle/>
                    <a:p>
                      <a:endParaRPr lang="ru-RU"/>
                    </a:p>
                  </a:txBody>
                  <a:tcPr/>
                </a:tc>
              </a:tr>
              <a:tr h="328465">
                <a:tc>
                  <a:txBody>
                    <a:bodyPr/>
                    <a:lstStyle/>
                    <a:p>
                      <a:pPr marL="0" algn="ctr" defTabSz="914400" rtl="0" eaLnBrk="1" latinLnBrk="0" hangingPunct="1">
                        <a:spcAft>
                          <a:spcPts val="0"/>
                        </a:spcAft>
                      </a:pPr>
                      <a:r>
                        <a:rPr lang="ro-RO" sz="1600" b="1" kern="1200" dirty="0" smtClean="0">
                          <a:solidFill>
                            <a:schemeClr val="dk1"/>
                          </a:solidFill>
                          <a:effectLst/>
                          <a:latin typeface="+mn-lt"/>
                          <a:ea typeface="+mn-ea"/>
                          <a:cs typeface="+mn-cs"/>
                        </a:rPr>
                        <a:t>Moldova 2020</a:t>
                      </a:r>
                      <a:endParaRPr lang="ru-RU" sz="1600" b="1" kern="1200" dirty="0">
                        <a:solidFill>
                          <a:srgbClr val="4F81BD"/>
                        </a:solidFill>
                        <a:effectLst/>
                        <a:latin typeface="Times New Roman"/>
                        <a:ea typeface="Times New Roman"/>
                        <a:cs typeface="Times New Roman"/>
                      </a:endParaRPr>
                    </a:p>
                  </a:txBody>
                  <a:tcPr marL="68580" marR="68580" marT="0" marB="0">
                    <a:solidFill>
                      <a:srgbClr val="E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1" kern="1200" dirty="0" smtClean="0">
                          <a:solidFill>
                            <a:schemeClr val="dk1"/>
                          </a:solidFill>
                          <a:effectLst/>
                          <a:latin typeface="+mn-lt"/>
                          <a:ea typeface="+mn-ea"/>
                          <a:cs typeface="+mn-cs"/>
                        </a:rPr>
                        <a:t>Strategii regionale</a:t>
                      </a:r>
                      <a:endParaRPr lang="en-US" sz="1600" b="1" kern="1200" dirty="0" smtClean="0">
                        <a:solidFill>
                          <a:schemeClr val="dk1"/>
                        </a:solidFill>
                        <a:effectLst/>
                        <a:latin typeface="+mn-lt"/>
                        <a:ea typeface="+mn-ea"/>
                        <a:cs typeface="+mn-cs"/>
                      </a:endParaRPr>
                    </a:p>
                  </a:txBody>
                  <a:tcPr marL="68580" marR="68580" marT="0" marB="0">
                    <a:solidFill>
                      <a:srgbClr val="EFEFFF"/>
                    </a:solidFill>
                  </a:tcPr>
                </a:tc>
              </a:tr>
              <a:tr h="288032">
                <a:tc>
                  <a:txBody>
                    <a:bodyPr/>
                    <a:lstStyle/>
                    <a:p>
                      <a:pPr>
                        <a:lnSpc>
                          <a:spcPct val="115000"/>
                        </a:lnSpc>
                        <a:spcAft>
                          <a:spcPts val="0"/>
                        </a:spcAft>
                      </a:pPr>
                      <a:r>
                        <a:rPr lang="ro-RO" sz="1600" kern="1200" baseline="0" dirty="0">
                          <a:solidFill>
                            <a:schemeClr val="dk1"/>
                          </a:solidFill>
                          <a:latin typeface="+mn-lt"/>
                          <a:ea typeface="+mn-ea"/>
                          <a:cs typeface="+mn-cs"/>
                        </a:rPr>
                        <a:t>Studii relevante pentru carieră;</a:t>
                      </a:r>
                      <a:endParaRPr lang="ru-RU" sz="1600" kern="1200" baseline="0" dirty="0">
                        <a:solidFill>
                          <a:schemeClr val="dk1"/>
                        </a:solidFill>
                        <a:latin typeface="+mn-lt"/>
                        <a:ea typeface="+mn-ea"/>
                        <a:cs typeface="+mn-cs"/>
                      </a:endParaRPr>
                    </a:p>
                  </a:txBody>
                  <a:tcPr marL="68580" marR="68580" marT="9525" marB="0">
                    <a:solidFill>
                      <a:srgbClr val="92D050"/>
                    </a:solidFill>
                  </a:tcPr>
                </a:tc>
                <a:tc>
                  <a:txBody>
                    <a:bodyPr/>
                    <a:lstStyle/>
                    <a:p>
                      <a:pPr marL="0" algn="l" defTabSz="914400" rtl="0" eaLnBrk="1" latinLnBrk="0" hangingPunct="1">
                        <a:lnSpc>
                          <a:spcPct val="115000"/>
                        </a:lnSpc>
                        <a:spcAft>
                          <a:spcPts val="0"/>
                        </a:spcAft>
                      </a:pPr>
                      <a:r>
                        <a:rPr lang="ro-RO" sz="1600" b="1" kern="1200" dirty="0">
                          <a:solidFill>
                            <a:schemeClr val="bg1"/>
                          </a:solidFill>
                          <a:effectLst/>
                          <a:latin typeface="+mn-lt"/>
                          <a:ea typeface="+mn-ea"/>
                          <a:cs typeface="+mn-cs"/>
                        </a:rPr>
                        <a:t>Dezvoltarea urbană echilibrată</a:t>
                      </a:r>
                      <a:endParaRPr lang="ru-RU" sz="1600" b="1" kern="1200" dirty="0">
                        <a:solidFill>
                          <a:schemeClr val="bg1"/>
                        </a:solidFill>
                        <a:effectLst/>
                        <a:latin typeface="+mn-lt"/>
                        <a:ea typeface="+mn-ea"/>
                        <a:cs typeface="+mn-cs"/>
                      </a:endParaRPr>
                    </a:p>
                  </a:txBody>
                  <a:tcPr marL="68580" marR="68580" marT="0" marB="0" anchor="ctr">
                    <a:solidFill>
                      <a:srgbClr val="C00000"/>
                    </a:solidFill>
                  </a:tcPr>
                </a:tc>
              </a:tr>
              <a:tr h="330760">
                <a:tc>
                  <a:txBody>
                    <a:bodyPr/>
                    <a:lstStyle/>
                    <a:p>
                      <a:pPr>
                        <a:lnSpc>
                          <a:spcPct val="115000"/>
                        </a:lnSpc>
                        <a:spcAft>
                          <a:spcPts val="0"/>
                        </a:spcAft>
                      </a:pPr>
                      <a:r>
                        <a:rPr lang="ro-RO" sz="1600" kern="1200" baseline="0" dirty="0">
                          <a:solidFill>
                            <a:schemeClr val="dk1"/>
                          </a:solidFill>
                          <a:latin typeface="+mn-lt"/>
                          <a:ea typeface="+mn-ea"/>
                          <a:cs typeface="+mn-cs"/>
                        </a:rPr>
                        <a:t>Drumuri bune, oriunde; </a:t>
                      </a:r>
                      <a:endParaRPr lang="ru-RU" sz="1600" kern="1200" baseline="0" dirty="0">
                        <a:solidFill>
                          <a:schemeClr val="dk1"/>
                        </a:solidFill>
                        <a:latin typeface="+mn-lt"/>
                        <a:ea typeface="+mn-ea"/>
                        <a:cs typeface="+mn-cs"/>
                      </a:endParaRPr>
                    </a:p>
                  </a:txBody>
                  <a:tcPr marL="68580" marR="68580" marT="9525" marB="0">
                    <a:solidFill>
                      <a:srgbClr val="92D050"/>
                    </a:solidFill>
                  </a:tcPr>
                </a:tc>
                <a:tc>
                  <a:txBody>
                    <a:bodyPr/>
                    <a:lstStyle/>
                    <a:p>
                      <a:pPr marL="0" algn="l" defTabSz="914400" rtl="0" eaLnBrk="1" latinLnBrk="0" hangingPunct="1">
                        <a:lnSpc>
                          <a:spcPct val="115000"/>
                        </a:lnSpc>
                        <a:spcAft>
                          <a:spcPts val="0"/>
                        </a:spcAft>
                      </a:pPr>
                      <a:r>
                        <a:rPr lang="ro-RO" sz="1600" b="1" kern="1200" dirty="0" smtClean="0">
                          <a:solidFill>
                            <a:schemeClr val="bg1"/>
                          </a:solidFill>
                          <a:effectLst/>
                          <a:latin typeface="+mn-lt"/>
                          <a:ea typeface="+mn-ea"/>
                          <a:cs typeface="+mn-cs"/>
                        </a:rPr>
                        <a:t>Reabilitarea infrastructurii fizice: </a:t>
                      </a:r>
                      <a:endParaRPr lang="ru-RU" sz="1100" kern="1200" baseline="0" dirty="0">
                        <a:solidFill>
                          <a:schemeClr val="bg1"/>
                        </a:solidFill>
                        <a:latin typeface="+mn-lt"/>
                        <a:ea typeface="+mn-ea"/>
                        <a:cs typeface="+mn-cs"/>
                      </a:endParaRPr>
                    </a:p>
                  </a:txBody>
                  <a:tcPr marL="68580" marR="68580" marT="0" marB="0" anchor="ctr">
                    <a:solidFill>
                      <a:srgbClr val="C00000"/>
                    </a:solidFill>
                  </a:tcPr>
                </a:tc>
              </a:tr>
              <a:tr h="330760">
                <a:tc>
                  <a:txBody>
                    <a:bodyPr/>
                    <a:lstStyle/>
                    <a:p>
                      <a:pPr>
                        <a:lnSpc>
                          <a:spcPct val="115000"/>
                        </a:lnSpc>
                        <a:spcAft>
                          <a:spcPts val="0"/>
                        </a:spcAft>
                      </a:pPr>
                      <a:r>
                        <a:rPr lang="ro-RO" sz="1600" kern="1200" baseline="0" dirty="0">
                          <a:solidFill>
                            <a:schemeClr val="dk1"/>
                          </a:solidFill>
                          <a:latin typeface="+mn-lt"/>
                          <a:ea typeface="+mn-ea"/>
                          <a:cs typeface="+mn-cs"/>
                        </a:rPr>
                        <a:t>Business:  cu reguli clare de joc;</a:t>
                      </a:r>
                      <a:endParaRPr lang="ru-RU" sz="1600" kern="1200" baseline="0" dirty="0">
                        <a:solidFill>
                          <a:schemeClr val="dk1"/>
                        </a:solidFill>
                        <a:latin typeface="+mn-lt"/>
                        <a:ea typeface="+mn-ea"/>
                        <a:cs typeface="+mn-cs"/>
                      </a:endParaRPr>
                    </a:p>
                  </a:txBody>
                  <a:tcPr marL="68580" marR="68580" marT="9525" marB="0">
                    <a:solidFill>
                      <a:srgbClr val="92D050"/>
                    </a:solidFill>
                  </a:tcPr>
                </a:tc>
                <a:tc>
                  <a:txBody>
                    <a:bodyPr/>
                    <a:lstStyle/>
                    <a:p>
                      <a:pPr marL="0" marR="0" indent="35560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dk1"/>
                          </a:solidFill>
                          <a:latin typeface="+mn-lt"/>
                          <a:ea typeface="+mn-ea"/>
                          <a:cs typeface="+mn-cs"/>
                        </a:rPr>
                        <a:t>Apă și canalizare</a:t>
                      </a:r>
                      <a:endParaRPr lang="ru-RU" sz="1600" kern="1200" baseline="0" dirty="0" smtClean="0">
                        <a:solidFill>
                          <a:schemeClr val="dk1"/>
                        </a:solidFill>
                        <a:latin typeface="+mn-lt"/>
                        <a:ea typeface="+mn-ea"/>
                        <a:cs typeface="+mn-cs"/>
                      </a:endParaRPr>
                    </a:p>
                  </a:txBody>
                  <a:tcPr marL="68580" marR="68580" marT="0" marB="0" anchor="ctr">
                    <a:solidFill>
                      <a:srgbClr val="92D050"/>
                    </a:solidFill>
                  </a:tcPr>
                </a:tc>
              </a:tr>
              <a:tr h="338261">
                <a:tc>
                  <a:txBody>
                    <a:bodyPr/>
                    <a:lstStyle/>
                    <a:p>
                      <a:pPr>
                        <a:lnSpc>
                          <a:spcPct val="115000"/>
                        </a:lnSpc>
                        <a:spcAft>
                          <a:spcPts val="0"/>
                        </a:spcAft>
                      </a:pPr>
                      <a:r>
                        <a:rPr lang="ro-RO" sz="1600" kern="1200" baseline="0" dirty="0">
                          <a:solidFill>
                            <a:schemeClr val="bg1"/>
                          </a:solidFill>
                          <a:latin typeface="+mn-lt"/>
                          <a:ea typeface="+mn-ea"/>
                          <a:cs typeface="+mn-cs"/>
                        </a:rPr>
                        <a:t>Energie furnizată sigur, utilizată eficient; </a:t>
                      </a:r>
                      <a:endParaRPr lang="ru-RU" sz="1600" kern="1200" baseline="0" dirty="0">
                        <a:solidFill>
                          <a:schemeClr val="bg1"/>
                        </a:solidFill>
                        <a:latin typeface="+mn-lt"/>
                        <a:ea typeface="+mn-ea"/>
                        <a:cs typeface="+mn-cs"/>
                      </a:endParaRPr>
                    </a:p>
                  </a:txBody>
                  <a:tcPr marL="68580" marR="68580" marT="9525" marB="0">
                    <a:solidFill>
                      <a:srgbClr val="C00000"/>
                    </a:solidFill>
                  </a:tcPr>
                </a:tc>
                <a:tc>
                  <a:txBody>
                    <a:bodyPr/>
                    <a:lstStyle/>
                    <a:p>
                      <a:pPr marL="0" indent="355600" algn="l" defTabSz="914400" rtl="0" eaLnBrk="1" latinLnBrk="0" hangingPunct="1">
                        <a:lnSpc>
                          <a:spcPct val="115000"/>
                        </a:lnSpc>
                        <a:spcAft>
                          <a:spcPts val="0"/>
                        </a:spcAft>
                      </a:pPr>
                      <a:r>
                        <a:rPr lang="ro-RO" sz="1600" kern="1200" baseline="0" dirty="0">
                          <a:solidFill>
                            <a:schemeClr val="dk1"/>
                          </a:solidFill>
                          <a:latin typeface="+mn-lt"/>
                          <a:ea typeface="+mn-ea"/>
                          <a:cs typeface="+mn-cs"/>
                        </a:rPr>
                        <a:t>Infrastructura drumurilor</a:t>
                      </a:r>
                      <a:endParaRPr lang="ru-RU" sz="1600" kern="1200" baseline="0" dirty="0">
                        <a:solidFill>
                          <a:schemeClr val="dk1"/>
                        </a:solidFill>
                        <a:latin typeface="+mn-lt"/>
                        <a:ea typeface="+mn-ea"/>
                        <a:cs typeface="+mn-cs"/>
                      </a:endParaRPr>
                    </a:p>
                  </a:txBody>
                  <a:tcPr marL="68580" marR="68580" marT="0" marB="0" anchor="ctr">
                    <a:solidFill>
                      <a:srgbClr val="92D050"/>
                    </a:solidFill>
                  </a:tcPr>
                </a:tc>
              </a:tr>
              <a:tr h="413450">
                <a:tc>
                  <a:txBody>
                    <a:bodyPr/>
                    <a:lstStyle/>
                    <a:p>
                      <a:pPr>
                        <a:lnSpc>
                          <a:spcPct val="115000"/>
                        </a:lnSpc>
                        <a:spcAft>
                          <a:spcPts val="0"/>
                        </a:spcAft>
                      </a:pPr>
                      <a:r>
                        <a:rPr lang="ro-RO" sz="1600" kern="1200" baseline="0" dirty="0">
                          <a:solidFill>
                            <a:schemeClr val="dk1"/>
                          </a:solidFill>
                          <a:latin typeface="+mn-lt"/>
                          <a:ea typeface="+mn-ea"/>
                          <a:cs typeface="+mn-cs"/>
                        </a:rPr>
                        <a:t>Sistem de pensii echitabil și sustenabil;</a:t>
                      </a:r>
                      <a:endParaRPr lang="ru-RU" sz="1600" kern="1200" baseline="0" dirty="0">
                        <a:solidFill>
                          <a:schemeClr val="dk1"/>
                        </a:solidFill>
                        <a:latin typeface="+mn-lt"/>
                        <a:ea typeface="+mn-ea"/>
                        <a:cs typeface="+mn-cs"/>
                      </a:endParaRPr>
                    </a:p>
                  </a:txBody>
                  <a:tcPr marL="68580" marR="68580" marT="9525" marB="0"/>
                </a:tc>
                <a:tc>
                  <a:txBody>
                    <a:bodyPr/>
                    <a:lstStyle/>
                    <a:p>
                      <a:pPr marL="0" marR="0" indent="35560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bg1"/>
                          </a:solidFill>
                          <a:latin typeface="+mn-lt"/>
                          <a:ea typeface="+mn-ea"/>
                          <a:cs typeface="+mn-cs"/>
                        </a:rPr>
                        <a:t>Eficiență energetică</a:t>
                      </a:r>
                      <a:endParaRPr lang="ru-RU" sz="1600" kern="1200" baseline="0" dirty="0" smtClean="0">
                        <a:solidFill>
                          <a:schemeClr val="bg1"/>
                        </a:solidFill>
                        <a:latin typeface="+mn-lt"/>
                        <a:ea typeface="+mn-ea"/>
                        <a:cs typeface="+mn-cs"/>
                      </a:endParaRPr>
                    </a:p>
                  </a:txBody>
                  <a:tcPr marL="68580" marR="68580" marT="0" marB="0" anchor="ctr">
                    <a:solidFill>
                      <a:srgbClr val="C00000"/>
                    </a:solidFill>
                  </a:tcPr>
                </a:tc>
              </a:tr>
              <a:tr h="330760">
                <a:tc>
                  <a:txBody>
                    <a:bodyPr/>
                    <a:lstStyle/>
                    <a:p>
                      <a:pPr>
                        <a:lnSpc>
                          <a:spcPct val="115000"/>
                        </a:lnSpc>
                        <a:spcAft>
                          <a:spcPts val="0"/>
                        </a:spcAft>
                      </a:pPr>
                      <a:r>
                        <a:rPr lang="ro-RO" sz="1600" kern="1200" baseline="0" dirty="0">
                          <a:solidFill>
                            <a:schemeClr val="dk1"/>
                          </a:solidFill>
                          <a:latin typeface="+mn-lt"/>
                          <a:ea typeface="+mn-ea"/>
                          <a:cs typeface="+mn-cs"/>
                        </a:rPr>
                        <a:t>Justiție responsabilă și incoruptibilă*.</a:t>
                      </a:r>
                      <a:endParaRPr lang="ru-RU" sz="1600" kern="1200" baseline="0" dirty="0">
                        <a:solidFill>
                          <a:schemeClr val="dk1"/>
                        </a:solidFill>
                        <a:latin typeface="+mn-lt"/>
                        <a:ea typeface="+mn-ea"/>
                        <a:cs typeface="+mn-cs"/>
                      </a:endParaRPr>
                    </a:p>
                  </a:txBody>
                  <a:tcPr marL="68580" marR="68580" marT="9525"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600" b="1" kern="1200" dirty="0" smtClean="0">
                          <a:solidFill>
                            <a:schemeClr val="dk1"/>
                          </a:solidFill>
                          <a:effectLst/>
                          <a:latin typeface="+mn-lt"/>
                          <a:ea typeface="+mn-ea"/>
                          <a:cs typeface="+mn-cs"/>
                        </a:rPr>
                        <a:t>Susţinerea dezvoltării sectorului privat</a:t>
                      </a:r>
                      <a:endParaRPr lang="ru-RU" sz="1100" kern="1200" baseline="0" dirty="0" smtClean="0">
                        <a:solidFill>
                          <a:schemeClr val="dk1"/>
                        </a:solidFill>
                        <a:latin typeface="+mn-lt"/>
                        <a:ea typeface="+mn-ea"/>
                        <a:cs typeface="+mn-cs"/>
                      </a:endParaRPr>
                    </a:p>
                  </a:txBody>
                  <a:tcPr marL="68580" marR="68580" marT="0" marB="0" anchor="ctr">
                    <a:solidFill>
                      <a:srgbClr val="92D050"/>
                    </a:solidFill>
                  </a:tcPr>
                </a:tc>
              </a:tr>
              <a:tr h="33272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dk1"/>
                          </a:solidFill>
                          <a:latin typeface="+mn-lt"/>
                          <a:ea typeface="+mn-ea"/>
                          <a:cs typeface="+mn-cs"/>
                        </a:rPr>
                        <a:t>Finanțe: accesibile și ieftine*;</a:t>
                      </a:r>
                      <a:endParaRPr lang="ru-RU" sz="1600" kern="1200" baseline="0" dirty="0" smtClean="0">
                        <a:solidFill>
                          <a:schemeClr val="dk1"/>
                        </a:solidFill>
                        <a:latin typeface="+mn-lt"/>
                        <a:ea typeface="+mn-ea"/>
                        <a:cs typeface="+mn-cs"/>
                      </a:endParaRPr>
                    </a:p>
                  </a:txBody>
                  <a:tcPr marL="68580" marR="68580" marT="9525" marB="0"/>
                </a:tc>
                <a:tc>
                  <a:txBody>
                    <a:bodyPr/>
                    <a:lstStyle/>
                    <a:p>
                      <a:pPr marL="0" marR="0" indent="35560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dk1"/>
                          </a:solidFill>
                          <a:latin typeface="+mn-lt"/>
                          <a:ea typeface="+mn-ea"/>
                          <a:cs typeface="+mn-cs"/>
                        </a:rPr>
                        <a:t>Intreprinderi mici și mijlocii</a:t>
                      </a:r>
                      <a:endParaRPr lang="ru-RU" sz="1600" kern="1200" baseline="0" dirty="0" smtClean="0">
                        <a:solidFill>
                          <a:schemeClr val="dk1"/>
                        </a:solidFill>
                        <a:latin typeface="+mn-lt"/>
                        <a:ea typeface="+mn-ea"/>
                        <a:cs typeface="+mn-cs"/>
                      </a:endParaRPr>
                    </a:p>
                  </a:txBody>
                  <a:tcPr marL="68580" marR="68580" marT="0" marB="0" anchor="ctr">
                    <a:solidFill>
                      <a:srgbClr val="92D050"/>
                    </a:solidFill>
                  </a:tcPr>
                </a:tc>
              </a:tr>
              <a:tr h="413282">
                <a:tc>
                  <a:txBody>
                    <a:bodyPr/>
                    <a:lstStyle/>
                    <a:p>
                      <a:endParaRPr lang="ru-RU" sz="2400" dirty="0"/>
                    </a:p>
                  </a:txBody>
                  <a:tcPr marL="68580" marR="68580" marT="9525" marB="0"/>
                </a:tc>
                <a:tc>
                  <a:txBody>
                    <a:bodyPr/>
                    <a:lstStyle/>
                    <a:p>
                      <a:pPr marL="0" marR="0" indent="35560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bg1"/>
                          </a:solidFill>
                          <a:latin typeface="+mn-lt"/>
                          <a:ea typeface="+mn-ea"/>
                          <a:cs typeface="+mn-cs"/>
                        </a:rPr>
                        <a:t>susținerea forței de muncă</a:t>
                      </a:r>
                      <a:r>
                        <a:rPr lang="ro-RO" sz="1600" kern="1200" baseline="0" dirty="0" smtClean="0">
                          <a:solidFill>
                            <a:schemeClr val="dk1"/>
                          </a:solidFill>
                          <a:latin typeface="+mn-lt"/>
                          <a:ea typeface="+mn-ea"/>
                          <a:cs typeface="+mn-cs"/>
                        </a:rPr>
                        <a:t>;</a:t>
                      </a:r>
                      <a:endParaRPr lang="ru-RU" sz="1600" kern="1200" baseline="0" dirty="0" smtClean="0">
                        <a:solidFill>
                          <a:schemeClr val="dk1"/>
                        </a:solidFill>
                        <a:latin typeface="+mn-lt"/>
                        <a:ea typeface="+mn-ea"/>
                        <a:cs typeface="+mn-cs"/>
                      </a:endParaRPr>
                    </a:p>
                  </a:txBody>
                  <a:tcPr marL="0" marR="0" marT="0" marB="0">
                    <a:solidFill>
                      <a:srgbClr val="C00000"/>
                    </a:solidFill>
                  </a:tcPr>
                </a:tc>
              </a:tr>
              <a:tr h="413282">
                <a:tc>
                  <a:txBody>
                    <a:bodyPr/>
                    <a:lstStyle/>
                    <a:p>
                      <a:pPr>
                        <a:lnSpc>
                          <a:spcPct val="115000"/>
                        </a:lnSpc>
                        <a:spcAft>
                          <a:spcPts val="0"/>
                        </a:spcAft>
                      </a:pPr>
                      <a:endParaRPr lang="ru-RU" sz="1800" kern="1200" baseline="0" dirty="0">
                        <a:solidFill>
                          <a:schemeClr val="dk1"/>
                        </a:solidFill>
                        <a:latin typeface="+mn-lt"/>
                        <a:ea typeface="+mn-ea"/>
                        <a:cs typeface="+mn-cs"/>
                      </a:endParaRPr>
                    </a:p>
                  </a:txBody>
                  <a:tcPr marL="68580" marR="68580" marT="9525"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600" b="1" kern="1200" dirty="0" smtClean="0">
                          <a:solidFill>
                            <a:schemeClr val="bg1"/>
                          </a:solidFill>
                          <a:effectLst/>
                          <a:latin typeface="+mn-lt"/>
                          <a:ea typeface="+mn-ea"/>
                          <a:cs typeface="+mn-cs"/>
                        </a:rPr>
                        <a:t>Îmbunătăţirea factorilor de mediu și a atractivităţii turistice</a:t>
                      </a:r>
                      <a:endParaRPr lang="ru-RU" sz="1100" kern="1200" baseline="0" dirty="0" smtClean="0">
                        <a:solidFill>
                          <a:schemeClr val="bg1"/>
                        </a:solidFill>
                        <a:latin typeface="+mn-lt"/>
                        <a:ea typeface="+mn-ea"/>
                        <a:cs typeface="+mn-cs"/>
                      </a:endParaRPr>
                    </a:p>
                  </a:txBody>
                  <a:tcPr marL="0" marR="0" marT="0" marB="0">
                    <a:solidFill>
                      <a:srgbClr val="C00000"/>
                    </a:solidFill>
                  </a:tcPr>
                </a:tc>
              </a:tr>
              <a:tr h="334510">
                <a:tc>
                  <a:txBody>
                    <a:bodyPr/>
                    <a:lstStyle/>
                    <a:p>
                      <a:pPr>
                        <a:lnSpc>
                          <a:spcPct val="115000"/>
                        </a:lnSpc>
                        <a:spcAft>
                          <a:spcPts val="0"/>
                        </a:spcAft>
                      </a:pPr>
                      <a:endParaRPr lang="ru-RU" sz="1800" kern="1200" baseline="0" dirty="0">
                        <a:solidFill>
                          <a:schemeClr val="dk1"/>
                        </a:solidFill>
                        <a:latin typeface="+mn-lt"/>
                        <a:ea typeface="+mn-ea"/>
                        <a:cs typeface="+mn-cs"/>
                      </a:endParaRPr>
                    </a:p>
                  </a:txBody>
                  <a:tcPr marL="68580" marR="68580" marT="9525" marB="0"/>
                </a:tc>
                <a:tc>
                  <a:txBody>
                    <a:bodyPr/>
                    <a:lstStyle/>
                    <a:p>
                      <a:pPr marL="0" marR="0" indent="35560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bg1"/>
                          </a:solidFill>
                          <a:latin typeface="+mn-lt"/>
                          <a:ea typeface="+mn-ea"/>
                          <a:cs typeface="+mn-cs"/>
                        </a:rPr>
                        <a:t>Deșeuri menajere</a:t>
                      </a:r>
                      <a:endParaRPr lang="ru-RU" sz="1600" kern="1200" baseline="0" dirty="0" smtClean="0">
                        <a:solidFill>
                          <a:schemeClr val="bg1"/>
                        </a:solidFill>
                        <a:latin typeface="+mn-lt"/>
                        <a:ea typeface="+mn-ea"/>
                        <a:cs typeface="+mn-cs"/>
                      </a:endParaRPr>
                    </a:p>
                  </a:txBody>
                  <a:tcPr marL="0" marR="0" marT="0" marB="0">
                    <a:solidFill>
                      <a:srgbClr val="C00000"/>
                    </a:solidFill>
                  </a:tcPr>
                </a:tc>
              </a:tr>
              <a:tr h="288032">
                <a:tc>
                  <a:txBody>
                    <a:bodyPr/>
                    <a:lstStyle/>
                    <a:p>
                      <a:pPr>
                        <a:lnSpc>
                          <a:spcPct val="115000"/>
                        </a:lnSpc>
                        <a:spcAft>
                          <a:spcPts val="0"/>
                        </a:spcAft>
                      </a:pPr>
                      <a:endParaRPr lang="ru-RU" sz="1800" kern="1200" baseline="0" dirty="0">
                        <a:solidFill>
                          <a:schemeClr val="dk1"/>
                        </a:solidFill>
                        <a:latin typeface="+mn-lt"/>
                        <a:ea typeface="+mn-ea"/>
                        <a:cs typeface="+mn-cs"/>
                      </a:endParaRPr>
                    </a:p>
                  </a:txBody>
                  <a:tcPr marL="68580" marR="68580" marT="9525" marB="0"/>
                </a:tc>
                <a:tc>
                  <a:txBody>
                    <a:bodyPr/>
                    <a:lstStyle/>
                    <a:p>
                      <a:pPr marL="0" marR="0" indent="355600" algn="l" defTabSz="914400" rtl="0" eaLnBrk="1" fontAlgn="auto" latinLnBrk="0" hangingPunct="1">
                        <a:lnSpc>
                          <a:spcPct val="115000"/>
                        </a:lnSpc>
                        <a:spcBef>
                          <a:spcPts val="0"/>
                        </a:spcBef>
                        <a:spcAft>
                          <a:spcPts val="0"/>
                        </a:spcAft>
                        <a:buClrTx/>
                        <a:buSzTx/>
                        <a:buFontTx/>
                        <a:buNone/>
                        <a:tabLst/>
                        <a:defRPr/>
                      </a:pPr>
                      <a:r>
                        <a:rPr lang="ro-RO" sz="1600" kern="1200" baseline="0" dirty="0" smtClean="0">
                          <a:solidFill>
                            <a:schemeClr val="dk1"/>
                          </a:solidFill>
                          <a:latin typeface="+mn-lt"/>
                          <a:ea typeface="+mn-ea"/>
                          <a:cs typeface="+mn-cs"/>
                        </a:rPr>
                        <a:t>Atractivitatea turistică*</a:t>
                      </a:r>
                      <a:endParaRPr lang="ru-RU" sz="1600" kern="1200" baseline="0" dirty="0" smtClean="0">
                        <a:solidFill>
                          <a:schemeClr val="dk1"/>
                        </a:solidFill>
                        <a:latin typeface="+mn-lt"/>
                        <a:ea typeface="+mn-ea"/>
                        <a:cs typeface="+mn-cs"/>
                      </a:endParaRPr>
                    </a:p>
                  </a:txBody>
                  <a:tcPr marL="0" marR="0" marT="0" marB="0"/>
                </a:tc>
              </a:tr>
              <a:tr h="276900">
                <a:tc>
                  <a:txBody>
                    <a:bodyPr/>
                    <a:lstStyle/>
                    <a:p>
                      <a:pPr algn="just" fontAlgn="ctr"/>
                      <a:r>
                        <a:rPr lang="ro-RO" sz="1400" b="0" i="0" u="none" strike="noStrike" dirty="0">
                          <a:solidFill>
                            <a:srgbClr val="000000"/>
                          </a:solidFill>
                          <a:effectLst/>
                          <a:latin typeface="Times New Roman"/>
                        </a:rPr>
                        <a:t> </a:t>
                      </a:r>
                    </a:p>
                  </a:txBody>
                  <a:tcPr marL="5073" marR="5073" marT="5073" marB="0" anchor="ctr">
                    <a:solidFill>
                      <a:srgbClr val="C00000"/>
                    </a:solidFill>
                  </a:tcPr>
                </a:tc>
                <a:tc>
                  <a:txBody>
                    <a:bodyPr/>
                    <a:lstStyle/>
                    <a:p>
                      <a:pPr algn="l" fontAlgn="ctr"/>
                      <a:r>
                        <a:rPr lang="ro-RO" sz="1400" b="0" i="1" u="none" strike="noStrike" dirty="0" smtClean="0">
                          <a:solidFill>
                            <a:srgbClr val="000000"/>
                          </a:solidFill>
                          <a:effectLst/>
                          <a:latin typeface="Times New Roman"/>
                        </a:rPr>
                        <a:t>Domenii</a:t>
                      </a:r>
                      <a:r>
                        <a:rPr lang="ro-RO" sz="1400" b="0" i="1" u="none" strike="noStrike" baseline="0" dirty="0" smtClean="0">
                          <a:solidFill>
                            <a:srgbClr val="000000"/>
                          </a:solidFill>
                          <a:effectLst/>
                          <a:latin typeface="Times New Roman"/>
                        </a:rPr>
                        <a:t> neacoperite de IDAM</a:t>
                      </a:r>
                      <a:endParaRPr lang="ro-RO" sz="1400" b="0" i="1" u="none" strike="noStrike" dirty="0">
                        <a:solidFill>
                          <a:srgbClr val="000000"/>
                        </a:solidFill>
                        <a:effectLst/>
                        <a:latin typeface="Times New Roman"/>
                      </a:endParaRPr>
                    </a:p>
                  </a:txBody>
                  <a:tcPr marL="5073" marR="5073" marT="5073" marB="0" anchor="ctr"/>
                </a:tc>
              </a:tr>
              <a:tr h="144016">
                <a:tc>
                  <a:txBody>
                    <a:bodyPr/>
                    <a:lstStyle/>
                    <a:p>
                      <a:pPr algn="just" fontAlgn="ctr"/>
                      <a:r>
                        <a:rPr lang="ro-RO" sz="1400" b="0" i="0" u="none" strike="noStrike" dirty="0">
                          <a:solidFill>
                            <a:srgbClr val="000000"/>
                          </a:solidFill>
                          <a:effectLst/>
                          <a:latin typeface="Times New Roman"/>
                        </a:rPr>
                        <a:t> </a:t>
                      </a:r>
                    </a:p>
                  </a:txBody>
                  <a:tcPr marL="5073" marR="5073" marT="5073" marB="0" anchor="ctr">
                    <a:solidFill>
                      <a:srgbClr val="92D050"/>
                    </a:solidFill>
                  </a:tcPr>
                </a:tc>
                <a:tc>
                  <a:txBody>
                    <a:bodyPr/>
                    <a:lstStyle/>
                    <a:p>
                      <a:pPr algn="l" fontAlgn="ctr"/>
                      <a:r>
                        <a:rPr lang="ro-RO" sz="1400" b="0" i="1" u="none" strike="noStrike" dirty="0" smtClean="0">
                          <a:solidFill>
                            <a:srgbClr val="000000"/>
                          </a:solidFill>
                          <a:effectLst/>
                          <a:latin typeface="Times New Roman"/>
                        </a:rPr>
                        <a:t>Domenii acoperite de IDAM</a:t>
                      </a:r>
                      <a:endParaRPr lang="ro-RO" sz="1400" b="0" i="1" u="none" strike="noStrike" dirty="0">
                        <a:solidFill>
                          <a:srgbClr val="000000"/>
                        </a:solidFill>
                        <a:effectLst/>
                        <a:latin typeface="Times New Roman"/>
                      </a:endParaRPr>
                    </a:p>
                  </a:txBody>
                  <a:tcPr marL="5073" marR="5073" marT="5073"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100138"/>
          </a:xfrm>
        </p:spPr>
        <p:txBody>
          <a:bodyPr/>
          <a:lstStyle/>
          <a:p>
            <a:pPr>
              <a:defRPr/>
            </a:pPr>
            <a:r>
              <a:rPr lang="ro-RO" sz="3600" b="1" dirty="0" smtClean="0">
                <a:solidFill>
                  <a:schemeClr val="accent1"/>
                </a:solidFill>
                <a:effectLst>
                  <a:outerShdw blurRad="38100" dist="38100" dir="2700000" algn="tl">
                    <a:srgbClr val="000000">
                      <a:alpha val="43137"/>
                    </a:srgbClr>
                  </a:outerShdw>
                </a:effectLst>
                <a:latin typeface="Constantia" pitchFamily="18" charset="0"/>
              </a:rPr>
              <a:t>Obiective</a:t>
            </a:r>
            <a:endParaRPr lang="ro-RO" sz="3600" b="1" dirty="0">
              <a:solidFill>
                <a:schemeClr val="accent1"/>
              </a:solidFill>
              <a:effectLst>
                <a:outerShdw blurRad="38100" dist="38100" dir="2700000" algn="tl">
                  <a:srgbClr val="000000">
                    <a:alpha val="43137"/>
                  </a:srgbClr>
                </a:outerShdw>
              </a:effectLst>
              <a:latin typeface="Constantia" pitchFamily="18" charset="0"/>
            </a:endParaRPr>
          </a:p>
        </p:txBody>
      </p:sp>
      <p:sp>
        <p:nvSpPr>
          <p:cNvPr id="3" name="Объект 2"/>
          <p:cNvSpPr>
            <a:spLocks noGrp="1"/>
          </p:cNvSpPr>
          <p:nvPr>
            <p:ph idx="1"/>
          </p:nvPr>
        </p:nvSpPr>
        <p:spPr>
          <a:xfrm>
            <a:off x="457200" y="1557338"/>
            <a:ext cx="8229600" cy="4310062"/>
          </a:xfrm>
        </p:spPr>
        <p:txBody>
          <a:bodyPr/>
          <a:lstStyle/>
          <a:p>
            <a:pPr marL="457200" indent="-457200">
              <a:buFont typeface="Arial" charset="0"/>
              <a:buAutoNum type="arabicPeriod"/>
              <a:defRPr/>
            </a:pPr>
            <a:r>
              <a:rPr lang="ro-RO" dirty="0" smtClean="0"/>
              <a:t>Evaluarea relevanţei IDAM </a:t>
            </a:r>
            <a:r>
              <a:rPr lang="ro-RO" dirty="0"/>
              <a:t>şi</a:t>
            </a:r>
            <a:r>
              <a:rPr lang="en-US" dirty="0"/>
              <a:t> a </a:t>
            </a:r>
            <a:r>
              <a:rPr lang="ro-RO" dirty="0"/>
              <a:t>B</a:t>
            </a:r>
            <a:r>
              <a:rPr lang="en-US" dirty="0" err="1"/>
              <a:t>azei</a:t>
            </a:r>
            <a:r>
              <a:rPr lang="en-US" dirty="0"/>
              <a:t> de </a:t>
            </a:r>
            <a:r>
              <a:rPr lang="en-US" dirty="0" smtClean="0"/>
              <a:t>Date</a:t>
            </a:r>
            <a:r>
              <a:rPr lang="ro-RO" dirty="0" smtClean="0"/>
              <a:t> în contextul actual de dezvoltare a RM;</a:t>
            </a:r>
            <a:endParaRPr lang="ro-RO" dirty="0"/>
          </a:p>
          <a:p>
            <a:pPr marL="457200" indent="-457200">
              <a:buFont typeface="Wingdings" pitchFamily="2" charset="2"/>
              <a:buAutoNum type="arabicPeriod"/>
              <a:defRPr/>
            </a:pPr>
            <a:r>
              <a:rPr lang="ro-RO" dirty="0" smtClean="0"/>
              <a:t>Asigurarea corelării dintre IDAM si BD cu politicile </a:t>
            </a:r>
            <a:r>
              <a:rPr lang="ro-RO" dirty="0"/>
              <a:t>actuale promovate de </a:t>
            </a:r>
            <a:r>
              <a:rPr lang="ro-RO" dirty="0" smtClean="0"/>
              <a:t>Guvern</a:t>
            </a:r>
            <a:endParaRPr lang="ro-RO" u="sng" dirty="0" smtClean="0"/>
          </a:p>
          <a:p>
            <a:pPr marL="0" indent="0">
              <a:buFont typeface="Wingdings" pitchFamily="2" charset="2"/>
              <a:buNone/>
              <a:defRPr/>
            </a:pPr>
            <a:endParaRPr lang="ro-RO" sz="2400" dirty="0" smtClean="0"/>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955576"/>
          </a:xfrm>
        </p:spPr>
        <p:txBody>
          <a:bodyPr/>
          <a:lstStyle/>
          <a:p>
            <a:r>
              <a:rPr lang="ro-RO" sz="2000" b="1" dirty="0">
                <a:solidFill>
                  <a:srgbClr val="9999FF"/>
                </a:solidFill>
                <a:effectLst>
                  <a:outerShdw blurRad="38100" dist="38100" dir="2700000" algn="tl">
                    <a:srgbClr val="000000">
                      <a:alpha val="43137"/>
                    </a:srgbClr>
                  </a:outerShdw>
                </a:effectLst>
                <a:latin typeface="Constantia" pitchFamily="18" charset="0"/>
              </a:rPr>
              <a:t>Corelarea domeniilor IDAM cu cadrul strategic actual</a:t>
            </a:r>
            <a:r>
              <a:rPr lang="ro-RO" sz="2800" b="1" dirty="0" smtClean="0"/>
              <a:t/>
            </a:r>
            <a:br>
              <a:rPr lang="ro-RO" sz="2800" b="1" dirty="0" smtClean="0"/>
            </a:br>
            <a:r>
              <a:rPr lang="en-US" sz="2400" b="1" dirty="0" err="1" smtClean="0"/>
              <a:t>Domenii</a:t>
            </a:r>
            <a:r>
              <a:rPr lang="en-US" sz="2400" b="1" dirty="0" smtClean="0"/>
              <a:t> </a:t>
            </a:r>
            <a:r>
              <a:rPr lang="en-US" sz="2400" b="1" dirty="0" err="1"/>
              <a:t>identificate</a:t>
            </a:r>
            <a:r>
              <a:rPr lang="en-US" sz="2400" b="1" dirty="0"/>
              <a:t> </a:t>
            </a:r>
            <a:r>
              <a:rPr lang="ro-RO" sz="2400" b="1" dirty="0"/>
              <a:t>conform cadrului de politici şi necesităţi</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25189582"/>
              </p:ext>
            </p:extLst>
          </p:nvPr>
        </p:nvGraphicFramePr>
        <p:xfrm>
          <a:off x="457200" y="1412776"/>
          <a:ext cx="8229600" cy="445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743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595536"/>
          </a:xfrm>
        </p:spPr>
        <p:txBody>
          <a:bodyPr/>
          <a:lstStyle/>
          <a:p>
            <a:r>
              <a:rPr lang="ro-RO" sz="1800" b="1" dirty="0" smtClean="0">
                <a:solidFill>
                  <a:srgbClr val="9999FF"/>
                </a:solidFill>
                <a:effectLst>
                  <a:outerShdw blurRad="38100" dist="38100" dir="2700000" algn="tl">
                    <a:srgbClr val="000000">
                      <a:alpha val="43137"/>
                    </a:srgbClr>
                  </a:outerShdw>
                </a:effectLst>
                <a:latin typeface="Constantia" pitchFamily="18" charset="0"/>
              </a:rPr>
              <a:t>Domeniul economic</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800" b="1" dirty="0" smtClean="0">
                <a:solidFill>
                  <a:srgbClr val="000000"/>
                </a:solidFill>
                <a:effectLst>
                  <a:outerShdw blurRad="38100" dist="38100" dir="2700000" algn="tl">
                    <a:srgbClr val="000000">
                      <a:alpha val="43137"/>
                    </a:srgbClr>
                  </a:outerShdw>
                </a:effectLst>
                <a:latin typeface="Constantia" pitchFamily="18" charset="0"/>
              </a:rPr>
              <a:t>Indicele de Deprivare Economică existent</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48192850"/>
              </p:ext>
            </p:extLst>
          </p:nvPr>
        </p:nvGraphicFramePr>
        <p:xfrm>
          <a:off x="457200" y="1124739"/>
          <a:ext cx="8579296" cy="5544620"/>
        </p:xfrm>
        <a:graphic>
          <a:graphicData uri="http://schemas.openxmlformats.org/drawingml/2006/table">
            <a:tbl>
              <a:tblPr firstRow="1" bandRow="1">
                <a:tableStyleId>{5C22544A-7EE6-4342-B048-85BDC9FD1C3A}</a:tableStyleId>
              </a:tblPr>
              <a:tblGrid>
                <a:gridCol w="461190"/>
                <a:gridCol w="8118106"/>
              </a:tblGrid>
              <a:tr h="612443">
                <a:tc>
                  <a:txBody>
                    <a:bodyPr/>
                    <a:lstStyle/>
                    <a:p>
                      <a:pPr algn="ctr">
                        <a:lnSpc>
                          <a:spcPct val="115000"/>
                        </a:lnSpc>
                        <a:spcAft>
                          <a:spcPts val="0"/>
                        </a:spcAft>
                      </a:pPr>
                      <a:endParaRPr lang="ru-RU" sz="1200" b="1" dirty="0">
                        <a:effectLst/>
                        <a:latin typeface="Times New Roman"/>
                        <a:ea typeface="Times New Roman"/>
                        <a:cs typeface="Times New Roman"/>
                      </a:endParaRPr>
                    </a:p>
                  </a:txBody>
                  <a:tcPr marL="68580" marR="68580" marT="9525" marB="0" anchor="ctr"/>
                </a:tc>
                <a:tc>
                  <a:txBody>
                    <a:bodyPr/>
                    <a:lstStyle/>
                    <a:p>
                      <a:pPr algn="ctr">
                        <a:lnSpc>
                          <a:spcPct val="115000"/>
                        </a:lnSpc>
                        <a:spcAft>
                          <a:spcPts val="0"/>
                        </a:spcAft>
                      </a:pPr>
                      <a:r>
                        <a:rPr lang="ro-RO" sz="1800" kern="1200" dirty="0" smtClean="0">
                          <a:effectLst/>
                        </a:rPr>
                        <a:t>Indicele de Deprivare Economică existent</a:t>
                      </a:r>
                      <a:endParaRPr lang="ru-RU" sz="1800" dirty="0">
                        <a:effectLst/>
                        <a:latin typeface="Times New Roman"/>
                        <a:ea typeface="Times New Roman"/>
                        <a:cs typeface="Times New Roman"/>
                      </a:endParaRPr>
                    </a:p>
                  </a:txBody>
                  <a:tcPr marL="68580" marR="68580" marT="9525" marB="0" anchor="ctr"/>
                </a:tc>
              </a:tr>
              <a:tr h="612443">
                <a:tc>
                  <a:txBody>
                    <a:bodyPr/>
                    <a:lstStyle/>
                    <a:p>
                      <a:pPr marL="228600" lvl="0" indent="-228600" algn="just">
                        <a:spcAft>
                          <a:spcPts val="0"/>
                        </a:spcAft>
                        <a:buFont typeface="+mj-lt"/>
                        <a:buAutoNum type="arabicPeriod"/>
                      </a:pPr>
                      <a:r>
                        <a:rPr lang="ro-RO" sz="1400" b="1" baseline="0" dirty="0" smtClean="0">
                          <a:effectLst/>
                          <a:latin typeface="Calibri"/>
                          <a:cs typeface="Times New Roman"/>
                        </a:rPr>
                        <a:t> </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Veniturile bugetului local pe persoana, mii lei</a:t>
                      </a:r>
                      <a:endParaRPr lang="ru-RU" sz="1600" dirty="0">
                        <a:effectLst/>
                        <a:latin typeface="Calibri"/>
                        <a:cs typeface="Times New Roman"/>
                      </a:endParaRPr>
                    </a:p>
                  </a:txBody>
                  <a:tcPr marL="68580" marR="68580" marT="9525" marB="0" anchor="ctr"/>
                </a:tc>
              </a:tr>
              <a:tr h="612443">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Numărul întreprinderilor industriale la 1000 locuitori</a:t>
                      </a:r>
                      <a:endParaRPr lang="ru-RU" sz="1600" dirty="0">
                        <a:effectLst/>
                        <a:latin typeface="Calibri"/>
                        <a:cs typeface="Times New Roman"/>
                      </a:endParaRPr>
                    </a:p>
                  </a:txBody>
                  <a:tcPr marL="68580" marR="68580" marT="9525" marB="0" anchor="ctr"/>
                </a:tc>
              </a:tr>
              <a:tr h="612443">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Numărul întreprinderilor comerciale la 1000 locuitori</a:t>
                      </a:r>
                      <a:endParaRPr lang="ru-RU" sz="1600" dirty="0">
                        <a:effectLst/>
                        <a:latin typeface="Calibri"/>
                        <a:cs typeface="Times New Roman"/>
                      </a:endParaRPr>
                    </a:p>
                  </a:txBody>
                  <a:tcPr marL="68580" marR="68580" marT="9525" marB="0" anchor="ctr"/>
                </a:tc>
              </a:tr>
              <a:tr h="645076">
                <a:tc>
                  <a:txBody>
                    <a:bodyPr/>
                    <a:lstStyle/>
                    <a:p>
                      <a:pPr marL="0" lvl="0" indent="0" algn="just">
                        <a:spcAft>
                          <a:spcPts val="0"/>
                        </a:spcAft>
                        <a:buFont typeface="+mj-lt"/>
                        <a:buNone/>
                      </a:pPr>
                      <a:r>
                        <a:rPr lang="ro-RO" sz="1400" b="1" dirty="0" smtClean="0">
                          <a:effectLst/>
                          <a:latin typeface="Calibri"/>
                          <a:cs typeface="Times New Roman"/>
                        </a:rPr>
                        <a:t>4.</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Numărul întreprinderilor care prestează servicii, incl. transport, construcții, agricultura la 1000 locuitori</a:t>
                      </a:r>
                      <a:endParaRPr lang="ru-RU" sz="1600" dirty="0">
                        <a:effectLst/>
                        <a:latin typeface="Calibri"/>
                        <a:cs typeface="Times New Roman"/>
                      </a:endParaRPr>
                    </a:p>
                  </a:txBody>
                  <a:tcPr marL="68580" marR="68580" marT="9525" marB="0" anchor="ctr"/>
                </a:tc>
              </a:tr>
              <a:tr h="612443">
                <a:tc>
                  <a:txBody>
                    <a:bodyPr/>
                    <a:lstStyle/>
                    <a:p>
                      <a:pPr marL="0" lvl="0" indent="0" algn="just">
                        <a:spcAft>
                          <a:spcPts val="0"/>
                        </a:spcAft>
                        <a:buFont typeface="+mj-lt"/>
                        <a:buNone/>
                      </a:pPr>
                      <a:r>
                        <a:rPr lang="ro-RO" sz="1400" b="1" dirty="0" smtClean="0">
                          <a:effectLst/>
                          <a:latin typeface="Calibri"/>
                          <a:cs typeface="Times New Roman"/>
                        </a:rPr>
                        <a:t>5.</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Nota medie ponderata de bonitate a solului</a:t>
                      </a:r>
                      <a:endParaRPr lang="ru-RU" sz="1600" dirty="0">
                        <a:effectLst/>
                        <a:latin typeface="Calibri"/>
                        <a:cs typeface="Times New Roman"/>
                      </a:endParaRPr>
                    </a:p>
                  </a:txBody>
                  <a:tcPr marL="68580" marR="68580" marT="9525" marB="0" anchor="ctr"/>
                </a:tc>
              </a:tr>
              <a:tr h="612443">
                <a:tc>
                  <a:txBody>
                    <a:bodyPr/>
                    <a:lstStyle/>
                    <a:p>
                      <a:pPr marL="0" lvl="0" indent="0" algn="just">
                        <a:spcAft>
                          <a:spcPts val="0"/>
                        </a:spcAft>
                        <a:buFont typeface="+mj-lt"/>
                        <a:buNone/>
                      </a:pPr>
                      <a:r>
                        <a:rPr lang="ro-RO" sz="1400" b="1" dirty="0" smtClean="0">
                          <a:effectLst/>
                          <a:latin typeface="Calibri"/>
                          <a:cs typeface="Times New Roman"/>
                        </a:rPr>
                        <a:t>6.</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Total terenuri agricole, pe persoana</a:t>
                      </a:r>
                      <a:endParaRPr lang="ru-RU" sz="1600" dirty="0">
                        <a:effectLst/>
                        <a:latin typeface="Calibri"/>
                        <a:cs typeface="Times New Roman"/>
                      </a:endParaRPr>
                    </a:p>
                  </a:txBody>
                  <a:tcPr marL="68580" marR="68580" marT="9525" marB="0" anchor="ctr"/>
                </a:tc>
              </a:tr>
              <a:tr h="612443">
                <a:tc>
                  <a:txBody>
                    <a:bodyPr/>
                    <a:lstStyle/>
                    <a:p>
                      <a:pPr marL="0" lvl="0" indent="0" algn="just">
                        <a:spcAft>
                          <a:spcPts val="0"/>
                        </a:spcAft>
                        <a:buFont typeface="+mj-lt"/>
                        <a:buNone/>
                      </a:pPr>
                      <a:r>
                        <a:rPr lang="ro-RO" sz="1400" b="1" dirty="0" smtClean="0">
                          <a:effectLst/>
                          <a:latin typeface="Calibri"/>
                          <a:cs typeface="Times New Roman"/>
                        </a:rPr>
                        <a:t>7.</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Numărul întreprinderilor agricole cu peste 10 ha la 1000 locuitori</a:t>
                      </a:r>
                      <a:endParaRPr lang="ru-RU" sz="1600" dirty="0">
                        <a:effectLst/>
                        <a:latin typeface="Calibri"/>
                        <a:cs typeface="Times New Roman"/>
                      </a:endParaRPr>
                    </a:p>
                  </a:txBody>
                  <a:tcPr marL="68580" marR="68580" marT="9525" marB="0" anchor="ctr"/>
                </a:tc>
              </a:tr>
              <a:tr h="612443">
                <a:tc>
                  <a:txBody>
                    <a:bodyPr/>
                    <a:lstStyle/>
                    <a:p>
                      <a:pPr marL="0" lvl="0" indent="0" algn="just">
                        <a:spcAft>
                          <a:spcPts val="0"/>
                        </a:spcAft>
                        <a:buFont typeface="+mj-lt"/>
                        <a:buNone/>
                      </a:pPr>
                      <a:r>
                        <a:rPr lang="ro-RO" sz="1400" b="1" dirty="0" smtClean="0">
                          <a:effectLst/>
                          <a:latin typeface="Calibri"/>
                          <a:cs typeface="Times New Roman"/>
                        </a:rPr>
                        <a:t>8.</a:t>
                      </a:r>
                      <a:endParaRPr lang="ru-RU" sz="1400" b="1" dirty="0">
                        <a:effectLst/>
                        <a:latin typeface="Calibri"/>
                        <a:cs typeface="Times New Roman"/>
                      </a:endParaRPr>
                    </a:p>
                  </a:txBody>
                  <a:tcPr marL="68580" marR="68580" marT="9525" marB="0" anchor="ctr"/>
                </a:tc>
                <a:tc>
                  <a:txBody>
                    <a:bodyPr/>
                    <a:lstStyle/>
                    <a:p>
                      <a:pPr marL="0" lvl="0" indent="0" algn="just">
                        <a:spcAft>
                          <a:spcPts val="0"/>
                        </a:spcAft>
                        <a:buFont typeface="+mj-lt"/>
                        <a:buNone/>
                      </a:pPr>
                      <a:r>
                        <a:rPr lang="ro-RO" sz="1600" kern="1200" dirty="0">
                          <a:effectLst/>
                        </a:rPr>
                        <a:t>Rata persoanelor 18-35 ani în totalul populației – potențialul social –economic</a:t>
                      </a:r>
                      <a:endParaRPr lang="ru-RU" sz="1600" dirty="0">
                        <a:effectLst/>
                        <a:latin typeface="Calibri"/>
                        <a:cs typeface="Times New Roman"/>
                      </a:endParaRPr>
                    </a:p>
                  </a:txBody>
                  <a:tcPr marL="68580" marR="68580" marT="9525" marB="0" anchor="ctr"/>
                </a:tc>
              </a:tr>
            </a:tbl>
          </a:graphicData>
        </a:graphic>
      </p:graphicFrame>
    </p:spTree>
    <p:extLst>
      <p:ext uri="{BB962C8B-B14F-4D97-AF65-F5344CB8AC3E}">
        <p14:creationId xmlns:p14="http://schemas.microsoft.com/office/powerpoint/2010/main" val="156794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2638"/>
            <a:ext cx="8229600" cy="956122"/>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economic </a:t>
            </a:r>
            <a:r>
              <a:rPr lang="ro-RO" sz="1800" b="1" dirty="0" smtClean="0">
                <a:solidFill>
                  <a:srgbClr val="9999FF"/>
                </a:solidFill>
                <a:effectLst>
                  <a:outerShdw blurRad="38100" dist="38100" dir="2700000" algn="tl">
                    <a:srgbClr val="000000">
                      <a:alpha val="43137"/>
                    </a:srgbClr>
                  </a:outerShdw>
                </a:effectLst>
                <a:latin typeface="Constantia" pitchFamily="18" charset="0"/>
              </a:rPr>
              <a:t/>
            </a:r>
            <a:br>
              <a:rPr lang="ro-RO" sz="1800" b="1" dirty="0" smtClean="0">
                <a:solidFill>
                  <a:srgbClr val="9999FF"/>
                </a:solidFill>
                <a:effectLst>
                  <a:outerShdw blurRad="38100" dist="38100" dir="2700000" algn="tl">
                    <a:srgbClr val="000000">
                      <a:alpha val="43137"/>
                    </a:srgbClr>
                  </a:outerShdw>
                </a:effectLst>
                <a:latin typeface="Constantia" pitchFamily="18" charset="0"/>
              </a:rPr>
            </a:br>
            <a:r>
              <a:rPr lang="ro-RO" sz="2800" b="1" dirty="0" smtClean="0">
                <a:effectLst>
                  <a:outerShdw blurRad="38100" dist="38100" dir="2700000" algn="tl">
                    <a:srgbClr val="000000">
                      <a:alpha val="43137"/>
                    </a:srgbClr>
                  </a:outerShdw>
                </a:effectLst>
                <a:latin typeface="Constantia" pitchFamily="18" charset="0"/>
              </a:rPr>
              <a:t>P</a:t>
            </a:r>
            <a:r>
              <a:rPr lang="ro-RO" sz="2000" b="1" dirty="0" smtClean="0">
                <a:effectLst>
                  <a:outerShdw blurRad="38100" dist="38100" dir="2700000" algn="tl">
                    <a:srgbClr val="000000">
                      <a:alpha val="43137"/>
                    </a:srgbClr>
                  </a:outerShdw>
                </a:effectLst>
                <a:latin typeface="Constantia" pitchFamily="18" charset="0"/>
              </a:rPr>
              <a:t>revederi </a:t>
            </a:r>
            <a:r>
              <a:rPr lang="ro-RO" sz="2000" b="1" dirty="0">
                <a:effectLst>
                  <a:outerShdw blurRad="38100" dist="38100" dir="2700000" algn="tl">
                    <a:srgbClr val="000000">
                      <a:alpha val="43137"/>
                    </a:srgbClr>
                  </a:outerShdw>
                </a:effectLst>
                <a:latin typeface="Constantia" pitchFamily="18" charset="0"/>
              </a:rPr>
              <a:t>ale cadrului strategic, activitatea economică</a:t>
            </a:r>
          </a:p>
        </p:txBody>
      </p:sp>
      <p:graphicFrame>
        <p:nvGraphicFramePr>
          <p:cNvPr id="9" name="Объект 8"/>
          <p:cNvGraphicFramePr>
            <a:graphicFrameLocks noGrp="1"/>
          </p:cNvGraphicFramePr>
          <p:nvPr>
            <p:ph idx="1"/>
            <p:extLst>
              <p:ext uri="{D42A27DB-BD31-4B8C-83A1-F6EECF244321}">
                <p14:modId xmlns:p14="http://schemas.microsoft.com/office/powerpoint/2010/main" val="1969800730"/>
              </p:ext>
            </p:extLst>
          </p:nvPr>
        </p:nvGraphicFramePr>
        <p:xfrm>
          <a:off x="179512" y="1196753"/>
          <a:ext cx="8856984" cy="5661247"/>
        </p:xfrm>
        <a:graphic>
          <a:graphicData uri="http://schemas.openxmlformats.org/drawingml/2006/table">
            <a:tbl>
              <a:tblPr/>
              <a:tblGrid>
                <a:gridCol w="5446772"/>
                <a:gridCol w="3410212"/>
              </a:tblGrid>
              <a:tr h="3061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dirty="0" smtClean="0">
                          <a:ln>
                            <a:noFill/>
                          </a:ln>
                          <a:solidFill>
                            <a:srgbClr val="FFFFFF"/>
                          </a:solidFill>
                          <a:effectLst/>
                          <a:latin typeface="Arial" charset="0"/>
                          <a:cs typeface="Arial" charset="0"/>
                        </a:rPr>
                        <a:t>Obiective strategice cu impact regional/local</a:t>
                      </a:r>
                      <a:endParaRPr kumimoji="0" lang="ru-RU" sz="1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smtClean="0">
                          <a:ln>
                            <a:noFill/>
                          </a:ln>
                          <a:solidFill>
                            <a:srgbClr val="FFFFFF"/>
                          </a:solidFill>
                          <a:effectLst/>
                          <a:latin typeface="Arial" charset="0"/>
                          <a:cs typeface="Arial" charset="0"/>
                        </a:rPr>
                        <a:t>Strategia</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981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Crearea locurilor de muncă prin impulsionarea activităţii economice</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Programul de Activitate al Guvernului 2013-2014</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naţionala privind politicile de ocupare a forţei de muncă</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858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Reducerea ratei şomajului (de la 7,4% în 2010 până la 5% în 2020)</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SND „Moldova 2020</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naţionala privind politicile de ocupare a forţei de muncă</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157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Crearea condiţiilor pentru lansarea și dezvoltarea afacerilor și crearea locurilor de muncă pentru tineri </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Programul de Activitate al Guvernului 2013-2014</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57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Susţinerea dezvoltării sectorului privat și a pieţei forţei de muncă</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Strategică de dezvoltare a regiunii de dezvoltare Nord</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157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Creșterea oportunităților de ocupare a forței de muncă în domeniul non-agricol și sporirea veniturilor în mediul rural.</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de dezvoltare a agriculturii și mediului rural din Moldova 2014 – 2020</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57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Creşterea numărului mediu de IMM-uri până la 25 de IMM-uri la 1000 locuitori, în 2020; </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de dezvoltare a secto rului IMM 2012-2020</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157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Creşterea numărului de angajaţi în cadrul IMM-urilor până la 65% în 2020;</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de dezvoltare a sectorului IMM 2012-2020</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57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Stimularea dezvoltării echilibrate şi durabile a IMM-urilor pe întreg teritoriul Republicii Moldova;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de dezvoltare a sectorului IMM 2012-2020</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5663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Dezvoltarea întreprinderilor mici și mijlocii</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națională de dezvoltare regională 2013-2015</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181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Îmbunătăţirea infrastructurii comerciale în teritoriu</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rgbClr val="000000"/>
                          </a:solidFill>
                          <a:effectLst/>
                          <a:latin typeface="Times New Roman" pitchFamily="18" charset="0"/>
                          <a:cs typeface="Times New Roman" pitchFamily="18" charset="0"/>
                        </a:rPr>
                        <a:t>Strategia de dezvoltare a comerţului interior 2014-2020</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smtClean="0">
                <a:solidFill>
                  <a:srgbClr val="9999FF"/>
                </a:solidFill>
                <a:effectLst>
                  <a:outerShdw blurRad="38100" dist="38100" dir="2700000" algn="tl">
                    <a:srgbClr val="000000">
                      <a:alpha val="43137"/>
                    </a:srgbClr>
                  </a:outerShdw>
                </a:effectLst>
                <a:latin typeface="Constantia" pitchFamily="18" charset="0"/>
              </a:rPr>
              <a:t>Domeniul </a:t>
            </a:r>
            <a:r>
              <a:rPr lang="ro-RO" sz="1800" b="1" dirty="0">
                <a:solidFill>
                  <a:srgbClr val="9999FF"/>
                </a:solidFill>
                <a:effectLst>
                  <a:outerShdw blurRad="38100" dist="38100" dir="2700000" algn="tl">
                    <a:srgbClr val="000000">
                      <a:alpha val="43137"/>
                    </a:srgbClr>
                  </a:outerShdw>
                </a:effectLst>
                <a:latin typeface="Constantia" pitchFamily="18" charset="0"/>
              </a:rPr>
              <a:t>economic</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strategic - agricultura</a:t>
            </a:r>
          </a:p>
        </p:txBody>
      </p:sp>
      <p:graphicFrame>
        <p:nvGraphicFramePr>
          <p:cNvPr id="9" name="Объект 8"/>
          <p:cNvGraphicFramePr>
            <a:graphicFrameLocks noGrp="1"/>
          </p:cNvGraphicFramePr>
          <p:nvPr>
            <p:ph idx="1"/>
            <p:extLst>
              <p:ext uri="{D42A27DB-BD31-4B8C-83A1-F6EECF244321}">
                <p14:modId xmlns:p14="http://schemas.microsoft.com/office/powerpoint/2010/main" val="51004351"/>
              </p:ext>
            </p:extLst>
          </p:nvPr>
        </p:nvGraphicFramePr>
        <p:xfrm>
          <a:off x="179512" y="1412772"/>
          <a:ext cx="8856984" cy="5256587"/>
        </p:xfrm>
        <a:graphic>
          <a:graphicData uri="http://schemas.openxmlformats.org/drawingml/2006/table">
            <a:tbl>
              <a:tblPr/>
              <a:tblGrid>
                <a:gridCol w="5446772"/>
                <a:gridCol w="3410212"/>
              </a:tblGrid>
              <a:tr h="31036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dirty="0" smtClean="0">
                          <a:ln>
                            <a:noFill/>
                          </a:ln>
                          <a:solidFill>
                            <a:srgbClr val="FFFFFF"/>
                          </a:solidFill>
                          <a:effectLst/>
                          <a:latin typeface="Times New Roman" pitchFamily="18" charset="0"/>
                          <a:cs typeface="Times New Roman" pitchFamily="18" charset="0"/>
                        </a:rPr>
                        <a:t>Obiective</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Strategia</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42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Dezvoltarea agriculturii şi zonelor rurale</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Programul de Activitate al Guvernului 2013-2014</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82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Promovarea sectorului agricol și industriei alimentare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Strategică de dezvoltare a regiunii de dezvoltare Centru</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025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Asigurarea gestionării durabile a resurselor naturale</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Programul de Activitate al Guvernului 2013-2014</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8278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Sprijinirea practicilor de gestionare a terenurilor agricole și a apei, inclusiv acces mai bun la infrastructura de irigare şi la echipamente moderne</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dirty="0" smtClean="0">
                          <a:ln>
                            <a:noFill/>
                          </a:ln>
                          <a:solidFill>
                            <a:srgbClr val="000000"/>
                          </a:solidFill>
                          <a:effectLst/>
                          <a:latin typeface="Times New Roman" pitchFamily="18" charset="0"/>
                          <a:cs typeface="Times New Roman" pitchFamily="18" charset="0"/>
                        </a:rPr>
                        <a:t>Strategia de dezvoltare a agriculturii și mediului rural din Moldova 2014 – 2020</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8062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Creşterea cu 50% a suprafeţei terenurilor irigate</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Strategia de dezvoltare a agriculturii și mediului rural din Moldova 2014 – 2020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238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Reabilitarea sistemelor centralizate de irigare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Programul de Activitate al Guvernului 2013-2014</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1207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Times New Roman" pitchFamily="18" charset="0"/>
                          <a:cs typeface="Times New Roman" pitchFamily="18" charset="0"/>
                        </a:rPr>
                        <a:t>Reducerea numărului parcelelor de terenuri (consolidarea terenurilor) , ha (scădere cu 15%)</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Strategia de dezvoltare a agriculturii și mediului rural din Moldova 2014 – 2020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8278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Realizarea unui program de consolidare a loturilor individuale și organizării masivelor consolidate pe principii pedoecologice antierozionale</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Strategia naţională de mediu </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5546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Reproducere, creştere şi sănătate a animalelor,</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Times New Roman" pitchFamily="18" charset="0"/>
                          <a:cs typeface="Times New Roman" pitchFamily="18" charset="0"/>
                        </a:rPr>
                        <a:t>modernizarea şi înfiinţarea fermelor zootehnice moderne</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dirty="0" smtClean="0">
                          <a:ln>
                            <a:noFill/>
                          </a:ln>
                          <a:solidFill>
                            <a:srgbClr val="000000"/>
                          </a:solidFill>
                          <a:effectLst/>
                          <a:latin typeface="Times New Roman" pitchFamily="18" charset="0"/>
                          <a:cs typeface="Times New Roman" pitchFamily="18" charset="0"/>
                        </a:rPr>
                        <a:t>Programul de dezvoltare strategică al MAIA</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1800" b="1" dirty="0">
                <a:solidFill>
                  <a:srgbClr val="9999FF"/>
                </a:solidFill>
                <a:effectLst>
                  <a:outerShdw blurRad="38100" dist="38100" dir="2700000" algn="tl">
                    <a:srgbClr val="000000">
                      <a:alpha val="43137"/>
                    </a:srgbClr>
                  </a:outerShdw>
                </a:effectLst>
                <a:latin typeface="Constantia" pitchFamily="18" charset="0"/>
              </a:rPr>
              <a:t>Domeniul economic</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600" b="1" dirty="0">
                <a:solidFill>
                  <a:srgbClr val="000000"/>
                </a:solidFill>
                <a:effectLst>
                  <a:outerShdw blurRad="38100" dist="38100" dir="2700000" algn="tl">
                    <a:srgbClr val="000000">
                      <a:alpha val="43137"/>
                    </a:srgbClr>
                  </a:outerShdw>
                </a:effectLst>
                <a:latin typeface="Constantia" pitchFamily="18" charset="0"/>
              </a:rPr>
              <a:t>Necesităţi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2341597215"/>
              </p:ext>
            </p:extLst>
          </p:nvPr>
        </p:nvGraphicFramePr>
        <p:xfrm>
          <a:off x="251520" y="1394198"/>
          <a:ext cx="8712968" cy="5347169"/>
        </p:xfrm>
        <a:graphic>
          <a:graphicData uri="http://schemas.openxmlformats.org/drawingml/2006/table">
            <a:tbl>
              <a:tblPr/>
              <a:tblGrid>
                <a:gridCol w="4356484"/>
                <a:gridCol w="4356484"/>
              </a:tblGrid>
              <a:tr h="571631">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3667">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1800" b="1" kern="1200" dirty="0" smtClean="0">
                          <a:solidFill>
                            <a:schemeClr val="tx1"/>
                          </a:solidFill>
                          <a:effectLst/>
                          <a:latin typeface="+mn-lt"/>
                          <a:ea typeface="+mn-ea"/>
                          <a:cs typeface="+mn-cs"/>
                        </a:rPr>
                        <a:t>Ce alţi indicatori economici îi consideraţi necesari?</a:t>
                      </a:r>
                      <a:endParaRPr kumimoji="0" lang="ru-RU" sz="1600" b="0" i="0" u="none" strike="noStrike" cap="none" normalizeH="0" baseline="0" dirty="0" smtClean="0">
                        <a:ln>
                          <a:noFill/>
                        </a:ln>
                        <a:solidFill>
                          <a:schemeClr val="bg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18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11108">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723900" algn="l"/>
                        </a:tabLst>
                      </a:pPr>
                      <a:r>
                        <a:rPr lang="ro-RO" sz="1800" kern="1200" dirty="0" smtClean="0">
                          <a:solidFill>
                            <a:schemeClr val="tx1"/>
                          </a:solidFill>
                          <a:effectLst/>
                          <a:latin typeface="+mn-lt"/>
                          <a:ea typeface="+mn-ea"/>
                          <a:cs typeface="+mn-cs"/>
                        </a:rPr>
                        <a:t>Numărul de angajaţi;</a:t>
                      </a: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lang="ro-RO" sz="1400" i="1" kern="1200" dirty="0" smtClean="0">
                          <a:solidFill>
                            <a:schemeClr val="tx1"/>
                          </a:solidFill>
                          <a:effectLst/>
                          <a:latin typeface="+mn-lt"/>
                          <a:ea typeface="+mn-ea"/>
                          <a:cs typeface="+mn-cs"/>
                        </a:rPr>
                        <a:t>Ministerul Finanţelor, Institutul National Cercetari Economice, Ministerul Economiei</a:t>
                      </a:r>
                      <a:endParaRPr kumimoji="0" lang="ru-RU" sz="105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67807">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defRPr/>
                      </a:pPr>
                      <a:r>
                        <a:rPr lang="ro-RO" sz="1800" kern="1200" dirty="0" smtClean="0">
                          <a:solidFill>
                            <a:schemeClr val="tx1"/>
                          </a:solidFill>
                          <a:effectLst/>
                          <a:latin typeface="+mn-lt"/>
                          <a:ea typeface="+mn-ea"/>
                          <a:cs typeface="+mn-cs"/>
                        </a:rPr>
                        <a:t>Numărul persoaneor economice active</a:t>
                      </a:r>
                      <a:r>
                        <a:rPr lang="ro-RO" sz="1800" i="1" kern="1200" dirty="0" smtClean="0">
                          <a:solidFill>
                            <a:schemeClr val="tx1"/>
                          </a:solidFill>
                          <a:effectLst/>
                          <a:latin typeface="+mn-lt"/>
                          <a:ea typeface="+mn-ea"/>
                          <a:cs typeface="+mn-cs"/>
                        </a:rPr>
                        <a:t> </a:t>
                      </a:r>
                      <a:endParaRPr kumimoji="0" lang="ru-RU" sz="1800" b="0" i="0" u="none" strike="noStrike" cap="none" normalizeH="0" baseline="0" dirty="0" smtClean="0">
                        <a:ln>
                          <a:noFill/>
                        </a:ln>
                        <a:solidFill>
                          <a:srgbClr val="000000"/>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400" i="1" kern="1200" smtClean="0">
                          <a:solidFill>
                            <a:schemeClr val="tx1"/>
                          </a:solidFill>
                          <a:effectLst/>
                          <a:latin typeface="+mn-lt"/>
                          <a:ea typeface="+mn-ea"/>
                          <a:cs typeface="+mn-cs"/>
                        </a:rPr>
                        <a:t>Ministerul Economiei</a:t>
                      </a:r>
                      <a:endParaRPr kumimoji="0" lang="ru-RU" sz="105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07411">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ro-RO" sz="1800" kern="1200" dirty="0" smtClean="0">
                          <a:solidFill>
                            <a:schemeClr val="tx1"/>
                          </a:solidFill>
                          <a:effectLst/>
                          <a:latin typeface="+mn-lt"/>
                          <a:ea typeface="+mn-ea"/>
                          <a:cs typeface="+mn-cs"/>
                        </a:rPr>
                        <a:t>Numarul somerilor inregistrati;</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ro-RO" sz="1800" kern="1200" dirty="0" smtClean="0">
                          <a:solidFill>
                            <a:schemeClr val="tx1"/>
                          </a:solidFill>
                          <a:effectLst/>
                          <a:latin typeface="+mn-lt"/>
                          <a:ea typeface="+mn-ea"/>
                          <a:cs typeface="+mn-cs"/>
                        </a:rPr>
                        <a:t>Rata somajului </a:t>
                      </a:r>
                      <a:endParaRPr kumimoji="0" lang="ro-RO" sz="1800" b="0" i="0" u="none" strike="noStrike" kern="1200" cap="none" normalizeH="0" baseline="0" dirty="0" smtClean="0">
                        <a:ln>
                          <a:noFill/>
                        </a:ln>
                        <a:solidFill>
                          <a:srgbClr val="000000"/>
                        </a:solidFill>
                        <a:effectLst/>
                        <a:latin typeface="Arial" charset="0"/>
                        <a:ea typeface="+mn-ea"/>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lang="ro-RO" sz="1400" i="1" kern="1200" dirty="0" smtClean="0">
                          <a:solidFill>
                            <a:schemeClr val="tx1"/>
                          </a:solidFill>
                          <a:effectLst/>
                          <a:latin typeface="+mn-lt"/>
                          <a:ea typeface="+mn-ea"/>
                          <a:cs typeface="+mn-cs"/>
                        </a:rPr>
                        <a:t>Primaria Piatra, Primaria Samananca, Agenţia de Dezvoltare Nord</a:t>
                      </a:r>
                      <a:endParaRPr kumimoji="0" lang="ru-RU" sz="1050" b="1" i="0" u="none" strike="noStrike" cap="none" normalizeH="0" baseline="0" dirty="0" smtClean="0">
                        <a:ln>
                          <a:noFill/>
                        </a:ln>
                        <a:solidFill>
                          <a:schemeClr val="tx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61804">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800" kern="1200" dirty="0" smtClean="0">
                          <a:solidFill>
                            <a:schemeClr val="tx1"/>
                          </a:solidFill>
                          <a:effectLst/>
                          <a:latin typeface="+mn-lt"/>
                          <a:ea typeface="+mn-ea"/>
                          <a:cs typeface="+mn-cs"/>
                        </a:rPr>
                        <a:t>Rata de ocupare </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400" i="1" kern="1200" dirty="0" smtClean="0">
                          <a:solidFill>
                            <a:schemeClr val="tx1"/>
                          </a:solidFill>
                          <a:effectLst/>
                          <a:latin typeface="+mn-lt"/>
                          <a:ea typeface="+mn-ea"/>
                          <a:cs typeface="+mn-cs"/>
                        </a:rPr>
                        <a:t>PNUD</a:t>
                      </a:r>
                      <a:endParaRPr kumimoji="0" lang="ru-RU" sz="105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905934">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ro-RO" sz="1800" kern="1200" dirty="0" smtClean="0">
                          <a:solidFill>
                            <a:schemeClr val="tx1"/>
                          </a:solidFill>
                          <a:effectLst/>
                          <a:latin typeface="+mn-lt"/>
                          <a:ea typeface="+mn-ea"/>
                          <a:cs typeface="+mn-cs"/>
                        </a:rPr>
                        <a:t>Proportia terenurilor agricole neprelucrate in total terenuri agricole </a:t>
                      </a:r>
                      <a:endParaRPr kumimoji="0" lang="ru-RU" sz="1800" b="0" i="0" u="none" strike="noStrike" cap="none" normalizeH="0" baseline="0" dirty="0" smtClean="0">
                        <a:ln>
                          <a:noFill/>
                        </a:ln>
                        <a:solidFill>
                          <a:srgbClr val="000000"/>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400" i="1" kern="1200" dirty="0" smtClean="0">
                          <a:solidFill>
                            <a:schemeClr val="tx1"/>
                          </a:solidFill>
                          <a:effectLst/>
                          <a:latin typeface="+mn-lt"/>
                          <a:ea typeface="+mn-ea"/>
                          <a:cs typeface="+mn-cs"/>
                        </a:rPr>
                        <a:t>Ministerul Dezvoltării Regionale şi Construcţiilor</a:t>
                      </a:r>
                      <a:endParaRPr kumimoji="0" lang="ru-RU" sz="105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67807">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800" kern="1200" dirty="0" smtClean="0">
                          <a:solidFill>
                            <a:schemeClr val="tx1"/>
                          </a:solidFill>
                          <a:effectLst/>
                          <a:latin typeface="+mn-lt"/>
                          <a:ea typeface="+mn-ea"/>
                          <a:cs typeface="+mn-cs"/>
                        </a:rPr>
                        <a:t>Numarul conventional de animale agricole</a:t>
                      </a:r>
                      <a:endParaRPr kumimoji="0" lang="ru-RU" sz="1800" b="1" i="0" u="none" strike="noStrike" cap="none" normalizeH="0" baseline="0" dirty="0" smtClean="0">
                        <a:ln>
                          <a:noFill/>
                        </a:ln>
                        <a:solidFill>
                          <a:schemeClr val="tx1"/>
                        </a:solidFill>
                        <a:effectLst/>
                        <a:latin typeface="Arial" charset="0"/>
                        <a:cs typeface="Arial"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400" i="1" kern="1200" dirty="0" smtClean="0">
                          <a:solidFill>
                            <a:schemeClr val="tx1"/>
                          </a:solidFill>
                          <a:effectLst/>
                          <a:latin typeface="+mn-lt"/>
                          <a:ea typeface="+mn-ea"/>
                          <a:cs typeface="+mn-cs"/>
                        </a:rPr>
                        <a:t>Agentia de interventii si plati pentru aricultură</a:t>
                      </a:r>
                      <a:endParaRPr kumimoji="0" lang="ru-RU" sz="105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3428743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29600" cy="576362"/>
          </a:xfrm>
        </p:spPr>
        <p:txBody>
          <a:bodyPr/>
          <a:lstStyle/>
          <a:p>
            <a:r>
              <a:rPr lang="ro-RO" sz="1600" b="1" dirty="0" smtClean="0">
                <a:effectLst>
                  <a:outerShdw blurRad="38100" dist="38100" dir="2700000" algn="tl">
                    <a:srgbClr val="C0C0C0"/>
                  </a:outerShdw>
                </a:effectLst>
                <a:latin typeface="Constantia" pitchFamily="18" charset="0"/>
              </a:rPr>
              <a:t>Nivelul de corelare al Indicelui de deprivare economică existent cu cadrul</a:t>
            </a:r>
            <a:r>
              <a:rPr lang="ro-RO" sz="2000" b="1" dirty="0" smtClean="0">
                <a:effectLst>
                  <a:outerShdw blurRad="38100" dist="38100" dir="2700000" algn="tl">
                    <a:srgbClr val="C0C0C0"/>
                  </a:outerShdw>
                </a:effectLst>
                <a:latin typeface="Constantia" pitchFamily="18" charset="0"/>
              </a:rPr>
              <a:t> </a:t>
            </a:r>
            <a:r>
              <a:rPr lang="ro-RO" sz="1600" b="1" dirty="0" smtClean="0">
                <a:effectLst>
                  <a:outerShdw blurRad="38100" dist="38100" dir="2700000" algn="tl">
                    <a:srgbClr val="C0C0C0"/>
                  </a:outerShdw>
                </a:effectLst>
                <a:latin typeface="Constantia" pitchFamily="18" charset="0"/>
              </a:rPr>
              <a:t>strategic</a:t>
            </a:r>
            <a:endParaRPr lang="en-US" sz="20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5077596"/>
              </p:ext>
            </p:extLst>
          </p:nvPr>
        </p:nvGraphicFramePr>
        <p:xfrm>
          <a:off x="251520" y="764703"/>
          <a:ext cx="8784975" cy="6126427"/>
        </p:xfrm>
        <a:graphic>
          <a:graphicData uri="http://schemas.openxmlformats.org/drawingml/2006/table">
            <a:tbl>
              <a:tblPr firstRow="1" firstCol="1" bandRow="1"/>
              <a:tblGrid>
                <a:gridCol w="4913015"/>
                <a:gridCol w="533450"/>
                <a:gridCol w="533450"/>
                <a:gridCol w="764614"/>
                <a:gridCol w="533450"/>
                <a:gridCol w="533450"/>
                <a:gridCol w="360078"/>
                <a:gridCol w="306734"/>
                <a:gridCol w="306734"/>
              </a:tblGrid>
              <a:tr h="1661497">
                <a:tc>
                  <a:txBody>
                    <a:bodyPr/>
                    <a:lstStyle/>
                    <a:p>
                      <a:pPr algn="ctr" rtl="0" fontAlgn="ctr"/>
                      <a:r>
                        <a:rPr lang="vi-VN" sz="1400" b="1" i="0" u="none" strike="noStrike" dirty="0">
                          <a:solidFill>
                            <a:srgbClr val="FFFFFF"/>
                          </a:solidFill>
                          <a:effectLst/>
                          <a:latin typeface="Times New Roman"/>
                        </a:rPr>
                        <a:t>Obiective cadru strategic </a:t>
                      </a:r>
                      <a:r>
                        <a:rPr lang="vi-VN" sz="1400" b="1" i="0" u="none" strike="noStrike" dirty="0" smtClean="0">
                          <a:solidFill>
                            <a:srgbClr val="FFFFFF"/>
                          </a:solidFill>
                          <a:effectLst/>
                          <a:latin typeface="Times New Roman"/>
                        </a:rPr>
                        <a:t>/</a:t>
                      </a:r>
                      <a:r>
                        <a:rPr lang="ro-RO" sz="1400" b="1" i="0" u="none" strike="noStrike" dirty="0" smtClean="0">
                          <a:solidFill>
                            <a:srgbClr val="FFFFFF"/>
                          </a:solidFill>
                          <a:effectLst/>
                          <a:latin typeface="Times New Roman"/>
                        </a:rPr>
                        <a:t> </a:t>
                      </a:r>
                      <a:r>
                        <a:rPr lang="vi-VN" sz="1400" b="1" i="0" u="none" strike="noStrike" dirty="0" smtClean="0">
                          <a:solidFill>
                            <a:srgbClr val="FFFFFF"/>
                          </a:solidFill>
                          <a:effectLst/>
                          <a:latin typeface="Times New Roman"/>
                        </a:rPr>
                        <a:t>Indicele </a:t>
                      </a:r>
                      <a:r>
                        <a:rPr lang="vi-VN" sz="1400" b="1" i="0" u="none" strike="noStrike" dirty="0">
                          <a:solidFill>
                            <a:srgbClr val="FFFFFF"/>
                          </a:solidFill>
                          <a:effectLst/>
                          <a:latin typeface="Times New Roman"/>
                        </a:rPr>
                        <a:t>de deprivare economică</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vi-VN" sz="1000" b="0" i="0" u="none" strike="noStrike" dirty="0">
                          <a:solidFill>
                            <a:srgbClr val="000000"/>
                          </a:solidFill>
                          <a:effectLst/>
                          <a:latin typeface="Times New Roman"/>
                        </a:rPr>
                        <a:t>Numărul întreprinderilor industriale la 1000 locuitori</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it-IT" sz="1000" b="0" i="0" u="none" strike="noStrike" dirty="0">
                          <a:solidFill>
                            <a:srgbClr val="000000"/>
                          </a:solidFill>
                          <a:effectLst/>
                          <a:latin typeface="Times New Roman"/>
                        </a:rPr>
                        <a:t>Numărul întreprinderilor comerciale la 1000 locuitori</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vi-VN" sz="1000" b="0" i="0" u="none" strike="noStrike" dirty="0">
                          <a:solidFill>
                            <a:srgbClr val="000000"/>
                          </a:solidFill>
                          <a:effectLst/>
                          <a:latin typeface="Times New Roman"/>
                        </a:rPr>
                        <a:t>Numărul întreprinderilor care prestează servicii, incl. transport, construcții, agricultura la 1000 locuitori</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it-IT" sz="1000" b="0" i="0" u="none" strike="noStrike" dirty="0">
                          <a:solidFill>
                            <a:srgbClr val="000000"/>
                          </a:solidFill>
                          <a:effectLst/>
                          <a:latin typeface="Times New Roman"/>
                        </a:rPr>
                        <a:t>Numărul întreprinderilor agricole cu peste 10 ha la 1000 locuitori</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en-US" sz="1000" b="0" i="0" u="none" strike="noStrike" dirty="0">
                          <a:solidFill>
                            <a:srgbClr val="000000"/>
                          </a:solidFill>
                          <a:effectLst/>
                          <a:latin typeface="Times New Roman"/>
                        </a:rPr>
                        <a:t>Rata </a:t>
                      </a:r>
                      <a:r>
                        <a:rPr lang="en-US" sz="1000" b="0" i="0" u="none" strike="noStrike" dirty="0" err="1">
                          <a:solidFill>
                            <a:srgbClr val="000000"/>
                          </a:solidFill>
                          <a:effectLst/>
                          <a:latin typeface="Times New Roman"/>
                        </a:rPr>
                        <a:t>persoanelor</a:t>
                      </a:r>
                      <a:r>
                        <a:rPr lang="en-US" sz="1000" b="0" i="0" u="none" strike="noStrike" dirty="0">
                          <a:solidFill>
                            <a:srgbClr val="000000"/>
                          </a:solidFill>
                          <a:effectLst/>
                          <a:latin typeface="Times New Roman"/>
                        </a:rPr>
                        <a:t> 18-35 </a:t>
                      </a:r>
                      <a:r>
                        <a:rPr lang="en-US" sz="1000" b="0" i="0" u="none" strike="noStrike" dirty="0" err="1">
                          <a:solidFill>
                            <a:srgbClr val="000000"/>
                          </a:solidFill>
                          <a:effectLst/>
                          <a:latin typeface="Times New Roman"/>
                        </a:rPr>
                        <a:t>ani</a:t>
                      </a:r>
                      <a:r>
                        <a:rPr lang="en-US" sz="1000" b="0" i="0" u="none" strike="noStrike" dirty="0">
                          <a:solidFill>
                            <a:srgbClr val="000000"/>
                          </a:solidFill>
                          <a:effectLst/>
                          <a:latin typeface="Times New Roman"/>
                        </a:rPr>
                        <a:t> </a:t>
                      </a:r>
                      <a:r>
                        <a:rPr lang="en-US" sz="1000" b="0" i="0" u="none" strike="noStrike" dirty="0" err="1">
                          <a:solidFill>
                            <a:srgbClr val="000000"/>
                          </a:solidFill>
                          <a:effectLst/>
                          <a:latin typeface="Times New Roman"/>
                        </a:rPr>
                        <a:t>în</a:t>
                      </a:r>
                      <a:r>
                        <a:rPr lang="en-US" sz="1000" b="0" i="0" u="none" strike="noStrike" dirty="0">
                          <a:solidFill>
                            <a:srgbClr val="000000"/>
                          </a:solidFill>
                          <a:effectLst/>
                          <a:latin typeface="Times New Roman"/>
                        </a:rPr>
                        <a:t> </a:t>
                      </a:r>
                      <a:r>
                        <a:rPr lang="en-US" sz="1000" b="0" i="0" u="none" strike="noStrike" dirty="0" err="1">
                          <a:solidFill>
                            <a:srgbClr val="000000"/>
                          </a:solidFill>
                          <a:effectLst/>
                          <a:latin typeface="Times New Roman"/>
                        </a:rPr>
                        <a:t>totalul</a:t>
                      </a:r>
                      <a:r>
                        <a:rPr lang="en-US" sz="1000" b="0" i="0" u="none" strike="noStrike" dirty="0">
                          <a:solidFill>
                            <a:srgbClr val="000000"/>
                          </a:solidFill>
                          <a:effectLst/>
                          <a:latin typeface="Times New Roman"/>
                        </a:rPr>
                        <a:t> </a:t>
                      </a:r>
                      <a:r>
                        <a:rPr lang="en-US" sz="1000" b="0" i="0" u="none" strike="noStrike" dirty="0" err="1">
                          <a:solidFill>
                            <a:srgbClr val="000000"/>
                          </a:solidFill>
                          <a:effectLst/>
                          <a:latin typeface="Times New Roman"/>
                        </a:rPr>
                        <a:t>populației</a:t>
                      </a:r>
                      <a:r>
                        <a:rPr lang="en-US" sz="1000" b="0" i="0" u="none" strike="noStrike" dirty="0">
                          <a:solidFill>
                            <a:srgbClr val="000000"/>
                          </a:solidFill>
                          <a:effectLst/>
                          <a:latin typeface="Times New Roman"/>
                        </a:rPr>
                        <a:t> – </a:t>
                      </a:r>
                      <a:r>
                        <a:rPr lang="en-US" sz="1000" b="0" i="0" u="none" strike="noStrike" dirty="0" err="1">
                          <a:solidFill>
                            <a:srgbClr val="000000"/>
                          </a:solidFill>
                          <a:effectLst/>
                          <a:latin typeface="Times New Roman"/>
                        </a:rPr>
                        <a:t>potențialul</a:t>
                      </a:r>
                      <a:r>
                        <a:rPr lang="en-US" sz="1000" b="0" i="0" u="none" strike="noStrike" dirty="0">
                          <a:solidFill>
                            <a:srgbClr val="000000"/>
                          </a:solidFill>
                          <a:effectLst/>
                          <a:latin typeface="Times New Roman"/>
                        </a:rPr>
                        <a:t> social –economic</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en-US" sz="1000" b="0" i="0" u="none" strike="noStrike" dirty="0">
                          <a:solidFill>
                            <a:srgbClr val="000000"/>
                          </a:solidFill>
                          <a:effectLst/>
                          <a:latin typeface="Times New Roman"/>
                        </a:rPr>
                        <a:t>Nota </a:t>
                      </a:r>
                      <a:r>
                        <a:rPr lang="en-US" sz="1000" b="0" i="0" u="none" strike="noStrike" dirty="0" err="1">
                          <a:solidFill>
                            <a:srgbClr val="000000"/>
                          </a:solidFill>
                          <a:effectLst/>
                          <a:latin typeface="Times New Roman"/>
                        </a:rPr>
                        <a:t>medie</a:t>
                      </a:r>
                      <a:r>
                        <a:rPr lang="en-US" sz="1000" b="0" i="0" u="none" strike="noStrike" dirty="0">
                          <a:solidFill>
                            <a:srgbClr val="000000"/>
                          </a:solidFill>
                          <a:effectLst/>
                          <a:latin typeface="Times New Roman"/>
                        </a:rPr>
                        <a:t> </a:t>
                      </a:r>
                      <a:r>
                        <a:rPr lang="en-US" sz="1000" b="0" i="0" u="none" strike="noStrike" dirty="0" err="1">
                          <a:solidFill>
                            <a:srgbClr val="000000"/>
                          </a:solidFill>
                          <a:effectLst/>
                          <a:latin typeface="Times New Roman"/>
                        </a:rPr>
                        <a:t>ponderata</a:t>
                      </a:r>
                      <a:r>
                        <a:rPr lang="en-US" sz="1000" b="0" i="0" u="none" strike="noStrike" dirty="0">
                          <a:solidFill>
                            <a:srgbClr val="000000"/>
                          </a:solidFill>
                          <a:effectLst/>
                          <a:latin typeface="Times New Roman"/>
                        </a:rPr>
                        <a:t> de </a:t>
                      </a:r>
                      <a:r>
                        <a:rPr lang="en-US" sz="1000" b="0" i="0" u="none" strike="noStrike" dirty="0" err="1">
                          <a:solidFill>
                            <a:srgbClr val="000000"/>
                          </a:solidFill>
                          <a:effectLst/>
                          <a:latin typeface="Times New Roman"/>
                        </a:rPr>
                        <a:t>bonitate</a:t>
                      </a:r>
                      <a:r>
                        <a:rPr lang="en-US" sz="1000" b="0" i="0" u="none" strike="noStrike" dirty="0">
                          <a:solidFill>
                            <a:srgbClr val="000000"/>
                          </a:solidFill>
                          <a:effectLst/>
                          <a:latin typeface="Times New Roman"/>
                        </a:rPr>
                        <a:t> a </a:t>
                      </a:r>
                      <a:r>
                        <a:rPr lang="en-US" sz="1000" b="0" i="0" u="none" strike="noStrike" dirty="0" err="1">
                          <a:solidFill>
                            <a:srgbClr val="000000"/>
                          </a:solidFill>
                          <a:effectLst/>
                          <a:latin typeface="Times New Roman"/>
                        </a:rPr>
                        <a:t>solului</a:t>
                      </a:r>
                      <a:endParaRPr lang="en-US" sz="1000" b="0" i="0" u="none" strike="noStrike" dirty="0">
                        <a:solidFill>
                          <a:srgbClr val="000000"/>
                        </a:solidFill>
                        <a:effectLst/>
                        <a:latin typeface="Times New Roman"/>
                      </a:endParaRP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it-IT" sz="1000" b="0" i="0" u="none" strike="noStrike" dirty="0">
                          <a:solidFill>
                            <a:srgbClr val="000000"/>
                          </a:solidFill>
                          <a:effectLst/>
                          <a:latin typeface="Times New Roman"/>
                        </a:rPr>
                        <a:t>Total terenuri agricole pe persoana</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it-IT" sz="1000" b="0" i="0" u="none" strike="noStrike" dirty="0">
                          <a:solidFill>
                            <a:srgbClr val="000000"/>
                          </a:solidFill>
                          <a:effectLst/>
                          <a:latin typeface="Times New Roman"/>
                        </a:rPr>
                        <a:t>Veniturile bugetului local pe persoana</a:t>
                      </a:r>
                    </a:p>
                  </a:txBody>
                  <a:tcPr marL="5073" marR="5073" marT="50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172857">
                <a:tc gridSpan="9">
                  <a:txBody>
                    <a:bodyPr/>
                    <a:lstStyle/>
                    <a:p>
                      <a:pPr algn="l" rtl="0" fontAlgn="ctr"/>
                      <a:r>
                        <a:rPr lang="vi-VN" sz="1000" b="1" i="0" u="none" strike="noStrike" dirty="0">
                          <a:solidFill>
                            <a:srgbClr val="FFFFFF"/>
                          </a:solidFill>
                          <a:effectLst/>
                          <a:latin typeface="Times New Roman"/>
                        </a:rPr>
                        <a:t>Activitatea economică</a:t>
                      </a:r>
                    </a:p>
                  </a:txBody>
                  <a:tcPr marL="5073" marR="5073" marT="5073"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357">
                <a:tc>
                  <a:txBody>
                    <a:bodyPr/>
                    <a:lstStyle/>
                    <a:p>
                      <a:pPr algn="just" rtl="0" fontAlgn="ctr"/>
                      <a:r>
                        <a:rPr lang="vi-VN" sz="1000" b="0" i="0" u="none" strike="noStrike" dirty="0">
                          <a:solidFill>
                            <a:srgbClr val="000000"/>
                          </a:solidFill>
                          <a:effectLst/>
                          <a:latin typeface="Times New Roman"/>
                        </a:rPr>
                        <a:t>Creşterea numărului mediu de IMM-uri la 1000 locuitori până la 25 de IMM-uri până în 2020;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21199">
                <a:tc>
                  <a:txBody>
                    <a:bodyPr/>
                    <a:lstStyle/>
                    <a:p>
                      <a:pPr algn="just" rtl="0" fontAlgn="ctr"/>
                      <a:r>
                        <a:rPr lang="vi-VN" sz="1000" b="0" i="0" u="none" strike="noStrike" dirty="0">
                          <a:solidFill>
                            <a:srgbClr val="000000"/>
                          </a:solidFill>
                          <a:effectLst/>
                          <a:latin typeface="Times New Roman"/>
                        </a:rPr>
                        <a:t>Stimularea dezvoltării echilibrate şi durabile a IMM-urilor pe întreg teritoriul Republicii Moldova;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it-IT" sz="1000" b="0" i="0" u="none" strike="noStrike" dirty="0">
                          <a:solidFill>
                            <a:srgbClr val="000000"/>
                          </a:solidFill>
                          <a:effectLst/>
                          <a:latin typeface="Times New Roman"/>
                        </a:rPr>
                        <a:t>Îmbunătăţirea infrastructurii comerciale în teritoriu</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vi-VN" sz="1000" b="0" i="0" u="none" strike="noStrike" dirty="0">
                          <a:solidFill>
                            <a:srgbClr val="000000"/>
                          </a:solidFill>
                          <a:effectLst/>
                          <a:latin typeface="Times New Roman"/>
                        </a:rPr>
                        <a:t>Crearea locurilor de muncă prin impulsionarea activităţii economice</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39548">
                <a:tc>
                  <a:txBody>
                    <a:bodyPr/>
                    <a:lstStyle/>
                    <a:p>
                      <a:pPr algn="just" rtl="0" fontAlgn="ctr"/>
                      <a:r>
                        <a:rPr lang="vi-VN" sz="1000" b="0" i="0" u="none" strike="noStrike" dirty="0">
                          <a:solidFill>
                            <a:srgbClr val="000000"/>
                          </a:solidFill>
                          <a:effectLst/>
                          <a:latin typeface="Times New Roman"/>
                        </a:rPr>
                        <a:t>Crearea condiţiilor pentru lansarea şi dezvoltarea afacerilor și crearea locurilor de muncă pentru tineri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39548">
                <a:tc>
                  <a:txBody>
                    <a:bodyPr/>
                    <a:lstStyle/>
                    <a:p>
                      <a:pPr algn="just" rtl="0" fontAlgn="ctr"/>
                      <a:r>
                        <a:rPr lang="vi-VN" sz="1000" b="0" i="0" u="none" strike="noStrike">
                          <a:solidFill>
                            <a:srgbClr val="000000"/>
                          </a:solidFill>
                          <a:effectLst/>
                          <a:latin typeface="Times New Roman"/>
                        </a:rPr>
                        <a:t>Creșterea oportunităților de ocupare a forței de muncă în domeniul non-agricol și sporirea veniturilor în mediul rural.</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dirty="0">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vi-VN" sz="1000" b="0" i="0" u="none" strike="noStrike" dirty="0">
                          <a:solidFill>
                            <a:srgbClr val="000000"/>
                          </a:solidFill>
                          <a:effectLst/>
                          <a:latin typeface="Times New Roman"/>
                        </a:rPr>
                        <a:t>Reducerea ratei şomajului (de la 7,4% în 2010 până la 5% în 2020)</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30375">
                <a:tc>
                  <a:txBody>
                    <a:bodyPr/>
                    <a:lstStyle/>
                    <a:p>
                      <a:pPr algn="just" rtl="0" fontAlgn="ctr"/>
                      <a:r>
                        <a:rPr lang="vi-VN" sz="1000" b="0" i="0" u="none" strike="noStrike">
                          <a:solidFill>
                            <a:srgbClr val="000000"/>
                          </a:solidFill>
                          <a:effectLst/>
                          <a:latin typeface="Times New Roman"/>
                        </a:rPr>
                        <a:t>Creşterea numărului de angajaţi în cadrul IMM-urilor până la 65% până în 2020;</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gridSpan="9">
                  <a:txBody>
                    <a:bodyPr/>
                    <a:lstStyle/>
                    <a:p>
                      <a:pPr algn="l" rtl="0" fontAlgn="ctr"/>
                      <a:r>
                        <a:rPr lang="ro-RO" sz="1000" b="1" i="0" u="none" strike="noStrike" dirty="0">
                          <a:solidFill>
                            <a:srgbClr val="FFFFFF"/>
                          </a:solidFill>
                          <a:effectLst/>
                          <a:latin typeface="Times New Roman"/>
                        </a:rPr>
                        <a:t>Agricultura</a:t>
                      </a:r>
                    </a:p>
                  </a:txBody>
                  <a:tcPr marL="5073" marR="5073" marT="5073"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857">
                <a:tc>
                  <a:txBody>
                    <a:bodyPr/>
                    <a:lstStyle/>
                    <a:p>
                      <a:pPr algn="just" rtl="0" fontAlgn="ctr"/>
                      <a:r>
                        <a:rPr lang="pt-BR" sz="1000" b="0" i="0" u="none" strike="noStrike" kern="1200" dirty="0">
                          <a:solidFill>
                            <a:srgbClr val="000000"/>
                          </a:solidFill>
                          <a:effectLst/>
                          <a:latin typeface="Times New Roman"/>
                        </a:rPr>
                        <a:t>Dezvoltarea agriculturii şi zonelor rurale</a:t>
                      </a:r>
                      <a:endParaRPr lang="pt-BR" sz="1000" b="0" i="0" u="none" strike="noStrike" dirty="0">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it-IT" sz="1000" b="0" i="0" u="none" strike="noStrike" kern="1200">
                          <a:solidFill>
                            <a:srgbClr val="000000"/>
                          </a:solidFill>
                          <a:effectLst/>
                          <a:latin typeface="Times New Roman"/>
                        </a:rPr>
                        <a:t>Asigurarea gestionării durabile a resurselor naturale</a:t>
                      </a:r>
                      <a:endParaRPr lang="it-IT" sz="1000" b="0" i="0" u="none" strike="noStrike">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37357">
                <a:tc>
                  <a:txBody>
                    <a:bodyPr/>
                    <a:lstStyle/>
                    <a:p>
                      <a:pPr algn="just" rtl="0" fontAlgn="ctr"/>
                      <a:r>
                        <a:rPr lang="vi-VN" sz="1000" b="0" i="0" u="none" strike="noStrike" kern="1200">
                          <a:solidFill>
                            <a:srgbClr val="000000"/>
                          </a:solidFill>
                          <a:effectLst/>
                          <a:latin typeface="Times New Roman"/>
                        </a:rPr>
                        <a:t>Reducerea numărului parcelelor de terenuri (consolidarea terenurilor) , ha (scădere cu 15%)</a:t>
                      </a:r>
                      <a:endParaRPr lang="vi-VN" sz="1000" b="0" i="0" u="none" strike="noStrike">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ro-RO" sz="1000" b="0" i="0" u="none" strike="noStrike" kern="1200" dirty="0">
                          <a:solidFill>
                            <a:srgbClr val="000000"/>
                          </a:solidFill>
                          <a:effectLst/>
                          <a:latin typeface="Times New Roman"/>
                        </a:rPr>
                        <a:t>Consolidarea terenurilor agricole</a:t>
                      </a:r>
                      <a:endParaRPr lang="ro-RO" sz="1000" b="0" i="0" u="none" strike="noStrike" dirty="0">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ro-RO" sz="1000" b="0" i="0" u="none" strike="noStrike" kern="1200" dirty="0">
                          <a:solidFill>
                            <a:srgbClr val="000000"/>
                          </a:solidFill>
                          <a:effectLst/>
                          <a:latin typeface="Times New Roman"/>
                        </a:rPr>
                        <a:t>Realizarea unui program de consolidare a loturilor individuale</a:t>
                      </a:r>
                      <a:endParaRPr lang="ro-RO" sz="1000" b="0" i="0" u="none" strike="noStrike" dirty="0">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2D05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pt-BR" sz="1000" b="0" i="0" u="none" strike="noStrike" kern="1200" dirty="0">
                          <a:solidFill>
                            <a:srgbClr val="000000"/>
                          </a:solidFill>
                          <a:effectLst/>
                          <a:latin typeface="Times New Roman"/>
                        </a:rPr>
                        <a:t>Creşterea cu 50% a suprafeţei terenurilor irigate</a:t>
                      </a:r>
                      <a:endParaRPr lang="pt-BR" sz="1000" b="0" i="0" u="none" strike="noStrike" dirty="0">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72857">
                <a:tc>
                  <a:txBody>
                    <a:bodyPr/>
                    <a:lstStyle/>
                    <a:p>
                      <a:pPr algn="just" rtl="0" fontAlgn="ctr"/>
                      <a:r>
                        <a:rPr lang="pt-BR" sz="1000" b="0" i="0" u="none" strike="noStrike" kern="1200">
                          <a:solidFill>
                            <a:srgbClr val="000000"/>
                          </a:solidFill>
                          <a:effectLst/>
                          <a:latin typeface="Times New Roman"/>
                        </a:rPr>
                        <a:t>Reabilitarea sistemelor centralizate de irigare</a:t>
                      </a:r>
                      <a:endParaRPr lang="pt-BR" sz="1000" b="0" i="0" u="none" strike="noStrike">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39548">
                <a:tc>
                  <a:txBody>
                    <a:bodyPr/>
                    <a:lstStyle/>
                    <a:p>
                      <a:pPr algn="just" rtl="0" fontAlgn="ctr"/>
                      <a:r>
                        <a:rPr lang="vi-VN" sz="1000" b="0" i="0" u="none" strike="noStrike" kern="1200" dirty="0">
                          <a:solidFill>
                            <a:srgbClr val="000000"/>
                          </a:solidFill>
                          <a:effectLst/>
                          <a:latin typeface="Times New Roman"/>
                        </a:rPr>
                        <a:t>Reproducere, creştere şi sănătate a animalelor, modernizarea şi înfiinţarea fermelor zootehnice moderne;</a:t>
                      </a:r>
                      <a:endParaRPr lang="vi-VN" sz="1000" b="0" i="0" u="none" strike="noStrike" dirty="0">
                        <a:solidFill>
                          <a:srgbClr val="000000"/>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c>
                  <a:txBody>
                    <a:bodyPr/>
                    <a:lstStyle/>
                    <a:p>
                      <a:pPr algn="l" fontAlgn="ctr"/>
                      <a:r>
                        <a:rPr lang="ro-RO" sz="900" b="0" i="0" u="none" strike="noStrike" dirty="0">
                          <a:solidFill>
                            <a:srgbClr val="000000"/>
                          </a:solidFill>
                          <a:effectLst/>
                          <a:latin typeface="Times New Roman"/>
                        </a:rPr>
                        <a:t> </a:t>
                      </a: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00000"/>
                    </a:solidFill>
                  </a:tcPr>
                </a:tc>
              </a:tr>
              <a:tr h="172857">
                <a:tc>
                  <a:txBody>
                    <a:bodyPr/>
                    <a:lstStyle/>
                    <a:p>
                      <a:pPr algn="just" fontAlgn="ctr"/>
                      <a:r>
                        <a:rPr lang="ro-RO" sz="900" b="0" i="0" u="none" strike="noStrike" dirty="0">
                          <a:solidFill>
                            <a:srgbClr val="000000"/>
                          </a:solidFill>
                          <a:effectLst/>
                          <a:latin typeface="Times New Roman"/>
                        </a:rPr>
                        <a:t> </a:t>
                      </a:r>
                    </a:p>
                  </a:txBody>
                  <a:tcPr marL="5073" marR="5073" marT="5073" marB="0" anchor="ctr">
                    <a:lnL>
                      <a:noFill/>
                    </a:lnL>
                    <a:lnR>
                      <a:noFill/>
                    </a:lnR>
                    <a:lnT w="12700" cap="flat" cmpd="sng" algn="ctr">
                      <a:solidFill>
                        <a:srgbClr val="FFFFFF"/>
                      </a:solidFill>
                      <a:prstDash val="solid"/>
                      <a:round/>
                      <a:headEnd type="none" w="med" len="med"/>
                      <a:tailEnd type="none" w="med" len="med"/>
                    </a:lnT>
                    <a:lnB>
                      <a:noFill/>
                    </a:lnB>
                    <a:solidFill>
                      <a:srgbClr val="C00000"/>
                    </a:solidFill>
                  </a:tcPr>
                </a:tc>
                <a:tc gridSpan="8">
                  <a:txBody>
                    <a:bodyPr/>
                    <a:lstStyle/>
                    <a:p>
                      <a:pPr algn="l" fontAlgn="ctr"/>
                      <a:r>
                        <a:rPr lang="ro-RO" sz="900" b="0" i="1" u="none" strike="noStrike" dirty="0">
                          <a:solidFill>
                            <a:srgbClr val="000000"/>
                          </a:solidFill>
                          <a:effectLst/>
                          <a:latin typeface="Times New Roman"/>
                        </a:rPr>
                        <a:t>nu corespunde cu obiectivele </a:t>
                      </a:r>
                      <a:r>
                        <a:rPr lang="ro-RO" sz="900" b="0" i="1" u="none" strike="noStrike" dirty="0" smtClean="0">
                          <a:solidFill>
                            <a:srgbClr val="000000"/>
                          </a:solidFill>
                          <a:effectLst/>
                          <a:latin typeface="Times New Roman"/>
                        </a:rPr>
                        <a:t>strategice</a:t>
                      </a:r>
                      <a:endParaRPr lang="ro-RO" sz="900" b="0" i="1" u="none" strike="noStrike" dirty="0">
                        <a:solidFill>
                          <a:srgbClr val="000000"/>
                        </a:solidFill>
                        <a:effectLst/>
                        <a:latin typeface="Times New Roman"/>
                      </a:endParaRPr>
                    </a:p>
                  </a:txBody>
                  <a:tcPr marL="5073" marR="5073" marT="5073"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857">
                <a:tc>
                  <a:txBody>
                    <a:bodyPr/>
                    <a:lstStyle/>
                    <a:p>
                      <a:pPr algn="just" fontAlgn="ctr"/>
                      <a:r>
                        <a:rPr lang="ro-RO" sz="900" b="0" i="0" u="none" strike="noStrike" dirty="0">
                          <a:solidFill>
                            <a:srgbClr val="000000"/>
                          </a:solidFill>
                          <a:effectLst/>
                          <a:latin typeface="Times New Roman"/>
                        </a:rPr>
                        <a:t> </a:t>
                      </a:r>
                    </a:p>
                  </a:txBody>
                  <a:tcPr marL="5073" marR="5073" marT="5073" marB="0" anchor="ctr">
                    <a:lnL>
                      <a:noFill/>
                    </a:lnL>
                    <a:lnR>
                      <a:noFill/>
                    </a:lnR>
                    <a:lnT>
                      <a:noFill/>
                    </a:lnT>
                    <a:lnB>
                      <a:noFill/>
                    </a:lnB>
                    <a:solidFill>
                      <a:srgbClr val="FFFF00"/>
                    </a:solidFill>
                  </a:tcPr>
                </a:tc>
                <a:tc gridSpan="8">
                  <a:txBody>
                    <a:bodyPr/>
                    <a:lstStyle/>
                    <a:p>
                      <a:pPr algn="l" fontAlgn="ctr"/>
                      <a:r>
                        <a:rPr lang="ro-RO" sz="900" b="0" i="1" u="none" strike="noStrike" dirty="0">
                          <a:solidFill>
                            <a:srgbClr val="000000"/>
                          </a:solidFill>
                          <a:effectLst/>
                          <a:latin typeface="Times New Roman"/>
                        </a:rPr>
                        <a:t>corespunde parțial cu obiectivele </a:t>
                      </a:r>
                      <a:r>
                        <a:rPr lang="ro-RO" sz="900" b="0" i="1" u="none" strike="noStrike" dirty="0" smtClean="0">
                          <a:solidFill>
                            <a:srgbClr val="000000"/>
                          </a:solidFill>
                          <a:effectLst/>
                          <a:latin typeface="Times New Roman"/>
                        </a:rPr>
                        <a:t>stretegice</a:t>
                      </a:r>
                      <a:endParaRPr lang="ro-RO" sz="900" b="0" i="1" u="none" strike="noStrike" dirty="0">
                        <a:solidFill>
                          <a:srgbClr val="000000"/>
                        </a:solidFill>
                        <a:effectLst/>
                        <a:latin typeface="Times New Roman"/>
                      </a:endParaRPr>
                    </a:p>
                  </a:txBody>
                  <a:tcPr marL="5073" marR="5073" marT="5073"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857">
                <a:tc>
                  <a:txBody>
                    <a:bodyPr/>
                    <a:lstStyle/>
                    <a:p>
                      <a:pPr algn="just" fontAlgn="ctr"/>
                      <a:r>
                        <a:rPr lang="ro-RO" sz="900" b="0" i="0" u="none" strike="noStrike" dirty="0">
                          <a:solidFill>
                            <a:srgbClr val="000000"/>
                          </a:solidFill>
                          <a:effectLst/>
                          <a:latin typeface="Times New Roman"/>
                        </a:rPr>
                        <a:t> </a:t>
                      </a:r>
                    </a:p>
                  </a:txBody>
                  <a:tcPr marL="5073" marR="5073" marT="5073" marB="0" anchor="ctr">
                    <a:lnL>
                      <a:noFill/>
                    </a:lnL>
                    <a:lnR>
                      <a:noFill/>
                    </a:lnR>
                    <a:lnT>
                      <a:noFill/>
                    </a:lnT>
                    <a:lnB>
                      <a:noFill/>
                    </a:lnB>
                    <a:solidFill>
                      <a:srgbClr val="92D050"/>
                    </a:solidFill>
                  </a:tcPr>
                </a:tc>
                <a:tc gridSpan="8">
                  <a:txBody>
                    <a:bodyPr/>
                    <a:lstStyle/>
                    <a:p>
                      <a:pPr algn="l" fontAlgn="ctr"/>
                      <a:r>
                        <a:rPr lang="ro-RO" sz="900" b="0" i="1" u="none" strike="noStrike" dirty="0">
                          <a:solidFill>
                            <a:srgbClr val="000000"/>
                          </a:solidFill>
                          <a:effectLst/>
                          <a:latin typeface="Times New Roman"/>
                        </a:rPr>
                        <a:t>corespunde cu obiectivele </a:t>
                      </a:r>
                      <a:r>
                        <a:rPr lang="ro-RO" sz="900" b="0" i="1" u="none" strike="noStrike" dirty="0" smtClean="0">
                          <a:solidFill>
                            <a:srgbClr val="000000"/>
                          </a:solidFill>
                          <a:effectLst/>
                          <a:latin typeface="Times New Roman"/>
                        </a:rPr>
                        <a:t>strategice</a:t>
                      </a:r>
                      <a:endParaRPr lang="ro-RO" sz="900" b="0" i="1" u="none" strike="noStrike" dirty="0">
                        <a:solidFill>
                          <a:srgbClr val="000000"/>
                        </a:solidFill>
                        <a:effectLst/>
                        <a:latin typeface="Times New Roman"/>
                      </a:endParaRPr>
                    </a:p>
                  </a:txBody>
                  <a:tcPr marL="5073" marR="5073" marT="5073"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economic </a:t>
            </a:r>
            <a:r>
              <a:rPr lang="ro-RO" sz="1800" b="1" dirty="0" smtClean="0">
                <a:solidFill>
                  <a:srgbClr val="9999FF"/>
                </a:solidFill>
                <a:effectLst>
                  <a:outerShdw blurRad="38100" dist="38100" dir="2700000" algn="tl">
                    <a:srgbClr val="000000">
                      <a:alpha val="43137"/>
                    </a:srgbClr>
                  </a:outerShdw>
                </a:effectLst>
                <a:latin typeface="Constantia" pitchFamily="18" charset="0"/>
              </a:rPr>
              <a:t/>
            </a:r>
            <a:br>
              <a:rPr lang="ro-RO" sz="1800" b="1" dirty="0" smtClean="0">
                <a:solidFill>
                  <a:srgbClr val="9999FF"/>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538109611"/>
              </p:ext>
            </p:extLst>
          </p:nvPr>
        </p:nvGraphicFramePr>
        <p:xfrm>
          <a:off x="179512" y="1556793"/>
          <a:ext cx="8856984" cy="5112564"/>
        </p:xfrm>
        <a:graphic>
          <a:graphicData uri="http://schemas.openxmlformats.org/drawingml/2006/table">
            <a:tbl>
              <a:tblPr firstRow="1" firstCol="1" bandRow="1"/>
              <a:tblGrid>
                <a:gridCol w="8856984"/>
              </a:tblGrid>
              <a:tr h="864534">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economice promovate</a:t>
                      </a:r>
                      <a:endParaRPr kumimoji="0" lang="ru-RU" sz="20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255897">
                <a:tc>
                  <a:txBody>
                    <a:bodyPr/>
                    <a:lstStyle/>
                    <a:p>
                      <a:pPr algn="l" rtl="0" fontAlgn="ctr"/>
                      <a:r>
                        <a:rPr lang="vi-VN" sz="1400" b="1" i="0" u="none" strike="noStrike" dirty="0">
                          <a:solidFill>
                            <a:srgbClr val="FFFFFF"/>
                          </a:solidFill>
                          <a:effectLst/>
                          <a:latin typeface="Times New Roman"/>
                        </a:rPr>
                        <a:t>Activitatea economică</a:t>
                      </a:r>
                    </a:p>
                  </a:txBody>
                  <a:tcPr marL="5073" marR="5073" marT="5073"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Numărul salariaţilor în unităţi economice la 1000 populație</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Numărul </a:t>
                      </a:r>
                      <a:r>
                        <a:rPr lang="ro-RO" sz="1600" kern="1200" dirty="0" smtClean="0">
                          <a:solidFill>
                            <a:srgbClr val="000000"/>
                          </a:solidFill>
                          <a:effectLst/>
                          <a:latin typeface="Times New Roman"/>
                          <a:ea typeface="Times New Roman"/>
                          <a:cs typeface="Times New Roman"/>
                        </a:rPr>
                        <a:t>unităţilor</a:t>
                      </a:r>
                      <a:r>
                        <a:rPr lang="ro-RO" sz="1600" kern="1200" baseline="0" dirty="0" smtClean="0">
                          <a:solidFill>
                            <a:srgbClr val="000000"/>
                          </a:solidFill>
                          <a:effectLst/>
                          <a:latin typeface="Times New Roman"/>
                          <a:ea typeface="Times New Roman"/>
                          <a:cs typeface="Times New Roman"/>
                        </a:rPr>
                        <a:t> economice </a:t>
                      </a:r>
                      <a:r>
                        <a:rPr lang="ro-RO" sz="1600" kern="1200" dirty="0" smtClean="0">
                          <a:solidFill>
                            <a:srgbClr val="000000"/>
                          </a:solidFill>
                          <a:effectLst/>
                          <a:latin typeface="Times New Roman"/>
                          <a:ea typeface="Times New Roman"/>
                          <a:cs typeface="Times New Roman"/>
                        </a:rPr>
                        <a:t>la </a:t>
                      </a:r>
                      <a:r>
                        <a:rPr lang="ro-RO" sz="1600" kern="1200" dirty="0">
                          <a:solidFill>
                            <a:srgbClr val="000000"/>
                          </a:solidFill>
                          <a:effectLst/>
                          <a:latin typeface="Times New Roman"/>
                          <a:ea typeface="Times New Roman"/>
                          <a:cs typeface="Times New Roman"/>
                        </a:rPr>
                        <a:t>1000 populaţie</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Numărul unităților comerciale și  a celor ce prestează servicii ce revine în medie la 1000 locuitori                                </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Rata șomerilor înregistrați, % </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276693">
                <a:tc>
                  <a:txBody>
                    <a:bodyPr/>
                    <a:lstStyle/>
                    <a:p>
                      <a:pPr algn="l" rtl="0" fontAlgn="ctr"/>
                      <a:r>
                        <a:rPr lang="ro-RO" sz="1400" b="1" i="0" u="none" strike="noStrike" dirty="0">
                          <a:solidFill>
                            <a:srgbClr val="FFFFFF"/>
                          </a:solidFill>
                          <a:effectLst/>
                          <a:latin typeface="Times New Roman"/>
                        </a:rPr>
                        <a:t>Agricultura</a:t>
                      </a:r>
                    </a:p>
                  </a:txBody>
                  <a:tcPr marL="5073" marR="5073" marT="5073"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Suprafața terenurilor arabile pe cap de locuitor</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Proporţia terenurilor agricole neprelucrate, %</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Cota terenurilor asigurate cu sistem de irigare, %</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Nota medie ponderată de bonitate a solului (puncte)</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Numărul convențional de animale agricole</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71544">
                <a:tc>
                  <a:txBody>
                    <a:bodyPr/>
                    <a:lstStyle/>
                    <a:p>
                      <a:pPr>
                        <a:lnSpc>
                          <a:spcPct val="115000"/>
                        </a:lnSpc>
                        <a:spcAft>
                          <a:spcPts val="0"/>
                        </a:spcAft>
                      </a:pPr>
                      <a:r>
                        <a:rPr lang="ro-RO" sz="1600" kern="1200" dirty="0">
                          <a:solidFill>
                            <a:srgbClr val="000000"/>
                          </a:solidFill>
                          <a:effectLst/>
                          <a:latin typeface="Times New Roman"/>
                          <a:ea typeface="Times New Roman"/>
                          <a:cs typeface="Times New Roman"/>
                        </a:rPr>
                        <a:t>Numărul întreprinderilor agricole cu terenuri agricole de 10 ha  și mai mult la 1000 locuitori</a:t>
                      </a:r>
                      <a:endParaRPr lang="ru-RU" sz="16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bl>
          </a:graphicData>
        </a:graphic>
      </p:graphicFrame>
    </p:spTree>
    <p:extLst>
      <p:ext uri="{BB962C8B-B14F-4D97-AF65-F5344CB8AC3E}">
        <p14:creationId xmlns:p14="http://schemas.microsoft.com/office/powerpoint/2010/main" val="519698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595536"/>
          </a:xfrm>
        </p:spPr>
        <p:txBody>
          <a:bodyPr/>
          <a:lstStyle/>
          <a:p>
            <a:r>
              <a:rPr lang="ro-RO" sz="1800" b="1" dirty="0" smtClean="0">
                <a:solidFill>
                  <a:srgbClr val="9999FF"/>
                </a:solidFill>
                <a:effectLst>
                  <a:outerShdw blurRad="38100" dist="38100" dir="2700000" algn="tl">
                    <a:srgbClr val="000000">
                      <a:alpha val="43137"/>
                    </a:srgbClr>
                  </a:outerShdw>
                </a:effectLst>
                <a:latin typeface="Constantia" pitchFamily="18" charset="0"/>
              </a:rPr>
              <a:t>Domeniul demografic</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800" b="1" dirty="0" smtClean="0">
                <a:solidFill>
                  <a:srgbClr val="000000"/>
                </a:solidFill>
                <a:effectLst>
                  <a:outerShdw blurRad="38100" dist="38100" dir="2700000" algn="tl">
                    <a:srgbClr val="000000">
                      <a:alpha val="43137"/>
                    </a:srgbClr>
                  </a:outerShdw>
                </a:effectLst>
                <a:latin typeface="Constantia" pitchFamily="18" charset="0"/>
              </a:rPr>
              <a:t>Indicele de Deprivare Demografică existent</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21936164"/>
              </p:ext>
            </p:extLst>
          </p:nvPr>
        </p:nvGraphicFramePr>
        <p:xfrm>
          <a:off x="457200" y="1196747"/>
          <a:ext cx="8229600" cy="5112572"/>
        </p:xfrm>
        <a:graphic>
          <a:graphicData uri="http://schemas.openxmlformats.org/drawingml/2006/table">
            <a:tbl>
              <a:tblPr firstRow="1" bandRow="1">
                <a:tableStyleId>{5C22544A-7EE6-4342-B048-85BDC9FD1C3A}</a:tableStyleId>
              </a:tblPr>
              <a:tblGrid>
                <a:gridCol w="442392"/>
                <a:gridCol w="7787208"/>
              </a:tblGrid>
              <a:tr h="724850">
                <a:tc>
                  <a:txBody>
                    <a:bodyPr/>
                    <a:lstStyle/>
                    <a:p>
                      <a:pPr algn="ctr">
                        <a:lnSpc>
                          <a:spcPct val="115000"/>
                        </a:lnSpc>
                        <a:spcAft>
                          <a:spcPts val="0"/>
                        </a:spcAft>
                      </a:pPr>
                      <a:endParaRPr lang="ru-RU" sz="1200" b="1" dirty="0">
                        <a:effectLst/>
                        <a:latin typeface="Times New Roman"/>
                        <a:ea typeface="Times New Roman"/>
                        <a:cs typeface="Times New Roman"/>
                      </a:endParaRPr>
                    </a:p>
                  </a:txBody>
                  <a:tcPr marL="68580" marR="68580" marT="9525" marB="0" anchor="ctr"/>
                </a:tc>
                <a:tc>
                  <a:txBody>
                    <a:bodyPr/>
                    <a:lstStyle/>
                    <a:p>
                      <a:pPr algn="ctr">
                        <a:lnSpc>
                          <a:spcPct val="115000"/>
                        </a:lnSpc>
                        <a:spcAft>
                          <a:spcPts val="0"/>
                        </a:spcAft>
                      </a:pPr>
                      <a:r>
                        <a:rPr lang="ro-RO" sz="1800" kern="1200" dirty="0" smtClean="0">
                          <a:effectLst/>
                        </a:rPr>
                        <a:t>Indicele de Deprivare Demografică existent</a:t>
                      </a:r>
                      <a:endParaRPr lang="ru-RU" sz="1800" dirty="0">
                        <a:effectLst/>
                        <a:latin typeface="Times New Roman"/>
                        <a:ea typeface="Times New Roman"/>
                        <a:cs typeface="Times New Roman"/>
                      </a:endParaRPr>
                    </a:p>
                  </a:txBody>
                  <a:tcPr marL="68580" marR="68580" marT="9525" marB="0" anchor="ctr"/>
                </a:tc>
              </a:tr>
              <a:tr h="724850">
                <a:tc>
                  <a:txBody>
                    <a:bodyPr/>
                    <a:lstStyle/>
                    <a:p>
                      <a:pPr marL="228600" lvl="0" indent="-228600" algn="just">
                        <a:spcAft>
                          <a:spcPts val="0"/>
                        </a:spcAft>
                        <a:buFont typeface="+mj-lt"/>
                        <a:buAutoNum type="arabicPeriod"/>
                      </a:pPr>
                      <a:r>
                        <a:rPr lang="ro-RO" sz="1400" b="1" baseline="0" dirty="0" smtClean="0">
                          <a:effectLst/>
                          <a:latin typeface="Calibri"/>
                          <a:cs typeface="Times New Roman"/>
                        </a:rPr>
                        <a:t> </a:t>
                      </a:r>
                      <a:endParaRPr lang="ru-RU" sz="1400" b="1" dirty="0">
                        <a:effectLst/>
                        <a:latin typeface="Calibri"/>
                        <a:cs typeface="Times New Roman"/>
                      </a:endParaRPr>
                    </a:p>
                  </a:txBody>
                  <a:tcPr marL="68580" marR="68580" marT="9525" marB="0" anchor="ctr"/>
                </a:tc>
                <a:tc>
                  <a:txBody>
                    <a:bodyPr/>
                    <a:lstStyle/>
                    <a:p>
                      <a:pPr marL="0" lvl="0" indent="0" eaLnBrk="0" fontAlgn="base" hangingPunct="0">
                        <a:lnSpc>
                          <a:spcPct val="90000"/>
                        </a:lnSpc>
                        <a:spcAft>
                          <a:spcPts val="0"/>
                        </a:spcAft>
                        <a:buFont typeface="+mj-lt"/>
                        <a:buNone/>
                      </a:pPr>
                      <a:r>
                        <a:rPr lang="ro-RO" sz="1800" kern="1200" dirty="0">
                          <a:solidFill>
                            <a:schemeClr val="dk1"/>
                          </a:solidFill>
                          <a:effectLst/>
                          <a:latin typeface="+mn-lt"/>
                          <a:ea typeface="+mn-ea"/>
                          <a:cs typeface="+mn-cs"/>
                        </a:rPr>
                        <a:t>Rata de dependenta a populaţiei (copii + vârstnici raportat la populația în vârsta apta de munca)</a:t>
                      </a:r>
                      <a:endParaRPr lang="ru-RU" sz="1800" kern="1200" dirty="0">
                        <a:solidFill>
                          <a:schemeClr val="dk1"/>
                        </a:solidFill>
                        <a:effectLst/>
                        <a:latin typeface="+mn-lt"/>
                        <a:ea typeface="+mn-ea"/>
                        <a:cs typeface="+mn-cs"/>
                      </a:endParaRPr>
                    </a:p>
                  </a:txBody>
                  <a:tcPr marL="68580" marR="68580" marT="9525" marB="0" anchor="ctr"/>
                </a:tc>
              </a:tr>
              <a:tr h="724850">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marL="0" lvl="0" indent="0" eaLnBrk="0" fontAlgn="base" hangingPunct="0">
                        <a:lnSpc>
                          <a:spcPct val="90000"/>
                        </a:lnSpc>
                        <a:spcAft>
                          <a:spcPts val="0"/>
                        </a:spcAft>
                        <a:buFont typeface="+mj-lt"/>
                        <a:buNone/>
                      </a:pPr>
                      <a:r>
                        <a:rPr lang="ro-RO" sz="1800" kern="1200" dirty="0">
                          <a:solidFill>
                            <a:schemeClr val="dk1"/>
                          </a:solidFill>
                          <a:effectLst/>
                          <a:latin typeface="+mn-lt"/>
                          <a:ea typeface="+mn-ea"/>
                          <a:cs typeface="+mn-cs"/>
                        </a:rPr>
                        <a:t>Rata natalităţii;</a:t>
                      </a:r>
                      <a:endParaRPr lang="ru-RU" sz="1800" kern="1200" dirty="0">
                        <a:solidFill>
                          <a:schemeClr val="dk1"/>
                        </a:solidFill>
                        <a:effectLst/>
                        <a:latin typeface="+mn-lt"/>
                        <a:ea typeface="+mn-ea"/>
                        <a:cs typeface="+mn-cs"/>
                      </a:endParaRPr>
                    </a:p>
                  </a:txBody>
                  <a:tcPr marL="68580" marR="68580" marT="9525" marB="0" anchor="ctr"/>
                </a:tc>
              </a:tr>
              <a:tr h="724850">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marL="0" lvl="0" indent="0" eaLnBrk="0" fontAlgn="base" hangingPunct="0">
                        <a:lnSpc>
                          <a:spcPct val="90000"/>
                        </a:lnSpc>
                        <a:spcAft>
                          <a:spcPts val="0"/>
                        </a:spcAft>
                        <a:buFont typeface="+mj-lt"/>
                        <a:buNone/>
                      </a:pPr>
                      <a:r>
                        <a:rPr lang="ro-RO" sz="1800" kern="1200" dirty="0">
                          <a:solidFill>
                            <a:schemeClr val="dk1"/>
                          </a:solidFill>
                          <a:effectLst/>
                          <a:latin typeface="+mn-lt"/>
                          <a:ea typeface="+mn-ea"/>
                          <a:cs typeface="+mn-cs"/>
                        </a:rPr>
                        <a:t>Proporţia familiilor cu invalizi în total nr. familii;</a:t>
                      </a:r>
                      <a:endParaRPr lang="ru-RU" sz="1800" kern="1200" dirty="0">
                        <a:solidFill>
                          <a:schemeClr val="dk1"/>
                        </a:solidFill>
                        <a:effectLst/>
                        <a:latin typeface="+mn-lt"/>
                        <a:ea typeface="+mn-ea"/>
                        <a:cs typeface="+mn-cs"/>
                      </a:endParaRPr>
                    </a:p>
                  </a:txBody>
                  <a:tcPr marL="68580" marR="68580" marT="9525" marB="0" anchor="ctr"/>
                </a:tc>
              </a:tr>
              <a:tr h="763472">
                <a:tc>
                  <a:txBody>
                    <a:bodyPr/>
                    <a:lstStyle/>
                    <a:p>
                      <a:pPr marL="0" lvl="0" indent="0" algn="just">
                        <a:spcAft>
                          <a:spcPts val="0"/>
                        </a:spcAft>
                        <a:buFont typeface="+mj-lt"/>
                        <a:buNone/>
                      </a:pPr>
                      <a:r>
                        <a:rPr lang="ro-RO" sz="1400" b="1" dirty="0" smtClean="0">
                          <a:effectLst/>
                          <a:latin typeface="Calibri"/>
                          <a:cs typeface="Times New Roman"/>
                        </a:rPr>
                        <a:t>4.</a:t>
                      </a:r>
                      <a:endParaRPr lang="ru-RU" sz="1400" b="1" dirty="0">
                        <a:effectLst/>
                        <a:latin typeface="Calibri"/>
                        <a:cs typeface="Times New Roman"/>
                      </a:endParaRPr>
                    </a:p>
                  </a:txBody>
                  <a:tcPr marL="68580" marR="68580" marT="9525" marB="0" anchor="ctr"/>
                </a:tc>
                <a:tc>
                  <a:txBody>
                    <a:bodyPr/>
                    <a:lstStyle/>
                    <a:p>
                      <a:pPr marL="0" lvl="0" indent="0" eaLnBrk="0" fontAlgn="base" hangingPunct="0">
                        <a:lnSpc>
                          <a:spcPct val="90000"/>
                        </a:lnSpc>
                        <a:spcAft>
                          <a:spcPts val="0"/>
                        </a:spcAft>
                        <a:buFont typeface="+mj-lt"/>
                        <a:buNone/>
                      </a:pPr>
                      <a:r>
                        <a:rPr lang="ro-RO" sz="1800" kern="1200" dirty="0">
                          <a:solidFill>
                            <a:schemeClr val="dk1"/>
                          </a:solidFill>
                          <a:effectLst/>
                          <a:latin typeface="+mn-lt"/>
                          <a:ea typeface="+mn-ea"/>
                          <a:cs typeface="+mn-cs"/>
                        </a:rPr>
                        <a:t>Proporţia persoane de 75 ani şi peste în total nr. populaţiei;</a:t>
                      </a:r>
                      <a:endParaRPr lang="ru-RU" sz="1800" kern="1200" dirty="0">
                        <a:solidFill>
                          <a:schemeClr val="dk1"/>
                        </a:solidFill>
                        <a:effectLst/>
                        <a:latin typeface="+mn-lt"/>
                        <a:ea typeface="+mn-ea"/>
                        <a:cs typeface="+mn-cs"/>
                      </a:endParaRPr>
                    </a:p>
                  </a:txBody>
                  <a:tcPr marL="68580" marR="68580" marT="9525" marB="0" anchor="ctr"/>
                </a:tc>
              </a:tr>
              <a:tr h="724850">
                <a:tc>
                  <a:txBody>
                    <a:bodyPr/>
                    <a:lstStyle/>
                    <a:p>
                      <a:pPr marL="0" lvl="0" indent="0" algn="just">
                        <a:spcAft>
                          <a:spcPts val="0"/>
                        </a:spcAft>
                        <a:buFont typeface="+mj-lt"/>
                        <a:buNone/>
                      </a:pPr>
                      <a:r>
                        <a:rPr lang="ro-RO" sz="1400" b="1" dirty="0" smtClean="0">
                          <a:effectLst/>
                          <a:latin typeface="Calibri"/>
                          <a:cs typeface="Times New Roman"/>
                        </a:rPr>
                        <a:t>5.</a:t>
                      </a:r>
                      <a:endParaRPr lang="ru-RU" sz="1400" b="1" dirty="0">
                        <a:effectLst/>
                        <a:latin typeface="Calibri"/>
                        <a:cs typeface="Times New Roman"/>
                      </a:endParaRPr>
                    </a:p>
                  </a:txBody>
                  <a:tcPr marL="68580" marR="68580" marT="9525" marB="0" anchor="ctr"/>
                </a:tc>
                <a:tc>
                  <a:txBody>
                    <a:bodyPr/>
                    <a:lstStyle/>
                    <a:p>
                      <a:pPr marL="0" lvl="0" indent="0" eaLnBrk="0" fontAlgn="base" hangingPunct="0">
                        <a:lnSpc>
                          <a:spcPct val="90000"/>
                        </a:lnSpc>
                        <a:spcAft>
                          <a:spcPts val="0"/>
                        </a:spcAft>
                        <a:buFont typeface="+mj-lt"/>
                        <a:buNone/>
                      </a:pPr>
                      <a:r>
                        <a:rPr lang="ro-RO" sz="1800" kern="1200" dirty="0">
                          <a:solidFill>
                            <a:schemeClr val="dk1"/>
                          </a:solidFill>
                          <a:effectLst/>
                          <a:latin typeface="+mn-lt"/>
                          <a:ea typeface="+mn-ea"/>
                          <a:cs typeface="+mn-cs"/>
                        </a:rPr>
                        <a:t>Proporția familiilor cu 3 și mai mulți copii în total nr. </a:t>
                      </a:r>
                      <a:r>
                        <a:rPr lang="ro-RO" sz="1800" kern="1200" dirty="0" smtClean="0">
                          <a:solidFill>
                            <a:schemeClr val="dk1"/>
                          </a:solidFill>
                          <a:effectLst/>
                          <a:latin typeface="+mn-lt"/>
                          <a:ea typeface="+mn-ea"/>
                          <a:cs typeface="+mn-cs"/>
                        </a:rPr>
                        <a:t>familii</a:t>
                      </a:r>
                      <a:endParaRPr lang="ru-RU" sz="1800" kern="1200" dirty="0">
                        <a:solidFill>
                          <a:schemeClr val="dk1"/>
                        </a:solidFill>
                        <a:effectLst/>
                        <a:latin typeface="+mn-lt"/>
                        <a:ea typeface="+mn-ea"/>
                        <a:cs typeface="+mn-cs"/>
                      </a:endParaRPr>
                    </a:p>
                  </a:txBody>
                  <a:tcPr marL="68580" marR="68580" marT="9525" marB="0" anchor="ctr"/>
                </a:tc>
              </a:tr>
              <a:tr h="724850">
                <a:tc>
                  <a:txBody>
                    <a:bodyPr/>
                    <a:lstStyle/>
                    <a:p>
                      <a:pPr marL="0" lvl="0" indent="0" algn="just">
                        <a:spcAft>
                          <a:spcPts val="0"/>
                        </a:spcAft>
                        <a:buFont typeface="+mj-lt"/>
                        <a:buNone/>
                      </a:pPr>
                      <a:r>
                        <a:rPr lang="ro-RO" sz="1400" b="1" dirty="0" smtClean="0">
                          <a:effectLst/>
                          <a:latin typeface="Calibri"/>
                          <a:cs typeface="Times New Roman"/>
                        </a:rPr>
                        <a:t>6.</a:t>
                      </a:r>
                      <a:endParaRPr lang="ru-RU" sz="1400" b="1" dirty="0">
                        <a:effectLst/>
                        <a:latin typeface="Calibri"/>
                        <a:cs typeface="Times New Roman"/>
                      </a:endParaRPr>
                    </a:p>
                  </a:txBody>
                  <a:tcPr marL="68580" marR="68580" marT="9525" marB="0" anchor="ctr"/>
                </a:tc>
                <a:tc>
                  <a:txBody>
                    <a:bodyPr/>
                    <a:lstStyle/>
                    <a:p>
                      <a:pPr marL="0" lvl="0" indent="0" eaLnBrk="0" fontAlgn="base" hangingPunct="0">
                        <a:lnSpc>
                          <a:spcPct val="90000"/>
                        </a:lnSpc>
                        <a:spcAft>
                          <a:spcPts val="0"/>
                        </a:spcAft>
                        <a:buFont typeface="+mj-lt"/>
                        <a:buNone/>
                      </a:pPr>
                      <a:r>
                        <a:rPr lang="ro-RO" sz="1800" kern="1200" dirty="0">
                          <a:solidFill>
                            <a:schemeClr val="dk1"/>
                          </a:solidFill>
                          <a:effectLst/>
                          <a:latin typeface="+mn-lt"/>
                          <a:ea typeface="+mn-ea"/>
                          <a:cs typeface="+mn-cs"/>
                        </a:rPr>
                        <a:t>Proporția populației absente mai mult de un an în primărie în totalul populației;</a:t>
                      </a:r>
                      <a:endParaRPr lang="ru-RU" sz="1800" kern="1200" dirty="0">
                        <a:solidFill>
                          <a:schemeClr val="dk1"/>
                        </a:solidFill>
                        <a:effectLst/>
                        <a:latin typeface="+mn-lt"/>
                        <a:ea typeface="+mn-ea"/>
                        <a:cs typeface="+mn-cs"/>
                      </a:endParaRPr>
                    </a:p>
                  </a:txBody>
                  <a:tcPr marL="68580" marR="68580" marT="9525" marB="0" anchor="ctr"/>
                </a:tc>
              </a:tr>
            </a:tbl>
          </a:graphicData>
        </a:graphic>
      </p:graphicFrame>
    </p:spTree>
    <p:extLst>
      <p:ext uri="{BB962C8B-B14F-4D97-AF65-F5344CB8AC3E}">
        <p14:creationId xmlns:p14="http://schemas.microsoft.com/office/powerpoint/2010/main" val="278498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2638"/>
            <a:ext cx="8229600" cy="956122"/>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demografic </a:t>
            </a:r>
            <a:r>
              <a:rPr lang="ro-RO" sz="1800" b="1" dirty="0" smtClean="0">
                <a:solidFill>
                  <a:srgbClr val="9999FF"/>
                </a:solidFill>
                <a:effectLst>
                  <a:outerShdw blurRad="38100" dist="38100" dir="2700000" algn="tl">
                    <a:srgbClr val="000000">
                      <a:alpha val="43137"/>
                    </a:srgbClr>
                  </a:outerShdw>
                </a:effectLst>
                <a:latin typeface="Constantia" pitchFamily="18" charset="0"/>
              </a:rPr>
              <a:t/>
            </a:r>
            <a:br>
              <a:rPr lang="ro-RO" sz="1800" b="1" dirty="0" smtClean="0">
                <a:solidFill>
                  <a:srgbClr val="9999FF"/>
                </a:solidFill>
                <a:effectLst>
                  <a:outerShdw blurRad="38100" dist="38100" dir="2700000" algn="tl">
                    <a:srgbClr val="000000">
                      <a:alpha val="43137"/>
                    </a:srgbClr>
                  </a:outerShdw>
                </a:effectLst>
                <a:latin typeface="Constantia" pitchFamily="18" charset="0"/>
              </a:rPr>
            </a:br>
            <a:r>
              <a:rPr lang="ro-RO" sz="2800" b="1" dirty="0" smtClean="0">
                <a:effectLst>
                  <a:outerShdw blurRad="38100" dist="38100" dir="2700000" algn="tl">
                    <a:srgbClr val="000000">
                      <a:alpha val="43137"/>
                    </a:srgbClr>
                  </a:outerShdw>
                </a:effectLst>
                <a:latin typeface="Constantia" pitchFamily="18" charset="0"/>
              </a:rPr>
              <a:t>P</a:t>
            </a:r>
            <a:r>
              <a:rPr lang="ro-RO" sz="2000" b="1" dirty="0" smtClean="0">
                <a:effectLst>
                  <a:outerShdw blurRad="38100" dist="38100" dir="2700000" algn="tl">
                    <a:srgbClr val="000000">
                      <a:alpha val="43137"/>
                    </a:srgbClr>
                  </a:outerShdw>
                </a:effectLst>
                <a:latin typeface="Constantia" pitchFamily="18" charset="0"/>
              </a:rPr>
              <a:t>revederi </a:t>
            </a:r>
            <a:r>
              <a:rPr lang="ro-RO" sz="2000" b="1" dirty="0">
                <a:effectLst>
                  <a:outerShdw blurRad="38100" dist="38100" dir="2700000" algn="tl">
                    <a:srgbClr val="000000">
                      <a:alpha val="43137"/>
                    </a:srgbClr>
                  </a:outerShdw>
                </a:effectLst>
                <a:latin typeface="Constantia" pitchFamily="18" charset="0"/>
              </a:rPr>
              <a:t>ale cadrului strategic, </a:t>
            </a:r>
            <a:r>
              <a:rPr lang="ro-RO" sz="2000" b="1" dirty="0" smtClean="0">
                <a:effectLst>
                  <a:outerShdw blurRad="38100" dist="38100" dir="2700000" algn="tl">
                    <a:srgbClr val="000000">
                      <a:alpha val="43137"/>
                    </a:srgbClr>
                  </a:outerShdw>
                </a:effectLst>
                <a:latin typeface="Constantia" pitchFamily="18" charset="0"/>
              </a:rPr>
              <a:t>domeniul demografic</a:t>
            </a:r>
            <a:endParaRPr lang="ro-RO" sz="2000" b="1" dirty="0">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206994815"/>
              </p:ext>
            </p:extLst>
          </p:nvPr>
        </p:nvGraphicFramePr>
        <p:xfrm>
          <a:off x="179512" y="1196753"/>
          <a:ext cx="8856984" cy="5704869"/>
        </p:xfrm>
        <a:graphic>
          <a:graphicData uri="http://schemas.openxmlformats.org/drawingml/2006/table">
            <a:tbl>
              <a:tblPr/>
              <a:tblGrid>
                <a:gridCol w="6984776"/>
                <a:gridCol w="1872208"/>
              </a:tblGrid>
              <a:tr h="3061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dirty="0" smtClean="0">
                          <a:ln>
                            <a:noFill/>
                          </a:ln>
                          <a:solidFill>
                            <a:srgbClr val="FFFFFF"/>
                          </a:solidFill>
                          <a:effectLst/>
                          <a:latin typeface="Arial" charset="0"/>
                          <a:cs typeface="Arial" charset="0"/>
                        </a:rPr>
                        <a:t>Obiective strategice cu impact regional/local</a:t>
                      </a:r>
                      <a:endParaRPr kumimoji="0" lang="ru-RU" sz="1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smtClean="0">
                          <a:ln>
                            <a:noFill/>
                          </a:ln>
                          <a:solidFill>
                            <a:srgbClr val="FFFFFF"/>
                          </a:solidFill>
                          <a:effectLst/>
                          <a:latin typeface="Arial" charset="0"/>
                          <a:cs typeface="Arial" charset="0"/>
                        </a:rPr>
                        <a:t>Strategia</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9817">
                <a:tc>
                  <a:txBody>
                    <a:bodyPr/>
                    <a:lstStyle/>
                    <a:p>
                      <a:pPr>
                        <a:lnSpc>
                          <a:spcPct val="115000"/>
                        </a:lnSpc>
                        <a:spcAft>
                          <a:spcPts val="0"/>
                        </a:spcAft>
                      </a:pPr>
                      <a:r>
                        <a:rPr lang="ro-RO" sz="1400" kern="1200" dirty="0">
                          <a:solidFill>
                            <a:schemeClr val="dk1"/>
                          </a:solidFill>
                          <a:effectLst/>
                          <a:latin typeface="+mn-lt"/>
                          <a:ea typeface="+mn-ea"/>
                          <a:cs typeface="+mn-cs"/>
                        </a:rPr>
                        <a:t>Promovarea politicilor proactive în vederea diminuării declinului demografic și crearea condiţiilor pentru creşterea cantitativă și calitativă a populaţiei</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rowSpan="10">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lang="ro-RO" sz="1800" i="1" kern="1200" dirty="0" smtClean="0">
                          <a:solidFill>
                            <a:schemeClr val="tx1"/>
                          </a:solidFill>
                          <a:effectLst/>
                          <a:latin typeface="+mn-lt"/>
                          <a:ea typeface="+mn-ea"/>
                          <a:cs typeface="+mn-cs"/>
                        </a:rPr>
                        <a:t>Programul naţional strategic în domeniul securităţii demografice a Republicii Moldova (2011-2025)</a:t>
                      </a: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85820">
                <a:tc>
                  <a:txBody>
                    <a:bodyPr/>
                    <a:lstStyle/>
                    <a:p>
                      <a:pPr>
                        <a:spcAft>
                          <a:spcPts val="0"/>
                        </a:spcAft>
                      </a:pPr>
                      <a:r>
                        <a:rPr lang="ro-RO" sz="1400" kern="1200" dirty="0">
                          <a:solidFill>
                            <a:schemeClr val="dk1"/>
                          </a:solidFill>
                          <a:effectLst/>
                          <a:latin typeface="+mn-lt"/>
                          <a:ea typeface="+mn-ea"/>
                          <a:cs typeface="+mn-cs"/>
                        </a:rPr>
                        <a:t>Încurajarea majorării ratei natalităţii prin crearea </a:t>
                      </a:r>
                      <a:r>
                        <a:rPr lang="ro-RO" sz="1400" kern="1200" dirty="0" smtClean="0">
                          <a:solidFill>
                            <a:schemeClr val="dk1"/>
                          </a:solidFill>
                          <a:effectLst/>
                          <a:latin typeface="+mn-lt"/>
                          <a:ea typeface="+mn-ea"/>
                          <a:cs typeface="+mn-cs"/>
                        </a:rPr>
                        <a:t> condiţiilor </a:t>
                      </a:r>
                      <a:r>
                        <a:rPr lang="ro-RO" sz="1400" kern="1200" dirty="0">
                          <a:solidFill>
                            <a:schemeClr val="dk1"/>
                          </a:solidFill>
                          <a:effectLst/>
                          <a:latin typeface="+mn-lt"/>
                          <a:ea typeface="+mn-ea"/>
                          <a:cs typeface="+mn-cs"/>
                        </a:rPr>
                        <a:t>favorabile în societate pentru întemeierea familiilor, naşterea </a:t>
                      </a:r>
                      <a:r>
                        <a:rPr lang="ro-RO" sz="1400" kern="1200" dirty="0" smtClean="0">
                          <a:solidFill>
                            <a:schemeClr val="dk1"/>
                          </a:solidFill>
                          <a:effectLst/>
                          <a:latin typeface="+mn-lt"/>
                          <a:ea typeface="+mn-ea"/>
                          <a:cs typeface="+mn-cs"/>
                        </a:rPr>
                        <a:t> şi </a:t>
                      </a:r>
                      <a:r>
                        <a:rPr lang="ro-RO" sz="1400" kern="1200" dirty="0">
                          <a:solidFill>
                            <a:schemeClr val="dk1"/>
                          </a:solidFill>
                          <a:effectLst/>
                          <a:latin typeface="+mn-lt"/>
                          <a:ea typeface="+mn-ea"/>
                          <a:cs typeface="+mn-cs"/>
                        </a:rPr>
                        <a:t>educarea copiilor;</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15778">
                <a:tc>
                  <a:txBody>
                    <a:bodyPr/>
                    <a:lstStyle/>
                    <a:p>
                      <a:pPr>
                        <a:lnSpc>
                          <a:spcPct val="115000"/>
                        </a:lnSpc>
                        <a:spcAft>
                          <a:spcPts val="0"/>
                        </a:spcAft>
                      </a:pPr>
                      <a:r>
                        <a:rPr lang="ro-RO" sz="1400" kern="1200" dirty="0">
                          <a:solidFill>
                            <a:schemeClr val="dk1"/>
                          </a:solidFill>
                          <a:effectLst/>
                          <a:latin typeface="+mn-lt"/>
                          <a:ea typeface="+mn-ea"/>
                          <a:cs typeface="+mn-cs"/>
                        </a:rPr>
                        <a:t>Creşterea statutului social al familiei cu mai mulţi copii, promovarea valorilor familiale;</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5778">
                <a:tc>
                  <a:txBody>
                    <a:bodyPr/>
                    <a:lstStyle/>
                    <a:p>
                      <a:pPr>
                        <a:lnSpc>
                          <a:spcPct val="115000"/>
                        </a:lnSpc>
                        <a:spcAft>
                          <a:spcPts val="0"/>
                        </a:spcAft>
                      </a:pPr>
                      <a:r>
                        <a:rPr lang="ro-RO" sz="1400" kern="1200" dirty="0">
                          <a:solidFill>
                            <a:schemeClr val="dk1"/>
                          </a:solidFill>
                          <a:effectLst/>
                          <a:latin typeface="+mn-lt"/>
                          <a:ea typeface="+mn-ea"/>
                          <a:cs typeface="+mn-cs"/>
                        </a:rPr>
                        <a:t>Stimularea natalităţii</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15778">
                <a:tc>
                  <a:txBody>
                    <a:bodyPr/>
                    <a:lstStyle/>
                    <a:p>
                      <a:pPr>
                        <a:spcAft>
                          <a:spcPts val="0"/>
                        </a:spcAft>
                      </a:pPr>
                      <a:r>
                        <a:rPr lang="ro-RO" sz="1400" kern="1200" dirty="0">
                          <a:solidFill>
                            <a:schemeClr val="dk1"/>
                          </a:solidFill>
                          <a:effectLst/>
                          <a:latin typeface="+mn-lt"/>
                          <a:ea typeface="+mn-ea"/>
                          <a:cs typeface="+mn-cs"/>
                        </a:rPr>
                        <a:t>Reducerea morbidităţii şi mortalităţii</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5778">
                <a:tc>
                  <a:txBody>
                    <a:bodyPr/>
                    <a:lstStyle/>
                    <a:p>
                      <a:pPr algn="just">
                        <a:lnSpc>
                          <a:spcPct val="115000"/>
                        </a:lnSpc>
                        <a:spcAft>
                          <a:spcPts val="0"/>
                        </a:spcAft>
                      </a:pPr>
                      <a:r>
                        <a:rPr lang="ro-RO" sz="1400" kern="1200" dirty="0">
                          <a:solidFill>
                            <a:schemeClr val="dk1"/>
                          </a:solidFill>
                          <a:effectLst/>
                          <a:latin typeface="+mn-lt"/>
                          <a:ea typeface="+mn-ea"/>
                          <a:cs typeface="+mn-cs"/>
                        </a:rPr>
                        <a:t>Diminuarea anuală a valorii negative a sporului natural al populaţiei, de 10% </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15778">
                <a:tc>
                  <a:txBody>
                    <a:bodyPr/>
                    <a:lstStyle/>
                    <a:p>
                      <a:pPr algn="just">
                        <a:lnSpc>
                          <a:spcPct val="115000"/>
                        </a:lnSpc>
                        <a:spcAft>
                          <a:spcPts val="0"/>
                        </a:spcAft>
                      </a:pPr>
                      <a:r>
                        <a:rPr lang="ro-RO" sz="1400" kern="1200" dirty="0">
                          <a:solidFill>
                            <a:schemeClr val="dk1"/>
                          </a:solidFill>
                          <a:effectLst/>
                          <a:latin typeface="+mn-lt"/>
                          <a:ea typeface="+mn-ea"/>
                          <a:cs typeface="+mn-cs"/>
                        </a:rPr>
                        <a:t>Gestionarea eficientă a problemelor de îmbătrânire demografică</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5778">
                <a:tc>
                  <a:txBody>
                    <a:bodyPr/>
                    <a:lstStyle/>
                    <a:p>
                      <a:pPr>
                        <a:spcAft>
                          <a:spcPts val="0"/>
                        </a:spcAft>
                      </a:pPr>
                      <a:r>
                        <a:rPr lang="ro-RO" sz="1400" kern="1200" dirty="0">
                          <a:solidFill>
                            <a:schemeClr val="dk1"/>
                          </a:solidFill>
                          <a:effectLst/>
                          <a:latin typeface="+mn-lt"/>
                          <a:ea typeface="+mn-ea"/>
                          <a:cs typeface="+mn-cs"/>
                        </a:rPr>
                        <a:t>Creşterea fertilităţii</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56631">
                <a:tc>
                  <a:txBody>
                    <a:bodyPr/>
                    <a:lstStyle/>
                    <a:p>
                      <a:pPr marL="0" indent="0">
                        <a:lnSpc>
                          <a:spcPct val="115000"/>
                        </a:lnSpc>
                        <a:spcAft>
                          <a:spcPts val="0"/>
                        </a:spcAft>
                      </a:pPr>
                      <a:r>
                        <a:rPr lang="ro-RO" sz="1400" kern="1200" dirty="0">
                          <a:solidFill>
                            <a:schemeClr val="dk1"/>
                          </a:solidFill>
                          <a:effectLst/>
                          <a:latin typeface="+mn-lt"/>
                          <a:ea typeface="+mn-ea"/>
                          <a:cs typeface="+mn-cs"/>
                        </a:rPr>
                        <a:t>Limitarea disproporţiei în distribuţia teritorială a populaţiei şi a depopulării unor regiuni şi a zonelor rurale;</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18141">
                <a:tc>
                  <a:txBody>
                    <a:bodyPr/>
                    <a:lstStyle/>
                    <a:p>
                      <a:r>
                        <a:rPr lang="ro-RO" sz="1400" kern="1200" dirty="0" smtClean="0">
                          <a:solidFill>
                            <a:schemeClr val="dk1"/>
                          </a:solidFill>
                          <a:effectLst/>
                          <a:latin typeface="+mn-lt"/>
                          <a:ea typeface="+mn-ea"/>
                          <a:cs typeface="+mn-cs"/>
                        </a:rPr>
                        <a:t>Descreşterea semnificativă a ratei de emigrare a populaţiei de vârstă reproductivă</a:t>
                      </a:r>
                      <a:endParaRPr lang="ru-RU" sz="1400" kern="1200" dirty="0">
                        <a:solidFill>
                          <a:schemeClr val="dk1"/>
                        </a:solidFill>
                        <a:effectLst/>
                        <a:latin typeface="+mn-lt"/>
                        <a:ea typeface="+mn-ea"/>
                        <a:cs typeface="+mn-cs"/>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337215309"/>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1800" b="1" dirty="0">
                <a:solidFill>
                  <a:srgbClr val="9999FF"/>
                </a:solidFill>
                <a:effectLst>
                  <a:outerShdw blurRad="38100" dist="38100" dir="2700000" algn="tl">
                    <a:srgbClr val="000000">
                      <a:alpha val="43137"/>
                    </a:srgbClr>
                  </a:outerShdw>
                </a:effectLst>
                <a:latin typeface="Constantia" pitchFamily="18" charset="0"/>
              </a:rPr>
              <a:t>Domeniul demografic</a:t>
            </a:r>
            <a:r>
              <a:rPr lang="ro-RO" sz="3200" b="1" dirty="0" smtClean="0"/>
              <a:t/>
            </a:r>
            <a:br>
              <a:rPr lang="ro-RO" sz="3200" b="1" dirty="0" smtClean="0"/>
            </a:br>
            <a:r>
              <a:rPr lang="ro-RO" sz="3200" b="1" dirty="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151285349"/>
              </p:ext>
            </p:extLst>
          </p:nvPr>
        </p:nvGraphicFramePr>
        <p:xfrm>
          <a:off x="539552" y="1394199"/>
          <a:ext cx="8136582" cy="4908771"/>
        </p:xfrm>
        <a:graphic>
          <a:graphicData uri="http://schemas.openxmlformats.org/drawingml/2006/table">
            <a:tbl>
              <a:tblPr/>
              <a:tblGrid>
                <a:gridCol w="4068291"/>
                <a:gridCol w="4068291"/>
              </a:tblGrid>
              <a:tr h="525286">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517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600" b="1" i="0" u="none" strike="noStrike" cap="none" normalizeH="0" baseline="0" dirty="0" smtClean="0">
                          <a:ln>
                            <a:noFill/>
                          </a:ln>
                          <a:solidFill>
                            <a:schemeClr val="bg1"/>
                          </a:solidFill>
                          <a:effectLst/>
                          <a:latin typeface="Arial" charset="0"/>
                          <a:cs typeface="Arial" charset="0"/>
                        </a:rPr>
                        <a:t>Ce alţi indicatori demografici îi consideraţi necesari </a:t>
                      </a:r>
                      <a:r>
                        <a:rPr kumimoji="0" lang="ro-RO" sz="1600" b="1" i="0" u="none" strike="noStrike" cap="none" normalizeH="0" baseline="0" dirty="0" smtClean="0">
                          <a:ln>
                            <a:noFill/>
                          </a:ln>
                          <a:solidFill>
                            <a:schemeClr val="bg1"/>
                          </a:solidFill>
                          <a:effectLst/>
                          <a:latin typeface="Arial" charset="0"/>
                          <a:cs typeface="Arial" charset="0"/>
                        </a:rPr>
                        <a:t>?</a:t>
                      </a:r>
                      <a:endParaRPr kumimoji="0" lang="ru-RU" sz="1600" b="0" i="0" u="none" strike="noStrike" cap="none" normalizeH="0" baseline="0" dirty="0" smtClean="0">
                        <a:ln>
                          <a:noFill/>
                        </a:ln>
                        <a:solidFill>
                          <a:schemeClr val="bg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18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6583">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723900" algn="l"/>
                        </a:tabLst>
                      </a:pPr>
                      <a:r>
                        <a:rPr lang="ro-RO" sz="1400" kern="1200" dirty="0" smtClean="0">
                          <a:solidFill>
                            <a:schemeClr val="dk1"/>
                          </a:solidFill>
                          <a:effectLst/>
                          <a:latin typeface="+mn-lt"/>
                          <a:ea typeface="+mn-ea"/>
                          <a:cs typeface="+mn-cs"/>
                        </a:rPr>
                        <a:t>Coeficientul de imbatranire /</a:t>
                      </a:r>
                    </a:p>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723900" algn="l"/>
                        </a:tabLst>
                      </a:pPr>
                      <a:r>
                        <a:rPr lang="ro-RO" sz="1400" kern="1200" dirty="0" smtClean="0">
                          <a:solidFill>
                            <a:schemeClr val="dk1"/>
                          </a:solidFill>
                          <a:effectLst/>
                          <a:latin typeface="+mn-lt"/>
                          <a:ea typeface="+mn-ea"/>
                          <a:cs typeface="+mn-cs"/>
                        </a:rPr>
                        <a:t>R</a:t>
                      </a:r>
                      <a:r>
                        <a:rPr lang="it-IT" sz="1400" kern="1200" dirty="0" smtClean="0">
                          <a:solidFill>
                            <a:schemeClr val="dk1"/>
                          </a:solidFill>
                          <a:effectLst/>
                          <a:latin typeface="+mn-lt"/>
                          <a:ea typeface="+mn-ea"/>
                          <a:cs typeface="+mn-cs"/>
                        </a:rPr>
                        <a:t>ata imbatranirii populatiei</a:t>
                      </a:r>
                      <a:endParaRPr lang="ro-RO" sz="1400" kern="1200" dirty="0" smtClean="0">
                        <a:solidFill>
                          <a:schemeClr val="dk1"/>
                        </a:solidFill>
                        <a:effectLst/>
                        <a:latin typeface="+mn-lt"/>
                        <a:ea typeface="+mn-ea"/>
                        <a:cs typeface="+mn-cs"/>
                      </a:endParaRPr>
                    </a:p>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723900" algn="l"/>
                        </a:tabLst>
                      </a:pPr>
                      <a:r>
                        <a:rPr lang="ro-RO" sz="1400" kern="1200" dirty="0" smtClean="0">
                          <a:solidFill>
                            <a:schemeClr val="dk1"/>
                          </a:solidFill>
                          <a:effectLst/>
                          <a:latin typeface="+mn-lt"/>
                          <a:ea typeface="+mn-ea"/>
                          <a:cs typeface="+mn-cs"/>
                        </a:rPr>
                        <a:t>Proportia persoanelor de 60 ani si peste</a:t>
                      </a:r>
                      <a:endParaRPr lang="ru-RU" sz="1400" kern="1200" dirty="0" smtClean="0">
                        <a:solidFill>
                          <a:schemeClr val="dk1"/>
                        </a:solidFill>
                        <a:effectLst/>
                        <a:latin typeface="+mn-lt"/>
                        <a:ea typeface="+mn-ea"/>
                        <a:cs typeface="+mn-cs"/>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Muncii Protecţiei Sociale şi Familiei, Ministerul Sanatatii, Fondul ONU pentru populaţie</a:t>
                      </a: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7760">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defRPr/>
                      </a:pPr>
                      <a:r>
                        <a:rPr lang="ro-RO" sz="1400" kern="1200" dirty="0" smtClean="0">
                          <a:solidFill>
                            <a:schemeClr val="dk1"/>
                          </a:solidFill>
                          <a:effectLst/>
                          <a:latin typeface="+mn-lt"/>
                          <a:ea typeface="+mn-ea"/>
                          <a:cs typeface="+mn-cs"/>
                        </a:rPr>
                        <a:t>Densitatea populatiei</a:t>
                      </a:r>
                      <a:endParaRPr lang="ru-RU" sz="1400" kern="1200" dirty="0" smtClean="0">
                        <a:solidFill>
                          <a:schemeClr val="dk1"/>
                        </a:solidFill>
                        <a:effectLst/>
                        <a:latin typeface="+mn-lt"/>
                        <a:ea typeface="+mn-ea"/>
                        <a:cs typeface="+mn-cs"/>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Muncii Protecţiei Sociale şi Familiei, ADR Nord, ADR Sud</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373063" indent="-285750" algn="l" fontAlgn="b">
                        <a:buFont typeface="Arial" pitchFamily="34" charset="0"/>
                        <a:buChar char="•"/>
                      </a:pPr>
                      <a:r>
                        <a:rPr lang="ro-RO" sz="1400" kern="1200" dirty="0">
                          <a:solidFill>
                            <a:schemeClr val="dk1"/>
                          </a:solidFill>
                          <a:effectLst/>
                          <a:latin typeface="+mn-lt"/>
                          <a:ea typeface="+mn-ea"/>
                          <a:cs typeface="+mn-cs"/>
                        </a:rPr>
                        <a:t>Nr. Persoanelor apte de </a:t>
                      </a:r>
                      <a:r>
                        <a:rPr lang="ro-RO" sz="1400" kern="1200" dirty="0" smtClean="0">
                          <a:solidFill>
                            <a:schemeClr val="dk1"/>
                          </a:solidFill>
                          <a:effectLst/>
                          <a:latin typeface="+mn-lt"/>
                          <a:ea typeface="+mn-ea"/>
                          <a:cs typeface="+mn-cs"/>
                        </a:rPr>
                        <a:t>munca /</a:t>
                      </a:r>
                    </a:p>
                    <a:p>
                      <a:pPr marL="373063" indent="-285750" algn="l" fontAlgn="b">
                        <a:buFont typeface="Arial" pitchFamily="34" charset="0"/>
                        <a:buChar char="•"/>
                      </a:pPr>
                      <a:r>
                        <a:rPr lang="ro-RO" sz="1400" kern="1200" dirty="0" smtClean="0">
                          <a:solidFill>
                            <a:schemeClr val="dk1"/>
                          </a:solidFill>
                          <a:effectLst/>
                          <a:latin typeface="+mn-lt"/>
                          <a:ea typeface="+mn-ea"/>
                          <a:cs typeface="+mn-cs"/>
                        </a:rPr>
                        <a:t>Proportia populatiei apte de munca</a:t>
                      </a:r>
                      <a:endParaRPr lang="ro-RO" sz="14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Dezvoltării Regionale şi Construcţiilor, ADR Sud</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6255">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400" kern="1200" dirty="0" smtClean="0">
                          <a:solidFill>
                            <a:schemeClr val="dk1"/>
                          </a:solidFill>
                          <a:effectLst/>
                          <a:latin typeface="+mn-lt"/>
                          <a:ea typeface="+mn-ea"/>
                          <a:cs typeface="+mn-cs"/>
                        </a:rPr>
                        <a:t>Rata migratiei externe</a:t>
                      </a:r>
                    </a:p>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it-IT" sz="1400" kern="1200" dirty="0" smtClean="0">
                          <a:solidFill>
                            <a:schemeClr val="dk1"/>
                          </a:solidFill>
                          <a:effectLst/>
                          <a:latin typeface="+mn-lt"/>
                          <a:ea typeface="+mn-ea"/>
                          <a:cs typeface="+mn-cs"/>
                        </a:rPr>
                        <a:t>Proportia populatiei absente mai mult de 3 ani in primarie in totalul populatiei</a:t>
                      </a:r>
                      <a:endParaRPr lang="ru-RU" sz="1400" kern="1200" dirty="0" smtClean="0">
                        <a:solidFill>
                          <a:schemeClr val="dk1"/>
                        </a:solidFill>
                        <a:effectLst/>
                        <a:latin typeface="+mn-lt"/>
                        <a:ea typeface="+mn-ea"/>
                        <a:cs typeface="+mn-cs"/>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Dezvoltării Regionale şi Construcţiilor, Primaria s. Corlateni, Riscani</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373063" indent="-285750" algn="l" fontAlgn="b">
                        <a:buFont typeface="Arial" pitchFamily="34" charset="0"/>
                        <a:buChar char="•"/>
                      </a:pPr>
                      <a:r>
                        <a:rPr lang="ro-RO" sz="1400" kern="1200" dirty="0">
                          <a:solidFill>
                            <a:schemeClr val="dk1"/>
                          </a:solidFill>
                          <a:effectLst/>
                          <a:latin typeface="+mn-lt"/>
                          <a:ea typeface="+mn-ea"/>
                          <a:cs typeface="+mn-cs"/>
                        </a:rPr>
                        <a:t>Mortalitatea generala a populatiei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87313" indent="0" algn="l" fontAlgn="b">
                        <a:tabLst>
                          <a:tab pos="87313" algn="l"/>
                        </a:tabLst>
                      </a:pPr>
                      <a:r>
                        <a:rPr kumimoji="0" lang="ro-RO" sz="1200" b="0" i="1" u="none" strike="noStrike" kern="1200" cap="none" normalizeH="0" baseline="0" dirty="0">
                          <a:ln>
                            <a:noFill/>
                          </a:ln>
                          <a:solidFill>
                            <a:srgbClr val="000000"/>
                          </a:solidFill>
                          <a:effectLst/>
                          <a:latin typeface="Arial" charset="0"/>
                          <a:ea typeface="+mn-ea"/>
                          <a:cs typeface="Arial" charset="0"/>
                        </a:rPr>
                        <a:t>Ministerul Sanatatii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97859">
                <a:tc>
                  <a:txBody>
                    <a:bodyPr/>
                    <a:lstStyle/>
                    <a:p>
                      <a:pPr marL="373063" indent="-285750" algn="l" fontAlgn="b">
                        <a:buFont typeface="Arial" pitchFamily="34" charset="0"/>
                        <a:buChar char="•"/>
                      </a:pPr>
                      <a:r>
                        <a:rPr lang="ro-RO" sz="1400" kern="1200" dirty="0">
                          <a:solidFill>
                            <a:schemeClr val="dk1"/>
                          </a:solidFill>
                          <a:effectLst/>
                          <a:latin typeface="+mn-lt"/>
                          <a:ea typeface="+mn-ea"/>
                          <a:cs typeface="+mn-cs"/>
                        </a:rPr>
                        <a:t>Natalitatea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l" fontAlgn="b"/>
                      <a:r>
                        <a:rPr kumimoji="0" lang="ro-RO" sz="1200" b="0" i="1" u="none" strike="noStrike" kern="1200" cap="none" normalizeH="0" baseline="0" dirty="0" smtClean="0">
                          <a:ln>
                            <a:noFill/>
                          </a:ln>
                          <a:solidFill>
                            <a:srgbClr val="000000"/>
                          </a:solidFill>
                          <a:effectLst/>
                          <a:latin typeface="Arial" charset="0"/>
                          <a:ea typeface="+mn-ea"/>
                          <a:cs typeface="Arial" charset="0"/>
                        </a:rPr>
                        <a:t>Ministerul Sanatatii</a:t>
                      </a:r>
                      <a:endParaRPr kumimoji="0" lang="ro-RO" sz="1200" b="0" i="1" u="none" strike="noStrike" kern="1200" cap="none" normalizeH="0" baseline="0" dirty="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99111">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ro-RO" sz="1400" kern="1200" dirty="0" smtClean="0">
                          <a:solidFill>
                            <a:schemeClr val="dk1"/>
                          </a:solidFill>
                          <a:effectLst/>
                          <a:latin typeface="+mn-lt"/>
                          <a:ea typeface="+mn-ea"/>
                          <a:cs typeface="+mn-cs"/>
                        </a:rPr>
                        <a:t>Proporția familiilor cu copii</a:t>
                      </a:r>
                      <a:endParaRPr lang="ru-RU" sz="1400" kern="1200" dirty="0" smtClean="0">
                        <a:solidFill>
                          <a:schemeClr val="dk1"/>
                        </a:solidFill>
                        <a:effectLst/>
                        <a:latin typeface="+mn-lt"/>
                        <a:ea typeface="+mn-ea"/>
                        <a:cs typeface="+mn-cs"/>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87313" indent="0" algn="l" fontAlgn="b"/>
                      <a:r>
                        <a:rPr kumimoji="0" lang="ro-RO" sz="1200" b="0" i="1" u="none" strike="noStrike" kern="1200" cap="none" normalizeH="0" baseline="0" dirty="0">
                          <a:ln>
                            <a:noFill/>
                          </a:ln>
                          <a:solidFill>
                            <a:srgbClr val="000000"/>
                          </a:solidFill>
                          <a:effectLst/>
                          <a:latin typeface="Arial" charset="0"/>
                          <a:ea typeface="+mn-ea"/>
                          <a:cs typeface="Arial" charset="0"/>
                        </a:rPr>
                        <a:t>Institutul National Cercetari Economice, Academia de Stiinte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Tree>
    <p:extLst>
      <p:ext uri="{BB962C8B-B14F-4D97-AF65-F5344CB8AC3E}">
        <p14:creationId xmlns:p14="http://schemas.microsoft.com/office/powerpoint/2010/main" val="426345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3600" b="1" dirty="0" err="1">
                <a:solidFill>
                  <a:schemeClr val="accent1"/>
                </a:solidFill>
                <a:effectLst>
                  <a:outerShdw blurRad="38100" dist="38100" dir="2700000" algn="tl">
                    <a:srgbClr val="000000">
                      <a:alpha val="43137"/>
                    </a:srgbClr>
                  </a:outerShdw>
                </a:effectLst>
                <a:latin typeface="Constantia" pitchFamily="18" charset="0"/>
              </a:rPr>
              <a:t>Abordari</a:t>
            </a:r>
            <a:r>
              <a:rPr lang="en-US" sz="3600" b="1" dirty="0">
                <a:solidFill>
                  <a:schemeClr val="accent1"/>
                </a:solidFill>
                <a:effectLst>
                  <a:outerShdw blurRad="38100" dist="38100" dir="2700000" algn="tl">
                    <a:srgbClr val="000000">
                      <a:alpha val="43137"/>
                    </a:srgbClr>
                  </a:outerShdw>
                </a:effectLst>
                <a:latin typeface="Constantia" pitchFamily="18" charset="0"/>
              </a:rPr>
              <a:t> </a:t>
            </a:r>
            <a:r>
              <a:rPr lang="en-US" sz="3600" b="1" dirty="0" err="1">
                <a:solidFill>
                  <a:schemeClr val="accent1"/>
                </a:solidFill>
                <a:effectLst>
                  <a:outerShdw blurRad="38100" dist="38100" dir="2700000" algn="tl">
                    <a:srgbClr val="000000">
                      <a:alpha val="43137"/>
                    </a:srgbClr>
                  </a:outerShdw>
                </a:effectLst>
                <a:latin typeface="Constantia" pitchFamily="18" charset="0"/>
              </a:rPr>
              <a:t>metodologice</a:t>
            </a:r>
            <a:endParaRPr lang="ro-RO" sz="3600" b="1" dirty="0">
              <a:solidFill>
                <a:schemeClr val="accent1"/>
              </a:solidFill>
              <a:effectLst>
                <a:outerShdw blurRad="38100" dist="38100" dir="2700000" algn="tl">
                  <a:srgbClr val="000000">
                    <a:alpha val="43137"/>
                  </a:srgbClr>
                </a:outerShdw>
              </a:effectLst>
              <a:latin typeface="Constantia" pitchFamily="18" charset="0"/>
            </a:endParaRPr>
          </a:p>
        </p:txBody>
      </p:sp>
      <p:sp>
        <p:nvSpPr>
          <p:cNvPr id="33795" name="Объект 2"/>
          <p:cNvSpPr>
            <a:spLocks noGrp="1"/>
          </p:cNvSpPr>
          <p:nvPr>
            <p:ph idx="1"/>
          </p:nvPr>
        </p:nvSpPr>
        <p:spPr/>
        <p:txBody>
          <a:bodyPr/>
          <a:lstStyle/>
          <a:p>
            <a:endParaRPr lang="ro-RO" sz="1800" smtClean="0"/>
          </a:p>
        </p:txBody>
      </p:sp>
      <p:graphicFrame>
        <p:nvGraphicFramePr>
          <p:cNvPr id="4" name="Таблица 3"/>
          <p:cNvGraphicFramePr>
            <a:graphicFrameLocks noGrp="1"/>
          </p:cNvGraphicFramePr>
          <p:nvPr/>
        </p:nvGraphicFramePr>
        <p:xfrm>
          <a:off x="468313" y="1700213"/>
          <a:ext cx="8207375" cy="4967605"/>
        </p:xfrm>
        <a:graphic>
          <a:graphicData uri="http://schemas.openxmlformats.org/drawingml/2006/table">
            <a:tbl>
              <a:tblPr/>
              <a:tblGrid>
                <a:gridCol w="2447925"/>
                <a:gridCol w="1295400"/>
                <a:gridCol w="1008062"/>
                <a:gridCol w="1223963"/>
                <a:gridCol w="1008062"/>
                <a:gridCol w="1223963"/>
              </a:tblGrid>
              <a:tr h="763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Tip instituţie</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Numărul chestionare distribuire</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Ponderea în total chestionare distribuite, %</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Numărul de chestionare recepţionate</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Ponderea în total chestionare recepţionate, %</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Rata non-răspunsurilor, %</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Autorităţi Publice Centrale</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62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30,2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59</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34,5</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4,8</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Agenţii de Dezvoltare Regională</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5,9</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7,0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Consilii raionale şi municipale </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19,5</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37</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21,6</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Primarii</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63</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30,7</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49</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28,1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22,2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Congresul Autorităţilor Locale din Moldova</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100,0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Parteneri de dezvoltare</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10,2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8,8</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28,6</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31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bg1"/>
                          </a:solidFill>
                          <a:effectLst/>
                          <a:latin typeface="Arial" charset="0"/>
                          <a:cs typeface="Arial" charset="0"/>
                        </a:rPr>
                        <a:t>Instituţii ştiinţifice</a:t>
                      </a:r>
                      <a:endParaRPr kumimoji="0" lang="ru-RU" sz="1500" b="1" i="0" u="none" strike="noStrike" cap="none" normalizeH="0" baseline="0" smtClean="0">
                        <a:ln>
                          <a:noFill/>
                        </a:ln>
                        <a:solidFill>
                          <a:schemeClr val="bg1"/>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0" i="0" u="none" strike="noStrike" cap="none" normalizeH="0" baseline="0" smtClean="0">
                          <a:ln>
                            <a:noFill/>
                          </a:ln>
                          <a:solidFill>
                            <a:srgbClr val="000000"/>
                          </a:solidFill>
                          <a:effectLst/>
                          <a:latin typeface="Times New Roman" pitchFamily="18" charset="0"/>
                          <a:cs typeface="Times New Roman" pitchFamily="18" charset="0"/>
                        </a:rPr>
                        <a:t>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79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tx2"/>
                          </a:solidFill>
                          <a:effectLst/>
                          <a:latin typeface="Arial" charset="0"/>
                          <a:cs typeface="Arial" charset="0"/>
                        </a:rPr>
                        <a:t>TOTAL</a:t>
                      </a:r>
                      <a:endParaRPr kumimoji="0" lang="ru-RU" sz="1500" b="1" i="0" u="none" strike="noStrike" cap="none" normalizeH="0" baseline="0" smtClean="0">
                        <a:ln>
                          <a:noFill/>
                        </a:ln>
                        <a:solidFill>
                          <a:schemeClr val="tx2"/>
                        </a:solidFill>
                        <a:effectLst/>
                        <a:latin typeface="Arial" charset="0"/>
                        <a:cs typeface="Arial" charset="0"/>
                      </a:endParaRPr>
                    </a:p>
                  </a:txBody>
                  <a:tcPr marL="68580" marR="68580"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tx2"/>
                          </a:solidFill>
                          <a:effectLst/>
                          <a:latin typeface="Arial" charset="0"/>
                          <a:cs typeface="Arial" charset="0"/>
                        </a:rPr>
                        <a:t>205</a:t>
                      </a:r>
                      <a:endParaRPr kumimoji="0" lang="ru-RU" sz="1500" b="1" i="0" u="none" strike="noStrike" cap="none" normalizeH="0" baseline="0" smtClean="0">
                        <a:ln>
                          <a:noFill/>
                        </a:ln>
                        <a:solidFill>
                          <a:schemeClr val="tx2"/>
                        </a:solidFill>
                        <a:effectLst/>
                        <a:latin typeface="Arial"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tx2"/>
                          </a:solidFill>
                          <a:effectLst/>
                          <a:latin typeface="Arial" charset="0"/>
                          <a:cs typeface="Arial" charset="0"/>
                        </a:rPr>
                        <a:t>100,0</a:t>
                      </a:r>
                      <a:endParaRPr kumimoji="0" lang="ru-RU" sz="1500" b="1" i="0" u="none" strike="noStrike" cap="none" normalizeH="0" baseline="0" smtClean="0">
                        <a:ln>
                          <a:noFill/>
                        </a:ln>
                        <a:solidFill>
                          <a:schemeClr val="tx2"/>
                        </a:solidFill>
                        <a:effectLst/>
                        <a:latin typeface="Arial"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tx2"/>
                          </a:solidFill>
                          <a:effectLst/>
                          <a:latin typeface="Arial" charset="0"/>
                          <a:cs typeface="Arial" charset="0"/>
                        </a:rPr>
                        <a:t>174</a:t>
                      </a:r>
                      <a:endParaRPr kumimoji="0" lang="ru-RU" sz="1500" b="1" i="0" u="none" strike="noStrike" cap="none" normalizeH="0" baseline="0" smtClean="0">
                        <a:ln>
                          <a:noFill/>
                        </a:ln>
                        <a:solidFill>
                          <a:schemeClr val="tx2"/>
                        </a:solidFill>
                        <a:effectLst/>
                        <a:latin typeface="Arial"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tx2"/>
                          </a:solidFill>
                          <a:effectLst/>
                          <a:latin typeface="Arial" charset="0"/>
                          <a:cs typeface="Arial" charset="0"/>
                        </a:rPr>
                        <a:t>100,0</a:t>
                      </a:r>
                      <a:endParaRPr kumimoji="0" lang="ru-RU" sz="1500" b="1" i="0" u="none" strike="noStrike" cap="none" normalizeH="0" baseline="0" smtClean="0">
                        <a:ln>
                          <a:noFill/>
                        </a:ln>
                        <a:solidFill>
                          <a:schemeClr val="tx2"/>
                        </a:solidFill>
                        <a:effectLst/>
                        <a:latin typeface="Arial"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500" b="1" i="0" u="none" strike="noStrike" cap="none" normalizeH="0" baseline="0" smtClean="0">
                          <a:ln>
                            <a:noFill/>
                          </a:ln>
                          <a:solidFill>
                            <a:schemeClr val="tx2"/>
                          </a:solidFill>
                          <a:effectLst/>
                          <a:latin typeface="Arial" charset="0"/>
                          <a:cs typeface="Arial" charset="0"/>
                        </a:rPr>
                        <a:t>15,1</a:t>
                      </a:r>
                      <a:endParaRPr kumimoji="0" lang="ru-RU" sz="1500" b="1" i="0" u="none" strike="noStrike" cap="none" normalizeH="0" baseline="0" smtClean="0">
                        <a:ln>
                          <a:noFill/>
                        </a:ln>
                        <a:solidFill>
                          <a:schemeClr val="tx2"/>
                        </a:solidFill>
                        <a:effectLst/>
                        <a:latin typeface="Arial" charset="0"/>
                        <a:cs typeface="Arial"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29600" cy="576362"/>
          </a:xfrm>
        </p:spPr>
        <p:txBody>
          <a:bodyPr/>
          <a:lstStyle/>
          <a:p>
            <a:r>
              <a:rPr lang="ro-RO" sz="1600" b="1" dirty="0" smtClean="0">
                <a:effectLst>
                  <a:outerShdw blurRad="38100" dist="38100" dir="2700000" algn="tl">
                    <a:srgbClr val="C0C0C0"/>
                  </a:outerShdw>
                </a:effectLst>
                <a:latin typeface="Constantia" pitchFamily="18" charset="0"/>
              </a:rPr>
              <a:t>Nivelul de corelare al Indicelui de Deprivare Demografică existent cu cadrul</a:t>
            </a:r>
            <a:r>
              <a:rPr lang="ro-RO" sz="2000" b="1" dirty="0" smtClean="0">
                <a:effectLst>
                  <a:outerShdw blurRad="38100" dist="38100" dir="2700000" algn="tl">
                    <a:srgbClr val="C0C0C0"/>
                  </a:outerShdw>
                </a:effectLst>
                <a:latin typeface="Constantia" pitchFamily="18" charset="0"/>
              </a:rPr>
              <a:t> </a:t>
            </a:r>
            <a:r>
              <a:rPr lang="ro-RO" sz="1600" b="1" dirty="0" smtClean="0">
                <a:effectLst>
                  <a:outerShdw blurRad="38100" dist="38100" dir="2700000" algn="tl">
                    <a:srgbClr val="C0C0C0"/>
                  </a:outerShdw>
                </a:effectLst>
                <a:latin typeface="Constantia" pitchFamily="18" charset="0"/>
              </a:rPr>
              <a:t>strategic</a:t>
            </a:r>
            <a:endParaRPr lang="en-US" sz="2000"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4234548310"/>
              </p:ext>
            </p:extLst>
          </p:nvPr>
        </p:nvGraphicFramePr>
        <p:xfrm>
          <a:off x="107504" y="908723"/>
          <a:ext cx="8928991" cy="5873258"/>
        </p:xfrm>
        <a:graphic>
          <a:graphicData uri="http://schemas.openxmlformats.org/drawingml/2006/table">
            <a:tbl>
              <a:tblPr firstRow="1" bandRow="1"/>
              <a:tblGrid>
                <a:gridCol w="5309827"/>
                <a:gridCol w="455128"/>
                <a:gridCol w="408072"/>
                <a:gridCol w="657408"/>
                <a:gridCol w="530980"/>
                <a:gridCol w="783836"/>
                <a:gridCol w="783740"/>
              </a:tblGrid>
              <a:tr h="2109269">
                <a:tc>
                  <a:txBody>
                    <a:bodyPr/>
                    <a:lstStyle/>
                    <a:p>
                      <a:pPr algn="ctr" rtl="0" fontAlgn="ctr"/>
                      <a:r>
                        <a:rPr lang="ro-RO" sz="1600" b="1" i="0" u="none" strike="noStrike" dirty="0">
                          <a:solidFill>
                            <a:srgbClr val="FFFFFF"/>
                          </a:solidFill>
                          <a:effectLst/>
                          <a:latin typeface="Times New Roman"/>
                        </a:rPr>
                        <a:t>Obiective strategice /Indicele de Deprivare Demografică</a:t>
                      </a:r>
                      <a:endParaRPr lang="ru-RU" sz="1600" b="1" i="0" u="none" strike="noStrike" dirty="0">
                        <a:solidFill>
                          <a:srgbClr val="FFFFFF"/>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ro-RO" sz="1200" b="0" i="0" u="none" strike="noStrike" kern="1200" dirty="0">
                          <a:solidFill>
                            <a:srgbClr val="000000"/>
                          </a:solidFill>
                          <a:effectLst/>
                          <a:latin typeface="Times New Roman"/>
                        </a:rPr>
                        <a:t>Rata natalităţii;</a:t>
                      </a:r>
                      <a:endParaRPr lang="ru-RU" sz="1200" b="0" i="0" u="none" strike="noStrike" dirty="0">
                        <a:solidFill>
                          <a:srgbClr val="000000"/>
                        </a:solidFill>
                        <a:effectLst/>
                        <a:latin typeface="Times New Roman"/>
                      </a:endParaRPr>
                    </a:p>
                  </a:txBody>
                  <a:tcPr marL="6238" marR="6238" marT="6238"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kern="1200" dirty="0">
                          <a:solidFill>
                            <a:srgbClr val="000000"/>
                          </a:solidFill>
                          <a:effectLst/>
                          <a:latin typeface="Times New Roman"/>
                        </a:rPr>
                        <a:t>Proporţia familiilor cu dizabilități în total nr. familii;</a:t>
                      </a:r>
                      <a:endParaRPr lang="ru-RU" sz="1200" b="0" i="0" u="none" strike="noStrike" dirty="0">
                        <a:solidFill>
                          <a:srgbClr val="000000"/>
                        </a:solidFill>
                        <a:effectLst/>
                        <a:latin typeface="Times New Roman"/>
                      </a:endParaRPr>
                    </a:p>
                  </a:txBody>
                  <a:tcPr marL="6238" marR="6238" marT="6238"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ro-RO" sz="1200" b="0" i="0" u="none" strike="noStrike" kern="1200" dirty="0">
                          <a:solidFill>
                            <a:srgbClr val="000000"/>
                          </a:solidFill>
                          <a:effectLst/>
                          <a:latin typeface="Times New Roman"/>
                        </a:rPr>
                        <a:t>Proporţia persoane de 75 ani şi peste în total nr. populaţiei;</a:t>
                      </a:r>
                      <a:endParaRPr lang="ru-RU" sz="1200" b="0" i="0" u="none" strike="noStrike" dirty="0">
                        <a:solidFill>
                          <a:srgbClr val="000000"/>
                        </a:solidFill>
                        <a:effectLst/>
                        <a:latin typeface="Times New Roman"/>
                      </a:endParaRPr>
                    </a:p>
                  </a:txBody>
                  <a:tcPr marL="6238" marR="6238" marT="6238"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kern="1200" dirty="0">
                          <a:solidFill>
                            <a:srgbClr val="000000"/>
                          </a:solidFill>
                          <a:effectLst/>
                          <a:latin typeface="Times New Roman"/>
                        </a:rPr>
                        <a:t>Proporția familiilor cu 3 și mai mulți copii în total nr. familii</a:t>
                      </a:r>
                      <a:endParaRPr lang="ru-RU" sz="1200" b="0" i="0" u="none" strike="noStrike" dirty="0">
                        <a:solidFill>
                          <a:srgbClr val="000000"/>
                        </a:solidFill>
                        <a:effectLst/>
                        <a:latin typeface="Times New Roman"/>
                      </a:endParaRPr>
                    </a:p>
                  </a:txBody>
                  <a:tcPr marL="6238" marR="6238" marT="6238"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ro-RO" sz="1200" b="0" i="0" u="none" strike="noStrike" kern="1200" dirty="0">
                          <a:solidFill>
                            <a:srgbClr val="000000"/>
                          </a:solidFill>
                          <a:effectLst/>
                          <a:latin typeface="Times New Roman"/>
                        </a:rPr>
                        <a:t>Proporția populației absente mai mult de un an în primărie în totalul populației;</a:t>
                      </a:r>
                      <a:endParaRPr lang="ru-RU" sz="1200" b="0" i="0" u="none" strike="noStrike" dirty="0">
                        <a:solidFill>
                          <a:srgbClr val="000000"/>
                        </a:solidFill>
                        <a:effectLst/>
                        <a:latin typeface="Times New Roman"/>
                      </a:endParaRPr>
                    </a:p>
                  </a:txBody>
                  <a:tcPr marL="6238" marR="6238" marT="6238"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kern="1200" dirty="0">
                          <a:solidFill>
                            <a:srgbClr val="000000"/>
                          </a:solidFill>
                          <a:effectLst/>
                          <a:latin typeface="Times New Roman"/>
                        </a:rPr>
                        <a:t>Rata de dependenta a populaţiei (copii + vârstnici raportat la populația în vârsta apta de munca)</a:t>
                      </a:r>
                      <a:endParaRPr lang="ru-RU" sz="1200" b="0" i="0" u="none" strike="noStrike" dirty="0">
                        <a:solidFill>
                          <a:srgbClr val="000000"/>
                        </a:solidFill>
                        <a:effectLst/>
                        <a:latin typeface="Times New Roman"/>
                      </a:endParaRPr>
                    </a:p>
                  </a:txBody>
                  <a:tcPr marL="6238" marR="6238" marT="6238"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465684">
                <a:tc>
                  <a:txBody>
                    <a:bodyPr/>
                    <a:lstStyle/>
                    <a:p>
                      <a:pPr algn="just" rtl="0" fontAlgn="ctr"/>
                      <a:r>
                        <a:rPr lang="ro-RO" sz="1200" b="0" i="0" u="none" strike="noStrike" kern="1200" dirty="0">
                          <a:solidFill>
                            <a:srgbClr val="000000"/>
                          </a:solidFill>
                          <a:effectLst/>
                          <a:latin typeface="Times New Roman"/>
                        </a:rPr>
                        <a:t>Promovarea politicilor proactive în vederea diminuării declinului demografic și crearea condiţiilor pentru creşterea cantitativă și calitativă a populaţiei</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10455">
                <a:tc>
                  <a:txBody>
                    <a:bodyPr/>
                    <a:lstStyle/>
                    <a:p>
                      <a:pPr algn="just" rtl="0" fontAlgn="ctr"/>
                      <a:r>
                        <a:rPr lang="ro-RO" sz="1200" b="0" i="0" u="none" strike="noStrike" kern="1200" dirty="0">
                          <a:solidFill>
                            <a:srgbClr val="000000"/>
                          </a:solidFill>
                          <a:effectLst/>
                          <a:latin typeface="Times New Roman"/>
                        </a:rPr>
                        <a:t>Încurajarea majorării ratei natalităţii prin crearea condiţiilor favorabile în societate pentru întemeierea familiilor, naşterea şi educarea copiilor;</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10455">
                <a:tc>
                  <a:txBody>
                    <a:bodyPr/>
                    <a:lstStyle/>
                    <a:p>
                      <a:pPr algn="just" rtl="0" fontAlgn="ctr"/>
                      <a:r>
                        <a:rPr lang="ro-RO" sz="1200" b="0" i="0" u="none" strike="noStrike" kern="1200" dirty="0">
                          <a:solidFill>
                            <a:srgbClr val="000000"/>
                          </a:solidFill>
                          <a:effectLst/>
                          <a:latin typeface="Times New Roman"/>
                        </a:rPr>
                        <a:t>Creşterea statutului social al familiei cu mai mulţi copii, promovarea valorilor familiale;</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1751">
                <a:tc>
                  <a:txBody>
                    <a:bodyPr/>
                    <a:lstStyle/>
                    <a:p>
                      <a:pPr algn="just" rtl="0" fontAlgn="ctr"/>
                      <a:r>
                        <a:rPr lang="ro-RO" sz="1200" b="0" i="0" u="none" strike="noStrike" kern="1200" dirty="0">
                          <a:solidFill>
                            <a:srgbClr val="000000"/>
                          </a:solidFill>
                          <a:effectLst/>
                          <a:latin typeface="Times New Roman"/>
                        </a:rPr>
                        <a:t>Stimularea natalităţii</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0882">
                <a:tc>
                  <a:txBody>
                    <a:bodyPr/>
                    <a:lstStyle/>
                    <a:p>
                      <a:pPr algn="just" rtl="0" fontAlgn="ctr"/>
                      <a:r>
                        <a:rPr lang="ro-RO" sz="1200" b="0" i="0" u="none" strike="noStrike" kern="1200" dirty="0">
                          <a:solidFill>
                            <a:srgbClr val="000000"/>
                          </a:solidFill>
                          <a:effectLst/>
                          <a:latin typeface="Times New Roman"/>
                        </a:rPr>
                        <a:t>Reducerea morbidităţii şi mortalităţii</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10455">
                <a:tc>
                  <a:txBody>
                    <a:bodyPr/>
                    <a:lstStyle/>
                    <a:p>
                      <a:pPr algn="just" rtl="0" fontAlgn="ctr"/>
                      <a:r>
                        <a:rPr lang="ro-RO" sz="1200" b="0" i="0" u="none" strike="noStrike" kern="1200" dirty="0">
                          <a:solidFill>
                            <a:srgbClr val="000000"/>
                          </a:solidFill>
                          <a:effectLst/>
                          <a:latin typeface="Times New Roman"/>
                        </a:rPr>
                        <a:t>Diminuarea anuală a valorii negative a sporului natural al populaţiei, de 10% </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0882">
                <a:tc>
                  <a:txBody>
                    <a:bodyPr/>
                    <a:lstStyle/>
                    <a:p>
                      <a:pPr algn="just" rtl="0" fontAlgn="ctr"/>
                      <a:r>
                        <a:rPr lang="ro-RO" sz="1200" b="0" i="0" u="none" strike="noStrike" kern="1200" dirty="0">
                          <a:solidFill>
                            <a:srgbClr val="000000"/>
                          </a:solidFill>
                          <a:effectLst/>
                          <a:latin typeface="Times New Roman"/>
                        </a:rPr>
                        <a:t>Gestionarea eficientă a problemelor de îmbătrânire demografică</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10455">
                <a:tc>
                  <a:txBody>
                    <a:bodyPr/>
                    <a:lstStyle/>
                    <a:p>
                      <a:pPr algn="just" rtl="0" fontAlgn="ctr"/>
                      <a:r>
                        <a:rPr lang="ro-RO" sz="1200" b="0" i="0" u="none" strike="noStrike" kern="1200" dirty="0">
                          <a:solidFill>
                            <a:srgbClr val="000000"/>
                          </a:solidFill>
                          <a:effectLst/>
                          <a:latin typeface="Times New Roman"/>
                        </a:rPr>
                        <a:t>Descreşterea semnificativă a ratei de emigrare a populaţiei de vârstă reproductivă;</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1751">
                <a:tc>
                  <a:txBody>
                    <a:bodyPr/>
                    <a:lstStyle/>
                    <a:p>
                      <a:pPr algn="just" rtl="0" fontAlgn="ctr"/>
                      <a:r>
                        <a:rPr lang="ro-RO" sz="1200" b="0" i="0" u="none" strike="noStrike" kern="1200" dirty="0">
                          <a:solidFill>
                            <a:srgbClr val="000000"/>
                          </a:solidFill>
                          <a:effectLst/>
                          <a:latin typeface="Times New Roman"/>
                        </a:rPr>
                        <a:t>Promovarea politicilor eficiente în domeniul emigrării şi imigrării;</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0882">
                <a:tc>
                  <a:txBody>
                    <a:bodyPr/>
                    <a:lstStyle/>
                    <a:p>
                      <a:pPr algn="just" rtl="0" fontAlgn="ctr"/>
                      <a:r>
                        <a:rPr lang="ro-RO" sz="1200" b="0" i="0" u="none" strike="noStrike" kern="1200" dirty="0">
                          <a:solidFill>
                            <a:srgbClr val="000000"/>
                          </a:solidFill>
                          <a:effectLst/>
                          <a:latin typeface="Times New Roman"/>
                        </a:rPr>
                        <a:t>Creşterea fertilităţii</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10455">
                <a:tc>
                  <a:txBody>
                    <a:bodyPr/>
                    <a:lstStyle/>
                    <a:p>
                      <a:pPr algn="just" rtl="0" fontAlgn="ctr"/>
                      <a:r>
                        <a:rPr lang="ro-RO" sz="1200" b="0" i="0" u="none" strike="noStrike" kern="1200" dirty="0">
                          <a:solidFill>
                            <a:srgbClr val="000000"/>
                          </a:solidFill>
                          <a:effectLst/>
                          <a:latin typeface="Times New Roman"/>
                        </a:rPr>
                        <a:t>Limitarea disproporţiei în distribuţia teritorială a populaţiei şi a depopulării unor regiuni şi a zonelor rurale;</a:t>
                      </a:r>
                      <a:endParaRPr lang="ru-RU" sz="12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1751">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6">
                  <a:txBody>
                    <a:bodyPr/>
                    <a:lstStyle/>
                    <a:p>
                      <a:pPr algn="l" fontAlgn="ctr"/>
                      <a:r>
                        <a:rPr lang="ro-RO" sz="1000" b="0" i="1" u="none" strike="noStrike" dirty="0">
                          <a:solidFill>
                            <a:srgbClr val="000000"/>
                          </a:solidFill>
                          <a:effectLst/>
                          <a:latin typeface="Times New Roman"/>
                        </a:rPr>
                        <a:t>nu corespunde cu cadrul strategic</a:t>
                      </a:r>
                      <a:endParaRPr lang="ru-RU" sz="1000" b="0" i="1" u="none" strike="noStrike" dirty="0">
                        <a:solidFill>
                          <a:srgbClr val="000000"/>
                        </a:solidFill>
                        <a:effectLst/>
                        <a:latin typeface="Times New Roman"/>
                      </a:endParaRPr>
                    </a:p>
                  </a:txBody>
                  <a:tcPr marL="6238" marR="6238" marT="6238"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1751">
                <a:tc>
                  <a:txBody>
                    <a:bodyPr/>
                    <a:lstStyle/>
                    <a:p>
                      <a:pPr algn="just" fontAlgn="ctr"/>
                      <a:r>
                        <a:rPr lang="ro-RO" sz="800" b="0" i="0" u="none" strike="noStrike">
                          <a:solidFill>
                            <a:srgbClr val="000000"/>
                          </a:solidFill>
                          <a:effectLst/>
                          <a:latin typeface="Times New Roman"/>
                        </a:rPr>
                        <a:t> </a:t>
                      </a:r>
                      <a:endParaRPr lang="ru-RU" sz="800" b="0" i="0" u="none" strike="noStrike">
                        <a:solidFill>
                          <a:srgbClr val="000000"/>
                        </a:solidFill>
                        <a:effectLst/>
                        <a:latin typeface="Times New Roman"/>
                      </a:endParaRPr>
                    </a:p>
                  </a:txBody>
                  <a:tcPr marL="6238" marR="6238" marT="6238" marB="0" anchor="ctr">
                    <a:lnL>
                      <a:noFill/>
                    </a:lnL>
                    <a:lnR>
                      <a:noFill/>
                    </a:lnR>
                    <a:lnT w="12700" cap="flat" cmpd="sng" algn="ctr">
                      <a:solidFill>
                        <a:srgbClr val="FFFFFF"/>
                      </a:solidFill>
                      <a:prstDash val="solid"/>
                      <a:round/>
                      <a:headEnd type="none" w="med" len="med"/>
                      <a:tailEnd type="none" w="med" len="med"/>
                    </a:lnT>
                    <a:lnB>
                      <a:noFill/>
                    </a:lnB>
                    <a:solidFill>
                      <a:srgbClr val="FFFF00"/>
                    </a:solidFill>
                  </a:tcPr>
                </a:tc>
                <a:tc gridSpan="6">
                  <a:txBody>
                    <a:bodyPr/>
                    <a:lstStyle/>
                    <a:p>
                      <a:pPr algn="l" fontAlgn="ctr"/>
                      <a:r>
                        <a:rPr lang="ro-RO" sz="1000" b="0" i="1" u="none" strike="noStrike" dirty="0">
                          <a:solidFill>
                            <a:srgbClr val="000000"/>
                          </a:solidFill>
                          <a:effectLst/>
                          <a:latin typeface="Times New Roman"/>
                        </a:rPr>
                        <a:t>corespunde parțial cu cadrul strategic</a:t>
                      </a:r>
                      <a:endParaRPr lang="ru-RU" sz="1000" b="0" i="1" u="none" strike="noStrike" dirty="0">
                        <a:solidFill>
                          <a:srgbClr val="000000"/>
                        </a:solidFill>
                        <a:effectLst/>
                        <a:latin typeface="Times New Roman"/>
                      </a:endParaRPr>
                    </a:p>
                  </a:txBody>
                  <a:tcPr marL="6238" marR="6238" marT="6238"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1751">
                <a:tc>
                  <a:txBody>
                    <a:bodyPr/>
                    <a:lstStyle/>
                    <a:p>
                      <a:pPr algn="just" fontAlgn="ctr"/>
                      <a:r>
                        <a:rPr lang="ro-RO" sz="800" b="0" i="0" u="none" strike="noStrike">
                          <a:solidFill>
                            <a:srgbClr val="000000"/>
                          </a:solidFill>
                          <a:effectLst/>
                          <a:latin typeface="Times New Roman"/>
                        </a:rPr>
                        <a:t> </a:t>
                      </a:r>
                      <a:endParaRPr lang="ru-RU" sz="800" b="0" i="0" u="none" strike="noStrike">
                        <a:solidFill>
                          <a:srgbClr val="000000"/>
                        </a:solidFill>
                        <a:effectLst/>
                        <a:latin typeface="Times New Roman"/>
                      </a:endParaRPr>
                    </a:p>
                  </a:txBody>
                  <a:tcPr marL="6238" marR="6238" marT="6238" marB="0" anchor="ctr">
                    <a:lnL>
                      <a:noFill/>
                    </a:lnL>
                    <a:lnR>
                      <a:noFill/>
                    </a:lnR>
                    <a:lnT>
                      <a:noFill/>
                    </a:lnT>
                    <a:lnB>
                      <a:noFill/>
                    </a:lnB>
                    <a:solidFill>
                      <a:srgbClr val="92D050"/>
                    </a:solidFill>
                  </a:tcPr>
                </a:tc>
                <a:tc gridSpan="6">
                  <a:txBody>
                    <a:bodyPr/>
                    <a:lstStyle/>
                    <a:p>
                      <a:pPr algn="l" fontAlgn="ctr"/>
                      <a:r>
                        <a:rPr lang="ro-RO" sz="1000" b="0" i="1" u="none" strike="noStrike" dirty="0">
                          <a:solidFill>
                            <a:srgbClr val="000000"/>
                          </a:solidFill>
                          <a:effectLst/>
                          <a:latin typeface="Times New Roman"/>
                        </a:rPr>
                        <a:t>corespunde cu cadrul strategic</a:t>
                      </a:r>
                      <a:endParaRPr lang="ru-RU" sz="1000" b="0" i="1" u="none" strike="noStrike" dirty="0">
                        <a:solidFill>
                          <a:srgbClr val="000000"/>
                        </a:solidFill>
                        <a:effectLst/>
                        <a:latin typeface="Times New Roman"/>
                      </a:endParaRPr>
                    </a:p>
                  </a:txBody>
                  <a:tcPr marL="6238" marR="6238" marT="6238"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691083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demografic</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948959394"/>
              </p:ext>
            </p:extLst>
          </p:nvPr>
        </p:nvGraphicFramePr>
        <p:xfrm>
          <a:off x="179512" y="1556794"/>
          <a:ext cx="8856984" cy="4680517"/>
        </p:xfrm>
        <a:graphic>
          <a:graphicData uri="http://schemas.openxmlformats.org/drawingml/2006/table">
            <a:tbl>
              <a:tblPr firstRow="1" firstCol="1" bandRow="1"/>
              <a:tblGrid>
                <a:gridCol w="8856984"/>
              </a:tblGrid>
              <a:tr h="1307929">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demografice promovate</a:t>
                      </a:r>
                      <a:endParaRPr kumimoji="0" lang="ru-RU" sz="20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562098">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sporului natural (rata natalității - rata mortalității) </a:t>
                      </a:r>
                      <a:endParaRPr lang="ru-RU" sz="1800" kern="1200" dirty="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562098">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Densitatea populației</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562098">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Coeficientul îmbătrânirii</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562098">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Rata femeilor 15-49 ani în total nr. femei </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562098">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Proporția populației apte de munca </a:t>
                      </a:r>
                      <a:endParaRPr lang="ru-RU" sz="1800" kern="1200" dirty="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562098">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familiilor cu 3 şi mai mulţi copii</a:t>
                      </a:r>
                      <a:endParaRPr lang="ru-RU" sz="1800" kern="1200" dirty="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bl>
          </a:graphicData>
        </a:graphic>
      </p:graphicFrame>
    </p:spTree>
    <p:extLst>
      <p:ext uri="{BB962C8B-B14F-4D97-AF65-F5344CB8AC3E}">
        <p14:creationId xmlns:p14="http://schemas.microsoft.com/office/powerpoint/2010/main" val="890209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595536"/>
          </a:xfrm>
        </p:spPr>
        <p:txBody>
          <a:bodyPr/>
          <a:lstStyle/>
          <a:p>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„Educaţie”</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Indicele de Deprivare de Servicii de Educaţie existent</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02267897"/>
              </p:ext>
            </p:extLst>
          </p:nvPr>
        </p:nvGraphicFramePr>
        <p:xfrm>
          <a:off x="107504" y="1196746"/>
          <a:ext cx="8928992" cy="5544621"/>
        </p:xfrm>
        <a:graphic>
          <a:graphicData uri="http://schemas.openxmlformats.org/drawingml/2006/table">
            <a:tbl>
              <a:tblPr firstRow="1" bandRow="1">
                <a:tableStyleId>{5C22544A-7EE6-4342-B048-85BDC9FD1C3A}</a:tableStyleId>
              </a:tblPr>
              <a:tblGrid>
                <a:gridCol w="479988"/>
                <a:gridCol w="8449004"/>
              </a:tblGrid>
              <a:tr h="786105">
                <a:tc>
                  <a:txBody>
                    <a:bodyPr/>
                    <a:lstStyle/>
                    <a:p>
                      <a:pPr algn="ctr">
                        <a:lnSpc>
                          <a:spcPct val="115000"/>
                        </a:lnSpc>
                        <a:spcAft>
                          <a:spcPts val="0"/>
                        </a:spcAft>
                      </a:pPr>
                      <a:endParaRPr lang="ru-RU" sz="1200" b="1" dirty="0">
                        <a:effectLst/>
                        <a:latin typeface="Times New Roman"/>
                        <a:ea typeface="Times New Roman"/>
                        <a:cs typeface="Times New Roman"/>
                      </a:endParaRPr>
                    </a:p>
                  </a:txBody>
                  <a:tcPr marL="68580" marR="68580" marT="9525" marB="0" anchor="ctr"/>
                </a:tc>
                <a:tc>
                  <a:txBody>
                    <a:bodyPr/>
                    <a:lstStyle/>
                    <a:p>
                      <a:pPr algn="ctr">
                        <a:lnSpc>
                          <a:spcPct val="115000"/>
                        </a:lnSpc>
                        <a:spcAft>
                          <a:spcPts val="0"/>
                        </a:spcAft>
                      </a:pPr>
                      <a:r>
                        <a:rPr lang="ro-RO" sz="1800" kern="1200" dirty="0" smtClean="0">
                          <a:effectLst/>
                        </a:rPr>
                        <a:t>Indicele de Deprivare Educaţională existent</a:t>
                      </a:r>
                      <a:endParaRPr lang="ru-RU" sz="1800" dirty="0">
                        <a:effectLst/>
                        <a:latin typeface="Times New Roman"/>
                        <a:ea typeface="Times New Roman"/>
                        <a:cs typeface="Times New Roman"/>
                      </a:endParaRPr>
                    </a:p>
                  </a:txBody>
                  <a:tcPr marL="68580" marR="68580" marT="9525" marB="0" anchor="ctr"/>
                </a:tc>
              </a:tr>
              <a:tr h="786105">
                <a:tc>
                  <a:txBody>
                    <a:bodyPr/>
                    <a:lstStyle/>
                    <a:p>
                      <a:pPr marL="228600" lvl="0" indent="-228600" algn="just">
                        <a:spcAft>
                          <a:spcPts val="0"/>
                        </a:spcAft>
                        <a:buFont typeface="+mj-lt"/>
                        <a:buAutoNum type="arabicPeriod"/>
                      </a:pPr>
                      <a:r>
                        <a:rPr lang="ro-RO" sz="1400" b="1" baseline="0" dirty="0" smtClean="0">
                          <a:effectLst/>
                          <a:latin typeface="Calibri"/>
                          <a:cs typeface="Times New Roman"/>
                        </a:rPr>
                        <a:t> </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copiilor 3-4 ani neînrolați în programe de educație timpurie/invatamintul preșcolar în total nr. copii 3-4 ani, %</a:t>
                      </a:r>
                      <a:endParaRPr lang="ru-RU" sz="1800" kern="1200" dirty="0">
                        <a:solidFill>
                          <a:srgbClr val="000000"/>
                        </a:solidFill>
                        <a:effectLst/>
                        <a:latin typeface="Times New Roman"/>
                        <a:ea typeface="Times New Roman"/>
                        <a:cs typeface="Times New Roman"/>
                      </a:endParaRPr>
                    </a:p>
                  </a:txBody>
                  <a:tcPr marL="68580" marR="68580" marT="9525" marB="0" anchor="b"/>
                </a:tc>
              </a:tr>
              <a:tr h="786105">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copiilor 5-6 ani neînrolați în pregătirea către scoală în total nr. copii 5-6 ani, %</a:t>
                      </a:r>
                      <a:endParaRPr lang="ru-RU" sz="1800" kern="1200" dirty="0">
                        <a:solidFill>
                          <a:srgbClr val="000000"/>
                        </a:solidFill>
                        <a:effectLst/>
                        <a:latin typeface="Times New Roman"/>
                        <a:ea typeface="Times New Roman"/>
                        <a:cs typeface="Times New Roman"/>
                      </a:endParaRPr>
                    </a:p>
                  </a:txBody>
                  <a:tcPr marL="68580" marR="68580" marT="9525" marB="0" anchor="b"/>
                </a:tc>
              </a:tr>
              <a:tr h="786105">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Nr. copii 0-6 ani care frecventează  instituțiile preșcolare/clase pregătitoare per cadru didactic</a:t>
                      </a:r>
                      <a:endParaRPr lang="ru-RU" sz="1800" kern="1200" dirty="0">
                        <a:solidFill>
                          <a:srgbClr val="000000"/>
                        </a:solidFill>
                        <a:effectLst/>
                        <a:latin typeface="Times New Roman"/>
                        <a:ea typeface="Times New Roman"/>
                        <a:cs typeface="Times New Roman"/>
                      </a:endParaRPr>
                    </a:p>
                  </a:txBody>
                  <a:tcPr marL="68580" marR="68580" marT="9525" marB="0" anchor="b"/>
                </a:tc>
              </a:tr>
              <a:tr h="827991">
                <a:tc>
                  <a:txBody>
                    <a:bodyPr/>
                    <a:lstStyle/>
                    <a:p>
                      <a:pPr marL="0" lvl="0" indent="0" algn="just">
                        <a:spcAft>
                          <a:spcPts val="0"/>
                        </a:spcAft>
                        <a:buFont typeface="+mj-lt"/>
                        <a:buNone/>
                      </a:pPr>
                      <a:r>
                        <a:rPr lang="ro-RO" sz="1400" b="1" dirty="0" smtClean="0">
                          <a:effectLst/>
                          <a:latin typeface="Calibri"/>
                          <a:cs typeface="Times New Roman"/>
                        </a:rPr>
                        <a:t>4.</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copiilor 7-15 ani neînrolați în invatamintul general obligatoriu în total nr. copii 7-15 ani, %</a:t>
                      </a:r>
                      <a:endParaRPr lang="ru-RU" sz="1800" kern="1200" dirty="0">
                        <a:solidFill>
                          <a:srgbClr val="000000"/>
                        </a:solidFill>
                        <a:effectLst/>
                        <a:latin typeface="Times New Roman"/>
                        <a:ea typeface="Times New Roman"/>
                        <a:cs typeface="Times New Roman"/>
                      </a:endParaRPr>
                    </a:p>
                  </a:txBody>
                  <a:tcPr marL="68580" marR="68580" marT="9525" marB="0" anchor="b"/>
                </a:tc>
              </a:tr>
              <a:tr h="786105">
                <a:tc>
                  <a:txBody>
                    <a:bodyPr/>
                    <a:lstStyle/>
                    <a:p>
                      <a:pPr marL="0" lvl="0" indent="0" algn="just">
                        <a:spcAft>
                          <a:spcPts val="0"/>
                        </a:spcAft>
                        <a:buFont typeface="+mj-lt"/>
                        <a:buNone/>
                      </a:pPr>
                      <a:r>
                        <a:rPr lang="ro-RO" sz="1400" b="1" dirty="0" smtClean="0">
                          <a:effectLst/>
                          <a:latin typeface="Calibri"/>
                          <a:cs typeface="Times New Roman"/>
                        </a:rPr>
                        <a:t>5.</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copiilor de vârsta 7-15 ani care locuiesc la o distanta &gt; 3 km de la instituția de invatamint obligatoriu, %</a:t>
                      </a:r>
                      <a:endParaRPr lang="ru-RU" sz="1800" kern="1200" dirty="0">
                        <a:solidFill>
                          <a:srgbClr val="000000"/>
                        </a:solidFill>
                        <a:effectLst/>
                        <a:latin typeface="Times New Roman"/>
                        <a:ea typeface="Times New Roman"/>
                        <a:cs typeface="Times New Roman"/>
                      </a:endParaRPr>
                    </a:p>
                  </a:txBody>
                  <a:tcPr marL="68580" marR="68580" marT="9525" marB="0" anchor="b"/>
                </a:tc>
              </a:tr>
              <a:tr h="786105">
                <a:tc>
                  <a:txBody>
                    <a:bodyPr/>
                    <a:lstStyle/>
                    <a:p>
                      <a:pPr marL="0" lvl="0" indent="0" algn="just">
                        <a:spcAft>
                          <a:spcPts val="0"/>
                        </a:spcAft>
                        <a:buFont typeface="+mj-lt"/>
                        <a:buNone/>
                      </a:pPr>
                      <a:r>
                        <a:rPr lang="ro-RO" sz="1400" b="1" dirty="0" smtClean="0">
                          <a:effectLst/>
                          <a:latin typeface="Calibri"/>
                          <a:cs typeface="Times New Roman"/>
                        </a:rPr>
                        <a:t>6.</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persoanelor 16-24 care au absolvit gimnaziul și nu continua studiile în total nr. persoane 16-24 ani, %</a:t>
                      </a:r>
                      <a:endParaRPr lang="ru-RU" sz="1800" kern="1200" dirty="0">
                        <a:solidFill>
                          <a:srgbClr val="000000"/>
                        </a:solidFill>
                        <a:effectLst/>
                        <a:latin typeface="Times New Roman"/>
                        <a:ea typeface="Times New Roman"/>
                        <a:cs typeface="Times New Roman"/>
                      </a:endParaRPr>
                    </a:p>
                  </a:txBody>
                  <a:tcPr marL="68580" marR="68580" marT="9525" marB="0" anchor="b"/>
                </a:tc>
              </a:tr>
            </a:tbl>
          </a:graphicData>
        </a:graphic>
      </p:graphicFrame>
    </p:spTree>
    <p:extLst>
      <p:ext uri="{BB962C8B-B14F-4D97-AF65-F5344CB8AC3E}">
        <p14:creationId xmlns:p14="http://schemas.microsoft.com/office/powerpoint/2010/main" val="2467148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„Educaţie”</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 domeniul educaţie</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10142692"/>
              </p:ext>
            </p:extLst>
          </p:nvPr>
        </p:nvGraphicFramePr>
        <p:xfrm>
          <a:off x="179512" y="1412772"/>
          <a:ext cx="8856984" cy="5449006"/>
        </p:xfrm>
        <a:graphic>
          <a:graphicData uri="http://schemas.openxmlformats.org/drawingml/2006/table">
            <a:tbl>
              <a:tblPr/>
              <a:tblGrid>
                <a:gridCol w="5446772"/>
                <a:gridCol w="3410212"/>
              </a:tblGrid>
              <a:tr h="2160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dirty="0" smtClean="0">
                          <a:ln>
                            <a:noFill/>
                          </a:ln>
                          <a:solidFill>
                            <a:srgbClr val="FFFFFF"/>
                          </a:solidFill>
                          <a:effectLst/>
                          <a:latin typeface="Times New Roman" pitchFamily="18" charset="0"/>
                          <a:cs typeface="Times New Roman" pitchFamily="18" charset="0"/>
                        </a:rPr>
                        <a:t>Obiective</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200" b="1" i="0" u="none" strike="noStrike" cap="none" normalizeH="0" baseline="0" smtClean="0">
                          <a:ln>
                            <a:noFill/>
                          </a:ln>
                          <a:solidFill>
                            <a:srgbClr val="FFFFFF"/>
                          </a:solidFill>
                          <a:effectLst/>
                          <a:latin typeface="Times New Roman" pitchFamily="18" charset="0"/>
                          <a:cs typeface="Times New Roman" pitchFamily="18" charset="0"/>
                        </a:rPr>
                        <a:t>Strategia</a:t>
                      </a:r>
                      <a:endParaRPr kumimoji="0" lang="ru-RU"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2171">
                <a:tc>
                  <a:txBody>
                    <a:bodyPr/>
                    <a:lstStyle/>
                    <a:p>
                      <a:pPr algn="just">
                        <a:spcAft>
                          <a:spcPts val="0"/>
                        </a:spcAft>
                      </a:pPr>
                      <a:r>
                        <a:rPr kumimoji="0" lang="ro-RO" sz="1400" b="0" i="0" u="none" strike="noStrike" kern="1200" cap="none" normalizeH="0" baseline="0" dirty="0">
                          <a:ln>
                            <a:noFill/>
                          </a:ln>
                          <a:solidFill>
                            <a:srgbClr val="000000"/>
                          </a:solidFill>
                          <a:effectLst/>
                          <a:latin typeface="Times New Roman" pitchFamily="18" charset="0"/>
                          <a:ea typeface="+mn-ea"/>
                          <a:cs typeface="Times New Roman" pitchFamily="18" charset="0"/>
                        </a:rPr>
                        <a:t>Sporirea accesului la educaţia de calitate pentru copiii de vârstă preşcolară şi şcolară</a:t>
                      </a:r>
                      <a:endParaRPr kumimoji="0" lang="ru-RU" sz="14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spcAft>
                          <a:spcPts val="0"/>
                        </a:spcAft>
                      </a:pPr>
                      <a:r>
                        <a:rPr kumimoji="0" lang="ro-RO" sz="1100" b="0" i="1" u="none" strike="noStrike" kern="1200" cap="none" normalizeH="0" baseline="0">
                          <a:ln>
                            <a:noFill/>
                          </a:ln>
                          <a:solidFill>
                            <a:srgbClr val="000000"/>
                          </a:solidFill>
                          <a:effectLst/>
                          <a:latin typeface="Times New Roman" pitchFamily="18" charset="0"/>
                          <a:ea typeface="+mn-ea"/>
                          <a:cs typeface="Times New Roman" pitchFamily="18" charset="0"/>
                        </a:rPr>
                        <a:t>Programul de Activitate al Guvernului 2013-2014</a:t>
                      </a:r>
                      <a:endParaRPr kumimoji="0" lang="ru-RU" sz="1100" b="0" i="1" u="none" strike="noStrike" kern="1200" cap="none" normalizeH="0" baseline="0">
                        <a:ln>
                          <a:noFill/>
                        </a:ln>
                        <a:solidFill>
                          <a:srgbClr val="000000"/>
                        </a:solidFill>
                        <a:effectLst/>
                        <a:latin typeface="Times New Roman" pitchFamily="18" charset="0"/>
                        <a:ea typeface="+mn-ea"/>
                        <a:cs typeface="Times New Roman"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43070">
                <a:tc>
                  <a:txBody>
                    <a:bodyPr/>
                    <a:lstStyle/>
                    <a:p>
                      <a:pPr algn="just">
                        <a:lnSpc>
                          <a:spcPct val="115000"/>
                        </a:lnSpc>
                        <a:spcAft>
                          <a:spcPts val="0"/>
                        </a:spcAft>
                      </a:pPr>
                      <a:r>
                        <a:rPr kumimoji="0" lang="ro-RO" sz="1400" b="0" i="0" u="none" strike="noStrike" kern="1200" cap="none" normalizeH="0" baseline="0" dirty="0">
                          <a:ln>
                            <a:noFill/>
                          </a:ln>
                          <a:solidFill>
                            <a:srgbClr val="000000"/>
                          </a:solidFill>
                          <a:effectLst/>
                          <a:latin typeface="Times New Roman" pitchFamily="18" charset="0"/>
                          <a:ea typeface="+mn-ea"/>
                          <a:cs typeface="Times New Roman" pitchFamily="18" charset="0"/>
                        </a:rPr>
                        <a:t>Creșterea accesului și îmbunătățirea calității învățamântului primar, gimnazial și liceal din perspectiva școlilor prietenoase copilului.</a:t>
                      </a:r>
                      <a:endParaRPr kumimoji="0" lang="ru-RU" sz="14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Strategia consolidata de dezvoltare a invatamantului 2011-2015</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2052">
                <a:tc>
                  <a:txBody>
                    <a:bodyPr/>
                    <a:lstStyle/>
                    <a:p>
                      <a:pPr algn="just">
                        <a:spcAft>
                          <a:spcPts val="0"/>
                        </a:spcAft>
                      </a:pPr>
                      <a:r>
                        <a:rPr kumimoji="0" lang="ro-RO" sz="1400" b="0" i="0" u="none" strike="noStrike" kern="1200" cap="none" normalizeH="0" baseline="0" dirty="0">
                          <a:ln>
                            <a:noFill/>
                          </a:ln>
                          <a:solidFill>
                            <a:srgbClr val="000000"/>
                          </a:solidFill>
                          <a:effectLst/>
                          <a:latin typeface="Times New Roman" pitchFamily="18" charset="0"/>
                          <a:ea typeface="+mn-ea"/>
                          <a:cs typeface="Times New Roman" pitchFamily="18" charset="0"/>
                        </a:rPr>
                        <a:t>Majorarea ratei de înrolare în programele preşcolare pentru copiii de 3-6 ani de la 41,3% în 2002 până la 78% în 2015</a:t>
                      </a:r>
                      <a:endParaRPr kumimoji="0" lang="ru-RU" sz="14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Obiectivele de Dezvoltare ale Mileniului</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Strategia consolidata de dezvoltare a invatamantului 2011-2015</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Strategia naţională "Educaţie pentru toţi"</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96242">
                <a:tc>
                  <a:txBody>
                    <a:bodyPr/>
                    <a:lstStyle/>
                    <a:p>
                      <a:pPr algn="just">
                        <a:lnSpc>
                          <a:spcPct val="115000"/>
                        </a:lnSpc>
                        <a:spcAft>
                          <a:spcPts val="0"/>
                        </a:spcAft>
                      </a:pPr>
                      <a:r>
                        <a:rPr kumimoji="0" lang="ro-RO" sz="1400" b="0" i="0" u="none" strike="noStrike" kern="1200" cap="none" normalizeH="0" baseline="0" dirty="0">
                          <a:ln>
                            <a:noFill/>
                          </a:ln>
                          <a:solidFill>
                            <a:srgbClr val="000000"/>
                          </a:solidFill>
                          <a:effectLst/>
                          <a:latin typeface="Times New Roman" pitchFamily="18" charset="0"/>
                          <a:ea typeface="+mn-ea"/>
                          <a:cs typeface="Times New Roman" pitchFamily="18" charset="0"/>
                        </a:rPr>
                        <a:t>Majorarea ratei de înrolare în programele preşcolare pentru copiii de 5-6 (7) ani – de la 66,5% în 2002 până la 98% în 2015</a:t>
                      </a:r>
                      <a:endParaRPr kumimoji="0" lang="ru-RU" sz="14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Obiectivele de Dezvoltare ale Mileniului</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Strategia consolidata de dezvoltare a invatamantului 2011-2015</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Strategia naţională "Educaţie </a:t>
                      </a:r>
                      <a:r>
                        <a:rPr kumimoji="0" lang="ro-RO" sz="1100" b="0" i="1" u="none" strike="noStrike" kern="1200" cap="none" normalizeH="0" baseline="0" dirty="0" smtClean="0">
                          <a:ln>
                            <a:noFill/>
                          </a:ln>
                          <a:solidFill>
                            <a:srgbClr val="000000"/>
                          </a:solidFill>
                          <a:effectLst/>
                          <a:latin typeface="Times New Roman" pitchFamily="18" charset="0"/>
                          <a:ea typeface="+mn-ea"/>
                          <a:cs typeface="Times New Roman" pitchFamily="18" charset="0"/>
                        </a:rPr>
                        <a:t>pentru </a:t>
                      </a: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toţi"</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79729">
                <a:tc>
                  <a:txBody>
                    <a:bodyPr/>
                    <a:lstStyle/>
                    <a:p>
                      <a:pPr>
                        <a:lnSpc>
                          <a:spcPct val="115000"/>
                        </a:lnSpc>
                        <a:spcAft>
                          <a:spcPts val="0"/>
                        </a:spcAft>
                      </a:pPr>
                      <a:r>
                        <a:rPr kumimoji="0" lang="ro-RO" sz="1400" b="0" i="0" u="none" strike="noStrike" kern="1200" cap="none" normalizeH="0" baseline="0" dirty="0">
                          <a:ln>
                            <a:noFill/>
                          </a:ln>
                          <a:solidFill>
                            <a:srgbClr val="000000"/>
                          </a:solidFill>
                          <a:effectLst/>
                          <a:latin typeface="Times New Roman" pitchFamily="18" charset="0"/>
                          <a:ea typeface="+mn-ea"/>
                          <a:cs typeface="Times New Roman" pitchFamily="18" charset="0"/>
                        </a:rPr>
                        <a:t>Majorarea ratei brute de matriculare în învățamântul primar de la 93,5% în anul 2010 pana la 95% în anul 2013 și 98% în anul 2015.</a:t>
                      </a:r>
                      <a:endParaRPr kumimoji="0" lang="ru-RU" sz="14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Obiectivele de Dezvoltare ale Mileniului</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Strategia consolidata de dezvoltare a invatamantului 2011-2015</a:t>
                      </a:r>
                      <a:endParaRPr kumimoji="0" lang="ru-RU" sz="1100" b="0" i="1"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0086">
                <a:tc>
                  <a:txBody>
                    <a:bodyPr/>
                    <a:lstStyle/>
                    <a:p>
                      <a:pPr>
                        <a:lnSpc>
                          <a:spcPct val="115000"/>
                        </a:lnSpc>
                        <a:spcAft>
                          <a:spcPts val="0"/>
                        </a:spcAft>
                      </a:pPr>
                      <a:r>
                        <a:rPr lang="ro-RO" sz="1400" kern="1200" dirty="0">
                          <a:solidFill>
                            <a:srgbClr val="000000"/>
                          </a:solidFill>
                          <a:effectLst/>
                          <a:latin typeface="Times New Roman"/>
                          <a:ea typeface="Times New Roman"/>
                          <a:cs typeface="Times New Roman"/>
                        </a:rPr>
                        <a:t>Majorarea ratei brute de înmatriculare în învățământul general </a:t>
                      </a:r>
                      <a:r>
                        <a:rPr lang="ro-RO" sz="1400" kern="1200" dirty="0" smtClean="0">
                          <a:solidFill>
                            <a:srgbClr val="000000"/>
                          </a:solidFill>
                          <a:effectLst/>
                          <a:latin typeface="Times New Roman"/>
                          <a:ea typeface="Times New Roman"/>
                          <a:cs typeface="Times New Roman"/>
                        </a:rPr>
                        <a:t>obligatoriu </a:t>
                      </a:r>
                      <a:r>
                        <a:rPr lang="ro-RO" sz="1400" kern="1200" dirty="0">
                          <a:solidFill>
                            <a:srgbClr val="000000"/>
                          </a:solidFill>
                          <a:effectLst/>
                          <a:latin typeface="Times New Roman"/>
                          <a:ea typeface="Times New Roman"/>
                          <a:cs typeface="Times New Roman"/>
                        </a:rPr>
                        <a:t>până la 98 % în 2015</a:t>
                      </a:r>
                      <a:endParaRPr lang="ru-RU" sz="1400" dirty="0">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spcAft>
                          <a:spcPts val="0"/>
                        </a:spcAft>
                      </a:pPr>
                      <a:r>
                        <a:rPr kumimoji="0" lang="ro-RO" sz="1100" b="0" i="1" u="none" strike="noStrike" kern="1200" cap="none" normalizeH="0" baseline="0" dirty="0" smtClean="0">
                          <a:ln>
                            <a:noFill/>
                          </a:ln>
                          <a:solidFill>
                            <a:srgbClr val="000000"/>
                          </a:solidFill>
                          <a:effectLst/>
                          <a:latin typeface="Times New Roman" pitchFamily="18" charset="0"/>
                          <a:ea typeface="+mn-ea"/>
                          <a:cs typeface="Times New Roman" pitchFamily="18" charset="0"/>
                        </a:rPr>
                        <a:t>Strategia consolidata de dezvoltare a invatamantului 2011-2015</a:t>
                      </a:r>
                      <a:endParaRPr lang="ru-RU" sz="1100" i="1" dirty="0">
                        <a:effectLst/>
                        <a:latin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70086">
                <a:tc>
                  <a:txBody>
                    <a:bodyPr/>
                    <a:lstStyle/>
                    <a:p>
                      <a:pPr>
                        <a:lnSpc>
                          <a:spcPct val="115000"/>
                        </a:lnSpc>
                        <a:spcAft>
                          <a:spcPts val="0"/>
                        </a:spcAft>
                      </a:pPr>
                      <a:r>
                        <a:rPr lang="ro-RO" sz="1400" kern="1200" dirty="0">
                          <a:solidFill>
                            <a:srgbClr val="000000"/>
                          </a:solidFill>
                          <a:effectLst/>
                          <a:latin typeface="Times New Roman"/>
                          <a:ea typeface="Times New Roman"/>
                          <a:cs typeface="Times New Roman"/>
                        </a:rPr>
                        <a:t>Reducerea anuala cu cel puțin 5% a cotei absolvenților de gimnaziu, care nu-si mai continua </a:t>
                      </a:r>
                      <a:r>
                        <a:rPr lang="ro-RO" sz="1400" kern="1200" dirty="0" smtClean="0">
                          <a:solidFill>
                            <a:srgbClr val="000000"/>
                          </a:solidFill>
                          <a:effectLst/>
                          <a:latin typeface="Times New Roman"/>
                          <a:ea typeface="Times New Roman"/>
                          <a:cs typeface="Times New Roman"/>
                        </a:rPr>
                        <a:t>studiile</a:t>
                      </a:r>
                      <a:endParaRPr lang="ru-RU" sz="1400" dirty="0">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spcAft>
                          <a:spcPts val="0"/>
                        </a:spcAft>
                      </a:pPr>
                      <a:r>
                        <a:rPr kumimoji="0" lang="ro-RO" sz="1100" b="0" i="1" u="none" strike="noStrike" kern="1200" cap="none" normalizeH="0" baseline="0" dirty="0" smtClean="0">
                          <a:ln>
                            <a:noFill/>
                          </a:ln>
                          <a:solidFill>
                            <a:srgbClr val="000000"/>
                          </a:solidFill>
                          <a:effectLst/>
                          <a:latin typeface="Times New Roman" pitchFamily="18" charset="0"/>
                          <a:ea typeface="+mn-ea"/>
                          <a:cs typeface="Times New Roman" pitchFamily="18" charset="0"/>
                        </a:rPr>
                        <a:t>Strategia consolidata de dezvoltare a invatamantului 2011-2015</a:t>
                      </a:r>
                      <a:endParaRPr lang="ru-RU" sz="1100" i="1" dirty="0">
                        <a:effectLst/>
                        <a:latin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87840">
                <a:tc>
                  <a:txBody>
                    <a:bodyPr/>
                    <a:lstStyle/>
                    <a:p>
                      <a:pPr>
                        <a:lnSpc>
                          <a:spcPct val="115000"/>
                        </a:lnSpc>
                        <a:spcAft>
                          <a:spcPts val="0"/>
                        </a:spcAft>
                      </a:pPr>
                      <a:r>
                        <a:rPr lang="ro-RO" sz="1400" kern="1200" dirty="0">
                          <a:solidFill>
                            <a:srgbClr val="000000"/>
                          </a:solidFill>
                          <a:effectLst/>
                          <a:latin typeface="Times New Roman"/>
                          <a:ea typeface="Times New Roman"/>
                          <a:cs typeface="Times New Roman"/>
                        </a:rPr>
                        <a:t>Reorganizarea instituțiilor mici prin crearea școlilor de circumscripție și asigurarea elevilor din localitățile îndepărtate cu transport școlar.</a:t>
                      </a:r>
                      <a:endParaRPr lang="ru-RU" sz="1400" dirty="0">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spcAft>
                          <a:spcPts val="0"/>
                        </a:spcAft>
                      </a:pPr>
                      <a:r>
                        <a:rPr lang="ro-RO" sz="1100" i="1" kern="1200" dirty="0">
                          <a:solidFill>
                            <a:srgbClr val="000000"/>
                          </a:solidFill>
                          <a:effectLst/>
                          <a:latin typeface="Calibri"/>
                          <a:cs typeface="Times New Roman"/>
                        </a:rPr>
                        <a:t>Strategia consolidata de dezvoltare a invatamantului 2011-2015</a:t>
                      </a:r>
                      <a:endParaRPr lang="ru-RU" sz="1100" i="1" dirty="0">
                        <a:effectLst/>
                        <a:latin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209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normalizeH="0" baseline="0" dirty="0">
                          <a:ln>
                            <a:noFill/>
                          </a:ln>
                          <a:solidFill>
                            <a:srgbClr val="000000"/>
                          </a:solidFill>
                          <a:effectLst/>
                          <a:latin typeface="Times New Roman" pitchFamily="18" charset="0"/>
                          <a:ea typeface="+mn-ea"/>
                          <a:cs typeface="Times New Roman" pitchFamily="18" charset="0"/>
                        </a:rPr>
                        <a:t>Continuarea reformei de dezinstituţionalizare şi crearea condiţiilor pentru asigurarea incluziunii </a:t>
                      </a:r>
                      <a:r>
                        <a:rPr kumimoji="0" lang="ro-RO" sz="14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educaţionale</a:t>
                      </a: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spcAft>
                          <a:spcPts val="0"/>
                        </a:spcAft>
                      </a:pPr>
                      <a:r>
                        <a:rPr kumimoji="0" lang="ro-RO" sz="1100" b="0" i="1" u="none" strike="noStrike" kern="1200" cap="none" normalizeH="0" baseline="0" dirty="0">
                          <a:ln>
                            <a:noFill/>
                          </a:ln>
                          <a:solidFill>
                            <a:srgbClr val="000000"/>
                          </a:solidFill>
                          <a:effectLst/>
                          <a:latin typeface="Times New Roman" pitchFamily="18" charset="0"/>
                          <a:ea typeface="+mn-ea"/>
                          <a:cs typeface="Times New Roman" pitchFamily="18" charset="0"/>
                        </a:rPr>
                        <a:t>Programul de Activitate al Guvernului </a:t>
                      </a:r>
                      <a:r>
                        <a:rPr kumimoji="0" lang="ro-RO" sz="1100" b="0" i="1" u="none" strike="noStrike" kern="1200" cap="none" normalizeH="0" baseline="0" dirty="0" smtClean="0">
                          <a:ln>
                            <a:noFill/>
                          </a:ln>
                          <a:solidFill>
                            <a:srgbClr val="000000"/>
                          </a:solidFill>
                          <a:effectLst/>
                          <a:latin typeface="Times New Roman" pitchFamily="18" charset="0"/>
                          <a:ea typeface="+mn-ea"/>
                          <a:cs typeface="Times New Roman" pitchFamily="18" charset="0"/>
                        </a:rPr>
                        <a:t>2013-2014</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34818">
                <a:tc>
                  <a:txBody>
                    <a:bodyPr/>
                    <a:lstStyle/>
                    <a:p>
                      <a:pPr algn="just">
                        <a:spcAft>
                          <a:spcPts val="0"/>
                        </a:spcAft>
                      </a:pPr>
                      <a:r>
                        <a:rPr lang="ro-RO" sz="1400" kern="1200" dirty="0">
                          <a:solidFill>
                            <a:srgbClr val="000000"/>
                          </a:solidFill>
                          <a:effectLst/>
                          <a:latin typeface="Times New Roman"/>
                          <a:ea typeface="Times New Roman"/>
                          <a:cs typeface="Times New Roman"/>
                        </a:rPr>
                        <a:t>Optimizarea mărimii claselor</a:t>
                      </a:r>
                      <a:endParaRPr lang="ru-RU" sz="14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spcAft>
                          <a:spcPts val="0"/>
                        </a:spcAft>
                      </a:pPr>
                      <a:r>
                        <a:rPr lang="ro-RO" sz="1100" i="1" kern="1200" dirty="0">
                          <a:solidFill>
                            <a:srgbClr val="000000"/>
                          </a:solidFill>
                          <a:effectLst/>
                          <a:latin typeface="Times New Roman"/>
                          <a:ea typeface="Times New Roman"/>
                          <a:cs typeface="Times New Roman"/>
                        </a:rPr>
                        <a:t>Planul naţional de acţiuni pentru implementarea reformei structurale în educaţie</a:t>
                      </a:r>
                      <a:endParaRPr lang="ru-RU" sz="11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748794472"/>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1800" b="1" dirty="0">
                <a:solidFill>
                  <a:srgbClr val="9999FF"/>
                </a:solidFill>
                <a:effectLst>
                  <a:outerShdw blurRad="38100" dist="38100" dir="2700000" algn="tl">
                    <a:srgbClr val="000000">
                      <a:alpha val="43137"/>
                    </a:srgbClr>
                  </a:outerShdw>
                </a:effectLst>
                <a:latin typeface="Constantia" pitchFamily="18" charset="0"/>
              </a:rPr>
              <a:t>Domeniul „Educaţie”</a:t>
            </a:r>
            <a:r>
              <a:rPr lang="ro-RO" sz="1800" b="1" dirty="0" smtClean="0">
                <a:solidFill>
                  <a:srgbClr val="9999FF"/>
                </a:solidFill>
                <a:effectLst>
                  <a:outerShdw blurRad="38100" dist="38100" dir="2700000" algn="tl">
                    <a:srgbClr val="000000">
                      <a:alpha val="43137"/>
                    </a:srgbClr>
                  </a:outerShdw>
                </a:effectLst>
                <a:latin typeface="Constantia" pitchFamily="18" charset="0"/>
              </a:rPr>
              <a:t/>
            </a:r>
            <a:br>
              <a:rPr lang="ro-RO" sz="1800" b="1" dirty="0" smtClean="0">
                <a:solidFill>
                  <a:srgbClr val="9999FF"/>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1205698839"/>
              </p:ext>
            </p:extLst>
          </p:nvPr>
        </p:nvGraphicFramePr>
        <p:xfrm>
          <a:off x="539552" y="1484784"/>
          <a:ext cx="8136582" cy="4954477"/>
        </p:xfrm>
        <a:graphic>
          <a:graphicData uri="http://schemas.openxmlformats.org/drawingml/2006/table">
            <a:tbl>
              <a:tblPr/>
              <a:tblGrid>
                <a:gridCol w="4068291"/>
                <a:gridCol w="4068291"/>
              </a:tblGrid>
              <a:tr h="525286">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517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vi-VN" sz="1600" b="1" i="0" u="none" strike="noStrike" cap="none" normalizeH="0" baseline="0" dirty="0" smtClean="0">
                          <a:ln>
                            <a:noFill/>
                          </a:ln>
                          <a:solidFill>
                            <a:schemeClr val="bg1"/>
                          </a:solidFill>
                          <a:effectLst/>
                          <a:latin typeface="Arial" charset="0"/>
                          <a:cs typeface="Arial" charset="0"/>
                        </a:rPr>
                        <a:t>Ce alţi indicatori ce ţin de asigurarea cu servicii de educaţie a localităţilor îi consideraţi necesar</a:t>
                      </a:r>
                      <a:r>
                        <a:rPr kumimoji="0" lang="ro-RO" sz="1600" b="1" i="0" u="none" strike="noStrike" cap="none" normalizeH="0" baseline="0" dirty="0" smtClean="0">
                          <a:ln>
                            <a:noFill/>
                          </a:ln>
                          <a:solidFill>
                            <a:schemeClr val="bg1"/>
                          </a:solidFill>
                          <a:effectLst/>
                          <a:latin typeface="Arial" charset="0"/>
                          <a:cs typeface="Arial" charset="0"/>
                        </a:rPr>
                        <a:t>i?</a:t>
                      </a:r>
                      <a:endParaRPr kumimoji="0" lang="ru-RU" sz="1600" b="0" i="0" u="none" strike="noStrike" cap="none" normalizeH="0" baseline="0" dirty="0" smtClean="0">
                        <a:ln>
                          <a:noFill/>
                        </a:ln>
                        <a:solidFill>
                          <a:schemeClr val="bg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18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6583">
                <a:tc>
                  <a:txBody>
                    <a:bodyPr/>
                    <a:lstStyle/>
                    <a:p>
                      <a:pPr marL="373063" indent="-285750" algn="l" defTabSz="914400" rtl="0" eaLnBrk="1" fontAlgn="b" latinLnBrk="0" hangingPunct="1">
                        <a:buFont typeface="Arial" pitchFamily="34" charset="0"/>
                        <a:buChar char="•"/>
                      </a:pPr>
                      <a:r>
                        <a:rPr lang="it-IT" sz="1400" kern="1200" dirty="0">
                          <a:solidFill>
                            <a:schemeClr val="dk1"/>
                          </a:solidFill>
                          <a:effectLst/>
                          <a:latin typeface="+mn-lt"/>
                          <a:ea typeface="+mn-ea"/>
                          <a:cs typeface="+mn-cs"/>
                        </a:rPr>
                        <a:t>Existenta institutiilor prescolare, scolilor in localitate (cl. I-IV, V-IX)</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UNICEF</a:t>
                      </a: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7760">
                <a:tc>
                  <a:txBody>
                    <a:bodyPr/>
                    <a:lstStyle/>
                    <a:p>
                      <a:pPr marL="373063" indent="-285750" algn="l" defTabSz="914400" rtl="0" eaLnBrk="1" fontAlgn="b" latinLnBrk="0" hangingPunct="1">
                        <a:buFont typeface="Arial" pitchFamily="34" charset="0"/>
                        <a:buChar char="•"/>
                      </a:pPr>
                      <a:r>
                        <a:rPr lang="ro-RO" sz="1400" kern="1200" dirty="0">
                          <a:solidFill>
                            <a:schemeClr val="dk1"/>
                          </a:solidFill>
                          <a:effectLst/>
                          <a:latin typeface="+mn-lt"/>
                          <a:ea typeface="+mn-ea"/>
                          <a:cs typeface="+mn-cs"/>
                        </a:rPr>
                        <a:t>Nr. </a:t>
                      </a:r>
                      <a:r>
                        <a:rPr lang="ro-RO" sz="1400" kern="1200" dirty="0" smtClean="0">
                          <a:solidFill>
                            <a:schemeClr val="dk1"/>
                          </a:solidFill>
                          <a:effectLst/>
                          <a:latin typeface="+mn-lt"/>
                          <a:ea typeface="+mn-ea"/>
                          <a:cs typeface="+mn-cs"/>
                        </a:rPr>
                        <a:t>de </a:t>
                      </a:r>
                      <a:r>
                        <a:rPr lang="ro-RO" sz="1400" kern="1200" dirty="0">
                          <a:solidFill>
                            <a:schemeClr val="dk1"/>
                          </a:solidFill>
                          <a:effectLst/>
                          <a:latin typeface="+mn-lt"/>
                          <a:ea typeface="+mn-ea"/>
                          <a:cs typeface="+mn-cs"/>
                        </a:rPr>
                        <a:t>copii de varsta 3-6 ani ce nu frecventeaza institutiile </a:t>
                      </a:r>
                      <a:r>
                        <a:rPr lang="ro-RO" sz="1400" kern="1200" dirty="0" smtClean="0">
                          <a:solidFill>
                            <a:schemeClr val="dk1"/>
                          </a:solidFill>
                          <a:effectLst/>
                          <a:latin typeface="+mn-lt"/>
                          <a:ea typeface="+mn-ea"/>
                          <a:cs typeface="+mn-cs"/>
                        </a:rPr>
                        <a:t>scolare</a:t>
                      </a:r>
                      <a:endParaRPr lang="ro-RO" sz="14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a:ln>
                            <a:noFill/>
                          </a:ln>
                          <a:solidFill>
                            <a:srgbClr val="000000"/>
                          </a:solidFill>
                          <a:effectLst/>
                          <a:latin typeface="Arial" charset="0"/>
                          <a:ea typeface="+mn-ea"/>
                          <a:cs typeface="Arial" charset="0"/>
                        </a:rPr>
                        <a:t>Consiliul Raional Telenesti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271463" marR="0" lvl="1" indent="-184150" algn="l" defTabSz="914400" rtl="0" eaLnBrk="1" fontAlgn="b" latinLnBrk="0" hangingPunct="1">
                        <a:lnSpc>
                          <a:spcPct val="115000"/>
                        </a:lnSpc>
                        <a:spcBef>
                          <a:spcPct val="0"/>
                        </a:spcBef>
                        <a:spcAft>
                          <a:spcPct val="0"/>
                        </a:spcAft>
                        <a:buClrTx/>
                        <a:buSzTx/>
                        <a:buFont typeface="Arial" pitchFamily="34" charset="0"/>
                        <a:buChar char="•"/>
                        <a:tabLst>
                          <a:tab pos="914400" algn="l"/>
                        </a:tabLst>
                      </a:pPr>
                      <a:r>
                        <a:rPr lang="ro-RO" sz="1400" kern="1200" dirty="0" smtClean="0">
                          <a:solidFill>
                            <a:schemeClr val="dk1"/>
                          </a:solidFill>
                          <a:effectLst/>
                          <a:latin typeface="+mn-lt"/>
                          <a:ea typeface="+mn-ea"/>
                          <a:cs typeface="+mn-cs"/>
                        </a:rPr>
                        <a:t>Gradul de </a:t>
                      </a:r>
                      <a:r>
                        <a:rPr lang="it-IT" sz="1400" kern="1200" dirty="0" smtClean="0">
                          <a:solidFill>
                            <a:schemeClr val="dk1"/>
                          </a:solidFill>
                          <a:effectLst/>
                          <a:latin typeface="+mn-lt"/>
                          <a:ea typeface="+mn-ea"/>
                          <a:cs typeface="+mn-cs"/>
                        </a:rPr>
                        <a:t>acoperire cu locuri in institutiile prescolare</a:t>
                      </a:r>
                      <a:endParaRPr lang="ru-RU" sz="1400" kern="1200" dirty="0" smtClean="0">
                        <a:solidFill>
                          <a:schemeClr val="dk1"/>
                        </a:solidFill>
                        <a:effectLst/>
                        <a:latin typeface="+mn-lt"/>
                        <a:ea typeface="+mn-ea"/>
                        <a:cs typeface="+mn-cs"/>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it-IT" sz="1200" b="0" i="1" u="none" strike="noStrike" kern="1200" cap="none" normalizeH="0" baseline="0" dirty="0">
                          <a:ln>
                            <a:noFill/>
                          </a:ln>
                          <a:solidFill>
                            <a:srgbClr val="000000"/>
                          </a:solidFill>
                          <a:effectLst/>
                          <a:latin typeface="Arial" charset="0"/>
                          <a:ea typeface="+mn-ea"/>
                          <a:cs typeface="Arial" charset="0"/>
                        </a:rPr>
                        <a:t>Primaria Ermoclia, r. Stefan </a:t>
                      </a:r>
                      <a:r>
                        <a:rPr kumimoji="0" lang="it-IT" sz="1200" b="0" i="1" u="none" strike="noStrike" kern="1200" cap="none" normalizeH="0" baseline="0" dirty="0" smtClean="0">
                          <a:ln>
                            <a:noFill/>
                          </a:ln>
                          <a:solidFill>
                            <a:srgbClr val="000000"/>
                          </a:solidFill>
                          <a:effectLst/>
                          <a:latin typeface="Arial" charset="0"/>
                          <a:ea typeface="+mn-ea"/>
                          <a:cs typeface="Arial" charset="0"/>
                        </a:rPr>
                        <a:t>Voda</a:t>
                      </a:r>
                      <a:r>
                        <a:rPr kumimoji="0" lang="ro-RO" sz="1200" b="0" i="1" u="none" strike="noStrike" kern="1200" cap="none" normalizeH="0" baseline="0" dirty="0" smtClean="0">
                          <a:ln>
                            <a:noFill/>
                          </a:ln>
                          <a:solidFill>
                            <a:srgbClr val="000000"/>
                          </a:solidFill>
                          <a:effectLst/>
                          <a:latin typeface="Arial" charset="0"/>
                          <a:ea typeface="+mn-ea"/>
                          <a:cs typeface="Arial" charset="0"/>
                        </a:rPr>
                        <a:t> </a:t>
                      </a:r>
                    </a:p>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vi-VN" sz="1200" b="0" i="1" u="none" strike="noStrike" kern="1200" cap="none" normalizeH="0" baseline="0" dirty="0" smtClean="0">
                          <a:ln>
                            <a:noFill/>
                          </a:ln>
                          <a:solidFill>
                            <a:srgbClr val="000000"/>
                          </a:solidFill>
                          <a:effectLst/>
                          <a:latin typeface="Arial" charset="0"/>
                          <a:ea typeface="+mn-ea"/>
                          <a:cs typeface="Arial" charset="0"/>
                        </a:rPr>
                        <a:t>Primăria Ucrainca, raionul Căuşeni</a:t>
                      </a:r>
                      <a:endParaRPr kumimoji="0" lang="ro-RO" sz="1200" b="0" i="1" u="none" strike="noStrike" kern="1200" cap="none" normalizeH="0" baseline="0" dirty="0" smtClean="0">
                        <a:ln>
                          <a:noFill/>
                        </a:ln>
                        <a:solidFill>
                          <a:srgbClr val="000000"/>
                        </a:solidFill>
                        <a:effectLst/>
                        <a:latin typeface="Arial" charset="0"/>
                        <a:ea typeface="+mn-ea"/>
                        <a:cs typeface="Arial"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901016">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vi-VN" sz="1400" kern="1200" dirty="0" smtClean="0">
                          <a:solidFill>
                            <a:schemeClr val="dk1"/>
                          </a:solidFill>
                          <a:effectLst/>
                          <a:latin typeface="+mn-lt"/>
                          <a:ea typeface="+mn-ea"/>
                          <a:cs typeface="+mn-cs"/>
                        </a:rPr>
                        <a:t>Nr. copii 1-6 ani care frecventează  instituțiile preșcolare/clase pregătitoare per cadru didactic</a:t>
                      </a:r>
                      <a:endParaRPr lang="ro-RO" sz="1400" kern="1200" dirty="0" smtClean="0">
                        <a:solidFill>
                          <a:schemeClr val="dk1"/>
                        </a:solidFill>
                        <a:effectLst/>
                        <a:latin typeface="+mn-lt"/>
                        <a:ea typeface="+mn-ea"/>
                        <a:cs typeface="+mn-cs"/>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Institutul National Cercetari Economice, Academia de Stiinte</a:t>
                      </a:r>
                    </a:p>
                    <a:p>
                      <a:endParaRPr lang="ru-RU"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373063" marR="0" indent="-285750" algn="l" defTabSz="914400" rtl="0" eaLnBrk="1" fontAlgn="b" latinLnBrk="0" hangingPunct="1">
                        <a:lnSpc>
                          <a:spcPct val="100000"/>
                        </a:lnSpc>
                        <a:spcBef>
                          <a:spcPts val="0"/>
                        </a:spcBef>
                        <a:spcAft>
                          <a:spcPts val="0"/>
                        </a:spcAft>
                        <a:buClrTx/>
                        <a:buSzTx/>
                        <a:buFont typeface="Arial" pitchFamily="34" charset="0"/>
                        <a:buChar char="•"/>
                        <a:tabLst/>
                        <a:defRPr/>
                      </a:pPr>
                      <a:r>
                        <a:rPr lang="ro-RO" sz="1400" kern="1200" dirty="0" smtClean="0">
                          <a:solidFill>
                            <a:schemeClr val="dk1"/>
                          </a:solidFill>
                          <a:effectLst/>
                          <a:latin typeface="+mn-lt"/>
                          <a:ea typeface="+mn-ea"/>
                          <a:cs typeface="+mn-cs"/>
                        </a:rPr>
                        <a:t>Remarcă: Indicatorul „Rata persoanelor 16-24 care au absolvit gimnaziul si nu continua studiile in total nr. persoane 16-24 ani” - optimizarea retelei scolare, nu stiu daca este relevant</a:t>
                      </a:r>
                    </a:p>
                    <a:p>
                      <a:pPr marL="373063" indent="-285750" algn="l" defTabSz="914400" rtl="0" eaLnBrk="1" fontAlgn="b" latinLnBrk="0" hangingPunct="1">
                        <a:buFont typeface="Arial" pitchFamily="34" charset="0"/>
                        <a:buChar char="•"/>
                      </a:pPr>
                      <a:endParaRPr lang="ro-RO" sz="14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UNICEF</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Tree>
    <p:extLst>
      <p:ext uri="{BB962C8B-B14F-4D97-AF65-F5344CB8AC3E}">
        <p14:creationId xmlns:p14="http://schemas.microsoft.com/office/powerpoint/2010/main" val="1985489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29600" cy="576362"/>
          </a:xfrm>
        </p:spPr>
        <p:txBody>
          <a:bodyPr/>
          <a:lstStyle/>
          <a:p>
            <a:r>
              <a:rPr lang="ro-RO" sz="1400" b="1" dirty="0" smtClean="0">
                <a:effectLst>
                  <a:outerShdw blurRad="38100" dist="38100" dir="2700000" algn="tl">
                    <a:srgbClr val="C0C0C0"/>
                  </a:outerShdw>
                </a:effectLst>
                <a:latin typeface="Constantia" pitchFamily="18" charset="0"/>
              </a:rPr>
              <a:t>Nivelul de corelare al Indicelui de Deprivare Educaţională existent cu cadrul</a:t>
            </a:r>
            <a:r>
              <a:rPr lang="ro-RO" sz="1800" b="1" dirty="0" smtClean="0">
                <a:effectLst>
                  <a:outerShdw blurRad="38100" dist="38100" dir="2700000" algn="tl">
                    <a:srgbClr val="C0C0C0"/>
                  </a:outerShdw>
                </a:effectLst>
                <a:latin typeface="Constantia" pitchFamily="18" charset="0"/>
              </a:rPr>
              <a:t> </a:t>
            </a:r>
            <a:r>
              <a:rPr lang="ro-RO" sz="1400" b="1" dirty="0" smtClean="0">
                <a:effectLst>
                  <a:outerShdw blurRad="38100" dist="38100" dir="2700000" algn="tl">
                    <a:srgbClr val="C0C0C0"/>
                  </a:outerShdw>
                </a:effectLst>
                <a:latin typeface="Constantia" pitchFamily="18" charset="0"/>
              </a:rPr>
              <a:t>strategic</a:t>
            </a:r>
            <a:endParaRPr lang="en-US" sz="1800" dirty="0" smtClean="0"/>
          </a:p>
        </p:txBody>
      </p:sp>
      <p:graphicFrame>
        <p:nvGraphicFramePr>
          <p:cNvPr id="5" name="Объект 4"/>
          <p:cNvGraphicFramePr>
            <a:graphicFrameLocks noGrp="1"/>
          </p:cNvGraphicFramePr>
          <p:nvPr>
            <p:ph idx="1"/>
            <p:extLst>
              <p:ext uri="{D42A27DB-BD31-4B8C-83A1-F6EECF244321}">
                <p14:modId xmlns:p14="http://schemas.microsoft.com/office/powerpoint/2010/main" val="1713448577"/>
              </p:ext>
            </p:extLst>
          </p:nvPr>
        </p:nvGraphicFramePr>
        <p:xfrm>
          <a:off x="323528" y="829324"/>
          <a:ext cx="8568951" cy="6062347"/>
        </p:xfrm>
        <a:graphic>
          <a:graphicData uri="http://schemas.openxmlformats.org/drawingml/2006/table">
            <a:tbl>
              <a:tblPr/>
              <a:tblGrid>
                <a:gridCol w="4968551"/>
                <a:gridCol w="718975"/>
                <a:gridCol w="564985"/>
                <a:gridCol w="640317"/>
                <a:gridCol w="564985"/>
                <a:gridCol w="564985"/>
                <a:gridCol w="546153"/>
              </a:tblGrid>
              <a:tr h="2285939">
                <a:tc>
                  <a:txBody>
                    <a:bodyPr/>
                    <a:lstStyle/>
                    <a:p>
                      <a:pPr algn="ctr" rtl="0" fontAlgn="ctr"/>
                      <a:r>
                        <a:rPr lang="ro-RO" sz="1100" b="1" i="0" u="none" strike="noStrike" dirty="0">
                          <a:solidFill>
                            <a:srgbClr val="FFFFFF"/>
                          </a:solidFill>
                          <a:effectLst/>
                          <a:latin typeface="Times New Roman"/>
                        </a:rPr>
                        <a:t>Obiective/indicatori</a:t>
                      </a:r>
                      <a:endParaRPr lang="ru-RU" sz="1100" b="1" i="0" u="none" strike="noStrike" dirty="0">
                        <a:solidFill>
                          <a:srgbClr val="FFFFFF"/>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ro-RO" sz="1100" b="0" i="0" u="none" strike="noStrike" kern="1200" dirty="0">
                          <a:solidFill>
                            <a:srgbClr val="000000"/>
                          </a:solidFill>
                          <a:effectLst/>
                          <a:latin typeface="Times New Roman"/>
                        </a:rPr>
                        <a:t>Rata copiilor 3-4 ani neînrolați în programe de educație timpurie/invatamintul preșcolar în total nr. copii 3-4 ani, %</a:t>
                      </a:r>
                      <a:endParaRPr lang="ru-RU" sz="1100" b="0" i="0" u="none" strike="noStrike" dirty="0">
                        <a:solidFill>
                          <a:srgbClr val="000000"/>
                        </a:solidFill>
                        <a:effectLst/>
                        <a:latin typeface="Times New Roman"/>
                      </a:endParaRPr>
                    </a:p>
                  </a:txBody>
                  <a:tcPr marL="6178" marR="6178" marT="6178"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DEDEFF"/>
                    </a:solidFill>
                  </a:tcPr>
                </a:tc>
                <a:tc>
                  <a:txBody>
                    <a:bodyPr/>
                    <a:lstStyle/>
                    <a:p>
                      <a:pPr algn="l" rtl="0" fontAlgn="b"/>
                      <a:r>
                        <a:rPr lang="ro-RO" sz="1100" b="0" i="0" u="none" strike="noStrike" kern="1200" dirty="0">
                          <a:solidFill>
                            <a:srgbClr val="000000"/>
                          </a:solidFill>
                          <a:effectLst/>
                          <a:latin typeface="Times New Roman"/>
                        </a:rPr>
                        <a:t>Rata copiilor 5-6 ani neînrolați în pregătirea către scoală în total nr. copii 5-6 ani, %</a:t>
                      </a:r>
                      <a:endParaRPr lang="ru-RU" sz="1100" b="0" i="0" u="none" strike="noStrike" dirty="0">
                        <a:solidFill>
                          <a:srgbClr val="000000"/>
                        </a:solidFill>
                        <a:effectLst/>
                        <a:latin typeface="Times New Roman"/>
                      </a:endParaRPr>
                    </a:p>
                  </a:txBody>
                  <a:tcPr marL="6178" marR="6178" marT="6178"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EFEFFF"/>
                    </a:solidFill>
                  </a:tcPr>
                </a:tc>
                <a:tc>
                  <a:txBody>
                    <a:bodyPr/>
                    <a:lstStyle/>
                    <a:p>
                      <a:pPr algn="l" rtl="0" fontAlgn="b"/>
                      <a:r>
                        <a:rPr lang="ro-RO" sz="1100" b="0" i="0" u="none" strike="noStrike" kern="1200" dirty="0">
                          <a:solidFill>
                            <a:srgbClr val="000000"/>
                          </a:solidFill>
                          <a:effectLst/>
                          <a:latin typeface="Times New Roman"/>
                        </a:rPr>
                        <a:t>Nr. copii 0-6 ani care frecventează  instituțiile preșcolare/clase pregătitoare per cadru didactic</a:t>
                      </a:r>
                      <a:endParaRPr lang="ru-RU" sz="1100" b="0" i="0" u="none" strike="noStrike" dirty="0">
                        <a:solidFill>
                          <a:srgbClr val="000000"/>
                        </a:solidFill>
                        <a:effectLst/>
                        <a:latin typeface="Times New Roman"/>
                      </a:endParaRPr>
                    </a:p>
                  </a:txBody>
                  <a:tcPr marL="6178" marR="6178" marT="6178"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DEDEFF"/>
                    </a:solidFill>
                  </a:tcPr>
                </a:tc>
                <a:tc>
                  <a:txBody>
                    <a:bodyPr/>
                    <a:lstStyle/>
                    <a:p>
                      <a:pPr algn="l" rtl="0" fontAlgn="b"/>
                      <a:r>
                        <a:rPr lang="ro-RO" sz="1100" b="0" i="0" u="none" strike="noStrike" kern="1200" dirty="0">
                          <a:solidFill>
                            <a:srgbClr val="000000"/>
                          </a:solidFill>
                          <a:effectLst/>
                          <a:latin typeface="Times New Roman"/>
                        </a:rPr>
                        <a:t>Rata copiilor 7-15 ani neînrolați în invatamintul general obligatoriu în total nr. copii 7-15 ani, %</a:t>
                      </a:r>
                      <a:endParaRPr lang="ru-RU" sz="1100" b="0" i="0" u="none" strike="noStrike" dirty="0">
                        <a:solidFill>
                          <a:srgbClr val="000000"/>
                        </a:solidFill>
                        <a:effectLst/>
                        <a:latin typeface="Times New Roman"/>
                      </a:endParaRPr>
                    </a:p>
                  </a:txBody>
                  <a:tcPr marL="6178" marR="6178" marT="6178"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EFEFFF"/>
                    </a:solidFill>
                  </a:tcPr>
                </a:tc>
                <a:tc>
                  <a:txBody>
                    <a:bodyPr/>
                    <a:lstStyle/>
                    <a:p>
                      <a:pPr algn="l" rtl="0" fontAlgn="b"/>
                      <a:r>
                        <a:rPr lang="ro-RO" sz="1100" b="0" i="0" u="none" strike="noStrike" kern="1200" dirty="0">
                          <a:solidFill>
                            <a:srgbClr val="000000"/>
                          </a:solidFill>
                          <a:effectLst/>
                          <a:latin typeface="Times New Roman"/>
                        </a:rPr>
                        <a:t>Rata copiilor de vârsta 7-15 ani care locuiesc la o distanta &gt; 3 km de la instituția de invatamint obligatoriu, %</a:t>
                      </a:r>
                      <a:endParaRPr lang="ru-RU" sz="1100" b="0" i="0" u="none" strike="noStrike" dirty="0">
                        <a:solidFill>
                          <a:srgbClr val="000000"/>
                        </a:solidFill>
                        <a:effectLst/>
                        <a:latin typeface="Times New Roman"/>
                      </a:endParaRPr>
                    </a:p>
                  </a:txBody>
                  <a:tcPr marL="6178" marR="6178" marT="6178"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DEDEFF"/>
                    </a:solidFill>
                  </a:tcPr>
                </a:tc>
                <a:tc>
                  <a:txBody>
                    <a:bodyPr/>
                    <a:lstStyle/>
                    <a:p>
                      <a:pPr algn="l" rtl="0" fontAlgn="b"/>
                      <a:r>
                        <a:rPr lang="ro-RO" sz="1100" b="0" i="0" u="none" strike="noStrike" kern="1200" dirty="0">
                          <a:solidFill>
                            <a:srgbClr val="000000"/>
                          </a:solidFill>
                          <a:effectLst/>
                          <a:latin typeface="Times New Roman"/>
                        </a:rPr>
                        <a:t>Rata persoanelor 16-24 care au absolvit gimnaziul și nu continua studiile în total nr. persoane 16-24 ani, %</a:t>
                      </a:r>
                      <a:endParaRPr lang="ru-RU" sz="1100" b="0" i="0" u="none" strike="noStrike" dirty="0">
                        <a:solidFill>
                          <a:srgbClr val="000000"/>
                        </a:solidFill>
                        <a:effectLst/>
                        <a:latin typeface="Times New Roman"/>
                      </a:endParaRPr>
                    </a:p>
                  </a:txBody>
                  <a:tcPr marL="6178" marR="6178" marT="6178"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EFEFFF"/>
                    </a:solidFill>
                  </a:tcPr>
                </a:tc>
              </a:tr>
              <a:tr h="285742">
                <a:tc>
                  <a:txBody>
                    <a:bodyPr/>
                    <a:lstStyle/>
                    <a:p>
                      <a:pPr algn="just" rtl="0" fontAlgn="ctr"/>
                      <a:r>
                        <a:rPr lang="ro-RO" sz="1100" b="0" i="0" u="none" strike="noStrike" kern="1200" dirty="0">
                          <a:solidFill>
                            <a:srgbClr val="000000"/>
                          </a:solidFill>
                          <a:effectLst/>
                          <a:latin typeface="Times New Roman"/>
                        </a:rPr>
                        <a:t>Sporirea accesului la educaţia de calitate pentru copiii de vârstă preşcolară şi şcolară</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a:noFill/>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285742">
                <a:tc>
                  <a:txBody>
                    <a:bodyPr/>
                    <a:lstStyle/>
                    <a:p>
                      <a:pPr algn="just" rtl="0" fontAlgn="ctr"/>
                      <a:r>
                        <a:rPr lang="ro-RO" sz="1100" b="0" i="0" u="none" strike="noStrike" kern="1200" dirty="0">
                          <a:solidFill>
                            <a:srgbClr val="000000"/>
                          </a:solidFill>
                          <a:effectLst/>
                          <a:latin typeface="Times New Roman"/>
                        </a:rPr>
                        <a:t>Majorarea ratei de înrolare în programele preşcolare pentru copiii de 3-6 ani de la 41,3% în 2002 până la 78% în 2015</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85742">
                <a:tc>
                  <a:txBody>
                    <a:bodyPr/>
                    <a:lstStyle/>
                    <a:p>
                      <a:pPr algn="just" rtl="0" fontAlgn="ctr"/>
                      <a:r>
                        <a:rPr lang="ro-RO" sz="1100" b="0" i="0" u="none" strike="noStrike" kern="1200" dirty="0">
                          <a:solidFill>
                            <a:srgbClr val="000000"/>
                          </a:solidFill>
                          <a:effectLst/>
                          <a:latin typeface="Times New Roman"/>
                        </a:rPr>
                        <a:t>Majorarea ratei de înrolare în programele preşcolare pentru copiii de 5-6 (7) ani – de la 66,5% în 2002 până la 98% în 2015</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85742">
                <a:tc>
                  <a:txBody>
                    <a:bodyPr/>
                    <a:lstStyle/>
                    <a:p>
                      <a:pPr algn="just" rtl="0" fontAlgn="ctr"/>
                      <a:r>
                        <a:rPr lang="ro-RO" sz="1100" b="0" i="0" u="none" strike="noStrike" kern="1200" dirty="0">
                          <a:solidFill>
                            <a:srgbClr val="000000"/>
                          </a:solidFill>
                          <a:effectLst/>
                          <a:latin typeface="Times New Roman"/>
                        </a:rPr>
                        <a:t>Creșterea accesului și îmbunătățirea calității învățamântului primar, gimnazial și liceal din perspectiva școlilor prietenoase copilului </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85742">
                <a:tc>
                  <a:txBody>
                    <a:bodyPr/>
                    <a:lstStyle/>
                    <a:p>
                      <a:pPr algn="just" rtl="0" fontAlgn="ctr"/>
                      <a:r>
                        <a:rPr lang="ro-RO" sz="1100" b="0" i="0" u="none" strike="noStrike" kern="1200" dirty="0">
                          <a:solidFill>
                            <a:srgbClr val="000000"/>
                          </a:solidFill>
                          <a:effectLst/>
                          <a:latin typeface="Times New Roman"/>
                        </a:rPr>
                        <a:t>Majorarea ratei brute de matriculare în învățamântul primar de la 93,5% în anul 2010 pana la 95% în anul 2013 și 98% în anul 2015.</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85742">
                <a:tc>
                  <a:txBody>
                    <a:bodyPr/>
                    <a:lstStyle/>
                    <a:p>
                      <a:pPr algn="just" rtl="0" fontAlgn="ctr"/>
                      <a:r>
                        <a:rPr lang="ro-RO" sz="1100" b="0" i="0" u="none" strike="noStrike" kern="1200" dirty="0">
                          <a:solidFill>
                            <a:srgbClr val="000000"/>
                          </a:solidFill>
                          <a:effectLst/>
                          <a:latin typeface="Times New Roman"/>
                        </a:rPr>
                        <a:t>Majorarea ratei brute de înmatriculare în învățământul general obligatoriu până la 98 % în 2015</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C00000"/>
                    </a:solidFill>
                  </a:tcPr>
                </a:tc>
              </a:tr>
              <a:tr h="285742">
                <a:tc>
                  <a:txBody>
                    <a:bodyPr/>
                    <a:lstStyle/>
                    <a:p>
                      <a:pPr algn="just" rtl="0" fontAlgn="ctr"/>
                      <a:r>
                        <a:rPr lang="ro-RO" sz="1100" b="0" i="0" u="none" strike="noStrike" kern="1200" dirty="0">
                          <a:solidFill>
                            <a:srgbClr val="000000"/>
                          </a:solidFill>
                          <a:effectLst/>
                          <a:latin typeface="Times New Roman"/>
                        </a:rPr>
                        <a:t>Reducerea anuala cu cel puțin a 5% a cotei absolvenților de gimnaziu, care nu-si mai continua </a:t>
                      </a:r>
                      <a:r>
                        <a:rPr lang="ro-RO" sz="1100" b="0" i="0" u="none" strike="noStrike" kern="1200" dirty="0" smtClean="0">
                          <a:solidFill>
                            <a:srgbClr val="000000"/>
                          </a:solidFill>
                          <a:effectLst/>
                          <a:latin typeface="Times New Roman"/>
                        </a:rPr>
                        <a:t>studiile</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6178" marR="6178" marT="6178" marB="0" anchor="ctr">
                    <a:lnL w="19050" cap="flat" cmpd="sng" algn="ctr">
                      <a:solidFill>
                        <a:srgbClr val="F2F2F2"/>
                      </a:solidFill>
                      <a:prstDash val="solid"/>
                      <a:round/>
                      <a:headEnd type="none" w="med" len="med"/>
                      <a:tailEnd type="none" w="med" len="med"/>
                    </a:lnL>
                    <a:lnR>
                      <a:noFill/>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285742">
                <a:tc>
                  <a:txBody>
                    <a:bodyPr/>
                    <a:lstStyle/>
                    <a:p>
                      <a:pPr algn="just" rtl="0" fontAlgn="ctr"/>
                      <a:r>
                        <a:rPr lang="ro-RO" sz="1100" b="0" i="0" u="none" strike="noStrike" kern="1200" dirty="0">
                          <a:solidFill>
                            <a:srgbClr val="000000"/>
                          </a:solidFill>
                          <a:effectLst/>
                          <a:latin typeface="Times New Roman"/>
                        </a:rPr>
                        <a:t>Reorganizarea instituțiilor mici prin crearea școlilor de circumscripție și asigurarea elevilor din localitățile îndepărtate cu transport școlar.</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85742">
                <a:tc>
                  <a:txBody>
                    <a:bodyPr/>
                    <a:lstStyle/>
                    <a:p>
                      <a:pPr algn="just" rtl="0" fontAlgn="ctr"/>
                      <a:r>
                        <a:rPr lang="ro-RO" sz="1100" b="0" i="0" u="none" strike="noStrike" kern="1200" dirty="0">
                          <a:solidFill>
                            <a:srgbClr val="000000"/>
                          </a:solidFill>
                          <a:effectLst/>
                          <a:latin typeface="Times New Roman"/>
                        </a:rPr>
                        <a:t>Continuarea reformei de dezinstituţionalizare şi crearea condiţiilor pentru asigurarea incluziunii educaţionale</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87518">
                <a:tc>
                  <a:txBody>
                    <a:bodyPr/>
                    <a:lstStyle/>
                    <a:p>
                      <a:pPr algn="just" rtl="0" fontAlgn="ctr"/>
                      <a:r>
                        <a:rPr lang="ro-RO" sz="1100" b="0" i="0" u="none" strike="noStrike" kern="1200" dirty="0">
                          <a:solidFill>
                            <a:srgbClr val="000000"/>
                          </a:solidFill>
                          <a:effectLst/>
                          <a:latin typeface="Times New Roman"/>
                        </a:rPr>
                        <a:t>Optimizarea mărimii claselor</a:t>
                      </a:r>
                      <a:endParaRPr lang="ru-RU" sz="1100" b="0" i="0" u="none" strike="noStrike" dirty="0">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6448">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6">
                  <a:txBody>
                    <a:bodyPr/>
                    <a:lstStyle/>
                    <a:p>
                      <a:pPr algn="just" fontAlgn="ctr"/>
                      <a:r>
                        <a:rPr lang="ro-RO" sz="1000" b="0" i="1" u="none" strike="noStrike">
                          <a:solidFill>
                            <a:srgbClr val="000000"/>
                          </a:solidFill>
                          <a:effectLst/>
                          <a:latin typeface="Times New Roman"/>
                        </a:rPr>
                        <a:t>nu corespunde cu obiectivele strategice</a:t>
                      </a:r>
                      <a:endParaRPr lang="ru-RU" sz="1000" b="0" i="1" u="none" strike="noStrike">
                        <a:solidFill>
                          <a:srgbClr val="000000"/>
                        </a:solidFill>
                        <a:effectLst/>
                        <a:latin typeface="Times New Roman"/>
                      </a:endParaRPr>
                    </a:p>
                  </a:txBody>
                  <a:tcPr marL="6178" marR="6178" marT="6178"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7518">
                <a:tc>
                  <a:txBody>
                    <a:bodyPr/>
                    <a:lstStyle/>
                    <a:p>
                      <a:pPr algn="just" fontAlgn="ctr"/>
                      <a:r>
                        <a:rPr lang="ro-RO" sz="800" b="0" i="0" u="none" strike="noStrike">
                          <a:solidFill>
                            <a:srgbClr val="000000"/>
                          </a:solidFill>
                          <a:effectLst/>
                          <a:latin typeface="Times New Roman"/>
                        </a:rPr>
                        <a:t> </a:t>
                      </a:r>
                      <a:endParaRPr lang="ru-RU" sz="800" b="0" i="0" u="none" strike="noStrike">
                        <a:solidFill>
                          <a:srgbClr val="000000"/>
                        </a:solidFill>
                        <a:effectLst/>
                        <a:latin typeface="Times New Roman"/>
                      </a:endParaRPr>
                    </a:p>
                  </a:txBody>
                  <a:tcPr marL="6178" marR="6178" marT="6178" marB="0" anchor="ctr">
                    <a:lnL>
                      <a:noFill/>
                    </a:lnL>
                    <a:lnR>
                      <a:noFill/>
                    </a:lnR>
                    <a:lnT w="12700" cap="flat" cmpd="sng" algn="ctr">
                      <a:solidFill>
                        <a:srgbClr val="FFFFFF"/>
                      </a:solidFill>
                      <a:prstDash val="solid"/>
                      <a:round/>
                      <a:headEnd type="none" w="med" len="med"/>
                      <a:tailEnd type="none" w="med" len="med"/>
                    </a:lnT>
                    <a:lnB>
                      <a:noFill/>
                    </a:lnB>
                    <a:solidFill>
                      <a:srgbClr val="FFFF00"/>
                    </a:solidFill>
                  </a:tcPr>
                </a:tc>
                <a:tc gridSpan="6">
                  <a:txBody>
                    <a:bodyPr/>
                    <a:lstStyle/>
                    <a:p>
                      <a:pPr algn="just" fontAlgn="ctr"/>
                      <a:r>
                        <a:rPr lang="ro-RO" sz="1000" b="0" i="1" u="none" strike="noStrike">
                          <a:solidFill>
                            <a:srgbClr val="000000"/>
                          </a:solidFill>
                          <a:effectLst/>
                          <a:latin typeface="Times New Roman"/>
                        </a:rPr>
                        <a:t>corespunde parțial cu obiectivele strategice</a:t>
                      </a:r>
                      <a:endParaRPr lang="ru-RU" sz="1000" b="0" i="1" u="none" strike="noStrike">
                        <a:solidFill>
                          <a:srgbClr val="000000"/>
                        </a:solidFill>
                        <a:effectLst/>
                        <a:latin typeface="Times New Roman"/>
                      </a:endParaRPr>
                    </a:p>
                  </a:txBody>
                  <a:tcPr marL="6178" marR="6178" marT="6178"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7518">
                <a:tc>
                  <a:txBody>
                    <a:bodyPr/>
                    <a:lstStyle/>
                    <a:p>
                      <a:pPr algn="just" fontAlgn="ctr"/>
                      <a:r>
                        <a:rPr lang="ro-RO" sz="800" b="0" i="0" u="none" strike="noStrike">
                          <a:solidFill>
                            <a:srgbClr val="000000"/>
                          </a:solidFill>
                          <a:effectLst/>
                          <a:latin typeface="Times New Roman"/>
                        </a:rPr>
                        <a:t> </a:t>
                      </a:r>
                      <a:endParaRPr lang="ru-RU" sz="800" b="0" i="0" u="none" strike="noStrike">
                        <a:solidFill>
                          <a:srgbClr val="000000"/>
                        </a:solidFill>
                        <a:effectLst/>
                        <a:latin typeface="Times New Roman"/>
                      </a:endParaRPr>
                    </a:p>
                  </a:txBody>
                  <a:tcPr marL="6178" marR="6178" marT="6178" marB="0" anchor="ctr">
                    <a:lnL>
                      <a:noFill/>
                    </a:lnL>
                    <a:lnR>
                      <a:noFill/>
                    </a:lnR>
                    <a:lnT>
                      <a:noFill/>
                    </a:lnT>
                    <a:lnB>
                      <a:noFill/>
                    </a:lnB>
                    <a:solidFill>
                      <a:srgbClr val="92D050"/>
                    </a:solidFill>
                  </a:tcPr>
                </a:tc>
                <a:tc gridSpan="6">
                  <a:txBody>
                    <a:bodyPr/>
                    <a:lstStyle/>
                    <a:p>
                      <a:pPr algn="just" fontAlgn="ctr"/>
                      <a:r>
                        <a:rPr lang="ro-RO" sz="1000" b="0" i="1" u="none" strike="noStrike" dirty="0">
                          <a:solidFill>
                            <a:srgbClr val="000000"/>
                          </a:solidFill>
                          <a:effectLst/>
                          <a:latin typeface="Times New Roman"/>
                        </a:rPr>
                        <a:t>corespunde cu obiectivele strategice</a:t>
                      </a:r>
                      <a:endParaRPr lang="ru-RU" sz="1000" b="0" i="1" u="none" strike="noStrike" dirty="0">
                        <a:solidFill>
                          <a:srgbClr val="000000"/>
                        </a:solidFill>
                        <a:effectLst/>
                        <a:latin typeface="Times New Roman"/>
                      </a:endParaRPr>
                    </a:p>
                  </a:txBody>
                  <a:tcPr marL="6178" marR="6178" marT="6178"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769364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„Educaţie”</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5" name="Объект 8"/>
          <p:cNvGraphicFramePr>
            <a:graphicFrameLocks noGrp="1"/>
          </p:cNvGraphicFramePr>
          <p:nvPr>
            <p:ph idx="1"/>
            <p:extLst>
              <p:ext uri="{D42A27DB-BD31-4B8C-83A1-F6EECF244321}">
                <p14:modId xmlns:p14="http://schemas.microsoft.com/office/powerpoint/2010/main" val="2124299672"/>
              </p:ext>
            </p:extLst>
          </p:nvPr>
        </p:nvGraphicFramePr>
        <p:xfrm>
          <a:off x="395536" y="1537154"/>
          <a:ext cx="8568952" cy="4977149"/>
        </p:xfrm>
        <a:graphic>
          <a:graphicData uri="http://schemas.openxmlformats.org/drawingml/2006/table">
            <a:tbl>
              <a:tblPr firstRow="1" firstCol="1" bandRow="1"/>
              <a:tblGrid>
                <a:gridCol w="8568952"/>
              </a:tblGrid>
              <a:tr h="667710">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educaţionale promovate</a:t>
                      </a:r>
                      <a:endParaRPr kumimoji="0" lang="ru-RU" sz="20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252293">
                <a:tc>
                  <a:txBody>
                    <a:bodyPr/>
                    <a:lstStyle/>
                    <a:p>
                      <a:pPr algn="l" rtl="0" fontAlgn="ctr"/>
                      <a:r>
                        <a:rPr lang="ro-RO" sz="1600" b="1" i="0" u="none" strike="noStrike" dirty="0" smtClean="0">
                          <a:solidFill>
                            <a:srgbClr val="FFFFFF"/>
                          </a:solidFill>
                          <a:effectLst/>
                          <a:latin typeface="Times New Roman"/>
                        </a:rPr>
                        <a:t>Învăţămînt şcolar</a:t>
                      </a:r>
                      <a:endParaRPr lang="vi-VN" sz="1600" b="1" i="0" u="none" strike="noStrike" dirty="0">
                        <a:solidFill>
                          <a:srgbClr val="FFFFFF"/>
                        </a:solidFill>
                        <a:effectLst/>
                        <a:latin typeface="Times New Roman"/>
                      </a:endParaRPr>
                    </a:p>
                  </a:txBody>
                  <a:tcPr marL="5073" marR="5073" marT="5073"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r>
              <a:tr h="366311">
                <a:tc>
                  <a:txBody>
                    <a:bodyPr/>
                    <a:lstStyle/>
                    <a:p>
                      <a:pPr>
                        <a:lnSpc>
                          <a:spcPct val="115000"/>
                        </a:lnSpc>
                        <a:spcAft>
                          <a:spcPts val="0"/>
                        </a:spcAft>
                      </a:pPr>
                      <a:r>
                        <a:rPr lang="ro-RO" sz="1500" kern="1200" dirty="0">
                          <a:solidFill>
                            <a:srgbClr val="000000"/>
                          </a:solidFill>
                          <a:effectLst/>
                          <a:latin typeface="Times New Roman"/>
                          <a:ea typeface="Times New Roman"/>
                          <a:cs typeface="Times New Roman"/>
                        </a:rPr>
                        <a:t>Ponderea populaţiei 7-15 ani în total populaţie </a:t>
                      </a:r>
                      <a:endParaRPr lang="ru-RU" sz="150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66311">
                <a:tc>
                  <a:txBody>
                    <a:bodyPr/>
                    <a:lstStyle/>
                    <a:p>
                      <a:pPr>
                        <a:lnSpc>
                          <a:spcPct val="115000"/>
                        </a:lnSpc>
                        <a:spcAft>
                          <a:spcPts val="0"/>
                        </a:spcAft>
                      </a:pPr>
                      <a:r>
                        <a:rPr lang="ro-RO" sz="1500" kern="1200" dirty="0">
                          <a:solidFill>
                            <a:srgbClr val="000000"/>
                          </a:solidFill>
                          <a:effectLst/>
                          <a:latin typeface="Times New Roman"/>
                          <a:ea typeface="Times New Roman"/>
                          <a:cs typeface="Times New Roman"/>
                        </a:rPr>
                        <a:t>Accesul copiilor la instituţia de învăţămînt gimnazial (prezenţa instituţiei, distanța, existența/inexistența transportului, nr. de copii)</a:t>
                      </a:r>
                      <a:endParaRPr lang="ru-RU" sz="150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366311">
                <a:tc>
                  <a:txBody>
                    <a:bodyPr/>
                    <a:lstStyle/>
                    <a:p>
                      <a:pPr>
                        <a:lnSpc>
                          <a:spcPct val="115000"/>
                        </a:lnSpc>
                        <a:spcAft>
                          <a:spcPts val="0"/>
                        </a:spcAft>
                      </a:pPr>
                      <a:r>
                        <a:rPr lang="ro-RO" sz="1500" kern="1200" dirty="0">
                          <a:solidFill>
                            <a:srgbClr val="000000"/>
                          </a:solidFill>
                          <a:effectLst/>
                          <a:latin typeface="Times New Roman"/>
                          <a:ea typeface="Times New Roman"/>
                          <a:cs typeface="Times New Roman"/>
                        </a:rPr>
                        <a:t>Accesul copiilor la învăţămîntul primar (prezenţa instituţiei, distanța, existența/inexistența transportului, nr. de copii)</a:t>
                      </a:r>
                      <a:endParaRPr lang="ru-RU" sz="150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66311">
                <a:tc>
                  <a:txBody>
                    <a:bodyPr/>
                    <a:lstStyle/>
                    <a:p>
                      <a:pPr algn="l" rtl="0" fontAlgn="b"/>
                      <a:r>
                        <a:rPr lang="ro-RO" sz="1400" b="0" i="1" u="none" strike="noStrike" kern="1200" dirty="0" smtClean="0">
                          <a:solidFill>
                            <a:srgbClr val="C00000"/>
                          </a:solidFill>
                          <a:effectLst/>
                          <a:latin typeface="Times New Roman"/>
                        </a:rPr>
                        <a:t>Rata copiilor 7-15 ani înrolați în invatamintul general obligatoriu în total nr. copii 7-15 ani</a:t>
                      </a:r>
                      <a:r>
                        <a:rPr lang="ro-RO" sz="1400" b="0" i="1" u="none" strike="noStrike" kern="1200" baseline="0" dirty="0" smtClean="0">
                          <a:solidFill>
                            <a:srgbClr val="C00000"/>
                          </a:solidFill>
                          <a:effectLst/>
                          <a:latin typeface="Times New Roman"/>
                        </a:rPr>
                        <a:t> (nereprezentativ)</a:t>
                      </a:r>
                      <a:endParaRPr lang="ru-RU" sz="1400" b="0" i="1" u="none" strike="noStrike" dirty="0">
                        <a:solidFill>
                          <a:srgbClr val="C00000"/>
                        </a:solidFill>
                        <a:effectLst/>
                        <a:latin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366311">
                <a:tc>
                  <a:txBody>
                    <a:bodyPr/>
                    <a:lstStyle/>
                    <a:p>
                      <a:pPr>
                        <a:lnSpc>
                          <a:spcPct val="115000"/>
                        </a:lnSpc>
                        <a:spcAft>
                          <a:spcPts val="0"/>
                        </a:spcAft>
                      </a:pPr>
                      <a:r>
                        <a:rPr lang="ro-RO" sz="1400" b="0" i="1" u="none" strike="noStrike" kern="1200" dirty="0" smtClean="0">
                          <a:solidFill>
                            <a:srgbClr val="C00000"/>
                          </a:solidFill>
                          <a:effectLst/>
                          <a:latin typeface="Times New Roman"/>
                          <a:ea typeface="+mn-ea"/>
                          <a:cs typeface="+mn-cs"/>
                        </a:rPr>
                        <a:t>Rata persoanelor 16-24 care au absolvit gimnaziul și îşi continua studiile în total nr. persoane 16-24 ani (necalitativ)</a:t>
                      </a:r>
                      <a:endParaRPr lang="ru-RU" sz="1400" b="0" i="1" u="none" strike="noStrike" kern="1200" dirty="0">
                        <a:solidFill>
                          <a:srgbClr val="C00000"/>
                        </a:solidFill>
                        <a:effectLst/>
                        <a:latin typeface="Times New Roman"/>
                        <a:ea typeface="+mn-ea"/>
                        <a:cs typeface="+mn-cs"/>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07717">
                <a:tc>
                  <a:txBody>
                    <a:bodyPr/>
                    <a:lstStyle/>
                    <a:p>
                      <a:pPr algn="l" rtl="0" fontAlgn="ctr"/>
                      <a:r>
                        <a:rPr lang="ro-RO" sz="1600" b="1" i="0" u="none" strike="noStrike" dirty="0" smtClean="0">
                          <a:solidFill>
                            <a:srgbClr val="FFFFFF"/>
                          </a:solidFill>
                          <a:effectLst/>
                          <a:latin typeface="Times New Roman"/>
                        </a:rPr>
                        <a:t>Învăţămînt şcolar</a:t>
                      </a:r>
                      <a:endParaRPr lang="vi-VN" sz="1600" b="1" i="0" u="none" strike="noStrike" dirty="0">
                        <a:solidFill>
                          <a:srgbClr val="FFFFFF"/>
                        </a:solidFill>
                        <a:effectLst/>
                        <a:latin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r>
              <a:tr h="366311">
                <a:tc>
                  <a:txBody>
                    <a:bodyPr/>
                    <a:lstStyle/>
                    <a:p>
                      <a:pPr>
                        <a:lnSpc>
                          <a:spcPct val="115000"/>
                        </a:lnSpc>
                        <a:spcAft>
                          <a:spcPts val="0"/>
                        </a:spcAft>
                      </a:pPr>
                      <a:r>
                        <a:rPr lang="ro-RO" sz="1500" kern="1200" dirty="0" smtClean="0">
                          <a:solidFill>
                            <a:srgbClr val="000000"/>
                          </a:solidFill>
                          <a:effectLst/>
                          <a:latin typeface="Times New Roman"/>
                          <a:ea typeface="Times New Roman"/>
                          <a:cs typeface="Times New Roman"/>
                        </a:rPr>
                        <a:t>Rata de înrolare în învăţămîntul preşcolar a copiilor de vârstă 3-6 ani</a:t>
                      </a:r>
                      <a:endParaRPr lang="ru-RU" sz="150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366311">
                <a:tc>
                  <a:txBody>
                    <a:bodyPr/>
                    <a:lstStyle/>
                    <a:p>
                      <a:r>
                        <a:rPr lang="ro-RO" sz="1500" i="0" kern="1200" dirty="0" smtClean="0">
                          <a:solidFill>
                            <a:srgbClr val="000000"/>
                          </a:solidFill>
                          <a:effectLst/>
                          <a:latin typeface="Times New Roman"/>
                          <a:ea typeface="Times New Roman"/>
                          <a:cs typeface="Times New Roman"/>
                        </a:rPr>
                        <a:t>Rata copiilor 5-6 ani înrolați în pregătirea către scoală </a:t>
                      </a:r>
                      <a:endParaRPr lang="ru-RU" sz="1500" i="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366311">
                <a:tc>
                  <a:txBody>
                    <a:bodyPr/>
                    <a:lstStyle/>
                    <a:p>
                      <a:pPr algn="l" rtl="0" fontAlgn="ctr"/>
                      <a:r>
                        <a:rPr lang="ro-RO" sz="1500" kern="1200" dirty="0" smtClean="0">
                          <a:solidFill>
                            <a:srgbClr val="000000"/>
                          </a:solidFill>
                          <a:effectLst/>
                          <a:latin typeface="Times New Roman"/>
                          <a:ea typeface="Times New Roman"/>
                          <a:cs typeface="Times New Roman"/>
                        </a:rPr>
                        <a:t>Numărul de copii ce revin în medie la un cadru didactic</a:t>
                      </a:r>
                      <a:endParaRPr lang="vi-VN" sz="150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528240">
                <a:tc>
                  <a:txBody>
                    <a:bodyPr/>
                    <a:lstStyle/>
                    <a:p>
                      <a:pPr>
                        <a:lnSpc>
                          <a:spcPct val="115000"/>
                        </a:lnSpc>
                        <a:spcAft>
                          <a:spcPts val="0"/>
                        </a:spcAft>
                      </a:pPr>
                      <a:r>
                        <a:rPr lang="ro-RO" sz="1500" kern="1200" dirty="0" smtClean="0">
                          <a:solidFill>
                            <a:srgbClr val="000000"/>
                          </a:solidFill>
                          <a:effectLst/>
                          <a:latin typeface="Times New Roman"/>
                          <a:ea typeface="Times New Roman"/>
                          <a:cs typeface="Times New Roman"/>
                        </a:rPr>
                        <a:t>Raportul dintre numărul de copii înrolaţi în instituţii preşcolare şi numărul total de locuri în aceste instituţii - rata de utilizare a capacităţii instituţiilor preşcolare </a:t>
                      </a:r>
                      <a:endParaRPr lang="ru-RU" sz="1500" kern="1200" dirty="0">
                        <a:solidFill>
                          <a:srgbClr val="0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bl>
          </a:graphicData>
        </a:graphic>
      </p:graphicFrame>
    </p:spTree>
    <p:extLst>
      <p:ext uri="{BB962C8B-B14F-4D97-AF65-F5344CB8AC3E}">
        <p14:creationId xmlns:p14="http://schemas.microsoft.com/office/powerpoint/2010/main" val="1032629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595536"/>
          </a:xfrm>
        </p:spPr>
        <p:txBody>
          <a:bodyPr/>
          <a:lstStyle/>
          <a:p>
            <a:r>
              <a:rPr lang="ro-RO" sz="1600" b="1" dirty="0">
                <a:solidFill>
                  <a:srgbClr val="9999FF"/>
                </a:solidFill>
                <a:effectLst>
                  <a:outerShdw blurRad="38100" dist="38100" dir="2700000" algn="tl">
                    <a:srgbClr val="000000">
                      <a:alpha val="43137"/>
                    </a:srgbClr>
                  </a:outerShdw>
                </a:effectLst>
                <a:latin typeface="Constantia" pitchFamily="18" charset="0"/>
              </a:rPr>
              <a:t>Domeniul </a:t>
            </a:r>
            <a:r>
              <a:rPr lang="ro-RO" sz="1600" b="1" dirty="0" smtClean="0">
                <a:solidFill>
                  <a:srgbClr val="9999FF"/>
                </a:solidFill>
                <a:effectLst>
                  <a:outerShdw blurRad="38100" dist="38100" dir="2700000" algn="tl">
                    <a:srgbClr val="000000">
                      <a:alpha val="43137"/>
                    </a:srgbClr>
                  </a:outerShdw>
                </a:effectLst>
                <a:latin typeface="Constantia" pitchFamily="18" charset="0"/>
              </a:rPr>
              <a:t>„Sănătate”</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Indicele de Deprivare de Servicii de Sănătate existent</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97093128"/>
              </p:ext>
            </p:extLst>
          </p:nvPr>
        </p:nvGraphicFramePr>
        <p:xfrm>
          <a:off x="107504" y="1196746"/>
          <a:ext cx="8928992" cy="3972411"/>
        </p:xfrm>
        <a:graphic>
          <a:graphicData uri="http://schemas.openxmlformats.org/drawingml/2006/table">
            <a:tbl>
              <a:tblPr firstRow="1" bandRow="1">
                <a:tableStyleId>{5C22544A-7EE6-4342-B048-85BDC9FD1C3A}</a:tableStyleId>
              </a:tblPr>
              <a:tblGrid>
                <a:gridCol w="479988"/>
                <a:gridCol w="8449004"/>
              </a:tblGrid>
              <a:tr h="786105">
                <a:tc>
                  <a:txBody>
                    <a:bodyPr/>
                    <a:lstStyle/>
                    <a:p>
                      <a:pPr algn="ctr">
                        <a:lnSpc>
                          <a:spcPct val="115000"/>
                        </a:lnSpc>
                        <a:spcAft>
                          <a:spcPts val="0"/>
                        </a:spcAft>
                      </a:pPr>
                      <a:endParaRPr lang="ru-RU" sz="1200" b="1" dirty="0">
                        <a:effectLst/>
                        <a:latin typeface="Times New Roman"/>
                        <a:ea typeface="Times New Roman"/>
                        <a:cs typeface="Times New Roman"/>
                      </a:endParaRPr>
                    </a:p>
                  </a:txBody>
                  <a:tcPr marL="68580" marR="68580" marT="9525" marB="0" anchor="ctr"/>
                </a:tc>
                <a:tc>
                  <a:txBody>
                    <a:bodyPr/>
                    <a:lstStyle/>
                    <a:p>
                      <a:pPr algn="ctr">
                        <a:lnSpc>
                          <a:spcPct val="115000"/>
                        </a:lnSpc>
                        <a:spcAft>
                          <a:spcPts val="0"/>
                        </a:spcAft>
                      </a:pPr>
                      <a:r>
                        <a:rPr lang="ro-RO" sz="1800" kern="1200" dirty="0" smtClean="0">
                          <a:effectLst/>
                        </a:rPr>
                        <a:t>Indicele de Deprivare de Servicii de Sănătate existent</a:t>
                      </a:r>
                      <a:endParaRPr lang="ru-RU" sz="1800" dirty="0">
                        <a:effectLst/>
                        <a:latin typeface="Times New Roman"/>
                        <a:ea typeface="Times New Roman"/>
                        <a:cs typeface="Times New Roman"/>
                      </a:endParaRPr>
                    </a:p>
                  </a:txBody>
                  <a:tcPr marL="68580" marR="68580" marT="9525" marB="0" anchor="ctr"/>
                </a:tc>
              </a:tr>
              <a:tr h="786105">
                <a:tc>
                  <a:txBody>
                    <a:bodyPr/>
                    <a:lstStyle/>
                    <a:p>
                      <a:pPr marL="228600" lvl="0" indent="-228600" algn="just">
                        <a:spcAft>
                          <a:spcPts val="0"/>
                        </a:spcAft>
                        <a:buFont typeface="+mj-lt"/>
                        <a:buAutoNum type="arabicPeriod"/>
                      </a:pPr>
                      <a:r>
                        <a:rPr lang="ro-RO" sz="1400" b="1" baseline="0" dirty="0" smtClean="0">
                          <a:effectLst/>
                          <a:latin typeface="Calibri"/>
                          <a:cs typeface="Times New Roman"/>
                        </a:rPr>
                        <a:t> </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Mortalitatea generala, %</a:t>
                      </a:r>
                      <a:endParaRPr lang="ru-RU" sz="1800" kern="1200" dirty="0">
                        <a:solidFill>
                          <a:srgbClr val="000000"/>
                        </a:solidFill>
                        <a:effectLst/>
                        <a:latin typeface="Times New Roman"/>
                        <a:ea typeface="Times New Roman"/>
                        <a:cs typeface="Times New Roman"/>
                      </a:endParaRPr>
                    </a:p>
                  </a:txBody>
                  <a:tcPr marL="68580" marR="68580" marT="9525" marB="0" anchor="ctr"/>
                </a:tc>
              </a:tr>
              <a:tr h="786105">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Rata copiilor decedați sub 5 ani în total nr. copii până la 5 ani, %</a:t>
                      </a:r>
                      <a:endParaRPr lang="ru-RU" sz="1800" kern="1200">
                        <a:solidFill>
                          <a:srgbClr val="000000"/>
                        </a:solidFill>
                        <a:effectLst/>
                        <a:latin typeface="Times New Roman"/>
                        <a:ea typeface="Times New Roman"/>
                        <a:cs typeface="Times New Roman"/>
                      </a:endParaRPr>
                    </a:p>
                  </a:txBody>
                  <a:tcPr marL="68580" marR="68580" marT="9525" marB="0" anchor="ctr"/>
                </a:tc>
              </a:tr>
              <a:tr h="786105">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Rata populației în primărie care locuiește la distanţa de peste 2 km de la centrul de sănătate sau oficiul medicilor de familie, %</a:t>
                      </a:r>
                      <a:endParaRPr lang="ru-RU" sz="1800" kern="1200">
                        <a:solidFill>
                          <a:srgbClr val="000000"/>
                        </a:solidFill>
                        <a:effectLst/>
                        <a:latin typeface="Times New Roman"/>
                        <a:ea typeface="Times New Roman"/>
                        <a:cs typeface="Times New Roman"/>
                      </a:endParaRPr>
                    </a:p>
                  </a:txBody>
                  <a:tcPr marL="68580" marR="68580" marT="9525" marB="0" anchor="ctr"/>
                </a:tc>
              </a:tr>
              <a:tr h="827991">
                <a:tc>
                  <a:txBody>
                    <a:bodyPr/>
                    <a:lstStyle/>
                    <a:p>
                      <a:pPr marL="0" lvl="0" indent="0" algn="just">
                        <a:spcAft>
                          <a:spcPts val="0"/>
                        </a:spcAft>
                        <a:buFont typeface="+mj-lt"/>
                        <a:buNone/>
                      </a:pPr>
                      <a:r>
                        <a:rPr lang="ro-RO" sz="1400" b="1" dirty="0" smtClean="0">
                          <a:effectLst/>
                          <a:latin typeface="Calibri"/>
                          <a:cs typeface="Times New Roman"/>
                        </a:rPr>
                        <a:t>4.</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Ponderea populației neîncadrate în sistemul asigurărilor obligatorii de asistenta medicala în totalul populației, %</a:t>
                      </a:r>
                      <a:endParaRPr lang="ru-RU" sz="1800" kern="1200" dirty="0">
                        <a:solidFill>
                          <a:srgbClr val="000000"/>
                        </a:solidFill>
                        <a:effectLst/>
                        <a:latin typeface="Times New Roman"/>
                        <a:ea typeface="Times New Roman"/>
                        <a:cs typeface="Times New Roman"/>
                      </a:endParaRPr>
                    </a:p>
                  </a:txBody>
                  <a:tcPr marL="68580" marR="68580" marT="9525" marB="0" anchor="ctr"/>
                </a:tc>
              </a:tr>
            </a:tbl>
          </a:graphicData>
        </a:graphic>
      </p:graphicFrame>
    </p:spTree>
    <p:extLst>
      <p:ext uri="{BB962C8B-B14F-4D97-AF65-F5344CB8AC3E}">
        <p14:creationId xmlns:p14="http://schemas.microsoft.com/office/powerpoint/2010/main" val="1005252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„Sănătate”</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 domeniul sănătate</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913805499"/>
              </p:ext>
            </p:extLst>
          </p:nvPr>
        </p:nvGraphicFramePr>
        <p:xfrm>
          <a:off x="179512" y="1412772"/>
          <a:ext cx="8856984" cy="5078155"/>
        </p:xfrm>
        <a:graphic>
          <a:graphicData uri="http://schemas.openxmlformats.org/drawingml/2006/table">
            <a:tbl>
              <a:tblPr/>
              <a:tblGrid>
                <a:gridCol w="5446772"/>
                <a:gridCol w="3410212"/>
              </a:tblGrid>
              <a:tr h="216028">
                <a:tc>
                  <a:txBody>
                    <a:bodyPr/>
                    <a:lstStyle/>
                    <a:p>
                      <a:pPr algn="ctr">
                        <a:lnSpc>
                          <a:spcPct val="115000"/>
                        </a:lnSpc>
                        <a:spcAft>
                          <a:spcPts val="0"/>
                        </a:spcAft>
                      </a:pPr>
                      <a:r>
                        <a:rPr lang="ro-RO" sz="1200" b="1" dirty="0">
                          <a:solidFill>
                            <a:srgbClr val="FFFFFF"/>
                          </a:solidFill>
                          <a:effectLst/>
                          <a:latin typeface="Times New Roman"/>
                          <a:ea typeface="Times New Roman"/>
                          <a:cs typeface="Times New Roman"/>
                        </a:rPr>
                        <a:t>Obiective</a:t>
                      </a:r>
                      <a:endParaRPr lang="ru-RU" sz="1200" dirty="0">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15000"/>
                        </a:lnSpc>
                        <a:spcAft>
                          <a:spcPts val="0"/>
                        </a:spcAft>
                      </a:pPr>
                      <a:r>
                        <a:rPr lang="ro-RO" sz="1200" b="1">
                          <a:solidFill>
                            <a:srgbClr val="FFFFFF"/>
                          </a:solidFill>
                          <a:effectLst/>
                          <a:latin typeface="Times New Roman"/>
                          <a:ea typeface="Times New Roman"/>
                          <a:cs typeface="Times New Roman"/>
                        </a:rPr>
                        <a:t>Strategia</a:t>
                      </a:r>
                      <a:endParaRPr lang="ru-RU" sz="1200">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2171">
                <a:tc>
                  <a:txBody>
                    <a:bodyPr/>
                    <a:lstStyle/>
                    <a:p>
                      <a:pPr algn="just">
                        <a:spcAft>
                          <a:spcPts val="0"/>
                        </a:spcAft>
                      </a:pPr>
                      <a:r>
                        <a:rPr lang="ro-RO" sz="1200" kern="1200" dirty="0">
                          <a:solidFill>
                            <a:srgbClr val="000000"/>
                          </a:solidFill>
                          <a:effectLst/>
                          <a:latin typeface="Times New Roman"/>
                          <a:ea typeface="Times New Roman"/>
                          <a:cs typeface="Times New Roman"/>
                        </a:rPr>
                        <a:t>Prestarea serviciilor de sănătate publică echitabile și accesibile</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R="114300">
                        <a:spcAft>
                          <a:spcPts val="0"/>
                        </a:spcAft>
                      </a:pPr>
                      <a:r>
                        <a:rPr lang="ro-RO" sz="1200" i="1" kern="1200" dirty="0">
                          <a:solidFill>
                            <a:srgbClr val="000000"/>
                          </a:solidFill>
                          <a:effectLst/>
                          <a:latin typeface="Times New Roman"/>
                          <a:ea typeface="Times New Roman"/>
                          <a:cs typeface="Times New Roman"/>
                        </a:rPr>
                        <a:t>Strategia naţională de sănătate publică 2014-2020</a:t>
                      </a:r>
                      <a:endParaRPr lang="ru-RU" sz="1200" i="1" kern="1200" dirty="0">
                        <a:solidFill>
                          <a:srgbClr val="000000"/>
                        </a:solidFill>
                        <a:effectLst/>
                        <a:latin typeface="Times New Roman"/>
                        <a:ea typeface="Times New Roman"/>
                        <a:cs typeface="Times New Roman"/>
                      </a:endParaRPr>
                    </a:p>
                    <a:p>
                      <a:pPr marR="114300">
                        <a:spcAft>
                          <a:spcPts val="0"/>
                        </a:spcAft>
                      </a:pPr>
                      <a:r>
                        <a:rPr lang="ro-RO" sz="1200" i="1" kern="1200" dirty="0">
                          <a:solidFill>
                            <a:srgbClr val="000000"/>
                          </a:solidFill>
                          <a:effectLst/>
                          <a:latin typeface="Times New Roman"/>
                          <a:ea typeface="Times New Roman"/>
                          <a:cs typeface="Times New Roman"/>
                        </a:rPr>
                        <a:t>Politica Naţională de Sănătate a Republicii Moldova 2007-2021</a:t>
                      </a:r>
                      <a:endParaRPr lang="ru-RU" sz="1200" i="1" kern="1200" dirty="0">
                        <a:solidFill>
                          <a:srgbClr val="000000"/>
                        </a:solidFill>
                        <a:effectLst/>
                        <a:latin typeface="Times New Roman"/>
                        <a:ea typeface="Times New Roman"/>
                        <a:cs typeface="Times New Roman"/>
                      </a:endParaRPr>
                    </a:p>
                    <a:p>
                      <a:pPr marR="114300">
                        <a:spcAft>
                          <a:spcPts val="0"/>
                        </a:spcAft>
                      </a:pPr>
                      <a:r>
                        <a:rPr lang="ro-RO" sz="1200" i="1" kern="1200" dirty="0">
                          <a:solidFill>
                            <a:srgbClr val="000000"/>
                          </a:solidFill>
                          <a:effectLst/>
                          <a:latin typeface="Times New Roman"/>
                          <a:ea typeface="Times New Roman"/>
                          <a:cs typeface="Times New Roman"/>
                        </a:rPr>
                        <a:t>Strategia de dezvoltare a sistemului de sănătate 2008-2017</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43070">
                <a:tc>
                  <a:txBody>
                    <a:bodyPr/>
                    <a:lstStyle/>
                    <a:p>
                      <a:pPr algn="just">
                        <a:spcAft>
                          <a:spcPts val="0"/>
                        </a:spcAft>
                      </a:pPr>
                      <a:r>
                        <a:rPr lang="ro-RO" sz="1200" kern="1200" dirty="0">
                          <a:solidFill>
                            <a:srgbClr val="000000"/>
                          </a:solidFill>
                          <a:effectLst/>
                          <a:latin typeface="Times New Roman"/>
                          <a:ea typeface="Times New Roman"/>
                          <a:cs typeface="Times New Roman"/>
                        </a:rPr>
                        <a:t>Asigurarea accesului echitabil al populaţiei la servicii calitative de prevenire a bolilor, oferite de către </a:t>
                      </a:r>
                      <a:r>
                        <a:rPr lang="ro-RO" sz="1200" u="sng" kern="1200" dirty="0">
                          <a:solidFill>
                            <a:srgbClr val="000000"/>
                          </a:solidFill>
                          <a:effectLst/>
                          <a:latin typeface="Times New Roman"/>
                          <a:ea typeface="Times New Roman"/>
                          <a:cs typeface="Times New Roman"/>
                        </a:rPr>
                        <a:t>asistenţa medicală primară</a:t>
                      </a:r>
                      <a:r>
                        <a:rPr lang="ro-RO" sz="1200" kern="1200" dirty="0">
                          <a:solidFill>
                            <a:srgbClr val="000000"/>
                          </a:solidFill>
                          <a:effectLst/>
                          <a:latin typeface="Times New Roman"/>
                          <a:ea typeface="Times New Roman"/>
                          <a:cs typeface="Times New Roman"/>
                        </a:rPr>
                        <a:t> (AMP), spitalicească, specializată și serviciul de supraveghere a sănătăţii publice</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R="114300">
                        <a:spcAft>
                          <a:spcPts val="0"/>
                        </a:spcAft>
                      </a:pPr>
                      <a:r>
                        <a:rPr lang="ro-RO" sz="1200" i="1" kern="1200" dirty="0">
                          <a:solidFill>
                            <a:srgbClr val="000000"/>
                          </a:solidFill>
                          <a:effectLst/>
                          <a:latin typeface="Times New Roman"/>
                          <a:ea typeface="Times New Roman"/>
                          <a:cs typeface="Times New Roman"/>
                        </a:rPr>
                        <a:t>Strategia naţională de sănătate publică 2014-2020</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2052">
                <a:tc>
                  <a:txBody>
                    <a:bodyPr/>
                    <a:lstStyle/>
                    <a:p>
                      <a:pPr algn="just">
                        <a:spcAft>
                          <a:spcPts val="0"/>
                        </a:spcAft>
                      </a:pPr>
                      <a:r>
                        <a:rPr lang="ro-RO" sz="1200" kern="1200" dirty="0">
                          <a:solidFill>
                            <a:srgbClr val="000000"/>
                          </a:solidFill>
                          <a:effectLst/>
                          <a:latin typeface="Times New Roman"/>
                          <a:ea typeface="Times New Roman"/>
                          <a:cs typeface="Times New Roman"/>
                        </a:rPr>
                        <a:t>Asigurarea accesului echitabil al populaţiei la serviciile de prevenire primară, secundară şi terţiară</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R="114300">
                        <a:spcAft>
                          <a:spcPts val="0"/>
                        </a:spcAft>
                      </a:pPr>
                      <a:r>
                        <a:rPr lang="ro-RO" sz="1200" i="1" kern="1200" dirty="0">
                          <a:solidFill>
                            <a:srgbClr val="000000"/>
                          </a:solidFill>
                          <a:effectLst/>
                          <a:latin typeface="Times New Roman"/>
                          <a:ea typeface="Times New Roman"/>
                          <a:cs typeface="Times New Roman"/>
                        </a:rPr>
                        <a:t>Strategia naţională de sănătate publică 2014-2020</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289639">
                <a:tc>
                  <a:txBody>
                    <a:bodyPr/>
                    <a:lstStyle/>
                    <a:p>
                      <a:pPr algn="just">
                        <a:spcAft>
                          <a:spcPts val="0"/>
                        </a:spcAft>
                      </a:pPr>
                      <a:r>
                        <a:rPr lang="ro-RO" sz="1200" kern="1200">
                          <a:solidFill>
                            <a:srgbClr val="000000"/>
                          </a:solidFill>
                          <a:effectLst/>
                          <a:latin typeface="Times New Roman"/>
                          <a:ea typeface="Times New Roman"/>
                          <a:cs typeface="Times New Roman"/>
                        </a:rPr>
                        <a:t>Asigurarea domeniului sănătăţii publice cu resurse umane competente şi suficiente</a:t>
                      </a:r>
                      <a:endParaRPr lang="ru-RU" sz="1200" kern="120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R="114300">
                        <a:spcAft>
                          <a:spcPts val="0"/>
                        </a:spcAft>
                      </a:pPr>
                      <a:r>
                        <a:rPr lang="ro-RO" sz="1200" i="1" kern="1200" dirty="0">
                          <a:solidFill>
                            <a:srgbClr val="000000"/>
                          </a:solidFill>
                          <a:effectLst/>
                          <a:latin typeface="Times New Roman"/>
                          <a:ea typeface="Times New Roman"/>
                          <a:cs typeface="Times New Roman"/>
                        </a:rPr>
                        <a:t>Strategia naţională de sănătate publică 2014-2020</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32048">
                <a:tc>
                  <a:txBody>
                    <a:bodyPr/>
                    <a:lstStyle/>
                    <a:p>
                      <a:pPr algn="just">
                        <a:spcAft>
                          <a:spcPts val="0"/>
                        </a:spcAft>
                      </a:pPr>
                      <a:r>
                        <a:rPr lang="ro-RO" sz="1200" kern="1200">
                          <a:solidFill>
                            <a:srgbClr val="000000"/>
                          </a:solidFill>
                          <a:effectLst/>
                          <a:latin typeface="Times New Roman"/>
                          <a:ea typeface="Times New Roman"/>
                          <a:cs typeface="Times New Roman"/>
                        </a:rPr>
                        <a:t>Asigurarea acoperirii cu cadre a instituțiilor din regiunile rurale;</a:t>
                      </a:r>
                      <a:endParaRPr lang="ru-RU" sz="1200" kern="120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nSpc>
                          <a:spcPct val="115000"/>
                        </a:lnSpc>
                        <a:spcAft>
                          <a:spcPts val="0"/>
                        </a:spcAft>
                      </a:pPr>
                      <a:r>
                        <a:rPr lang="ro-RO" sz="1200" i="1" kern="1200" dirty="0">
                          <a:solidFill>
                            <a:srgbClr val="000000"/>
                          </a:solidFill>
                          <a:effectLst/>
                          <a:latin typeface="Times New Roman"/>
                          <a:ea typeface="Times New Roman"/>
                          <a:cs typeface="Times New Roman"/>
                        </a:rPr>
                        <a:t>Strategia de dezvoltare a sistemului de sănătate 2008-2017</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0086">
                <a:tc>
                  <a:txBody>
                    <a:bodyPr/>
                    <a:lstStyle/>
                    <a:p>
                      <a:pPr algn="just">
                        <a:lnSpc>
                          <a:spcPct val="115000"/>
                        </a:lnSpc>
                        <a:spcAft>
                          <a:spcPts val="0"/>
                        </a:spcAft>
                      </a:pPr>
                      <a:r>
                        <a:rPr lang="ro-RO" sz="1200" kern="1200" dirty="0">
                          <a:solidFill>
                            <a:srgbClr val="000000"/>
                          </a:solidFill>
                          <a:effectLst/>
                          <a:latin typeface="Times New Roman"/>
                          <a:ea typeface="Times New Roman"/>
                          <a:cs typeface="Times New Roman"/>
                        </a:rPr>
                        <a:t>Asigurarea accesibilităţii fizice și economice a medicamentului</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nSpc>
                          <a:spcPct val="115000"/>
                        </a:lnSpc>
                        <a:spcAft>
                          <a:spcPts val="0"/>
                        </a:spcAft>
                      </a:pPr>
                      <a:r>
                        <a:rPr lang="ro-RO" sz="1200" i="1" kern="1200" dirty="0">
                          <a:solidFill>
                            <a:srgbClr val="000000"/>
                          </a:solidFill>
                          <a:effectLst/>
                          <a:latin typeface="Times New Roman"/>
                          <a:ea typeface="Times New Roman"/>
                          <a:cs typeface="Times New Roman"/>
                        </a:rPr>
                        <a:t>Strategia de dezvoltare a sistemului de sănătate 2008-2017</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70086">
                <a:tc>
                  <a:txBody>
                    <a:bodyPr/>
                    <a:lstStyle/>
                    <a:p>
                      <a:pPr algn="just">
                        <a:lnSpc>
                          <a:spcPct val="115000"/>
                        </a:lnSpc>
                        <a:spcAft>
                          <a:spcPts val="0"/>
                        </a:spcAft>
                      </a:pPr>
                      <a:r>
                        <a:rPr lang="ro-RO" sz="1200" kern="1200" dirty="0">
                          <a:solidFill>
                            <a:srgbClr val="000000"/>
                          </a:solidFill>
                          <a:effectLst/>
                          <a:latin typeface="Times New Roman"/>
                          <a:ea typeface="Times New Roman"/>
                          <a:cs typeface="Times New Roman"/>
                        </a:rPr>
                        <a:t>Asigurarea cuprinderii geografice a populaţiei republicii în raza de până la 25 km – în localităţile rurale și 15 km – în localităţile urbane cu subdiviziuni ale Serviciului de asistenţă medicală de urgenţă;</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nSpc>
                          <a:spcPct val="115000"/>
                        </a:lnSpc>
                        <a:spcAft>
                          <a:spcPts val="1000"/>
                        </a:spcAft>
                      </a:pPr>
                      <a:r>
                        <a:rPr lang="ro-RO" sz="1200" i="1" kern="1200" dirty="0">
                          <a:solidFill>
                            <a:srgbClr val="000000"/>
                          </a:solidFill>
                          <a:effectLst/>
                          <a:latin typeface="Times New Roman"/>
                          <a:ea typeface="Times New Roman"/>
                          <a:cs typeface="Times New Roman"/>
                        </a:rPr>
                        <a:t>Programul naţional de dezvoltare a asistenţei medicale de urgenţă pentru anii 2011-2015</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12857">
                <a:tc>
                  <a:txBody>
                    <a:bodyPr/>
                    <a:lstStyle/>
                    <a:p>
                      <a:pPr algn="just">
                        <a:spcAft>
                          <a:spcPts val="0"/>
                        </a:spcAft>
                      </a:pPr>
                      <a:r>
                        <a:rPr lang="ro-RO" sz="1200" kern="1200" dirty="0">
                          <a:solidFill>
                            <a:srgbClr val="000000"/>
                          </a:solidFill>
                          <a:effectLst/>
                          <a:latin typeface="Times New Roman"/>
                          <a:ea typeface="Times New Roman"/>
                          <a:cs typeface="Times New Roman"/>
                        </a:rPr>
                        <a:t>Fortificarea sistemului naţional de prevenire, pregătire și răspuns în situaţii de urgenţe în sănătatea publică</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just">
                        <a:lnSpc>
                          <a:spcPct val="115000"/>
                        </a:lnSpc>
                        <a:spcAft>
                          <a:spcPts val="0"/>
                        </a:spcAft>
                      </a:pPr>
                      <a:r>
                        <a:rPr lang="ro-RO" sz="1200" i="1" kern="1200" dirty="0">
                          <a:solidFill>
                            <a:srgbClr val="000000"/>
                          </a:solidFill>
                          <a:effectLst/>
                          <a:latin typeface="Times New Roman"/>
                          <a:ea typeface="Times New Roman"/>
                          <a:cs typeface="Times New Roman"/>
                        </a:rPr>
                        <a:t>Strategia naţională de sănătate publică 2014-2020</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20945">
                <a:tc>
                  <a:txBody>
                    <a:bodyPr/>
                    <a:lstStyle/>
                    <a:p>
                      <a:pPr algn="just">
                        <a:spcAft>
                          <a:spcPts val="0"/>
                        </a:spcAft>
                      </a:pPr>
                      <a:r>
                        <a:rPr lang="ro-RO" sz="1200" kern="1200" dirty="0">
                          <a:solidFill>
                            <a:srgbClr val="000000"/>
                          </a:solidFill>
                          <a:effectLst/>
                          <a:latin typeface="Times New Roman"/>
                          <a:ea typeface="Times New Roman"/>
                          <a:cs typeface="Times New Roman"/>
                        </a:rPr>
                        <a:t>Asigurarea accesibilității populaţiei la servicii medicale de urgenţă</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gn="just">
                        <a:spcAft>
                          <a:spcPts val="0"/>
                        </a:spcAft>
                      </a:pPr>
                      <a:r>
                        <a:rPr lang="ro-RO" sz="1200" i="1" kern="1200" dirty="0">
                          <a:solidFill>
                            <a:srgbClr val="000000"/>
                          </a:solidFill>
                          <a:effectLst/>
                          <a:latin typeface="Times New Roman"/>
                          <a:ea typeface="Times New Roman"/>
                          <a:cs typeface="Times New Roman"/>
                        </a:rPr>
                        <a:t>Programul naţional de dezvoltare a asistenţei medicale de urgenţă pentru anii 2011-2015</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227127">
                <a:tc>
                  <a:txBody>
                    <a:bodyPr/>
                    <a:lstStyle/>
                    <a:p>
                      <a:pPr algn="just">
                        <a:spcAft>
                          <a:spcPts val="0"/>
                        </a:spcAft>
                      </a:pPr>
                      <a:r>
                        <a:rPr lang="en-US" sz="1200" kern="1200" dirty="0" err="1">
                          <a:solidFill>
                            <a:srgbClr val="000000"/>
                          </a:solidFill>
                          <a:effectLst/>
                          <a:latin typeface="Times New Roman"/>
                          <a:ea typeface="Times New Roman"/>
                          <a:cs typeface="Times New Roman"/>
                        </a:rPr>
                        <a:t>Reducerea</a:t>
                      </a:r>
                      <a:r>
                        <a:rPr lang="en-US" sz="1200" kern="1200" dirty="0">
                          <a:solidFill>
                            <a:srgbClr val="000000"/>
                          </a:solidFill>
                          <a:effectLst/>
                          <a:latin typeface="Times New Roman"/>
                          <a:ea typeface="Times New Roman"/>
                          <a:cs typeface="Times New Roman"/>
                        </a:rPr>
                        <a:t> </a:t>
                      </a:r>
                      <a:r>
                        <a:rPr lang="en-US" sz="1200" kern="1200" dirty="0" err="1">
                          <a:solidFill>
                            <a:srgbClr val="000000"/>
                          </a:solidFill>
                          <a:effectLst/>
                          <a:latin typeface="Times New Roman"/>
                          <a:ea typeface="Times New Roman"/>
                          <a:cs typeface="Times New Roman"/>
                        </a:rPr>
                        <a:t>ratei</a:t>
                      </a:r>
                      <a:r>
                        <a:rPr lang="en-US" sz="1200" kern="1200" dirty="0">
                          <a:solidFill>
                            <a:srgbClr val="000000"/>
                          </a:solidFill>
                          <a:effectLst/>
                          <a:latin typeface="Times New Roman"/>
                          <a:ea typeface="Times New Roman"/>
                          <a:cs typeface="Times New Roman"/>
                        </a:rPr>
                        <a:t> </a:t>
                      </a:r>
                      <a:r>
                        <a:rPr lang="en-US" sz="1200" kern="1200" dirty="0" err="1">
                          <a:solidFill>
                            <a:srgbClr val="000000"/>
                          </a:solidFill>
                          <a:effectLst/>
                          <a:latin typeface="Times New Roman"/>
                          <a:ea typeface="Times New Roman"/>
                          <a:cs typeface="Times New Roman"/>
                        </a:rPr>
                        <a:t>mortalităţii</a:t>
                      </a:r>
                      <a:r>
                        <a:rPr lang="en-US" sz="1200" kern="1200" dirty="0">
                          <a:solidFill>
                            <a:srgbClr val="000000"/>
                          </a:solidFill>
                          <a:effectLst/>
                          <a:latin typeface="Times New Roman"/>
                          <a:ea typeface="Times New Roman"/>
                          <a:cs typeface="Times New Roman"/>
                        </a:rPr>
                        <a:t> infantile </a:t>
                      </a:r>
                      <a:r>
                        <a:rPr lang="ro-RO" sz="1200" kern="1200" dirty="0" smtClean="0">
                          <a:solidFill>
                            <a:srgbClr val="000000"/>
                          </a:solidFill>
                          <a:effectLst/>
                          <a:latin typeface="Times New Roman"/>
                          <a:ea typeface="Times New Roman"/>
                          <a:cs typeface="Times New Roman"/>
                        </a:rPr>
                        <a:t> </a:t>
                      </a:r>
                      <a:r>
                        <a:rPr lang="en-US" sz="1200" kern="1200" dirty="0" err="1" smtClean="0">
                          <a:solidFill>
                            <a:srgbClr val="000000"/>
                          </a:solidFill>
                          <a:effectLst/>
                          <a:latin typeface="Times New Roman"/>
                          <a:ea typeface="Times New Roman"/>
                          <a:cs typeface="Times New Roman"/>
                        </a:rPr>
                        <a:t>şi</a:t>
                      </a:r>
                      <a:r>
                        <a:rPr lang="en-US" sz="1200" kern="1200" dirty="0" smtClean="0">
                          <a:solidFill>
                            <a:srgbClr val="000000"/>
                          </a:solidFill>
                          <a:effectLst/>
                          <a:latin typeface="Times New Roman"/>
                          <a:ea typeface="Times New Roman"/>
                          <a:cs typeface="Times New Roman"/>
                        </a:rPr>
                        <a:t> </a:t>
                      </a:r>
                      <a:r>
                        <a:rPr lang="en-US" sz="1200" kern="1200" dirty="0">
                          <a:solidFill>
                            <a:srgbClr val="000000"/>
                          </a:solidFill>
                          <a:effectLst/>
                          <a:latin typeface="Times New Roman"/>
                          <a:ea typeface="Times New Roman"/>
                          <a:cs typeface="Times New Roman"/>
                        </a:rPr>
                        <a:t>a </a:t>
                      </a:r>
                      <a:r>
                        <a:rPr lang="en-US" sz="1200" kern="1200" dirty="0" err="1">
                          <a:solidFill>
                            <a:srgbClr val="000000"/>
                          </a:solidFill>
                          <a:effectLst/>
                          <a:latin typeface="Times New Roman"/>
                          <a:ea typeface="Times New Roman"/>
                          <a:cs typeface="Times New Roman"/>
                        </a:rPr>
                        <a:t>copiilor</a:t>
                      </a:r>
                      <a:r>
                        <a:rPr lang="en-US" sz="1200" kern="1200" dirty="0">
                          <a:solidFill>
                            <a:srgbClr val="000000"/>
                          </a:solidFill>
                          <a:effectLst/>
                          <a:latin typeface="Times New Roman"/>
                          <a:ea typeface="Times New Roman"/>
                          <a:cs typeface="Times New Roman"/>
                        </a:rPr>
                        <a:t> cu </a:t>
                      </a:r>
                      <a:r>
                        <a:rPr lang="en-US" sz="1200" kern="1200" dirty="0" err="1">
                          <a:solidFill>
                            <a:srgbClr val="000000"/>
                          </a:solidFill>
                          <a:effectLst/>
                          <a:latin typeface="Times New Roman"/>
                          <a:ea typeface="Times New Roman"/>
                          <a:cs typeface="Times New Roman"/>
                        </a:rPr>
                        <a:t>vîrsta</a:t>
                      </a:r>
                      <a:r>
                        <a:rPr lang="en-US" sz="1200" kern="1200" dirty="0">
                          <a:solidFill>
                            <a:srgbClr val="000000"/>
                          </a:solidFill>
                          <a:effectLst/>
                          <a:latin typeface="Times New Roman"/>
                          <a:ea typeface="Times New Roman"/>
                          <a:cs typeface="Times New Roman"/>
                        </a:rPr>
                        <a:t> sub 5 </a:t>
                      </a:r>
                      <a:r>
                        <a:rPr lang="en-US" sz="1200" kern="1200" dirty="0" err="1">
                          <a:solidFill>
                            <a:srgbClr val="000000"/>
                          </a:solidFill>
                          <a:effectLst/>
                          <a:latin typeface="Times New Roman"/>
                          <a:ea typeface="Times New Roman"/>
                          <a:cs typeface="Times New Roman"/>
                        </a:rPr>
                        <a:t>ani</a:t>
                      </a:r>
                      <a:endParaRPr lang="ru-RU" sz="1200" kern="1200" dirty="0">
                        <a:solidFill>
                          <a:srgbClr val="000000"/>
                        </a:solidFill>
                        <a:effectLst/>
                        <a:latin typeface="Times New Roman"/>
                        <a:ea typeface="Times New Roman"/>
                        <a:cs typeface="Times New Roman"/>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just">
                        <a:lnSpc>
                          <a:spcPct val="115000"/>
                        </a:lnSpc>
                        <a:spcAft>
                          <a:spcPts val="0"/>
                        </a:spcAft>
                      </a:pPr>
                      <a:r>
                        <a:rPr lang="ro-RO" sz="1200" i="1" kern="1200" dirty="0">
                          <a:solidFill>
                            <a:srgbClr val="000000"/>
                          </a:solidFill>
                          <a:effectLst/>
                          <a:latin typeface="Times New Roman"/>
                          <a:ea typeface="Times New Roman"/>
                          <a:cs typeface="Times New Roman"/>
                        </a:rPr>
                        <a:t>Obiectivele de Dezvoltare ale Mileniului</a:t>
                      </a:r>
                      <a:endParaRPr lang="ru-RU" sz="1200" i="1" kern="1200" dirty="0">
                        <a:solidFill>
                          <a:srgbClr val="000000"/>
                        </a:solidFill>
                        <a:effectLst/>
                        <a:latin typeface="Times New Roman"/>
                        <a:ea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4153222941"/>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1800" b="1" dirty="0">
                <a:solidFill>
                  <a:srgbClr val="9999FF"/>
                </a:solidFill>
                <a:effectLst>
                  <a:outerShdw blurRad="38100" dist="38100" dir="2700000" algn="tl">
                    <a:srgbClr val="000000">
                      <a:alpha val="43137"/>
                    </a:srgbClr>
                  </a:outerShdw>
                </a:effectLst>
                <a:latin typeface="Constantia" pitchFamily="18" charset="0"/>
              </a:rPr>
              <a:t>Domeniul „Sănătate”</a:t>
            </a:r>
            <a:r>
              <a:rPr lang="ro-RO" sz="1800" b="1" dirty="0" smtClean="0">
                <a:solidFill>
                  <a:srgbClr val="9999FF"/>
                </a:solidFill>
                <a:effectLst>
                  <a:outerShdw blurRad="38100" dist="38100" dir="2700000" algn="tl">
                    <a:srgbClr val="000000">
                      <a:alpha val="43137"/>
                    </a:srgbClr>
                  </a:outerShdw>
                </a:effectLst>
                <a:latin typeface="Constantia" pitchFamily="18" charset="0"/>
              </a:rPr>
              <a:t/>
            </a:r>
            <a:br>
              <a:rPr lang="ro-RO" sz="1800" b="1" dirty="0" smtClean="0">
                <a:solidFill>
                  <a:srgbClr val="9999FF"/>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4262223830"/>
              </p:ext>
            </p:extLst>
          </p:nvPr>
        </p:nvGraphicFramePr>
        <p:xfrm>
          <a:off x="539552" y="1484784"/>
          <a:ext cx="8136582" cy="5204042"/>
        </p:xfrm>
        <a:graphic>
          <a:graphicData uri="http://schemas.openxmlformats.org/drawingml/2006/table">
            <a:tbl>
              <a:tblPr/>
              <a:tblGrid>
                <a:gridCol w="4068291"/>
                <a:gridCol w="4068291"/>
              </a:tblGrid>
              <a:tr h="525286">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517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vi-VN" sz="1600" b="1" i="0" u="none" strike="noStrike" cap="none" normalizeH="0" baseline="0" dirty="0" smtClean="0">
                          <a:ln>
                            <a:noFill/>
                          </a:ln>
                          <a:solidFill>
                            <a:schemeClr val="bg1"/>
                          </a:solidFill>
                          <a:effectLst/>
                          <a:latin typeface="Arial" charset="0"/>
                          <a:cs typeface="Arial" charset="0"/>
                        </a:rPr>
                        <a:t>Ce alţi indicatori ce ţin de asigurarea cu servicii de </a:t>
                      </a:r>
                      <a:r>
                        <a:rPr kumimoji="0" lang="ro-RO" sz="1600" b="1" i="0" u="none" strike="noStrike" cap="none" normalizeH="0" baseline="0" dirty="0" smtClean="0">
                          <a:ln>
                            <a:noFill/>
                          </a:ln>
                          <a:solidFill>
                            <a:schemeClr val="bg1"/>
                          </a:solidFill>
                          <a:effectLst/>
                          <a:latin typeface="Arial" charset="0"/>
                          <a:cs typeface="Arial" charset="0"/>
                        </a:rPr>
                        <a:t>sănătate</a:t>
                      </a:r>
                      <a:r>
                        <a:rPr kumimoji="0" lang="vi-VN" sz="1600" b="1" i="0" u="none" strike="noStrike" cap="none" normalizeH="0" baseline="0" dirty="0" smtClean="0">
                          <a:ln>
                            <a:noFill/>
                          </a:ln>
                          <a:solidFill>
                            <a:schemeClr val="bg1"/>
                          </a:solidFill>
                          <a:effectLst/>
                          <a:latin typeface="Arial" charset="0"/>
                          <a:cs typeface="Arial" charset="0"/>
                        </a:rPr>
                        <a:t> a localităţilor îi consideraţi necesar</a:t>
                      </a:r>
                      <a:r>
                        <a:rPr kumimoji="0" lang="ro-RO" sz="1600" b="1" i="0" u="none" strike="noStrike" cap="none" normalizeH="0" baseline="0" dirty="0" smtClean="0">
                          <a:ln>
                            <a:noFill/>
                          </a:ln>
                          <a:solidFill>
                            <a:schemeClr val="bg1"/>
                          </a:solidFill>
                          <a:effectLst/>
                          <a:latin typeface="Arial" charset="0"/>
                          <a:cs typeface="Arial" charset="0"/>
                        </a:rPr>
                        <a:t>i?</a:t>
                      </a:r>
                      <a:endParaRPr kumimoji="0" lang="ru-RU" sz="1600" b="0" i="0" u="none" strike="noStrike" cap="none" normalizeH="0" baseline="0" dirty="0" smtClean="0">
                        <a:ln>
                          <a:noFill/>
                        </a:ln>
                        <a:solidFill>
                          <a:schemeClr val="bg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18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6583">
                <a:tc>
                  <a:txBody>
                    <a:bodyPr/>
                    <a:lstStyle/>
                    <a:p>
                      <a:pPr marL="373063" indent="-285750" algn="l" defTabSz="914400" rtl="0" eaLnBrk="1" fontAlgn="b" latinLnBrk="0" hangingPunct="1">
                        <a:buFont typeface="Arial" pitchFamily="34" charset="0"/>
                        <a:buChar char="•"/>
                      </a:pPr>
                      <a:r>
                        <a:rPr lang="it-IT" sz="1200" kern="1200" dirty="0" smtClean="0">
                          <a:solidFill>
                            <a:schemeClr val="dk1"/>
                          </a:solidFill>
                          <a:effectLst/>
                          <a:latin typeface="+mn-lt"/>
                          <a:ea typeface="+mn-ea"/>
                          <a:cs typeface="+mn-cs"/>
                        </a:rPr>
                        <a:t>Durata medie de sosire a ambulantei la solicitarea de acordare a primului ajuor, minute</a:t>
                      </a:r>
                      <a:endParaRPr lang="it-IT"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Finanţelor</a:t>
                      </a: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17760">
                <a:tc>
                  <a:txBody>
                    <a:bodyPr/>
                    <a:lstStyle/>
                    <a:p>
                      <a:pPr marL="373063" indent="-285750" algn="l" defTabSz="914400" rtl="0" eaLnBrk="1" fontAlgn="b" latinLnBrk="0" hangingPunct="1">
                        <a:buFont typeface="Arial" pitchFamily="34" charset="0"/>
                        <a:buChar char="•"/>
                      </a:pPr>
                      <a:r>
                        <a:rPr lang="ro-RO" sz="1200" kern="1200" dirty="0" smtClean="0">
                          <a:solidFill>
                            <a:schemeClr val="dk1"/>
                          </a:solidFill>
                          <a:effectLst/>
                          <a:latin typeface="+mn-lt"/>
                          <a:ea typeface="+mn-ea"/>
                          <a:cs typeface="+mn-cs"/>
                        </a:rPr>
                        <a:t>Nivelul de acces al serviciilor de sanatate de catre populatia din mediul rural</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Muncii, Protecţiei Sociale şi Familiilor</a:t>
                      </a:r>
                      <a:endParaRPr kumimoji="0" lang="ro-RO" sz="1200" b="0" i="1" u="none" strike="noStrike" kern="1200" cap="none" normalizeH="0" baseline="0" dirty="0">
                        <a:ln>
                          <a:noFill/>
                        </a:ln>
                        <a:solidFill>
                          <a:srgbClr val="000000"/>
                        </a:solidFill>
                        <a:effectLst/>
                        <a:latin typeface="Arial" charset="0"/>
                        <a:ea typeface="+mn-ea"/>
                        <a:cs typeface="Arial"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358775" indent="-271463" algn="l" fontAlgn="b">
                        <a:buFont typeface="Arial" pitchFamily="34" charset="0"/>
                        <a:buChar char="•"/>
                      </a:pPr>
                      <a:r>
                        <a:rPr lang="ro-RO" sz="1200" kern="1200" dirty="0">
                          <a:solidFill>
                            <a:schemeClr val="dk1"/>
                          </a:solidFill>
                          <a:effectLst/>
                          <a:latin typeface="+mn-lt"/>
                          <a:ea typeface="+mn-ea"/>
                          <a:cs typeface="+mn-cs"/>
                        </a:rPr>
                        <a:t>Nr. </a:t>
                      </a:r>
                      <a:r>
                        <a:rPr lang="ro-RO" sz="1200" kern="1200" dirty="0" smtClean="0">
                          <a:solidFill>
                            <a:schemeClr val="dk1"/>
                          </a:solidFill>
                          <a:effectLst/>
                          <a:latin typeface="+mn-lt"/>
                          <a:ea typeface="+mn-ea"/>
                          <a:cs typeface="+mn-cs"/>
                        </a:rPr>
                        <a:t>locuitorilor </a:t>
                      </a:r>
                      <a:r>
                        <a:rPr lang="ro-RO" sz="1200" kern="1200" dirty="0">
                          <a:solidFill>
                            <a:schemeClr val="dk1"/>
                          </a:solidFill>
                          <a:effectLst/>
                          <a:latin typeface="+mn-lt"/>
                          <a:ea typeface="+mn-ea"/>
                          <a:cs typeface="+mn-cs"/>
                        </a:rPr>
                        <a:t>la un medic de </a:t>
                      </a:r>
                      <a:r>
                        <a:rPr lang="ro-RO" sz="1200" kern="1200" dirty="0" smtClean="0">
                          <a:solidFill>
                            <a:schemeClr val="dk1"/>
                          </a:solidFill>
                          <a:effectLst/>
                          <a:latin typeface="+mn-lt"/>
                          <a:ea typeface="+mn-ea"/>
                          <a:cs typeface="+mn-cs"/>
                        </a:rPr>
                        <a:t>familie</a:t>
                      </a:r>
                    </a:p>
                    <a:p>
                      <a:pPr marL="358775" indent="-271463" algn="l" fontAlgn="b">
                        <a:buFont typeface="Arial" pitchFamily="34" charset="0"/>
                        <a:buChar char="•"/>
                      </a:pPr>
                      <a:r>
                        <a:rPr lang="ro-RO" sz="1200" kern="1200" dirty="0" smtClean="0">
                          <a:solidFill>
                            <a:schemeClr val="dk1"/>
                          </a:solidFill>
                          <a:effectLst/>
                          <a:latin typeface="+mn-lt"/>
                          <a:ea typeface="+mn-ea"/>
                          <a:cs typeface="+mn-cs"/>
                        </a:rPr>
                        <a:t>Asigurarea populatiei cu medici de familie</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Dezvoltării Regionale şi Construcţiilor</a:t>
                      </a:r>
                    </a:p>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Sănătăţii</a:t>
                      </a:r>
                    </a:p>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100" b="0" i="1" u="none" strike="noStrike" kern="1200" cap="none" normalizeH="0" baseline="0" dirty="0" smtClean="0">
                          <a:ln>
                            <a:noFill/>
                          </a:ln>
                          <a:solidFill>
                            <a:srgbClr val="000000"/>
                          </a:solidFill>
                          <a:effectLst/>
                          <a:latin typeface="Arial" charset="0"/>
                          <a:ea typeface="+mn-ea"/>
                          <a:cs typeface="Arial" charset="0"/>
                        </a:rPr>
                        <a:t>Institutul National Cercetari Economice, Academia de Stiinte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55336">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ro-RO" sz="1200" kern="1200" dirty="0" smtClean="0">
                          <a:solidFill>
                            <a:schemeClr val="dk1"/>
                          </a:solidFill>
                          <a:effectLst/>
                          <a:latin typeface="+mn-lt"/>
                          <a:ea typeface="+mn-ea"/>
                          <a:cs typeface="+mn-cs"/>
                        </a:rPr>
                        <a:t>Acces la serviciile de urgentă</a:t>
                      </a: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ADR Sud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60040">
                <a:tc>
                  <a:txBody>
                    <a:bodyPr/>
                    <a:lstStyle/>
                    <a:p>
                      <a:pPr marL="285750" indent="-285750" algn="l" fontAlgn="b">
                        <a:buFont typeface="Arial" pitchFamily="34" charset="0"/>
                        <a:buChar char="•"/>
                      </a:pPr>
                      <a:r>
                        <a:rPr lang="ro-RO" sz="1200" kern="1200" dirty="0">
                          <a:solidFill>
                            <a:schemeClr val="dk1"/>
                          </a:solidFill>
                          <a:effectLst/>
                          <a:latin typeface="+mn-lt"/>
                          <a:ea typeface="+mn-ea"/>
                          <a:cs typeface="+mn-cs"/>
                        </a:rPr>
                        <a:t>Mortalitatea infantila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Sănătăţii, Consiliul Raional Glodeni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43790">
                <a:tc>
                  <a:txBody>
                    <a:bodyPr/>
                    <a:lstStyle/>
                    <a:p>
                      <a:pPr marL="285750" marR="0" indent="-285750" algn="l" defTabSz="914400" rtl="0" eaLnBrk="1" fontAlgn="b" latinLnBrk="0" hangingPunct="1">
                        <a:lnSpc>
                          <a:spcPct val="100000"/>
                        </a:lnSpc>
                        <a:spcBef>
                          <a:spcPts val="0"/>
                        </a:spcBef>
                        <a:spcAft>
                          <a:spcPts val="0"/>
                        </a:spcAft>
                        <a:buClrTx/>
                        <a:buSzTx/>
                        <a:buFont typeface="Arial" pitchFamily="34" charset="0"/>
                        <a:buChar char="•"/>
                        <a:tabLst/>
                        <a:defRPr/>
                      </a:pPr>
                      <a:r>
                        <a:rPr lang="ro-RO" sz="1200" kern="1200" dirty="0" smtClean="0">
                          <a:solidFill>
                            <a:schemeClr val="dk1"/>
                          </a:solidFill>
                          <a:effectLst/>
                          <a:latin typeface="+mn-lt"/>
                          <a:ea typeface="+mn-ea"/>
                          <a:cs typeface="+mn-cs"/>
                        </a:rPr>
                        <a:t>Ponderea populatiei neincadrate in sistemul asigurarilor obligatorii de asistenta medicala apti de munca</a:t>
                      </a:r>
                    </a:p>
                    <a:p>
                      <a:pPr marL="285750" indent="-285750" algn="l" fontAlgn="b">
                        <a:buFont typeface="Arial" pitchFamily="34" charset="0"/>
                        <a:buChar char="•"/>
                      </a:pP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Consiliul Raional Telenesti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3790">
                <a:tc>
                  <a:txBody>
                    <a:bodyPr/>
                    <a:lstStyle/>
                    <a:p>
                      <a:pPr marL="285750" indent="-285750" algn="l" fontAlgn="b">
                        <a:buFont typeface="Arial" pitchFamily="34" charset="0"/>
                        <a:buChar char="•"/>
                      </a:pPr>
                      <a:r>
                        <a:rPr lang="ro-RO" sz="1200" kern="1200" dirty="0" smtClean="0">
                          <a:solidFill>
                            <a:schemeClr val="dk1"/>
                          </a:solidFill>
                          <a:effectLst/>
                          <a:latin typeface="+mn-lt"/>
                          <a:ea typeface="+mn-ea"/>
                          <a:cs typeface="+mn-cs"/>
                        </a:rPr>
                        <a:t>Remarcă: Rata mortalitatii copiilor este relativ mica pentru dezagregarea la nivel de raioane / comunitate.</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UNICEF</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43790">
                <a:tc>
                  <a:txBody>
                    <a:bodyPr/>
                    <a:lstStyle/>
                    <a:p>
                      <a:pPr marL="285750" indent="-285750" algn="l" fontAlgn="b">
                        <a:buFont typeface="Arial" pitchFamily="34" charset="0"/>
                        <a:buChar char="•"/>
                      </a:pPr>
                      <a:r>
                        <a:rPr lang="ro-RO" sz="1200" kern="1200" dirty="0" smtClean="0">
                          <a:solidFill>
                            <a:schemeClr val="dk1"/>
                          </a:solidFill>
                          <a:effectLst/>
                          <a:latin typeface="+mn-lt"/>
                          <a:ea typeface="+mn-ea"/>
                          <a:cs typeface="+mn-cs"/>
                        </a:rPr>
                        <a:t>Remarcă: Mortalitatea generala - de deplasat la domeniul "Deprivarea demografica"</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Sănătăţii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124286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457200" y="457200"/>
            <a:ext cx="8229600" cy="523528"/>
          </a:xfrm>
        </p:spPr>
        <p:txBody>
          <a:bodyPr/>
          <a:lstStyle/>
          <a:p>
            <a:pPr marL="342900" indent="-342900"/>
            <a:r>
              <a:rPr lang="ro-RO" sz="3600" b="1" dirty="0" smtClean="0"/>
              <a:t>Nivelul de utilizare</a:t>
            </a:r>
            <a:endParaRPr lang="ru-RU" sz="3600"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3125310073"/>
              </p:ext>
            </p:extLst>
          </p:nvPr>
        </p:nvGraphicFramePr>
        <p:xfrm>
          <a:off x="457200" y="1052737"/>
          <a:ext cx="8229600" cy="5411882"/>
        </p:xfrm>
        <a:graphic>
          <a:graphicData uri="http://schemas.openxmlformats.org/drawingml/2006/table">
            <a:tbl>
              <a:tblPr/>
              <a:tblGrid>
                <a:gridCol w="4043363"/>
                <a:gridCol w="4186237"/>
              </a:tblGrid>
              <a:tr h="108330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0" lang="ro-RO" sz="2400" b="1" i="0" u="none" strike="noStrike" cap="none" normalizeH="0" baseline="0" dirty="0" smtClean="0">
                          <a:ln>
                            <a:noFill/>
                          </a:ln>
                          <a:solidFill>
                            <a:schemeClr val="bg1"/>
                          </a:solidFill>
                          <a:effectLst/>
                          <a:latin typeface="Times New Roman" pitchFamily="18" charset="0"/>
                          <a:cs typeface="Times New Roman" pitchFamily="18" charset="0"/>
                        </a:rPr>
                        <a:t>Aţi utilizat în activitatea Dvs. i</a:t>
                      </a: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ndicii</a:t>
                      </a:r>
                      <a:r>
                        <a:rPr kumimoji="0" lang="ro-RO" sz="2400" b="1" i="0" u="none" strike="noStrike" cap="none" normalizeH="0" baseline="0" dirty="0" smtClean="0">
                          <a:ln>
                            <a:noFill/>
                          </a:ln>
                          <a:solidFill>
                            <a:schemeClr val="bg1"/>
                          </a:solidFill>
                          <a:effectLst/>
                          <a:latin typeface="Times New Roman" pitchFamily="18" charset="0"/>
                          <a:cs typeface="Times New Roman" pitchFamily="18" charset="0"/>
                        </a:rPr>
                        <a:t> de deprivare</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ro-RO" sz="2400" b="1" i="0" u="none" strike="noStrike" cap="none" normalizeH="0" baseline="0" dirty="0" smtClean="0">
                          <a:ln>
                            <a:noFill/>
                          </a:ln>
                          <a:solidFill>
                            <a:schemeClr val="bg1"/>
                          </a:solidFill>
                          <a:effectLst/>
                          <a:latin typeface="Times New Roman" pitchFamily="18" charset="0"/>
                          <a:cs typeface="Times New Roman" pitchFamily="18" charset="0"/>
                        </a:rPr>
                        <a:t>şi BD?</a:t>
                      </a:r>
                      <a:endParaRPr kumimoji="0" lang="ru-RU"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15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0" u="none" strike="noStrike" cap="none" normalizeH="0" baseline="0" smtClean="0">
                          <a:ln>
                            <a:noFill/>
                          </a:ln>
                          <a:solidFill>
                            <a:srgbClr val="4F81BD"/>
                          </a:solidFill>
                          <a:effectLst/>
                          <a:latin typeface="Times New Roman" pitchFamily="18" charset="0"/>
                          <a:cs typeface="Times New Roman" pitchFamily="18" charset="0"/>
                        </a:rPr>
                        <a:t>  IDAM</a:t>
                      </a:r>
                      <a:endParaRPr kumimoji="0" lang="ru-RU" sz="1800" b="1" i="0" u="none" strike="noStrike" cap="none" normalizeH="0" baseline="0" smtClean="0">
                        <a:ln>
                          <a:noFill/>
                        </a:ln>
                        <a:solidFill>
                          <a:srgbClr val="4F81BD"/>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0" u="none" strike="noStrike" cap="none" normalizeH="0" baseline="0" dirty="0" smtClean="0">
                          <a:ln>
                            <a:noFill/>
                          </a:ln>
                          <a:solidFill>
                            <a:srgbClr val="4F81BD"/>
                          </a:solidFill>
                          <a:effectLst/>
                          <a:latin typeface="Times New Roman" pitchFamily="18" charset="0"/>
                          <a:cs typeface="Times New Roman" pitchFamily="18" charset="0"/>
                        </a:rPr>
                        <a:t>BD</a:t>
                      </a:r>
                      <a:endParaRPr kumimoji="0" lang="en-US" sz="1800" b="1" i="0" u="none" strike="noStrike" cap="none" normalizeH="0" baseline="0" dirty="0" smtClean="0">
                        <a:ln>
                          <a:noFill/>
                        </a:ln>
                        <a:solidFill>
                          <a:srgbClr val="4F81BD"/>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505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08051">
                <a:tc gridSpan="2">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o-RO" sz="1000" b="0" i="1" u="none" strike="noStrike" cap="none" normalizeH="0" baseline="0" dirty="0" smtClean="0">
                          <a:ln>
                            <a:noFill/>
                          </a:ln>
                          <a:solidFill>
                            <a:srgbClr val="000000"/>
                          </a:solidFill>
                          <a:effectLst/>
                          <a:latin typeface="Calibri" pitchFamily="34" charset="0"/>
                          <a:cs typeface="Times New Roman" pitchFamily="18" charset="0"/>
                        </a:rPr>
                        <a:t>Sursa: Chestionar de evaluare a IDAM şi BD</a:t>
                      </a:r>
                      <a:endParaRPr kumimoji="0" lang="ru-RU" sz="1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hMerge="1">
                  <a:txBody>
                    <a:bodyPr/>
                    <a:lstStyle/>
                    <a:p>
                      <a:endParaRPr lang="en-US"/>
                    </a:p>
                  </a:txBody>
                  <a:tcPr/>
                </a:tc>
              </a:tr>
            </a:tbl>
          </a:graphicData>
        </a:graphic>
      </p:graphicFrame>
      <p:pic>
        <p:nvPicPr>
          <p:cNvPr id="35857" name="Рисунок 9"/>
          <p:cNvPicPr>
            <a:picLocks noChangeAspect="1" noChangeArrowheads="1"/>
          </p:cNvPicPr>
          <p:nvPr/>
        </p:nvPicPr>
        <p:blipFill>
          <a:blip r:embed="rId3"/>
          <a:srcRect l="16789" t="8546" r="12170" b="20059"/>
          <a:stretch>
            <a:fillRect/>
          </a:stretch>
        </p:blipFill>
        <p:spPr bwMode="auto">
          <a:xfrm>
            <a:off x="554410" y="2578652"/>
            <a:ext cx="3888432" cy="3491817"/>
          </a:xfrm>
          <a:prstGeom prst="rect">
            <a:avLst/>
          </a:prstGeom>
          <a:noFill/>
          <a:ln w="9525">
            <a:noFill/>
            <a:miter lim="800000"/>
            <a:headEnd/>
            <a:tailEnd/>
          </a:ln>
        </p:spPr>
      </p:pic>
      <p:pic>
        <p:nvPicPr>
          <p:cNvPr id="35858" name="Рисунок 6"/>
          <p:cNvPicPr>
            <a:picLocks noChangeAspect="1" noChangeArrowheads="1"/>
          </p:cNvPicPr>
          <p:nvPr/>
        </p:nvPicPr>
        <p:blipFill>
          <a:blip r:embed="rId4"/>
          <a:srcRect l="13087" t="13513" r="11938"/>
          <a:stretch>
            <a:fillRect/>
          </a:stretch>
        </p:blipFill>
        <p:spPr bwMode="auto">
          <a:xfrm>
            <a:off x="4572001" y="2605492"/>
            <a:ext cx="4025954" cy="3464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29600" cy="576362"/>
          </a:xfrm>
        </p:spPr>
        <p:txBody>
          <a:bodyPr/>
          <a:lstStyle/>
          <a:p>
            <a:r>
              <a:rPr lang="ro-RO" sz="1400" b="1" dirty="0" smtClean="0">
                <a:effectLst>
                  <a:outerShdw blurRad="38100" dist="38100" dir="2700000" algn="tl">
                    <a:srgbClr val="C0C0C0"/>
                  </a:outerShdw>
                </a:effectLst>
                <a:latin typeface="Constantia" pitchFamily="18" charset="0"/>
              </a:rPr>
              <a:t>Nivelul de corelare al Indicelui de Deprivare de Servicii de Sănătate existent cu cadrul</a:t>
            </a:r>
            <a:r>
              <a:rPr lang="ro-RO" sz="1800" b="1" dirty="0" smtClean="0">
                <a:effectLst>
                  <a:outerShdw blurRad="38100" dist="38100" dir="2700000" algn="tl">
                    <a:srgbClr val="C0C0C0"/>
                  </a:outerShdw>
                </a:effectLst>
                <a:latin typeface="Constantia" pitchFamily="18" charset="0"/>
              </a:rPr>
              <a:t> </a:t>
            </a:r>
            <a:r>
              <a:rPr lang="ro-RO" sz="1400" b="1" dirty="0" smtClean="0">
                <a:effectLst>
                  <a:outerShdw blurRad="38100" dist="38100" dir="2700000" algn="tl">
                    <a:srgbClr val="C0C0C0"/>
                  </a:outerShdw>
                </a:effectLst>
                <a:latin typeface="Constantia" pitchFamily="18" charset="0"/>
              </a:rPr>
              <a:t>strategic</a:t>
            </a:r>
            <a:endParaRPr lang="en-US" sz="1800" dirty="0" smtClean="0"/>
          </a:p>
        </p:txBody>
      </p:sp>
      <p:graphicFrame>
        <p:nvGraphicFramePr>
          <p:cNvPr id="4" name="Объект 3"/>
          <p:cNvGraphicFramePr>
            <a:graphicFrameLocks noGrp="1"/>
          </p:cNvGraphicFramePr>
          <p:nvPr>
            <p:ph idx="1"/>
            <p:extLst>
              <p:ext uri="{D42A27DB-BD31-4B8C-83A1-F6EECF244321}">
                <p14:modId xmlns:p14="http://schemas.microsoft.com/office/powerpoint/2010/main" val="2758658460"/>
              </p:ext>
            </p:extLst>
          </p:nvPr>
        </p:nvGraphicFramePr>
        <p:xfrm>
          <a:off x="179512" y="836613"/>
          <a:ext cx="8856983" cy="5688731"/>
        </p:xfrm>
        <a:graphic>
          <a:graphicData uri="http://schemas.openxmlformats.org/drawingml/2006/table">
            <a:tbl>
              <a:tblPr/>
              <a:tblGrid>
                <a:gridCol w="5641921"/>
                <a:gridCol w="334743"/>
                <a:gridCol w="648072"/>
                <a:gridCol w="1080120"/>
                <a:gridCol w="1152127"/>
              </a:tblGrid>
              <a:tr h="1800299">
                <a:tc>
                  <a:txBody>
                    <a:bodyPr/>
                    <a:lstStyle/>
                    <a:p>
                      <a:pPr algn="ctr" rtl="0" fontAlgn="ctr"/>
                      <a:r>
                        <a:rPr kumimoji="0" lang="ro-RO" sz="2400" b="1" i="0" u="none" strike="noStrike" kern="1200" cap="none" normalizeH="0" baseline="0" dirty="0">
                          <a:ln>
                            <a:noFill/>
                          </a:ln>
                          <a:solidFill>
                            <a:srgbClr val="FFFFFF"/>
                          </a:solidFill>
                          <a:effectLst/>
                          <a:latin typeface="Times New Roman" pitchFamily="18" charset="0"/>
                          <a:ea typeface="+mn-ea"/>
                          <a:cs typeface="Times New Roman" pitchFamily="18" charset="0"/>
                        </a:rPr>
                        <a:t>Obiective /indicatori</a:t>
                      </a:r>
                      <a:endParaRPr kumimoji="0" lang="ru-RU" sz="2400" b="1" i="0" u="none" strike="noStrike" kern="1200" cap="none" normalizeH="0" baseline="0" dirty="0">
                        <a:ln>
                          <a:noFill/>
                        </a:ln>
                        <a:solidFill>
                          <a:srgbClr val="FFFFFF"/>
                        </a:solidFill>
                        <a:effectLst/>
                        <a:latin typeface="Times New Roman" pitchFamily="18" charset="0"/>
                        <a:ea typeface="+mn-ea"/>
                        <a:cs typeface="Times New Roman" pitchFamily="18" charset="0"/>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ro-RO" sz="1200" b="0" i="0" u="none" strike="noStrike" kern="1200" dirty="0">
                          <a:solidFill>
                            <a:srgbClr val="000000"/>
                          </a:solidFill>
                          <a:effectLst/>
                          <a:latin typeface="Times New Roman"/>
                        </a:rPr>
                        <a:t>Mortalitatea generala</a:t>
                      </a:r>
                      <a:endParaRPr lang="ru-RU" sz="1200" b="0" i="0" u="none" strike="noStrike" dirty="0">
                        <a:solidFill>
                          <a:srgbClr val="000000"/>
                        </a:solidFill>
                        <a:effectLst/>
                        <a:latin typeface="Times New Roman"/>
                      </a:endParaRPr>
                    </a:p>
                  </a:txBody>
                  <a:tcPr marL="7873" marR="7873" marT="78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DEDEFF"/>
                    </a:solidFill>
                  </a:tcPr>
                </a:tc>
                <a:tc>
                  <a:txBody>
                    <a:bodyPr/>
                    <a:lstStyle/>
                    <a:p>
                      <a:pPr algn="l" rtl="0" fontAlgn="b"/>
                      <a:r>
                        <a:rPr lang="ro-RO" sz="1200" b="0" i="0" u="none" strike="noStrike" kern="1200" dirty="0">
                          <a:solidFill>
                            <a:srgbClr val="000000"/>
                          </a:solidFill>
                          <a:effectLst/>
                          <a:latin typeface="Times New Roman"/>
                        </a:rPr>
                        <a:t>Rata copiilor decedați sub 5 ani în total nr. copii până la 5 ani</a:t>
                      </a:r>
                      <a:endParaRPr lang="ru-RU" sz="1200" b="0" i="0" u="none" strike="noStrike" dirty="0">
                        <a:solidFill>
                          <a:srgbClr val="000000"/>
                        </a:solidFill>
                        <a:effectLst/>
                        <a:latin typeface="Times New Roman"/>
                      </a:endParaRPr>
                    </a:p>
                  </a:txBody>
                  <a:tcPr marL="7873" marR="7873" marT="78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EFEFFF"/>
                    </a:solidFill>
                  </a:tcPr>
                </a:tc>
                <a:tc>
                  <a:txBody>
                    <a:bodyPr/>
                    <a:lstStyle/>
                    <a:p>
                      <a:pPr algn="l" rtl="0" fontAlgn="b"/>
                      <a:r>
                        <a:rPr lang="ro-RO" sz="1200" b="0" i="0" u="none" strike="noStrike" kern="1200" dirty="0">
                          <a:solidFill>
                            <a:srgbClr val="000000"/>
                          </a:solidFill>
                          <a:effectLst/>
                          <a:latin typeface="Times New Roman"/>
                        </a:rPr>
                        <a:t>Rata populației în primărie care locuiește la distanţa de peste 2 km de la centrul de sănătate sau oficiul medicilor de familie</a:t>
                      </a:r>
                      <a:endParaRPr lang="ru-RU" sz="1200" b="0" i="0" u="none" strike="noStrike" dirty="0">
                        <a:solidFill>
                          <a:srgbClr val="000000"/>
                        </a:solidFill>
                        <a:effectLst/>
                        <a:latin typeface="Times New Roman"/>
                      </a:endParaRPr>
                    </a:p>
                  </a:txBody>
                  <a:tcPr marL="7873" marR="7873" marT="78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DEDEFF"/>
                    </a:solidFill>
                  </a:tcPr>
                </a:tc>
                <a:tc>
                  <a:txBody>
                    <a:bodyPr/>
                    <a:lstStyle/>
                    <a:p>
                      <a:pPr algn="l" rtl="0" fontAlgn="b"/>
                      <a:r>
                        <a:rPr lang="ro-RO" sz="1200" b="0" i="0" u="none" strike="noStrike" kern="1200" dirty="0">
                          <a:solidFill>
                            <a:srgbClr val="000000"/>
                          </a:solidFill>
                          <a:effectLst/>
                          <a:latin typeface="Times New Roman"/>
                        </a:rPr>
                        <a:t>Ponderea populației neîncadrate în sistemul asigurărilor obligatorii de asistenta medicala în totalul populației</a:t>
                      </a:r>
                      <a:endParaRPr lang="ru-RU" sz="1200" b="0" i="0" u="none" strike="noStrike" dirty="0">
                        <a:solidFill>
                          <a:srgbClr val="000000"/>
                        </a:solidFill>
                        <a:effectLst/>
                        <a:latin typeface="Times New Roman"/>
                      </a:endParaRPr>
                    </a:p>
                  </a:txBody>
                  <a:tcPr marL="7873" marR="7873" marT="7873"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209949">
                <a:tc>
                  <a:txBody>
                    <a:bodyPr/>
                    <a:lstStyle/>
                    <a:p>
                      <a:pPr algn="just" rtl="0" fontAlgn="ctr"/>
                      <a:r>
                        <a:rPr lang="ro-RO" sz="1200" b="0" i="0" u="none" strike="noStrike" kern="1200" dirty="0">
                          <a:solidFill>
                            <a:srgbClr val="000000"/>
                          </a:solidFill>
                          <a:effectLst/>
                          <a:latin typeface="Times New Roman"/>
                        </a:rPr>
                        <a:t>Prestarea serviciilor de sănătate publică echitabile și accesibile</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574730">
                <a:tc>
                  <a:txBody>
                    <a:bodyPr/>
                    <a:lstStyle/>
                    <a:p>
                      <a:pPr algn="just" rtl="0" fontAlgn="ctr"/>
                      <a:r>
                        <a:rPr lang="ro-RO" sz="1200" b="0" i="0" u="none" strike="noStrike" kern="1200" dirty="0">
                          <a:solidFill>
                            <a:srgbClr val="000000"/>
                          </a:solidFill>
                          <a:effectLst/>
                          <a:latin typeface="Times New Roman"/>
                        </a:rPr>
                        <a:t>Asigurarea accesului echitabil al populaţiei la servicii calitative de prevenire a bolilor, oferite de către asistenţa medicală primară (AMP), spitalicească, specializată și serviciul de supraveghere a sănătăţii publice</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574730">
                <a:tc>
                  <a:txBody>
                    <a:bodyPr/>
                    <a:lstStyle/>
                    <a:p>
                      <a:pPr algn="just" rtl="0" fontAlgn="ctr"/>
                      <a:r>
                        <a:rPr lang="ro-RO" sz="1200" b="0" i="0" u="none" strike="noStrike" kern="1200" dirty="0">
                          <a:solidFill>
                            <a:srgbClr val="000000"/>
                          </a:solidFill>
                          <a:effectLst/>
                          <a:latin typeface="Times New Roman"/>
                        </a:rPr>
                        <a:t>Cota substanțială a populației aflate în afara sistemului de asigurări obligatorii de asistenta medicala în rândul persoanelor autoangajate, cu venituri mici și preponderent din mediul rural (problemă)</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368783">
                <a:tc>
                  <a:txBody>
                    <a:bodyPr/>
                    <a:lstStyle/>
                    <a:p>
                      <a:pPr algn="just" rtl="0" fontAlgn="ctr"/>
                      <a:r>
                        <a:rPr lang="en-US" sz="1200" b="0" i="0" u="none" strike="noStrike" dirty="0" err="1">
                          <a:solidFill>
                            <a:srgbClr val="000000"/>
                          </a:solidFill>
                          <a:effectLst/>
                          <a:latin typeface="Times New Roman"/>
                        </a:rPr>
                        <a:t>Reducerea</a:t>
                      </a:r>
                      <a:r>
                        <a:rPr lang="en-US" sz="1200" b="0" i="0" u="none" strike="noStrike" dirty="0">
                          <a:solidFill>
                            <a:srgbClr val="000000"/>
                          </a:solidFill>
                          <a:effectLst/>
                          <a:latin typeface="Times New Roman"/>
                        </a:rPr>
                        <a:t> </a:t>
                      </a:r>
                      <a:r>
                        <a:rPr lang="en-US" sz="1200" b="0" i="0" u="none" strike="noStrike" dirty="0" err="1">
                          <a:solidFill>
                            <a:srgbClr val="000000"/>
                          </a:solidFill>
                          <a:effectLst/>
                          <a:latin typeface="Times New Roman"/>
                        </a:rPr>
                        <a:t>ratei</a:t>
                      </a:r>
                      <a:r>
                        <a:rPr lang="en-US" sz="1200" b="0" i="0" u="none" strike="noStrike" dirty="0">
                          <a:solidFill>
                            <a:srgbClr val="000000"/>
                          </a:solidFill>
                          <a:effectLst/>
                          <a:latin typeface="Times New Roman"/>
                        </a:rPr>
                        <a:t> </a:t>
                      </a:r>
                      <a:r>
                        <a:rPr lang="en-US" sz="1200" b="0" i="0" u="none" strike="noStrike" dirty="0" err="1">
                          <a:solidFill>
                            <a:srgbClr val="000000"/>
                          </a:solidFill>
                          <a:effectLst/>
                          <a:latin typeface="Times New Roman"/>
                        </a:rPr>
                        <a:t>mortalităţii</a:t>
                      </a:r>
                      <a:r>
                        <a:rPr lang="en-US" sz="1200" b="0" i="0" u="none" strike="noStrike" dirty="0">
                          <a:solidFill>
                            <a:srgbClr val="000000"/>
                          </a:solidFill>
                          <a:effectLst/>
                          <a:latin typeface="Times New Roman"/>
                        </a:rPr>
                        <a:t> infantile </a:t>
                      </a:r>
                      <a:r>
                        <a:rPr lang="en-US" sz="1200" b="0" i="0" u="none" strike="noStrike" dirty="0" err="1">
                          <a:solidFill>
                            <a:srgbClr val="000000"/>
                          </a:solidFill>
                          <a:effectLst/>
                          <a:latin typeface="Times New Roman"/>
                        </a:rPr>
                        <a:t>şi</a:t>
                      </a:r>
                      <a:r>
                        <a:rPr lang="en-US" sz="1200" b="0" i="0" u="none" strike="noStrike" dirty="0">
                          <a:solidFill>
                            <a:srgbClr val="000000"/>
                          </a:solidFill>
                          <a:effectLst/>
                          <a:latin typeface="Times New Roman"/>
                        </a:rPr>
                        <a:t> a </a:t>
                      </a:r>
                      <a:r>
                        <a:rPr lang="en-US" sz="1200" b="0" i="0" u="none" strike="noStrike" dirty="0" err="1">
                          <a:solidFill>
                            <a:srgbClr val="000000"/>
                          </a:solidFill>
                          <a:effectLst/>
                          <a:latin typeface="Times New Roman"/>
                        </a:rPr>
                        <a:t>copiilor</a:t>
                      </a:r>
                      <a:r>
                        <a:rPr lang="en-US" sz="1200" b="0" i="0" u="none" strike="noStrike" dirty="0">
                          <a:solidFill>
                            <a:srgbClr val="000000"/>
                          </a:solidFill>
                          <a:effectLst/>
                          <a:latin typeface="Times New Roman"/>
                        </a:rPr>
                        <a:t> cu </a:t>
                      </a:r>
                      <a:r>
                        <a:rPr lang="en-US" sz="1200" b="0" i="0" u="none" strike="noStrike" dirty="0" err="1">
                          <a:solidFill>
                            <a:srgbClr val="000000"/>
                          </a:solidFill>
                          <a:effectLst/>
                          <a:latin typeface="Times New Roman"/>
                        </a:rPr>
                        <a:t>vîrsta</a:t>
                      </a:r>
                      <a:r>
                        <a:rPr lang="en-US" sz="1200" b="0" i="0" u="none" strike="noStrike" dirty="0">
                          <a:solidFill>
                            <a:srgbClr val="000000"/>
                          </a:solidFill>
                          <a:effectLst/>
                          <a:latin typeface="Times New Roman"/>
                        </a:rPr>
                        <a:t> sub 5 </a:t>
                      </a:r>
                      <a:r>
                        <a:rPr lang="en-US" sz="1200" b="0" i="0" u="none" strike="noStrike" dirty="0" err="1">
                          <a:solidFill>
                            <a:srgbClr val="000000"/>
                          </a:solidFill>
                          <a:effectLst/>
                          <a:latin typeface="Times New Roman"/>
                        </a:rPr>
                        <a:t>ani</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92D05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24466">
                <a:tc>
                  <a:txBody>
                    <a:bodyPr/>
                    <a:lstStyle/>
                    <a:p>
                      <a:pPr algn="just" rtl="0" fontAlgn="ctr"/>
                      <a:r>
                        <a:rPr lang="ro-RO" sz="1200" b="0" i="0" u="none" strike="noStrike" kern="1200" dirty="0">
                          <a:solidFill>
                            <a:srgbClr val="000000"/>
                          </a:solidFill>
                          <a:effectLst/>
                          <a:latin typeface="Times New Roman"/>
                        </a:rPr>
                        <a:t>Asigurarea domeniului sănătăţii publice cu resurse umane competente şi suficiente</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0405">
                <a:tc>
                  <a:txBody>
                    <a:bodyPr/>
                    <a:lstStyle/>
                    <a:p>
                      <a:pPr algn="just" rtl="0" fontAlgn="ctr"/>
                      <a:r>
                        <a:rPr lang="ro-RO" sz="1200" b="0" i="0" u="none" strike="noStrike" kern="1200" dirty="0">
                          <a:solidFill>
                            <a:srgbClr val="000000"/>
                          </a:solidFill>
                          <a:effectLst/>
                          <a:latin typeface="Times New Roman"/>
                        </a:rPr>
                        <a:t>Asigurarea acoperirii cu cadre a instituțiilor din regiunile rurale;</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9949">
                <a:tc>
                  <a:txBody>
                    <a:bodyPr/>
                    <a:lstStyle/>
                    <a:p>
                      <a:pPr algn="just" rtl="0" fontAlgn="ctr"/>
                      <a:r>
                        <a:rPr lang="ro-RO" sz="1200" b="0" i="0" u="none" strike="noStrike" kern="1200" dirty="0">
                          <a:solidFill>
                            <a:srgbClr val="000000"/>
                          </a:solidFill>
                          <a:effectLst/>
                          <a:latin typeface="Times New Roman"/>
                        </a:rPr>
                        <a:t>Asigurarea accesibilităţii fizice și economice a medicamentului</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dirty="0">
                          <a:solidFill>
                            <a:srgbClr val="000000"/>
                          </a:solidFill>
                          <a:effectLst/>
                          <a:latin typeface="Calibri"/>
                        </a:rPr>
                        <a:t> </a:t>
                      </a:r>
                      <a:endParaRPr lang="ru-RU" sz="900" b="0" i="0" u="none" strike="noStrike" dirty="0">
                        <a:solidFill>
                          <a:srgbClr val="000000"/>
                        </a:solidFill>
                        <a:effectLst/>
                        <a:latin typeface="Calibri"/>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574730">
                <a:tc>
                  <a:txBody>
                    <a:bodyPr/>
                    <a:lstStyle/>
                    <a:p>
                      <a:pPr algn="just" rtl="0" fontAlgn="ctr"/>
                      <a:r>
                        <a:rPr lang="ro-RO" sz="1200" b="0" i="0" u="none" strike="noStrike" kern="1200" dirty="0">
                          <a:solidFill>
                            <a:srgbClr val="000000"/>
                          </a:solidFill>
                          <a:effectLst/>
                          <a:latin typeface="Times New Roman"/>
                        </a:rPr>
                        <a:t>Asigurarea cuprinderii geografice a populaţiei republicii în raza de până la 25 km – în localităţile rurale și 15 km – în localităţile urbane cu subdiviziuni ale Serviciului de asistenţă medicală de urgenţă;</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0405">
                <a:tc>
                  <a:txBody>
                    <a:bodyPr/>
                    <a:lstStyle/>
                    <a:p>
                      <a:pPr algn="just" rtl="0" fontAlgn="ctr"/>
                      <a:r>
                        <a:rPr lang="ro-RO" sz="1200" b="0" i="0" u="none" strike="noStrike" kern="1200" dirty="0">
                          <a:solidFill>
                            <a:srgbClr val="000000"/>
                          </a:solidFill>
                          <a:effectLst/>
                          <a:latin typeface="Times New Roman"/>
                        </a:rPr>
                        <a:t>Asigurarea accesibilității populaţiei la servicii medicale de urgenţă</a:t>
                      </a:r>
                      <a:endParaRPr lang="ru-RU" sz="1200" b="0" i="0" u="none" strike="noStrike" dirty="0">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000000"/>
                          </a:solidFill>
                          <a:effectLst/>
                          <a:latin typeface="Calibri"/>
                        </a:rPr>
                        <a:t> </a:t>
                      </a:r>
                      <a:endParaRPr lang="ru-RU" sz="900" b="0" i="0" u="none" strike="noStrike">
                        <a:solidFill>
                          <a:srgbClr val="000000"/>
                        </a:solidFill>
                        <a:effectLst/>
                        <a:latin typeface="Calibri"/>
                      </a:endParaRPr>
                    </a:p>
                  </a:txBody>
                  <a:tcPr marL="7873" marR="7873" marT="7873" marB="0" anchor="ctr">
                    <a:lnL w="190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solidFill>
                      <a:srgbClr val="FFFF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18237">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algn="l" fontAlgn="ctr"/>
                      <a:r>
                        <a:rPr lang="ro-RO" sz="1000" b="0" i="1" u="none" strike="noStrike">
                          <a:solidFill>
                            <a:srgbClr val="000000"/>
                          </a:solidFill>
                          <a:effectLst/>
                          <a:latin typeface="Times New Roman"/>
                        </a:rPr>
                        <a:t>nu corelează cu obiectivele strategice</a:t>
                      </a:r>
                      <a:endParaRPr lang="ru-RU" sz="1000" b="0" i="1" u="none" strike="noStrike">
                        <a:solidFill>
                          <a:srgbClr val="000000"/>
                        </a:solidFill>
                        <a:effectLst/>
                        <a:latin typeface="Times New Roman"/>
                      </a:endParaRPr>
                    </a:p>
                  </a:txBody>
                  <a:tcPr marL="7873" marR="7873" marT="7873" marB="0" anchor="ctr">
                    <a:lnL w="12700" cap="flat" cmpd="sng" algn="ctr">
                      <a:solidFill>
                        <a:srgbClr val="FFFFFF"/>
                      </a:solidFill>
                      <a:prstDash val="solid"/>
                      <a:round/>
                      <a:headEnd type="none" w="med" len="med"/>
                      <a:tailEnd type="none" w="med" len="med"/>
                    </a:lnL>
                    <a:lnR>
                      <a:noFill/>
                    </a:lnR>
                    <a:lnT w="19050" cap="flat" cmpd="sng" algn="ctr">
                      <a:solidFill>
                        <a:srgbClr val="F2F2F2"/>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216024">
                <a:tc>
                  <a:txBody>
                    <a:bodyPr/>
                    <a:lstStyle/>
                    <a:p>
                      <a:pPr algn="just" fontAlgn="ctr"/>
                      <a:r>
                        <a:rPr lang="ro-RO" sz="1000" b="0" i="0" u="none" strike="noStrike">
                          <a:solidFill>
                            <a:srgbClr val="000000"/>
                          </a:solidFill>
                          <a:effectLst/>
                          <a:latin typeface="Times New Roman"/>
                        </a:rPr>
                        <a:t> </a:t>
                      </a:r>
                      <a:endParaRPr lang="ru-RU" sz="1000" b="0" i="0" u="none" strike="noStrike">
                        <a:solidFill>
                          <a:srgbClr val="000000"/>
                        </a:solidFill>
                        <a:effectLst/>
                        <a:latin typeface="Times New Roman"/>
                      </a:endParaRPr>
                    </a:p>
                  </a:txBody>
                  <a:tcPr marL="7873" marR="7873" marT="7873" marB="0" anchor="ctr">
                    <a:lnL>
                      <a:noFill/>
                    </a:lnL>
                    <a:lnR>
                      <a:noFill/>
                    </a:lnR>
                    <a:lnT w="12700" cap="flat" cmpd="sng" algn="ctr">
                      <a:solidFill>
                        <a:srgbClr val="FFFFFF"/>
                      </a:solidFill>
                      <a:prstDash val="solid"/>
                      <a:round/>
                      <a:headEnd type="none" w="med" len="med"/>
                      <a:tailEnd type="none" w="med" len="med"/>
                    </a:lnT>
                    <a:lnB>
                      <a:noFill/>
                    </a:lnB>
                    <a:solidFill>
                      <a:srgbClr val="FFFF00"/>
                    </a:solidFill>
                  </a:tcPr>
                </a:tc>
                <a:tc gridSpan="4">
                  <a:txBody>
                    <a:bodyPr/>
                    <a:lstStyle/>
                    <a:p>
                      <a:pPr algn="l" fontAlgn="ctr"/>
                      <a:r>
                        <a:rPr lang="ro-RO" sz="1000" b="0" i="1" u="none" strike="noStrike" dirty="0" smtClean="0">
                          <a:solidFill>
                            <a:srgbClr val="000000"/>
                          </a:solidFill>
                          <a:effectLst/>
                          <a:latin typeface="Times New Roman"/>
                        </a:rPr>
                        <a:t>corelează </a:t>
                      </a:r>
                      <a:r>
                        <a:rPr lang="ro-RO" sz="1000" b="0" i="1" u="none" strike="noStrike" dirty="0">
                          <a:solidFill>
                            <a:srgbClr val="000000"/>
                          </a:solidFill>
                          <a:effectLst/>
                          <a:latin typeface="Times New Roman"/>
                        </a:rPr>
                        <a:t>parțial cu obiectivele strategice</a:t>
                      </a:r>
                      <a:endParaRPr lang="ru-RU" sz="1000" b="0" i="1" u="none" strike="noStrike" dirty="0">
                        <a:solidFill>
                          <a:srgbClr val="000000"/>
                        </a:solidFill>
                        <a:effectLst/>
                        <a:latin typeface="Times New Roman"/>
                      </a:endParaRPr>
                    </a:p>
                  </a:txBody>
                  <a:tcPr marL="7873" marR="7873" marT="7873"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216024">
                <a:tc>
                  <a:txBody>
                    <a:bodyPr/>
                    <a:lstStyle/>
                    <a:p>
                      <a:pPr algn="just" fontAlgn="ctr"/>
                      <a:r>
                        <a:rPr lang="ro-RO" sz="1000" b="0" i="0" u="none" strike="noStrike">
                          <a:solidFill>
                            <a:srgbClr val="000000"/>
                          </a:solidFill>
                          <a:effectLst/>
                          <a:latin typeface="Times New Roman"/>
                        </a:rPr>
                        <a:t> </a:t>
                      </a:r>
                      <a:endParaRPr lang="ru-RU" sz="1000" b="0" i="0" u="none" strike="noStrike">
                        <a:solidFill>
                          <a:srgbClr val="000000"/>
                        </a:solidFill>
                        <a:effectLst/>
                        <a:latin typeface="Times New Roman"/>
                      </a:endParaRPr>
                    </a:p>
                  </a:txBody>
                  <a:tcPr marL="7873" marR="7873" marT="7873" marB="0" anchor="ctr">
                    <a:lnL>
                      <a:noFill/>
                    </a:lnL>
                    <a:lnR>
                      <a:noFill/>
                    </a:lnR>
                    <a:lnT>
                      <a:noFill/>
                    </a:lnT>
                    <a:lnB>
                      <a:noFill/>
                    </a:lnB>
                    <a:solidFill>
                      <a:srgbClr val="92D050"/>
                    </a:solidFill>
                  </a:tcPr>
                </a:tc>
                <a:tc gridSpan="4">
                  <a:txBody>
                    <a:bodyPr/>
                    <a:lstStyle/>
                    <a:p>
                      <a:pPr algn="l" fontAlgn="ctr"/>
                      <a:r>
                        <a:rPr lang="ro-RO" sz="1000" b="0" i="1" u="none" strike="noStrike" dirty="0">
                          <a:solidFill>
                            <a:srgbClr val="000000"/>
                          </a:solidFill>
                          <a:effectLst/>
                          <a:latin typeface="Times New Roman"/>
                        </a:rPr>
                        <a:t>corespunde cu obiectivele strategice</a:t>
                      </a:r>
                      <a:endParaRPr lang="ru-RU" sz="1000" b="0" i="1" u="none" strike="noStrike" dirty="0">
                        <a:solidFill>
                          <a:srgbClr val="000000"/>
                        </a:solidFill>
                        <a:effectLst/>
                        <a:latin typeface="Times New Roman"/>
                      </a:endParaRPr>
                    </a:p>
                  </a:txBody>
                  <a:tcPr marL="7873" marR="7873" marT="7873"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524526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„Sănătate”</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871910705"/>
              </p:ext>
            </p:extLst>
          </p:nvPr>
        </p:nvGraphicFramePr>
        <p:xfrm>
          <a:off x="179512" y="1556794"/>
          <a:ext cx="8856984" cy="4973502"/>
        </p:xfrm>
        <a:graphic>
          <a:graphicData uri="http://schemas.openxmlformats.org/drawingml/2006/table">
            <a:tbl>
              <a:tblPr firstRow="1" firstCol="1" bandRow="1"/>
              <a:tblGrid>
                <a:gridCol w="8856984"/>
              </a:tblGrid>
              <a:tr h="864094">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de sănătate promovate</a:t>
                      </a:r>
                      <a:endParaRPr kumimoji="0" lang="ru-RU" sz="20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792088">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Accesul populaţiei la instituţia medicală primară (Distanţa medie până la instituţia medicală primară)</a:t>
                      </a:r>
                      <a:endParaRPr lang="ru-RU" sz="1800" kern="1200" dirty="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752964">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Accesul populaţiei la medicul de familie (Numărul mediu de zile de prezenţă a medicului de familie în localitate)</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713840">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Accesul populaţiei la unitatea farmaceutică care eliberează medicamente compensate (Distanţa medie până la unitatea medicală care eliberează medicamente compensate)</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726320">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Accesul populaţiei la serviciile de asistenţă medicală de urgenţă (Distanţa medie până la instituţia de asistență medicală de urgenţă)</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562098">
                <a:tc>
                  <a:txBody>
                    <a:bodyPr/>
                    <a:lstStyle/>
                    <a:p>
                      <a:pPr>
                        <a:lnSpc>
                          <a:spcPct val="115000"/>
                        </a:lnSpc>
                        <a:spcAft>
                          <a:spcPts val="0"/>
                        </a:spcAft>
                      </a:pPr>
                      <a:r>
                        <a:rPr lang="ro-RO" sz="1800" i="1" kern="1200" dirty="0">
                          <a:solidFill>
                            <a:srgbClr val="C00000"/>
                          </a:solidFill>
                          <a:effectLst/>
                          <a:latin typeface="Times New Roman"/>
                          <a:ea typeface="Times New Roman"/>
                          <a:cs typeface="Times New Roman"/>
                        </a:rPr>
                        <a:t>Populația </a:t>
                      </a:r>
                      <a:r>
                        <a:rPr lang="ro-RO" sz="1800" i="1" kern="1200" dirty="0" smtClean="0">
                          <a:solidFill>
                            <a:srgbClr val="C00000"/>
                          </a:solidFill>
                          <a:effectLst/>
                          <a:latin typeface="Times New Roman"/>
                          <a:ea typeface="Times New Roman"/>
                          <a:cs typeface="Times New Roman"/>
                        </a:rPr>
                        <a:t>încadrată </a:t>
                      </a:r>
                      <a:r>
                        <a:rPr lang="ro-RO" sz="1800" i="1" kern="1200" dirty="0">
                          <a:solidFill>
                            <a:srgbClr val="C00000"/>
                          </a:solidFill>
                          <a:effectLst/>
                          <a:latin typeface="Times New Roman"/>
                          <a:ea typeface="Times New Roman"/>
                          <a:cs typeface="Times New Roman"/>
                        </a:rPr>
                        <a:t>în sistemul asigurărilor obligatorii de asistenta </a:t>
                      </a:r>
                      <a:r>
                        <a:rPr lang="ro-RO" sz="1800" i="1" kern="1200" dirty="0" smtClean="0">
                          <a:solidFill>
                            <a:srgbClr val="C00000"/>
                          </a:solidFill>
                          <a:effectLst/>
                          <a:latin typeface="Times New Roman"/>
                          <a:ea typeface="Times New Roman"/>
                          <a:cs typeface="Times New Roman"/>
                        </a:rPr>
                        <a:t>medicală</a:t>
                      </a:r>
                      <a:r>
                        <a:rPr lang="ro-RO" sz="1800" i="1" kern="1200" baseline="0" dirty="0" smtClean="0">
                          <a:solidFill>
                            <a:srgbClr val="C00000"/>
                          </a:solidFill>
                          <a:effectLst/>
                          <a:latin typeface="Times New Roman"/>
                          <a:ea typeface="Times New Roman"/>
                          <a:cs typeface="Times New Roman"/>
                        </a:rPr>
                        <a:t> (necalitativ)</a:t>
                      </a:r>
                      <a:endParaRPr lang="ru-RU" sz="1800" i="1" kern="1200" dirty="0">
                        <a:solidFill>
                          <a:srgbClr val="C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562098">
                <a:tc>
                  <a:txBody>
                    <a:bodyPr/>
                    <a:lstStyle/>
                    <a:p>
                      <a:pPr>
                        <a:lnSpc>
                          <a:spcPct val="115000"/>
                        </a:lnSpc>
                        <a:spcAft>
                          <a:spcPts val="0"/>
                        </a:spcAft>
                      </a:pPr>
                      <a:r>
                        <a:rPr lang="ro-RO" sz="1800" i="1" kern="1200" dirty="0">
                          <a:solidFill>
                            <a:srgbClr val="C00000"/>
                          </a:solidFill>
                          <a:effectLst/>
                          <a:latin typeface="Times New Roman"/>
                          <a:ea typeface="Times New Roman"/>
                          <a:cs typeface="Times New Roman"/>
                        </a:rPr>
                        <a:t>Rata copiilor decedați sub 5 ani </a:t>
                      </a:r>
                      <a:r>
                        <a:rPr lang="ro-RO" sz="1800" i="1" kern="1200" dirty="0" smtClean="0">
                          <a:solidFill>
                            <a:srgbClr val="C00000"/>
                          </a:solidFill>
                          <a:effectLst/>
                          <a:latin typeface="Times New Roman"/>
                          <a:ea typeface="Times New Roman"/>
                          <a:cs typeface="Times New Roman"/>
                        </a:rPr>
                        <a:t>(nereprezentativ)</a:t>
                      </a:r>
                      <a:endParaRPr lang="ru-RU" sz="1800" i="1" kern="1200" dirty="0">
                        <a:solidFill>
                          <a:srgbClr val="C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bl>
          </a:graphicData>
        </a:graphic>
      </p:graphicFrame>
    </p:spTree>
    <p:extLst>
      <p:ext uri="{BB962C8B-B14F-4D97-AF65-F5344CB8AC3E}">
        <p14:creationId xmlns:p14="http://schemas.microsoft.com/office/powerpoint/2010/main" val="3478044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595536"/>
          </a:xfrm>
        </p:spPr>
        <p:txBody>
          <a:bodyPr/>
          <a:lstStyle/>
          <a:p>
            <a:r>
              <a:rPr lang="ro-RO" sz="1600" b="1" dirty="0">
                <a:solidFill>
                  <a:srgbClr val="9999FF"/>
                </a:solidFill>
                <a:effectLst>
                  <a:outerShdw blurRad="38100" dist="38100" dir="2700000" algn="tl">
                    <a:srgbClr val="000000">
                      <a:alpha val="43137"/>
                    </a:srgbClr>
                  </a:outerShdw>
                </a:effectLst>
                <a:latin typeface="Constantia" pitchFamily="18" charset="0"/>
              </a:rPr>
              <a:t>Domeniul </a:t>
            </a:r>
            <a:r>
              <a:rPr lang="ro-RO" sz="1600" b="1" dirty="0" smtClean="0">
                <a:solidFill>
                  <a:srgbClr val="9999FF"/>
                </a:solidFill>
                <a:effectLst>
                  <a:outerShdw blurRad="38100" dist="38100" dir="2700000" algn="tl">
                    <a:srgbClr val="000000">
                      <a:alpha val="43137"/>
                    </a:srgbClr>
                  </a:outerShdw>
                </a:effectLst>
                <a:latin typeface="Constantia" pitchFamily="18" charset="0"/>
              </a:rPr>
              <a:t>financiar</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000" b="1" dirty="0" smtClean="0">
                <a:solidFill>
                  <a:srgbClr val="000000"/>
                </a:solidFill>
                <a:effectLst>
                  <a:outerShdw blurRad="38100" dist="38100" dir="2700000" algn="tl">
                    <a:srgbClr val="000000">
                      <a:alpha val="43137"/>
                    </a:srgbClr>
                  </a:outerShdw>
                </a:effectLst>
                <a:latin typeface="Constantia" pitchFamily="18" charset="0"/>
              </a:rPr>
              <a:t>Indicele de Deprivare de Venituri ale Bugetelor Locale existent</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10649858"/>
              </p:ext>
            </p:extLst>
          </p:nvPr>
        </p:nvGraphicFramePr>
        <p:xfrm>
          <a:off x="107504" y="1196746"/>
          <a:ext cx="8928992" cy="3972411"/>
        </p:xfrm>
        <a:graphic>
          <a:graphicData uri="http://schemas.openxmlformats.org/drawingml/2006/table">
            <a:tbl>
              <a:tblPr firstRow="1" bandRow="1">
                <a:tableStyleId>{5C22544A-7EE6-4342-B048-85BDC9FD1C3A}</a:tableStyleId>
              </a:tblPr>
              <a:tblGrid>
                <a:gridCol w="479988"/>
                <a:gridCol w="8449004"/>
              </a:tblGrid>
              <a:tr h="786105">
                <a:tc>
                  <a:txBody>
                    <a:bodyPr/>
                    <a:lstStyle/>
                    <a:p>
                      <a:pPr algn="ctr">
                        <a:lnSpc>
                          <a:spcPct val="115000"/>
                        </a:lnSpc>
                        <a:spcAft>
                          <a:spcPts val="0"/>
                        </a:spcAft>
                      </a:pPr>
                      <a:endParaRPr lang="ru-RU" sz="1200" b="1" dirty="0">
                        <a:effectLst/>
                        <a:latin typeface="Times New Roman"/>
                        <a:ea typeface="Times New Roman"/>
                        <a:cs typeface="Times New Roman"/>
                      </a:endParaRPr>
                    </a:p>
                  </a:txBody>
                  <a:tcPr marL="68580" marR="68580" marT="9525" marB="0" anchor="ctr"/>
                </a:tc>
                <a:tc>
                  <a:txBody>
                    <a:bodyPr/>
                    <a:lstStyle/>
                    <a:p>
                      <a:pPr algn="ctr">
                        <a:lnSpc>
                          <a:spcPct val="115000"/>
                        </a:lnSpc>
                        <a:spcAft>
                          <a:spcPts val="0"/>
                        </a:spcAft>
                      </a:pPr>
                      <a:r>
                        <a:rPr lang="ro-RO" sz="1800" kern="1200" dirty="0" smtClean="0">
                          <a:effectLst/>
                        </a:rPr>
                        <a:t>Indicele de Deprivare de Venituri ale Bugetelor Locale</a:t>
                      </a:r>
                      <a:r>
                        <a:rPr lang="ro-RO" sz="1800" kern="1200" baseline="0" dirty="0" smtClean="0">
                          <a:effectLst/>
                        </a:rPr>
                        <a:t> </a:t>
                      </a:r>
                      <a:r>
                        <a:rPr lang="ro-RO" sz="1800" kern="1200" dirty="0" smtClean="0">
                          <a:effectLst/>
                        </a:rPr>
                        <a:t>existent</a:t>
                      </a:r>
                      <a:endParaRPr lang="ru-RU" sz="1800" dirty="0">
                        <a:effectLst/>
                        <a:latin typeface="Times New Roman"/>
                        <a:ea typeface="Times New Roman"/>
                        <a:cs typeface="Times New Roman"/>
                      </a:endParaRPr>
                    </a:p>
                  </a:txBody>
                  <a:tcPr marL="68580" marR="68580" marT="9525" marB="0" anchor="ctr"/>
                </a:tc>
              </a:tr>
              <a:tr h="786105">
                <a:tc>
                  <a:txBody>
                    <a:bodyPr/>
                    <a:lstStyle/>
                    <a:p>
                      <a:pPr marL="228600" lvl="0" indent="-228600" algn="just">
                        <a:spcAft>
                          <a:spcPts val="0"/>
                        </a:spcAft>
                        <a:buFont typeface="+mj-lt"/>
                        <a:buAutoNum type="arabicPeriod"/>
                      </a:pPr>
                      <a:r>
                        <a:rPr lang="ro-RO" sz="1400" b="1" baseline="0" dirty="0" smtClean="0">
                          <a:effectLst/>
                          <a:latin typeface="Calibri"/>
                          <a:cs typeface="Times New Roman"/>
                        </a:rPr>
                        <a:t> </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Rata recipienţilor de alocaţii pentru persoane vârstnice în total populație</a:t>
                      </a:r>
                      <a:endParaRPr lang="ru-RU" sz="2800">
                        <a:effectLst/>
                        <a:latin typeface="Times New Roman"/>
                        <a:ea typeface="Times New Roman"/>
                        <a:cs typeface="Times New Roman"/>
                      </a:endParaRPr>
                    </a:p>
                  </a:txBody>
                  <a:tcPr marL="68580" marR="68580" marT="9525" marB="0" anchor="ctr"/>
                </a:tc>
              </a:tr>
              <a:tr h="786105">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Rata recipienților de indemnizații pentru copii persoanelor asigurate (finanțate din bugetul asigurărilor sociale de stat) în total populație</a:t>
                      </a:r>
                      <a:endParaRPr lang="ru-RU" sz="2800">
                        <a:effectLst/>
                        <a:latin typeface="Times New Roman"/>
                        <a:ea typeface="Times New Roman"/>
                        <a:cs typeface="Times New Roman"/>
                      </a:endParaRPr>
                    </a:p>
                  </a:txBody>
                  <a:tcPr marL="68580" marR="68580" marT="9525" marB="0" anchor="ctr"/>
                </a:tc>
              </a:tr>
              <a:tr h="786105">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Rata beneficiarilor de indemnizații lunare pentru întreținerea copilului cu vârsta intre 1,5 și 16 ani (persoanelor neasigurate, BS), în total populație</a:t>
                      </a:r>
                      <a:endParaRPr lang="ru-RU" sz="2800">
                        <a:effectLst/>
                        <a:latin typeface="Times New Roman"/>
                        <a:ea typeface="Times New Roman"/>
                        <a:cs typeface="Times New Roman"/>
                      </a:endParaRPr>
                    </a:p>
                  </a:txBody>
                  <a:tcPr marL="68580" marR="68580" marT="9525" marB="0" anchor="ctr"/>
                </a:tc>
              </a:tr>
              <a:tr h="827991">
                <a:tc>
                  <a:txBody>
                    <a:bodyPr/>
                    <a:lstStyle/>
                    <a:p>
                      <a:pPr marL="0" lvl="0" indent="0" algn="just">
                        <a:spcAft>
                          <a:spcPts val="0"/>
                        </a:spcAft>
                        <a:buFont typeface="+mj-lt"/>
                        <a:buNone/>
                      </a:pPr>
                      <a:r>
                        <a:rPr lang="ro-RO" sz="1400" b="1" dirty="0" smtClean="0">
                          <a:effectLst/>
                          <a:latin typeface="Calibri"/>
                          <a:cs typeface="Times New Roman"/>
                        </a:rPr>
                        <a:t>4.</a:t>
                      </a:r>
                      <a:endParaRPr lang="ru-RU" sz="1400" b="1" dirty="0">
                        <a:effectLst/>
                        <a:latin typeface="Calibri"/>
                        <a:cs typeface="Times New Roman"/>
                      </a:endParaRPr>
                    </a:p>
                  </a:txBody>
                  <a:tcPr marL="68580" marR="68580" marT="9525" marB="0" anchor="ctr"/>
                </a:tc>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Proporția populației fără un loc stabil de trai, în total populație</a:t>
                      </a:r>
                      <a:endParaRPr lang="ru-RU" sz="2800" dirty="0">
                        <a:effectLst/>
                        <a:latin typeface="Times New Roman"/>
                        <a:ea typeface="Times New Roman"/>
                        <a:cs typeface="Times New Roman"/>
                      </a:endParaRPr>
                    </a:p>
                  </a:txBody>
                  <a:tcPr marL="68580" marR="68580" marT="9525" marB="0" anchor="ctr"/>
                </a:tc>
              </a:tr>
            </a:tbl>
          </a:graphicData>
        </a:graphic>
      </p:graphicFrame>
    </p:spTree>
    <p:extLst>
      <p:ext uri="{BB962C8B-B14F-4D97-AF65-F5344CB8AC3E}">
        <p14:creationId xmlns:p14="http://schemas.microsoft.com/office/powerpoint/2010/main" val="1973721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financiar</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 bugete locale</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187866605"/>
              </p:ext>
            </p:extLst>
          </p:nvPr>
        </p:nvGraphicFramePr>
        <p:xfrm>
          <a:off x="179512" y="1412772"/>
          <a:ext cx="8856984" cy="5315170"/>
        </p:xfrm>
        <a:graphic>
          <a:graphicData uri="http://schemas.openxmlformats.org/drawingml/2006/table">
            <a:tbl>
              <a:tblPr/>
              <a:tblGrid>
                <a:gridCol w="5446772"/>
                <a:gridCol w="3410212"/>
              </a:tblGrid>
              <a:tr h="216028">
                <a:tc>
                  <a:txBody>
                    <a:bodyPr/>
                    <a:lstStyle/>
                    <a:p>
                      <a:pPr algn="ctr">
                        <a:lnSpc>
                          <a:spcPct val="115000"/>
                        </a:lnSpc>
                        <a:spcAft>
                          <a:spcPts val="0"/>
                        </a:spcAft>
                      </a:pPr>
                      <a:r>
                        <a:rPr lang="ro-RO" sz="1400" b="1" dirty="0">
                          <a:solidFill>
                            <a:srgbClr val="FFFFFF"/>
                          </a:solidFill>
                          <a:effectLst/>
                          <a:latin typeface="Times New Roman" pitchFamily="18" charset="0"/>
                          <a:ea typeface="Times New Roman"/>
                          <a:cs typeface="Times New Roman" pitchFamily="18" charset="0"/>
                        </a:rPr>
                        <a:t>Obiective</a:t>
                      </a:r>
                      <a:endParaRPr lang="ru-RU" sz="1400" dirty="0">
                        <a:effectLst/>
                        <a:latin typeface="Times New Roman" pitchFamily="18" charset="0"/>
                        <a:ea typeface="Times New Roman"/>
                        <a:cs typeface="Times New Roman" pitchFamily="18" charset="0"/>
                      </a:endParaRPr>
                    </a:p>
                  </a:txBody>
                  <a:tcPr marL="68580" marR="68580"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15000"/>
                        </a:lnSpc>
                        <a:spcAft>
                          <a:spcPts val="0"/>
                        </a:spcAft>
                      </a:pPr>
                      <a:r>
                        <a:rPr lang="ro-RO" sz="1400" b="1">
                          <a:solidFill>
                            <a:srgbClr val="FFFFFF"/>
                          </a:solidFill>
                          <a:effectLst/>
                          <a:latin typeface="Times New Roman" pitchFamily="18" charset="0"/>
                          <a:ea typeface="Times New Roman"/>
                          <a:cs typeface="Times New Roman" pitchFamily="18" charset="0"/>
                        </a:rPr>
                        <a:t>Strategia</a:t>
                      </a:r>
                      <a:endParaRPr lang="ru-RU" sz="1400">
                        <a:effectLst/>
                        <a:latin typeface="Times New Roman" pitchFamily="18" charset="0"/>
                        <a:ea typeface="Times New Roman"/>
                        <a:cs typeface="Times New Roman"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32888">
                <a:tc>
                  <a:txBody>
                    <a:bodyPr/>
                    <a:lstStyle/>
                    <a:p>
                      <a:pPr algn="just">
                        <a:spcAft>
                          <a:spcPts val="0"/>
                        </a:spcAft>
                      </a:pPr>
                      <a:r>
                        <a:rPr lang="ro-RO" sz="1400" kern="1200" dirty="0">
                          <a:solidFill>
                            <a:srgbClr val="000000"/>
                          </a:solidFill>
                          <a:effectLst/>
                          <a:latin typeface="Times New Roman" pitchFamily="18" charset="0"/>
                          <a:cs typeface="Times New Roman" pitchFamily="18" charset="0"/>
                        </a:rPr>
                        <a:t>Creşterea capacităţii administrative a UAT, reducerea fragmentării şi raţionalizarea structurilor administrativ-teritoriale, fapt ce va favoriza autonomia locală, furnizarea eficientă a serviciilor publice, cu respectarea cerinţelor și a necesităţilor beneficiarilor, în condiţii de funcţionare democratică și autonomă a autorităţilor locale alese.</a:t>
                      </a:r>
                      <a:endParaRPr lang="ru-RU" sz="1400" dirty="0">
                        <a:effectLst/>
                        <a:latin typeface="Times New Roman" pitchFamily="18" charset="0"/>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R="114300">
                        <a:spcAft>
                          <a:spcPts val="0"/>
                        </a:spcAft>
                      </a:pPr>
                      <a:r>
                        <a:rPr lang="ro-RO" sz="1400" i="1" kern="1200">
                          <a:solidFill>
                            <a:srgbClr val="000000"/>
                          </a:solidFill>
                          <a:effectLst/>
                          <a:latin typeface="Times New Roman" pitchFamily="18" charset="0"/>
                          <a:cs typeface="Times New Roman" pitchFamily="18" charset="0"/>
                        </a:rPr>
                        <a:t>Strategia națională de descentralizare 2012–2015</a:t>
                      </a:r>
                      <a:endParaRPr lang="ru-RU" sz="1400" i="1">
                        <a:effectLst/>
                        <a:latin typeface="Times New Roman" pitchFamily="18" charset="0"/>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936104">
                <a:tc>
                  <a:txBody>
                    <a:bodyPr/>
                    <a:lstStyle/>
                    <a:p>
                      <a:pPr algn="just">
                        <a:spcAft>
                          <a:spcPts val="0"/>
                        </a:spcAft>
                      </a:pPr>
                      <a:r>
                        <a:rPr lang="ro-RO" sz="1400" kern="1200" dirty="0">
                          <a:solidFill>
                            <a:srgbClr val="000000"/>
                          </a:solidFill>
                          <a:effectLst/>
                          <a:latin typeface="Times New Roman" pitchFamily="18" charset="0"/>
                          <a:cs typeface="Times New Roman" pitchFamily="18" charset="0"/>
                        </a:rPr>
                        <a:t>Perfecţionarea actualului sistem de finanţe publice locale, astfel încât să se asigure autonomia financiară a APL, cu menţinerea disciplinei financiare, maximizarea eficienţei şi asigurarea echităţii în alocarea resurselor.</a:t>
                      </a:r>
                      <a:endParaRPr lang="ru-RU" sz="1400" dirty="0">
                        <a:effectLst/>
                        <a:latin typeface="Times New Roman" pitchFamily="18" charset="0"/>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R="114300">
                        <a:spcAft>
                          <a:spcPts val="0"/>
                        </a:spcAft>
                      </a:pPr>
                      <a:r>
                        <a:rPr lang="ro-RO" sz="1400" i="1" kern="1200" dirty="0">
                          <a:solidFill>
                            <a:srgbClr val="000000"/>
                          </a:solidFill>
                          <a:effectLst/>
                          <a:latin typeface="Times New Roman" pitchFamily="18" charset="0"/>
                          <a:cs typeface="Times New Roman" pitchFamily="18" charset="0"/>
                        </a:rPr>
                        <a:t>Strategia națională de descentralizare 2012–2015</a:t>
                      </a:r>
                      <a:endParaRPr lang="ru-RU" sz="1400" i="1" dirty="0">
                        <a:effectLst/>
                        <a:latin typeface="Times New Roman" pitchFamily="18" charset="0"/>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2052">
                <a:tc>
                  <a:txBody>
                    <a:bodyPr/>
                    <a:lstStyle/>
                    <a:p>
                      <a:pPr algn="just">
                        <a:spcAft>
                          <a:spcPts val="0"/>
                        </a:spcAft>
                      </a:pPr>
                      <a:r>
                        <a:rPr lang="ro-RO" sz="1400" kern="1200" dirty="0">
                          <a:solidFill>
                            <a:srgbClr val="000000"/>
                          </a:solidFill>
                          <a:effectLst/>
                          <a:latin typeface="Times New Roman" pitchFamily="18" charset="0"/>
                          <a:cs typeface="Times New Roman" pitchFamily="18" charset="0"/>
                        </a:rPr>
                        <a:t>Consolidarea bazei de venituri proprii ale APL şi a autonomiei de decizie asupra lor</a:t>
                      </a:r>
                      <a:endParaRPr lang="ru-RU" sz="1400" dirty="0">
                        <a:effectLst/>
                        <a:latin typeface="Times New Roman" pitchFamily="18" charset="0"/>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R="114300">
                        <a:spcAft>
                          <a:spcPts val="0"/>
                        </a:spcAft>
                      </a:pPr>
                      <a:r>
                        <a:rPr lang="ro-RO" sz="1400" i="1" kern="1200">
                          <a:solidFill>
                            <a:srgbClr val="000000"/>
                          </a:solidFill>
                          <a:effectLst/>
                          <a:latin typeface="Times New Roman" pitchFamily="18" charset="0"/>
                          <a:cs typeface="Times New Roman" pitchFamily="18" charset="0"/>
                        </a:rPr>
                        <a:t>Strategia națională de descentralizare 2012–2015</a:t>
                      </a:r>
                      <a:endParaRPr lang="ru-RU" sz="1400" i="1">
                        <a:effectLst/>
                        <a:latin typeface="Times New Roman" pitchFamily="18" charset="0"/>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94052">
                <a:tc>
                  <a:txBody>
                    <a:bodyPr/>
                    <a:lstStyle/>
                    <a:p>
                      <a:pPr algn="just">
                        <a:spcAft>
                          <a:spcPts val="0"/>
                        </a:spcAft>
                      </a:pPr>
                      <a:r>
                        <a:rPr lang="ro-RO" sz="1400" kern="1200" dirty="0">
                          <a:solidFill>
                            <a:srgbClr val="000000"/>
                          </a:solidFill>
                          <a:effectLst/>
                          <a:latin typeface="Times New Roman" pitchFamily="18" charset="0"/>
                          <a:cs typeface="Times New Roman" pitchFamily="18" charset="0"/>
                        </a:rPr>
                        <a:t>Consolidarea autonomiei și a managementului financiar la nivelul APL</a:t>
                      </a:r>
                      <a:endParaRPr lang="ru-RU" sz="1400" dirty="0">
                        <a:effectLst/>
                        <a:latin typeface="Times New Roman" pitchFamily="18" charset="0"/>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R="114300">
                        <a:spcAft>
                          <a:spcPts val="0"/>
                        </a:spcAft>
                      </a:pPr>
                      <a:r>
                        <a:rPr lang="ro-RO" sz="1400" i="1" kern="1200" dirty="0">
                          <a:solidFill>
                            <a:srgbClr val="000000"/>
                          </a:solidFill>
                          <a:effectLst/>
                          <a:latin typeface="Times New Roman" pitchFamily="18" charset="0"/>
                          <a:cs typeface="Times New Roman" pitchFamily="18" charset="0"/>
                        </a:rPr>
                        <a:t>Strategia națională de descentralizare 2012–2015</a:t>
                      </a:r>
                      <a:endParaRPr lang="ru-RU" sz="1400" i="1" dirty="0">
                        <a:effectLst/>
                        <a:latin typeface="Times New Roman" pitchFamily="18" charset="0"/>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71388">
                <a:tc>
                  <a:txBody>
                    <a:bodyPr/>
                    <a:lstStyle/>
                    <a:p>
                      <a:pPr algn="just">
                        <a:spcAft>
                          <a:spcPts val="0"/>
                        </a:spcAft>
                      </a:pPr>
                      <a:r>
                        <a:rPr lang="ro-RO" sz="1400" kern="1200" dirty="0">
                          <a:solidFill>
                            <a:srgbClr val="000000"/>
                          </a:solidFill>
                          <a:effectLst/>
                          <a:latin typeface="Times New Roman" pitchFamily="18" charset="0"/>
                          <a:cs typeface="Times New Roman" pitchFamily="18" charset="0"/>
                        </a:rPr>
                        <a:t>Consolidarea capacităţi APL de susţinere a dezvoltării locale a comunităţilor</a:t>
                      </a:r>
                      <a:endParaRPr lang="ru-RU" sz="1400" dirty="0">
                        <a:effectLst/>
                        <a:latin typeface="Times New Roman" pitchFamily="18" charset="0"/>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nSpc>
                          <a:spcPct val="115000"/>
                        </a:lnSpc>
                        <a:spcAft>
                          <a:spcPts val="0"/>
                        </a:spcAft>
                      </a:pPr>
                      <a:r>
                        <a:rPr lang="ro-RO" sz="1400" i="1" kern="1200">
                          <a:solidFill>
                            <a:srgbClr val="000000"/>
                          </a:solidFill>
                          <a:effectLst/>
                          <a:latin typeface="Times New Roman" pitchFamily="18" charset="0"/>
                          <a:ea typeface="Times New Roman"/>
                          <a:cs typeface="Times New Roman" pitchFamily="18" charset="0"/>
                        </a:rPr>
                        <a:t>Strategia națională de descentralizare 2012–2015</a:t>
                      </a:r>
                      <a:endParaRPr lang="ru-RU" sz="1400" i="1">
                        <a:effectLst/>
                        <a:latin typeface="Times New Roman" pitchFamily="18" charset="0"/>
                        <a:ea typeface="Times New Roman"/>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0086">
                <a:tc>
                  <a:txBody>
                    <a:bodyPr/>
                    <a:lstStyle/>
                    <a:p>
                      <a:pPr algn="just">
                        <a:lnSpc>
                          <a:spcPct val="115000"/>
                        </a:lnSpc>
                        <a:spcAft>
                          <a:spcPts val="0"/>
                        </a:spcAft>
                      </a:pPr>
                      <a:r>
                        <a:rPr lang="ro-RO" sz="1400" kern="1200" dirty="0">
                          <a:solidFill>
                            <a:srgbClr val="000000"/>
                          </a:solidFill>
                          <a:effectLst/>
                          <a:latin typeface="Times New Roman" pitchFamily="18" charset="0"/>
                          <a:ea typeface="Times New Roman"/>
                          <a:cs typeface="Times New Roman" pitchFamily="18" charset="0"/>
                        </a:rPr>
                        <a:t>Asigurarea autonomiei decizionale, organizaţionale, financiare şi bugetare (dispunerea de resurse financiare proprii suficiente şi utilizarea liberă, în condiţiile legii, prin adoptarea propriilor bugete locale) ale autorităţilor publice locale;</a:t>
                      </a:r>
                      <a:endParaRPr lang="ru-RU" sz="1400" dirty="0">
                        <a:effectLst/>
                        <a:latin typeface="Times New Roman" pitchFamily="18" charset="0"/>
                        <a:ea typeface="Times New Roman"/>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just">
                        <a:lnSpc>
                          <a:spcPct val="115000"/>
                        </a:lnSpc>
                        <a:spcAft>
                          <a:spcPts val="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 2013-2014</a:t>
                      </a:r>
                      <a:endParaRPr lang="ru-RU" sz="1400" i="1" dirty="0">
                        <a:effectLst/>
                        <a:latin typeface="Times New Roman" pitchFamily="18" charset="0"/>
                        <a:ea typeface="Times New Roman"/>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40808">
                <a:tc>
                  <a:txBody>
                    <a:bodyPr/>
                    <a:lstStyle/>
                    <a:p>
                      <a:pPr algn="just">
                        <a:lnSpc>
                          <a:spcPct val="115000"/>
                        </a:lnSpc>
                        <a:spcAft>
                          <a:spcPts val="0"/>
                        </a:spcAft>
                      </a:pPr>
                      <a:r>
                        <a:rPr lang="ro-RO" sz="1400" kern="1200" dirty="0">
                          <a:solidFill>
                            <a:srgbClr val="000000"/>
                          </a:solidFill>
                          <a:effectLst/>
                          <a:latin typeface="Times New Roman" pitchFamily="18" charset="0"/>
                          <a:ea typeface="Times New Roman"/>
                          <a:cs typeface="Times New Roman" pitchFamily="18" charset="0"/>
                        </a:rPr>
                        <a:t>Descentralizare și autonomie locală:  fortificarea autonomiei financiare şi patrimoniale a autorităţilor publice locale</a:t>
                      </a:r>
                      <a:endParaRPr lang="ru-RU" sz="1400" dirty="0">
                        <a:effectLst/>
                        <a:latin typeface="Times New Roman" pitchFamily="18" charset="0"/>
                        <a:ea typeface="Times New Roman"/>
                        <a:cs typeface="Times New Roman"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nSpc>
                          <a:spcPct val="115000"/>
                        </a:lnSpc>
                        <a:spcAft>
                          <a:spcPts val="100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 2013-2014</a:t>
                      </a:r>
                      <a:endParaRPr lang="ru-RU" sz="1400" i="1" dirty="0">
                        <a:effectLst/>
                        <a:latin typeface="Times New Roman" pitchFamily="18" charset="0"/>
                        <a:ea typeface="Times New Roman"/>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Tree>
    <p:extLst>
      <p:ext uri="{BB962C8B-B14F-4D97-AF65-F5344CB8AC3E}">
        <p14:creationId xmlns:p14="http://schemas.microsoft.com/office/powerpoint/2010/main" val="3200422302"/>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financiar</a:t>
            </a:r>
            <a:br>
              <a:rPr lang="ro-RO" sz="1800" b="1" dirty="0" smtClean="0">
                <a:solidFill>
                  <a:srgbClr val="9999FF"/>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3019061407"/>
              </p:ext>
            </p:extLst>
          </p:nvPr>
        </p:nvGraphicFramePr>
        <p:xfrm>
          <a:off x="179512" y="1340768"/>
          <a:ext cx="8856984" cy="5400600"/>
        </p:xfrm>
        <a:graphic>
          <a:graphicData uri="http://schemas.openxmlformats.org/drawingml/2006/table">
            <a:tbl>
              <a:tblPr/>
              <a:tblGrid>
                <a:gridCol w="4428492"/>
                <a:gridCol w="4428492"/>
              </a:tblGrid>
              <a:tr h="658612">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597">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600" b="1" i="0" u="none" strike="noStrike" cap="none" normalizeH="0" baseline="0" dirty="0" smtClean="0">
                          <a:ln>
                            <a:noFill/>
                          </a:ln>
                          <a:solidFill>
                            <a:schemeClr val="bg1"/>
                          </a:solidFill>
                          <a:effectLst/>
                          <a:latin typeface="Arial" charset="0"/>
                          <a:cs typeface="Arial" charset="0"/>
                        </a:rPr>
                        <a:t>Ce alţi indicatori de gestionare a bugetelor locale îi consideraţi necesari </a:t>
                      </a:r>
                      <a:r>
                        <a:rPr kumimoji="0" lang="ro-RO" sz="1600" b="1" i="0" u="none" strike="noStrike" cap="none" normalizeH="0" baseline="0" dirty="0" smtClean="0">
                          <a:ln>
                            <a:noFill/>
                          </a:ln>
                          <a:solidFill>
                            <a:schemeClr val="bg1"/>
                          </a:solidFill>
                          <a:effectLst/>
                          <a:latin typeface="Arial" charset="0"/>
                          <a:cs typeface="Arial" charset="0"/>
                        </a:rPr>
                        <a:t>?</a:t>
                      </a:r>
                      <a:endParaRPr kumimoji="0" lang="ru-RU" sz="1600" b="0" i="0" u="none" strike="noStrike" cap="none" normalizeH="0" baseline="0" dirty="0" smtClean="0">
                        <a:ln>
                          <a:noFill/>
                        </a:ln>
                        <a:solidFill>
                          <a:schemeClr val="bg1"/>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18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0542">
                <a:tc>
                  <a:txBody>
                    <a:bodyPr/>
                    <a:lstStyle/>
                    <a:p>
                      <a:pPr marL="268288" indent="-171450" algn="l" fontAlgn="b">
                        <a:buFont typeface="Arial" pitchFamily="34" charset="0"/>
                        <a:buChar char="•"/>
                      </a:pPr>
                      <a:r>
                        <a:rPr lang="it-IT" sz="1200" kern="1200" dirty="0">
                          <a:solidFill>
                            <a:schemeClr val="dk1"/>
                          </a:solidFill>
                          <a:effectLst/>
                          <a:latin typeface="+mn-lt"/>
                          <a:ea typeface="+mn-ea"/>
                          <a:cs typeface="+mn-cs"/>
                        </a:rPr>
                        <a:t>Veniturile bugetului local pe persoana, lei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Finanţelor</a:t>
                      </a: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9175">
                <a:tc>
                  <a:txBody>
                    <a:bodyPr/>
                    <a:lstStyle/>
                    <a:p>
                      <a:pPr marL="271463" indent="-184150" algn="l" defTabSz="914400" rtl="0" eaLnBrk="1" fontAlgn="b" latinLnBrk="0" hangingPunct="1">
                        <a:buFont typeface="Arial" pitchFamily="34" charset="0"/>
                        <a:buChar char="•"/>
                      </a:pPr>
                      <a:r>
                        <a:rPr lang="it-IT" sz="1200" kern="1200" dirty="0" smtClean="0">
                          <a:solidFill>
                            <a:schemeClr val="dk1"/>
                          </a:solidFill>
                          <a:effectLst/>
                          <a:latin typeface="+mn-lt"/>
                          <a:ea typeface="+mn-ea"/>
                          <a:cs typeface="+mn-cs"/>
                        </a:rPr>
                        <a:t>Veniturile proprii ale bugetului local pe persoana, lei</a:t>
                      </a:r>
                      <a:endParaRPr lang="ro-RO" sz="1200" kern="1200" dirty="0" smtClean="0">
                        <a:solidFill>
                          <a:schemeClr val="dk1"/>
                        </a:solidFill>
                        <a:effectLst/>
                        <a:latin typeface="+mn-lt"/>
                        <a:ea typeface="+mn-ea"/>
                        <a:cs typeface="+mn-cs"/>
                      </a:endParaRPr>
                    </a:p>
                    <a:p>
                      <a:pPr marL="271463" indent="-184150" algn="l" defTabSz="914400" rtl="0" eaLnBrk="1" fontAlgn="b" latinLnBrk="0" hangingPunct="1">
                        <a:buFont typeface="Arial" pitchFamily="34" charset="0"/>
                        <a:buChar char="•"/>
                      </a:pPr>
                      <a:r>
                        <a:rPr lang="ro-RO" sz="1200" kern="1200" dirty="0" smtClean="0">
                          <a:solidFill>
                            <a:schemeClr val="dk1"/>
                          </a:solidFill>
                          <a:effectLst/>
                          <a:latin typeface="+mn-lt"/>
                          <a:ea typeface="+mn-ea"/>
                          <a:cs typeface="+mn-cs"/>
                        </a:rPr>
                        <a:t>Rata veniturilor proprii</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Finanţelor</a:t>
                      </a:r>
                    </a:p>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Consiliul Raional Telenesti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81812">
                <a:tc>
                  <a:txBody>
                    <a:bodyPr/>
                    <a:lstStyle/>
                    <a:p>
                      <a:pPr marL="271463" indent="-184150" algn="l" fontAlgn="b">
                        <a:buFont typeface="Arial" pitchFamily="34" charset="0"/>
                        <a:buChar char="•"/>
                      </a:pPr>
                      <a:r>
                        <a:rPr lang="ro-RO" sz="1200" kern="1200" dirty="0" smtClean="0">
                          <a:solidFill>
                            <a:schemeClr val="dk1"/>
                          </a:solidFill>
                          <a:effectLst/>
                          <a:latin typeface="+mn-lt"/>
                          <a:ea typeface="+mn-ea"/>
                          <a:cs typeface="+mn-cs"/>
                        </a:rPr>
                        <a:t>Capacitatea administrativa</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Finanţelor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929134">
                <a:tc>
                  <a:txBody>
                    <a:bodyPr/>
                    <a:lstStyle/>
                    <a:p>
                      <a:pPr marL="285750" indent="-198438" algn="l" fontAlgn="b">
                        <a:buFont typeface="Arial" pitchFamily="34" charset="0"/>
                        <a:buChar char="•"/>
                      </a:pPr>
                      <a:r>
                        <a:rPr lang="ro-RO" sz="1200" kern="1200" dirty="0" smtClean="0">
                          <a:solidFill>
                            <a:schemeClr val="dk1"/>
                          </a:solidFill>
                          <a:effectLst/>
                          <a:latin typeface="+mn-lt"/>
                          <a:ea typeface="+mn-ea"/>
                          <a:cs typeface="+mn-cs"/>
                        </a:rPr>
                        <a:t>Consideram necesar revizuirea domeniului, indicile deprivarii de venituri este constituit in baza prestatiilor achitate doar din BS si BASS si nu sunt prestatii achitate din bugetul UAT.</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Muncii, Protecţiei Sociale şi Familiei; Ministerul Finanţelor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1387728">
                <a:tc>
                  <a:txBody>
                    <a:bodyPr/>
                    <a:lstStyle/>
                    <a:p>
                      <a:pPr marL="285750" indent="-198438" algn="l" fontAlgn="b">
                        <a:buFont typeface="Arial" pitchFamily="34" charset="0"/>
                        <a:buChar char="•"/>
                      </a:pPr>
                      <a:r>
                        <a:rPr lang="ro-RO" sz="1200" kern="1200" dirty="0" smtClean="0">
                          <a:solidFill>
                            <a:schemeClr val="dk1"/>
                          </a:solidFill>
                          <a:effectLst/>
                          <a:latin typeface="+mn-lt"/>
                          <a:ea typeface="+mn-ea"/>
                          <a:cs typeface="+mn-cs"/>
                        </a:rPr>
                        <a:t>Remarcă: Indicele deprivarii de venituri ale bugetelor locale este calculat in baza a 4 indicatori …, care nu sunt relevanti, deoarece alocatiile sociale si indemnizatiile lunare sunt finantate de la bugetul de stat si nu de la cel local. Astfel, acesti 4 indicatori urmeaza a fi exclusi sau inclocuiti cu altii noi</a:t>
                      </a:r>
                      <a:endParaRPr lang="ro-RO" sz="1200" kern="1200" dirty="0">
                        <a:solidFill>
                          <a:schemeClr val="dk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Finanţelor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1881331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362"/>
          </a:xfrm>
        </p:spPr>
        <p:txBody>
          <a:bodyPr/>
          <a:lstStyle/>
          <a:p>
            <a:r>
              <a:rPr lang="ro-RO" sz="1600" b="1" dirty="0" smtClean="0">
                <a:effectLst>
                  <a:outerShdw blurRad="38100" dist="38100" dir="2700000" algn="tl">
                    <a:srgbClr val="C0C0C0"/>
                  </a:outerShdw>
                </a:effectLst>
                <a:latin typeface="Constantia" pitchFamily="18" charset="0"/>
              </a:rPr>
              <a:t>Nivelul de corelare al Indicelui de Deprivare </a:t>
            </a:r>
            <a:r>
              <a:rPr lang="ro-RO" sz="1600" b="1" dirty="0">
                <a:solidFill>
                  <a:srgbClr val="000000"/>
                </a:solidFill>
                <a:effectLst>
                  <a:outerShdw blurRad="38100" dist="38100" dir="2700000" algn="tl">
                    <a:srgbClr val="000000">
                      <a:alpha val="43137"/>
                    </a:srgbClr>
                  </a:outerShdw>
                </a:effectLst>
                <a:latin typeface="Constantia" pitchFamily="18" charset="0"/>
              </a:rPr>
              <a:t>de Venituri ale Bugetelor Locale </a:t>
            </a:r>
            <a:r>
              <a:rPr lang="ro-RO" sz="1600" b="1" dirty="0" smtClean="0">
                <a:effectLst>
                  <a:outerShdw blurRad="38100" dist="38100" dir="2700000" algn="tl">
                    <a:srgbClr val="C0C0C0"/>
                  </a:outerShdw>
                </a:effectLst>
                <a:latin typeface="Constantia" pitchFamily="18" charset="0"/>
              </a:rPr>
              <a:t>existent cu cadrul</a:t>
            </a:r>
            <a:r>
              <a:rPr lang="ro-RO" sz="2000" b="1" dirty="0" smtClean="0">
                <a:effectLst>
                  <a:outerShdw blurRad="38100" dist="38100" dir="2700000" algn="tl">
                    <a:srgbClr val="C0C0C0"/>
                  </a:outerShdw>
                </a:effectLst>
                <a:latin typeface="Constantia" pitchFamily="18" charset="0"/>
              </a:rPr>
              <a:t> </a:t>
            </a:r>
            <a:r>
              <a:rPr lang="ro-RO" sz="1600" b="1" dirty="0" smtClean="0">
                <a:effectLst>
                  <a:outerShdw blurRad="38100" dist="38100" dir="2700000" algn="tl">
                    <a:srgbClr val="C0C0C0"/>
                  </a:outerShdw>
                </a:effectLst>
                <a:latin typeface="Constantia" pitchFamily="18" charset="0"/>
              </a:rPr>
              <a:t>strategic</a:t>
            </a:r>
            <a:endParaRPr lang="en-US" sz="2000" dirty="0" smtClean="0"/>
          </a:p>
        </p:txBody>
      </p:sp>
      <p:graphicFrame>
        <p:nvGraphicFramePr>
          <p:cNvPr id="5" name="Объект 4"/>
          <p:cNvGraphicFramePr>
            <a:graphicFrameLocks noGrp="1"/>
          </p:cNvGraphicFramePr>
          <p:nvPr>
            <p:ph idx="1"/>
            <p:extLst>
              <p:ext uri="{D42A27DB-BD31-4B8C-83A1-F6EECF244321}">
                <p14:modId xmlns:p14="http://schemas.microsoft.com/office/powerpoint/2010/main" val="1033572927"/>
              </p:ext>
            </p:extLst>
          </p:nvPr>
        </p:nvGraphicFramePr>
        <p:xfrm>
          <a:off x="179512" y="1062184"/>
          <a:ext cx="8784977" cy="5822793"/>
        </p:xfrm>
        <a:graphic>
          <a:graphicData uri="http://schemas.openxmlformats.org/drawingml/2006/table">
            <a:tbl>
              <a:tblPr firstRow="1" bandRow="1"/>
              <a:tblGrid>
                <a:gridCol w="5480533"/>
                <a:gridCol w="640149"/>
                <a:gridCol w="936104"/>
                <a:gridCol w="1080120"/>
                <a:gridCol w="648071"/>
              </a:tblGrid>
              <a:tr h="2304258">
                <a:tc>
                  <a:txBody>
                    <a:bodyPr/>
                    <a:lstStyle/>
                    <a:p>
                      <a:pPr algn="ctr" rtl="0" fontAlgn="ctr"/>
                      <a:r>
                        <a:rPr lang="ro-RO" sz="2400" b="1" i="0" u="none" strike="noStrike" dirty="0">
                          <a:solidFill>
                            <a:srgbClr val="FFFFFF"/>
                          </a:solidFill>
                          <a:effectLst/>
                          <a:latin typeface="Times New Roman"/>
                        </a:rPr>
                        <a:t>Obiective / Indicele de deprivare de venituri</a:t>
                      </a:r>
                      <a:endParaRPr lang="ru-RU" sz="2400" b="1" i="0" u="none" strike="noStrike" dirty="0">
                        <a:solidFill>
                          <a:srgbClr val="FFFFFF"/>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ro-RO" sz="1200" b="0" i="0" u="none" strike="noStrike" dirty="0">
                          <a:solidFill>
                            <a:srgbClr val="000000"/>
                          </a:solidFill>
                          <a:effectLst/>
                          <a:latin typeface="Times New Roman"/>
                        </a:rPr>
                        <a:t>Rata recipienţilor de alocaţii pentru persoane vârstnice în total populație</a:t>
                      </a:r>
                      <a:endParaRPr lang="ru-RU" sz="1200" b="0" i="0" u="none" strike="noStrike" dirty="0">
                        <a:solidFill>
                          <a:srgbClr val="000000"/>
                        </a:solidFill>
                        <a:effectLst/>
                        <a:latin typeface="Times New Roman"/>
                      </a:endParaRPr>
                    </a:p>
                  </a:txBody>
                  <a:tcPr marL="7825" marR="7825" marT="7825"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dirty="0">
                          <a:solidFill>
                            <a:srgbClr val="000000"/>
                          </a:solidFill>
                          <a:effectLst/>
                          <a:latin typeface="Times New Roman"/>
                        </a:rPr>
                        <a:t>Rata recipienților de indemnizații pentru copii persoanelor asigurate (finanțate din bugetul asigurărilor sociale de stat) în total populație</a:t>
                      </a:r>
                      <a:endParaRPr lang="ru-RU" sz="1200" b="0" i="0" u="none" strike="noStrike" dirty="0">
                        <a:solidFill>
                          <a:srgbClr val="000000"/>
                        </a:solidFill>
                        <a:effectLst/>
                        <a:latin typeface="Times New Roman"/>
                      </a:endParaRPr>
                    </a:p>
                  </a:txBody>
                  <a:tcPr marL="7825" marR="7825" marT="7825"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ro-RO" sz="1200" b="0" i="0" u="none" strike="noStrike" dirty="0">
                          <a:solidFill>
                            <a:srgbClr val="000000"/>
                          </a:solidFill>
                          <a:effectLst/>
                          <a:latin typeface="Times New Roman"/>
                        </a:rPr>
                        <a:t>Rata beneficiarilor de indemnizații lunare pentru întreținerea copilului cu vârsta intre 1,5 și 16 ani (persoanelor neasigurate, BS), în total populație</a:t>
                      </a:r>
                      <a:endParaRPr lang="ru-RU" sz="1200" b="0" i="0" u="none" strike="noStrike" dirty="0">
                        <a:solidFill>
                          <a:srgbClr val="000000"/>
                        </a:solidFill>
                        <a:effectLst/>
                        <a:latin typeface="Times New Roman"/>
                      </a:endParaRPr>
                    </a:p>
                  </a:txBody>
                  <a:tcPr marL="7825" marR="7825" marT="7825"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dirty="0">
                          <a:solidFill>
                            <a:srgbClr val="000000"/>
                          </a:solidFill>
                          <a:effectLst/>
                          <a:latin typeface="Times New Roman"/>
                        </a:rPr>
                        <a:t>Proporția populației fără un loc stabil de trai, în total populație</a:t>
                      </a:r>
                      <a:endParaRPr lang="ru-RU" sz="1200" b="0" i="0" u="none" strike="noStrike" dirty="0">
                        <a:solidFill>
                          <a:srgbClr val="000000"/>
                        </a:solidFill>
                        <a:effectLst/>
                        <a:latin typeface="Times New Roman"/>
                      </a:endParaRPr>
                    </a:p>
                  </a:txBody>
                  <a:tcPr marL="7825" marR="7825" marT="7825"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323204">
                <a:tc>
                  <a:txBody>
                    <a:bodyPr/>
                    <a:lstStyle/>
                    <a:p>
                      <a:pPr algn="just" rtl="0" fontAlgn="ctr"/>
                      <a:r>
                        <a:rPr lang="ro-RO" sz="1200" b="0" i="0" u="none" strike="noStrike" kern="1200" dirty="0">
                          <a:solidFill>
                            <a:srgbClr val="000000"/>
                          </a:solidFill>
                          <a:effectLst/>
                          <a:latin typeface="Times New Roman"/>
                        </a:rPr>
                        <a:t>Creşterea capacităţii administrative a UAT, reducerea fragmentării şi raţionalizarea structurilor administrativ-teritoriale.</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484807">
                <a:tc>
                  <a:txBody>
                    <a:bodyPr/>
                    <a:lstStyle/>
                    <a:p>
                      <a:pPr algn="just" rtl="0" fontAlgn="ctr"/>
                      <a:r>
                        <a:rPr lang="ro-RO" sz="1200" b="0" i="0" u="none" strike="noStrike" kern="1200" dirty="0">
                          <a:solidFill>
                            <a:srgbClr val="000000"/>
                          </a:solidFill>
                          <a:effectLst/>
                          <a:latin typeface="Times New Roman"/>
                        </a:rPr>
                        <a:t>Perfecţionarea actualului sistem de finanţe publice locale, astfel încât să se asigure </a:t>
                      </a:r>
                      <a:r>
                        <a:rPr lang="ro-RO" sz="1200" b="0" i="0" u="sng" strike="noStrike" kern="1200" dirty="0">
                          <a:solidFill>
                            <a:srgbClr val="000000"/>
                          </a:solidFill>
                          <a:effectLst/>
                          <a:latin typeface="Times New Roman"/>
                        </a:rPr>
                        <a:t>autonomia financiară a APL</a:t>
                      </a:r>
                      <a:r>
                        <a:rPr lang="ro-RO" sz="1200" b="0" i="0" u="none" strike="noStrike" kern="1200" dirty="0">
                          <a:solidFill>
                            <a:srgbClr val="000000"/>
                          </a:solidFill>
                          <a:effectLst/>
                          <a:latin typeface="Times New Roman"/>
                        </a:rPr>
                        <a:t>, cu menţinerea disciplinei financiare, maximizarea eficienţei şi asigurarea echităţii în alocarea resurselor.</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23204">
                <a:tc>
                  <a:txBody>
                    <a:bodyPr/>
                    <a:lstStyle/>
                    <a:p>
                      <a:pPr algn="just" rtl="0" fontAlgn="ctr"/>
                      <a:r>
                        <a:rPr lang="ro-RO" sz="1200" b="0" i="0" u="none" strike="noStrike" kern="1200" dirty="0">
                          <a:solidFill>
                            <a:srgbClr val="000000"/>
                          </a:solidFill>
                          <a:effectLst/>
                          <a:latin typeface="Times New Roman"/>
                        </a:rPr>
                        <a:t>Consolidarea bazei de venituri proprii ale APL şi a autonomiei de decizie asupra lor</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09132">
                <a:tc>
                  <a:txBody>
                    <a:bodyPr/>
                    <a:lstStyle/>
                    <a:p>
                      <a:pPr algn="just" rtl="0" fontAlgn="ctr"/>
                      <a:r>
                        <a:rPr lang="ro-RO" sz="1200" b="0" i="0" u="none" strike="noStrike" kern="1200" dirty="0">
                          <a:solidFill>
                            <a:srgbClr val="000000"/>
                          </a:solidFill>
                          <a:effectLst/>
                          <a:latin typeface="Times New Roman"/>
                        </a:rPr>
                        <a:t>Consolidarea autonomiei și a managementului financiar la nivelul APL</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23204">
                <a:tc>
                  <a:txBody>
                    <a:bodyPr/>
                    <a:lstStyle/>
                    <a:p>
                      <a:pPr algn="just" rtl="0" fontAlgn="ctr"/>
                      <a:r>
                        <a:rPr lang="ro-RO" sz="1200" b="0" i="0" u="none" strike="noStrike" kern="1200" dirty="0">
                          <a:solidFill>
                            <a:srgbClr val="000000"/>
                          </a:solidFill>
                          <a:effectLst/>
                          <a:latin typeface="Times New Roman"/>
                        </a:rPr>
                        <a:t>Consolidarea capacităţi APL de susţinere a dezvoltării locale a comunităţilor</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646408">
                <a:tc>
                  <a:txBody>
                    <a:bodyPr/>
                    <a:lstStyle/>
                    <a:p>
                      <a:pPr algn="just" rtl="0" fontAlgn="ctr"/>
                      <a:r>
                        <a:rPr lang="ro-RO" sz="1200" b="0" i="0" u="none" strike="noStrike" kern="1200" dirty="0">
                          <a:solidFill>
                            <a:srgbClr val="000000"/>
                          </a:solidFill>
                          <a:effectLst/>
                          <a:latin typeface="Times New Roman"/>
                        </a:rPr>
                        <a:t>Asigurarea autonomiei decizionale, organizaţionale, financiare şi bugetare (dispunerea de resurse financiare proprii suficiente şi utilizarea liberă, în condiţiile legii, prin adoptarea propriilor bugete locale) ale autorităţilor publice locale;</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23204">
                <a:tc>
                  <a:txBody>
                    <a:bodyPr/>
                    <a:lstStyle/>
                    <a:p>
                      <a:pPr algn="just" rtl="0" fontAlgn="ctr"/>
                      <a:r>
                        <a:rPr lang="ro-RO" sz="1200" b="0" i="0" u="none" strike="noStrike" kern="1200" dirty="0">
                          <a:solidFill>
                            <a:srgbClr val="000000"/>
                          </a:solidFill>
                          <a:effectLst/>
                          <a:latin typeface="Times New Roman"/>
                        </a:rPr>
                        <a:t>Descentralizare şi autonomie locală:  fortificarea autonomiei financiare şi patrimoniale a autorităţilor publice locale</a:t>
                      </a:r>
                      <a:endParaRPr lang="ru-RU" sz="1200" b="0" i="0"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9627">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4">
                  <a:txBody>
                    <a:bodyPr/>
                    <a:lstStyle/>
                    <a:p>
                      <a:pPr algn="l" fontAlgn="ctr"/>
                      <a:r>
                        <a:rPr lang="ro-RO" sz="1200" b="0" i="1" u="none" strike="noStrike" dirty="0">
                          <a:solidFill>
                            <a:srgbClr val="000000"/>
                          </a:solidFill>
                          <a:effectLst/>
                          <a:latin typeface="Times New Roman"/>
                        </a:rPr>
                        <a:t>nu </a:t>
                      </a:r>
                      <a:r>
                        <a:rPr lang="ro-RO" sz="1200" b="0" i="1" u="none" strike="noStrike" dirty="0" smtClean="0">
                          <a:solidFill>
                            <a:srgbClr val="000000"/>
                          </a:solidFill>
                          <a:effectLst/>
                          <a:latin typeface="Times New Roman"/>
                        </a:rPr>
                        <a:t>corelează </a:t>
                      </a:r>
                      <a:r>
                        <a:rPr lang="ro-RO" sz="1200" b="0" i="1" u="none" strike="noStrike" dirty="0">
                          <a:solidFill>
                            <a:srgbClr val="000000"/>
                          </a:solidFill>
                          <a:effectLst/>
                          <a:latin typeface="Times New Roman"/>
                        </a:rPr>
                        <a:t>cu obiectivele strategice</a:t>
                      </a:r>
                      <a:endParaRPr lang="ru-RU" sz="1200" b="0" i="1" u="none" strike="noStrike" dirty="0">
                        <a:solidFill>
                          <a:srgbClr val="000000"/>
                        </a:solidFill>
                        <a:effectLst/>
                        <a:latin typeface="Times New Roman"/>
                      </a:endParaRPr>
                    </a:p>
                  </a:txBody>
                  <a:tcPr marL="7825" marR="7825" marT="78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313698">
                <a:tc>
                  <a:txBody>
                    <a:bodyPr/>
                    <a:lstStyle/>
                    <a:p>
                      <a:pPr algn="just" fontAlgn="ctr"/>
                      <a:r>
                        <a:rPr lang="ro-RO" sz="1000" b="0" i="0" u="none" strike="noStrike">
                          <a:solidFill>
                            <a:srgbClr val="000000"/>
                          </a:solidFill>
                          <a:effectLst/>
                          <a:latin typeface="Times New Roman"/>
                        </a:rPr>
                        <a:t> </a:t>
                      </a:r>
                      <a:endParaRPr lang="ru-RU" sz="1000" b="0" i="0" u="none" strike="noStrike">
                        <a:solidFill>
                          <a:srgbClr val="000000"/>
                        </a:solidFill>
                        <a:effectLst/>
                        <a:latin typeface="Times New Roman"/>
                      </a:endParaRPr>
                    </a:p>
                  </a:txBody>
                  <a:tcPr marL="7825" marR="7825" marT="7825" marB="0" anchor="ctr">
                    <a:lnL>
                      <a:noFill/>
                    </a:lnL>
                    <a:lnR>
                      <a:noFill/>
                    </a:lnR>
                    <a:lnT w="12700" cap="flat" cmpd="sng" algn="ctr">
                      <a:solidFill>
                        <a:srgbClr val="FFFFFF"/>
                      </a:solidFill>
                      <a:prstDash val="solid"/>
                      <a:round/>
                      <a:headEnd type="none" w="med" len="med"/>
                      <a:tailEnd type="none" w="med" len="med"/>
                    </a:lnT>
                    <a:lnB>
                      <a:noFill/>
                    </a:lnB>
                    <a:solidFill>
                      <a:srgbClr val="FFFF00"/>
                    </a:solidFill>
                  </a:tcPr>
                </a:tc>
                <a:tc gridSpan="4">
                  <a:txBody>
                    <a:bodyPr/>
                    <a:lstStyle/>
                    <a:p>
                      <a:pPr algn="l" fontAlgn="ctr"/>
                      <a:r>
                        <a:rPr lang="ro-RO" sz="1200" b="0" i="1" u="none" strike="noStrike" dirty="0" smtClean="0">
                          <a:solidFill>
                            <a:srgbClr val="000000"/>
                          </a:solidFill>
                          <a:effectLst/>
                          <a:latin typeface="Times New Roman"/>
                        </a:rPr>
                        <a:t>corelează </a:t>
                      </a:r>
                      <a:r>
                        <a:rPr lang="ro-RO" sz="1200" b="0" i="1" u="none" strike="noStrike" dirty="0">
                          <a:solidFill>
                            <a:srgbClr val="000000"/>
                          </a:solidFill>
                          <a:effectLst/>
                          <a:latin typeface="Times New Roman"/>
                        </a:rPr>
                        <a:t>parțial cu obiectivele strategice</a:t>
                      </a:r>
                      <a:endParaRPr lang="ru-RU" sz="1200" b="0" i="1" u="none" strike="noStrike" dirty="0">
                        <a:solidFill>
                          <a:srgbClr val="000000"/>
                        </a:solidFill>
                        <a:effectLst/>
                        <a:latin typeface="Times New Roman"/>
                      </a:endParaRPr>
                    </a:p>
                  </a:txBody>
                  <a:tcPr marL="7825" marR="7825" marT="7825"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199627">
                <a:tc>
                  <a:txBody>
                    <a:bodyPr/>
                    <a:lstStyle/>
                    <a:p>
                      <a:pPr algn="just" fontAlgn="ctr"/>
                      <a:r>
                        <a:rPr lang="ro-RO" sz="1000" b="0" i="0" u="none" strike="noStrike">
                          <a:solidFill>
                            <a:srgbClr val="000000"/>
                          </a:solidFill>
                          <a:effectLst/>
                          <a:latin typeface="Times New Roman"/>
                        </a:rPr>
                        <a:t> </a:t>
                      </a:r>
                      <a:endParaRPr lang="ru-RU" sz="1000" b="0" i="0" u="none" strike="noStrike">
                        <a:solidFill>
                          <a:srgbClr val="000000"/>
                        </a:solidFill>
                        <a:effectLst/>
                        <a:latin typeface="Times New Roman"/>
                      </a:endParaRPr>
                    </a:p>
                  </a:txBody>
                  <a:tcPr marL="7825" marR="7825" marT="7825" marB="0" anchor="ctr">
                    <a:lnL>
                      <a:noFill/>
                    </a:lnL>
                    <a:lnR>
                      <a:noFill/>
                    </a:lnR>
                    <a:lnT>
                      <a:noFill/>
                    </a:lnT>
                    <a:lnB>
                      <a:noFill/>
                    </a:lnB>
                    <a:solidFill>
                      <a:srgbClr val="92D050"/>
                    </a:solidFill>
                  </a:tcPr>
                </a:tc>
                <a:tc gridSpan="4">
                  <a:txBody>
                    <a:bodyPr/>
                    <a:lstStyle/>
                    <a:p>
                      <a:pPr algn="l" fontAlgn="ctr"/>
                      <a:r>
                        <a:rPr lang="ro-RO" sz="1200" b="0" i="1" u="none" strike="noStrike" dirty="0" smtClean="0">
                          <a:solidFill>
                            <a:srgbClr val="000000"/>
                          </a:solidFill>
                          <a:effectLst/>
                          <a:latin typeface="Times New Roman"/>
                        </a:rPr>
                        <a:t>corelează </a:t>
                      </a:r>
                      <a:r>
                        <a:rPr lang="ro-RO" sz="1200" b="0" i="1" u="none" strike="noStrike" dirty="0">
                          <a:solidFill>
                            <a:srgbClr val="000000"/>
                          </a:solidFill>
                          <a:effectLst/>
                          <a:latin typeface="Times New Roman"/>
                        </a:rPr>
                        <a:t>cu obiectivele strategice</a:t>
                      </a:r>
                      <a:endParaRPr lang="ru-RU" sz="1200" b="0" i="1" u="none" strike="noStrike" dirty="0">
                        <a:solidFill>
                          <a:srgbClr val="000000"/>
                        </a:solidFill>
                        <a:effectLst/>
                        <a:latin typeface="Times New Roman"/>
                      </a:endParaRPr>
                    </a:p>
                  </a:txBody>
                  <a:tcPr marL="7825" marR="7825" marT="7825"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1067300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financiar</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98912637"/>
              </p:ext>
            </p:extLst>
          </p:nvPr>
        </p:nvGraphicFramePr>
        <p:xfrm>
          <a:off x="179512" y="1556794"/>
          <a:ext cx="8856984" cy="3240358"/>
        </p:xfrm>
        <a:graphic>
          <a:graphicData uri="http://schemas.openxmlformats.org/drawingml/2006/table">
            <a:tbl>
              <a:tblPr firstRow="1" firstCol="1" bandRow="1"/>
              <a:tblGrid>
                <a:gridCol w="8856984"/>
              </a:tblGrid>
              <a:tr h="864094">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de descentralizare promovate</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ro-RO" sz="1800" b="1" i="0" u="none" strike="noStrike" kern="1200" cap="none" normalizeH="0" baseline="0" dirty="0" smtClean="0">
                          <a:ln>
                            <a:noFill/>
                          </a:ln>
                          <a:solidFill>
                            <a:schemeClr val="bg1"/>
                          </a:solidFill>
                          <a:effectLst/>
                          <a:latin typeface="+mn-lt"/>
                          <a:ea typeface="+mn-ea"/>
                          <a:cs typeface="+mn-cs"/>
                        </a:rPr>
                        <a:t>(capacitatea financiară a bugetelor UAT)</a:t>
                      </a:r>
                      <a:endParaRPr kumimoji="0" lang="ru-RU" sz="16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792088">
                <a:tc>
                  <a:txBody>
                    <a:bodyPr/>
                    <a:lstStyle/>
                    <a:p>
                      <a:pPr>
                        <a:lnSpc>
                          <a:spcPct val="115000"/>
                        </a:lnSpc>
                        <a:spcAft>
                          <a:spcPts val="0"/>
                        </a:spcAft>
                      </a:pPr>
                      <a:r>
                        <a:rPr lang="ro-RO" sz="1800" kern="1200">
                          <a:solidFill>
                            <a:srgbClr val="000000"/>
                          </a:solidFill>
                          <a:effectLst/>
                          <a:latin typeface="Times New Roman"/>
                          <a:ea typeface="Times New Roman"/>
                          <a:cs typeface="Times New Roman"/>
                        </a:rPr>
                        <a:t>Veniturile bugetului local pe persoană, mii lei</a:t>
                      </a:r>
                      <a:endParaRPr lang="ru-RU" sz="1800" kern="120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752964">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veniturilor </a:t>
                      </a:r>
                      <a:r>
                        <a:rPr lang="ro-RO" sz="1800" kern="1200" dirty="0" smtClean="0">
                          <a:solidFill>
                            <a:srgbClr val="000000"/>
                          </a:solidFill>
                          <a:effectLst/>
                          <a:latin typeface="Times New Roman"/>
                          <a:ea typeface="Times New Roman"/>
                          <a:cs typeface="Times New Roman"/>
                        </a:rPr>
                        <a:t>proprii </a:t>
                      </a:r>
                      <a:r>
                        <a:rPr lang="ro-RO" sz="1800" kern="1200" dirty="0">
                          <a:solidFill>
                            <a:srgbClr val="000000"/>
                          </a:solidFill>
                          <a:effectLst/>
                          <a:latin typeface="Times New Roman"/>
                          <a:ea typeface="Times New Roman"/>
                          <a:cs typeface="Times New Roman"/>
                        </a:rPr>
                        <a:t>în total venituri, %</a:t>
                      </a:r>
                      <a:endParaRPr lang="ru-RU" sz="1800" kern="1200" dirty="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831212">
                <a:tc>
                  <a:txBody>
                    <a:bodyPr/>
                    <a:lstStyle/>
                    <a:p>
                      <a:pPr>
                        <a:lnSpc>
                          <a:spcPct val="115000"/>
                        </a:lnSpc>
                        <a:spcAft>
                          <a:spcPts val="0"/>
                        </a:spcAft>
                      </a:pPr>
                      <a:r>
                        <a:rPr lang="ro-RO" sz="1800" kern="1200" dirty="0" smtClean="0">
                          <a:solidFill>
                            <a:srgbClr val="000000"/>
                          </a:solidFill>
                          <a:effectLst/>
                          <a:latin typeface="Times New Roman"/>
                          <a:ea typeface="Times New Roman"/>
                          <a:cs typeface="Times New Roman"/>
                        </a:rPr>
                        <a:t>Ponderea cheltuielilor administrative în total venituri proprii, % </a:t>
                      </a:r>
                      <a:endParaRPr lang="ru-RU" sz="1800" kern="1200" dirty="0">
                        <a:solidFill>
                          <a:srgbClr val="000000"/>
                        </a:solidFill>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DEFF"/>
                    </a:solidFill>
                  </a:tcPr>
                </a:tc>
              </a:tr>
            </a:tbl>
          </a:graphicData>
        </a:graphic>
      </p:graphicFrame>
    </p:spTree>
    <p:extLst>
      <p:ext uri="{BB962C8B-B14F-4D97-AF65-F5344CB8AC3E}">
        <p14:creationId xmlns:p14="http://schemas.microsoft.com/office/powerpoint/2010/main" val="992912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008112"/>
          </a:xfrm>
        </p:spPr>
        <p:txBody>
          <a:bodyPr/>
          <a:lstStyle/>
          <a:p>
            <a:r>
              <a:rPr lang="ro-RO" sz="1600" b="1" dirty="0">
                <a:solidFill>
                  <a:srgbClr val="9999FF"/>
                </a:solidFill>
                <a:effectLst>
                  <a:outerShdw blurRad="38100" dist="38100" dir="2700000" algn="tl">
                    <a:srgbClr val="000000">
                      <a:alpha val="43137"/>
                    </a:srgbClr>
                  </a:outerShdw>
                </a:effectLst>
                <a:latin typeface="Constantia" pitchFamily="18" charset="0"/>
              </a:rPr>
              <a:t>Domeniul </a:t>
            </a:r>
            <a:r>
              <a:rPr lang="ro-RO" sz="1600" b="1" dirty="0" smtClean="0">
                <a:solidFill>
                  <a:srgbClr val="9999FF"/>
                </a:solidFill>
                <a:effectLst>
                  <a:outerShdw blurRad="38100" dist="38100" dir="2700000" algn="tl">
                    <a:srgbClr val="000000">
                      <a:alpha val="43137"/>
                    </a:srgbClr>
                  </a:outerShdw>
                </a:effectLst>
                <a:latin typeface="Constantia" pitchFamily="18" charset="0"/>
              </a:rPr>
              <a:t>„INFRASTRUCTURĂ”</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000" b="1" dirty="0" smtClean="0">
                <a:solidFill>
                  <a:srgbClr val="000000"/>
                </a:solidFill>
                <a:effectLst>
                  <a:outerShdw blurRad="38100" dist="38100" dir="2700000" algn="tl">
                    <a:srgbClr val="000000">
                      <a:alpha val="43137"/>
                    </a:srgbClr>
                  </a:outerShdw>
                </a:effectLst>
                <a:latin typeface="Constantia" pitchFamily="18" charset="0"/>
              </a:rPr>
              <a:t>Indicele </a:t>
            </a:r>
            <a:r>
              <a:rPr lang="ro-RO" sz="2000" b="1" dirty="0">
                <a:solidFill>
                  <a:srgbClr val="000000"/>
                </a:solidFill>
                <a:effectLst>
                  <a:outerShdw blurRad="38100" dist="38100" dir="2700000" algn="tl">
                    <a:srgbClr val="000000">
                      <a:alpha val="43137"/>
                    </a:srgbClr>
                  </a:outerShdw>
                </a:effectLst>
                <a:latin typeface="Constantia" pitchFamily="18" charset="0"/>
              </a:rPr>
              <a:t>existent </a:t>
            </a:r>
            <a:r>
              <a:rPr lang="ro-RO" sz="2000" b="1" dirty="0" smtClean="0">
                <a:solidFill>
                  <a:srgbClr val="000000"/>
                </a:solidFill>
                <a:effectLst>
                  <a:outerShdw blurRad="38100" dist="38100" dir="2700000" algn="tl">
                    <a:srgbClr val="000000">
                      <a:alpha val="43137"/>
                    </a:srgbClr>
                  </a:outerShdw>
                </a:effectLst>
                <a:latin typeface="Constantia" pitchFamily="18" charset="0"/>
              </a:rPr>
              <a:t>de Deprivare de Condiţii de Trai şi </a:t>
            </a:r>
            <a:br>
              <a:rPr lang="ro-RO" sz="2000" b="1" dirty="0" smtClean="0">
                <a:solidFill>
                  <a:srgbClr val="000000"/>
                </a:solidFill>
                <a:effectLst>
                  <a:outerShdw blurRad="38100" dist="38100" dir="2700000" algn="tl">
                    <a:srgbClr val="000000">
                      <a:alpha val="43137"/>
                    </a:srgbClr>
                  </a:outerShdw>
                </a:effectLst>
                <a:latin typeface="Constantia" pitchFamily="18" charset="0"/>
              </a:rPr>
            </a:br>
            <a:r>
              <a:rPr lang="ro-RO" sz="2000" b="1" dirty="0" smtClean="0">
                <a:solidFill>
                  <a:srgbClr val="000000"/>
                </a:solidFill>
                <a:effectLst>
                  <a:outerShdw blurRad="38100" dist="38100" dir="2700000" algn="tl">
                    <a:srgbClr val="000000">
                      <a:alpha val="43137"/>
                    </a:srgbClr>
                  </a:outerShdw>
                </a:effectLst>
                <a:latin typeface="Constantia" pitchFamily="18" charset="0"/>
              </a:rPr>
              <a:t>Indicele de Deprivare Geografică</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30600935"/>
              </p:ext>
            </p:extLst>
          </p:nvPr>
        </p:nvGraphicFramePr>
        <p:xfrm>
          <a:off x="215008" y="1628799"/>
          <a:ext cx="8677472" cy="4752527"/>
        </p:xfrm>
        <a:graphic>
          <a:graphicData uri="http://schemas.openxmlformats.org/drawingml/2006/table">
            <a:tbl>
              <a:tblPr firstRow="1" bandRow="1">
                <a:tableStyleId>{5C22544A-7EE6-4342-B048-85BDC9FD1C3A}</a:tableStyleId>
              </a:tblPr>
              <a:tblGrid>
                <a:gridCol w="489857"/>
                <a:gridCol w="8187615"/>
              </a:tblGrid>
              <a:tr h="440748">
                <a:tc gridSpan="2">
                  <a:txBody>
                    <a:bodyPr/>
                    <a:lstStyle/>
                    <a:p>
                      <a:pPr algn="l">
                        <a:lnSpc>
                          <a:spcPct val="115000"/>
                        </a:lnSpc>
                        <a:spcAft>
                          <a:spcPts val="0"/>
                        </a:spcAft>
                      </a:pPr>
                      <a:r>
                        <a:rPr lang="ro-RO" sz="1800" kern="1200" dirty="0" smtClean="0">
                          <a:effectLst/>
                        </a:rPr>
                        <a:t>Indicele de Deprivare de Condiţii de Trai existent</a:t>
                      </a:r>
                      <a:endParaRPr lang="ru-RU" sz="1800" dirty="0">
                        <a:effectLst/>
                        <a:latin typeface="Times New Roman"/>
                        <a:ea typeface="Times New Roman"/>
                        <a:cs typeface="Times New Roman"/>
                      </a:endParaRPr>
                    </a:p>
                  </a:txBody>
                  <a:tcPr marL="68580" marR="68580" marT="9525" marB="0" anchor="ctr"/>
                </a:tc>
                <a:tc hMerge="1">
                  <a:txBody>
                    <a:bodyPr/>
                    <a:lstStyle/>
                    <a:p>
                      <a:pPr algn="ctr">
                        <a:lnSpc>
                          <a:spcPct val="115000"/>
                        </a:lnSpc>
                        <a:spcAft>
                          <a:spcPts val="0"/>
                        </a:spcAft>
                      </a:pPr>
                      <a:endParaRPr lang="ru-RU" sz="1800" dirty="0">
                        <a:effectLst/>
                        <a:latin typeface="Times New Roman"/>
                        <a:ea typeface="Times New Roman"/>
                        <a:cs typeface="Times New Roman"/>
                      </a:endParaRPr>
                    </a:p>
                  </a:txBody>
                  <a:tcPr marL="68580" marR="68580" marT="9525" marB="0" anchor="ctr"/>
                </a:tc>
              </a:tr>
              <a:tr h="528890">
                <a:tc>
                  <a:txBody>
                    <a:bodyPr/>
                    <a:lstStyle/>
                    <a:p>
                      <a:pPr marL="228600" lvl="0" indent="-228600" algn="just">
                        <a:spcAft>
                          <a:spcPts val="0"/>
                        </a:spcAft>
                        <a:buFont typeface="+mj-lt"/>
                        <a:buAutoNum type="arabicPeriod"/>
                      </a:pPr>
                      <a:r>
                        <a:rPr lang="ro-RO" sz="1400" b="1" baseline="0" dirty="0" smtClean="0">
                          <a:effectLst/>
                          <a:latin typeface="Calibri"/>
                          <a:cs typeface="Times New Roman"/>
                        </a:rPr>
                        <a:t> </a:t>
                      </a:r>
                      <a:endParaRPr lang="ru-RU" sz="1400" b="1" dirty="0">
                        <a:effectLst/>
                        <a:latin typeface="Calibri"/>
                        <a:cs typeface="Times New Roman"/>
                      </a:endParaRPr>
                    </a:p>
                  </a:txBody>
                  <a:tcPr marL="68580" marR="68580" marT="9525" marB="0" anchor="ctr"/>
                </a:tc>
                <a:tc>
                  <a:txBody>
                    <a:bodyPr/>
                    <a:lstStyle/>
                    <a:p>
                      <a:pPr eaLnBrk="0" fontAlgn="base" hangingPunct="0">
                        <a:lnSpc>
                          <a:spcPct val="90000"/>
                        </a:lnSpc>
                        <a:spcAft>
                          <a:spcPts val="0"/>
                        </a:spcAft>
                      </a:pPr>
                      <a:r>
                        <a:rPr lang="ro-RO" sz="1800" kern="1200" dirty="0">
                          <a:solidFill>
                            <a:srgbClr val="000000"/>
                          </a:solidFill>
                          <a:effectLst/>
                          <a:latin typeface="Times New Roman"/>
                          <a:ea typeface="Times New Roman"/>
                          <a:cs typeface="Times New Roman"/>
                        </a:rPr>
                        <a:t>Rata locuințelor ce nu beneficiază de apeduct în total nr. Locuințe</a:t>
                      </a:r>
                      <a:endParaRPr lang="ru-RU" sz="1800" dirty="0">
                        <a:effectLst/>
                        <a:latin typeface="Times New Roman"/>
                        <a:ea typeface="Times New Roman"/>
                        <a:cs typeface="Times New Roman"/>
                      </a:endParaRPr>
                    </a:p>
                  </a:txBody>
                  <a:tcPr marL="68580" marR="68580" marT="9525" marB="0"/>
                </a:tc>
              </a:tr>
              <a:tr h="440741">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eaLnBrk="0" fontAlgn="base" hangingPunct="0">
                        <a:lnSpc>
                          <a:spcPct val="90000"/>
                        </a:lnSpc>
                        <a:spcAft>
                          <a:spcPts val="0"/>
                        </a:spcAft>
                      </a:pPr>
                      <a:r>
                        <a:rPr lang="ro-RO" sz="1800" kern="1200" dirty="0">
                          <a:solidFill>
                            <a:srgbClr val="000000"/>
                          </a:solidFill>
                          <a:effectLst/>
                          <a:latin typeface="Times New Roman"/>
                          <a:ea typeface="Times New Roman"/>
                          <a:cs typeface="Times New Roman"/>
                        </a:rPr>
                        <a:t>Rata locuințelor ce nu beneficiază de canalizare în total nr. Locuințe </a:t>
                      </a:r>
                      <a:endParaRPr lang="ru-RU" sz="1800" dirty="0">
                        <a:effectLst/>
                        <a:latin typeface="Times New Roman"/>
                        <a:ea typeface="Times New Roman"/>
                        <a:cs typeface="Times New Roman"/>
                      </a:endParaRPr>
                    </a:p>
                  </a:txBody>
                  <a:tcPr marL="68580" marR="68580" marT="9525" marB="0"/>
                </a:tc>
              </a:tr>
              <a:tr h="440741">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eaLnBrk="0" fontAlgn="base" hangingPunct="0">
                        <a:lnSpc>
                          <a:spcPct val="90000"/>
                        </a:lnSpc>
                        <a:spcAft>
                          <a:spcPts val="0"/>
                        </a:spcAft>
                      </a:pPr>
                      <a:r>
                        <a:rPr lang="ro-RO" sz="1800" kern="1200" dirty="0">
                          <a:solidFill>
                            <a:srgbClr val="000000"/>
                          </a:solidFill>
                          <a:effectLst/>
                          <a:latin typeface="Times New Roman"/>
                          <a:ea typeface="Times New Roman"/>
                          <a:cs typeface="Times New Roman"/>
                        </a:rPr>
                        <a:t>Rata locuințelor negazificate centralizat în total nr. locuințe</a:t>
                      </a:r>
                      <a:endParaRPr lang="ru-RU" sz="1800" dirty="0">
                        <a:effectLst/>
                        <a:latin typeface="Times New Roman"/>
                        <a:ea typeface="Times New Roman"/>
                        <a:cs typeface="Times New Roman"/>
                      </a:endParaRPr>
                    </a:p>
                  </a:txBody>
                  <a:tcPr marL="68580" marR="68580" marT="9525" marB="0"/>
                </a:tc>
              </a:tr>
              <a:tr h="440741">
                <a:tc>
                  <a:txBody>
                    <a:bodyPr/>
                    <a:lstStyle/>
                    <a:p>
                      <a:pPr marL="0" lvl="0" indent="0" algn="just">
                        <a:spcAft>
                          <a:spcPts val="0"/>
                        </a:spcAft>
                        <a:buFont typeface="+mj-lt"/>
                        <a:buNone/>
                      </a:pPr>
                      <a:r>
                        <a:rPr lang="ro-RO" sz="1400" b="1" dirty="0" smtClean="0">
                          <a:effectLst/>
                          <a:latin typeface="Calibri"/>
                          <a:cs typeface="Times New Roman"/>
                        </a:rPr>
                        <a:t>4.</a:t>
                      </a:r>
                      <a:endParaRPr lang="ru-RU" sz="1400" b="1" dirty="0">
                        <a:effectLst/>
                        <a:latin typeface="Calibri"/>
                        <a:cs typeface="Times New Roman"/>
                      </a:endParaRPr>
                    </a:p>
                  </a:txBody>
                  <a:tcPr marL="68580" marR="68580" marT="9525" marB="0" anchor="ctr"/>
                </a:tc>
                <a:tc>
                  <a:txBody>
                    <a:bodyPr/>
                    <a:lstStyle/>
                    <a:p>
                      <a:pPr eaLnBrk="0" fontAlgn="base" hangingPunct="0">
                        <a:lnSpc>
                          <a:spcPct val="90000"/>
                        </a:lnSpc>
                        <a:spcAft>
                          <a:spcPts val="0"/>
                        </a:spcAft>
                      </a:pPr>
                      <a:r>
                        <a:rPr lang="ro-RO" sz="1800" kern="1200" dirty="0">
                          <a:solidFill>
                            <a:srgbClr val="000000"/>
                          </a:solidFill>
                          <a:effectLst/>
                          <a:latin typeface="Times New Roman"/>
                          <a:ea typeface="Times New Roman"/>
                          <a:cs typeface="Times New Roman"/>
                        </a:rPr>
                        <a:t>Rata locuințelor neasigurate cu încălzire (exclusiv sobele) în total nr. locuințe</a:t>
                      </a:r>
                      <a:endParaRPr lang="ru-RU" sz="1800" dirty="0">
                        <a:effectLst/>
                        <a:latin typeface="Times New Roman"/>
                        <a:ea typeface="Times New Roman"/>
                        <a:cs typeface="Times New Roman"/>
                      </a:endParaRPr>
                    </a:p>
                  </a:txBody>
                  <a:tcPr marL="68580" marR="68580" marT="9525" marB="0"/>
                </a:tc>
              </a:tr>
              <a:tr h="352592">
                <a:tc>
                  <a:txBody>
                    <a:bodyPr/>
                    <a:lstStyle/>
                    <a:p>
                      <a:pPr marL="0" lvl="0" indent="0" algn="just">
                        <a:spcAft>
                          <a:spcPts val="0"/>
                        </a:spcAft>
                        <a:buFont typeface="+mj-lt"/>
                        <a:buNone/>
                      </a:pPr>
                      <a:r>
                        <a:rPr lang="ro-RO" sz="1400" b="1" dirty="0" smtClean="0">
                          <a:effectLst/>
                          <a:latin typeface="Calibri"/>
                          <a:cs typeface="Times New Roman"/>
                        </a:rPr>
                        <a:t>5.</a:t>
                      </a:r>
                      <a:endParaRPr lang="ru-RU" sz="1400" b="1" dirty="0">
                        <a:effectLst/>
                        <a:latin typeface="Calibri"/>
                        <a:cs typeface="Times New Roman"/>
                      </a:endParaRPr>
                    </a:p>
                  </a:txBody>
                  <a:tcPr marL="68580" marR="68580" marT="9525" marB="0" anchor="ctr"/>
                </a:tc>
                <a:tc>
                  <a:txBody>
                    <a:bodyPr/>
                    <a:lstStyle/>
                    <a:p>
                      <a:pPr eaLnBrk="0" fontAlgn="base" hangingPunct="0">
                        <a:lnSpc>
                          <a:spcPct val="90000"/>
                        </a:lnSpc>
                        <a:spcAft>
                          <a:spcPts val="0"/>
                        </a:spcAft>
                      </a:pPr>
                      <a:r>
                        <a:rPr lang="ro-RO" sz="1800" kern="1200" dirty="0">
                          <a:solidFill>
                            <a:srgbClr val="000000"/>
                          </a:solidFill>
                          <a:effectLst/>
                          <a:latin typeface="Times New Roman"/>
                          <a:ea typeface="Times New Roman"/>
                          <a:cs typeface="Times New Roman"/>
                        </a:rPr>
                        <a:t>Rata fântânilor fără apa potabila în total nr. fântâni</a:t>
                      </a:r>
                      <a:endParaRPr lang="ru-RU" sz="1800" dirty="0">
                        <a:effectLst/>
                        <a:latin typeface="Times New Roman"/>
                        <a:ea typeface="Times New Roman"/>
                        <a:cs typeface="Times New Roman"/>
                      </a:endParaRPr>
                    </a:p>
                  </a:txBody>
                  <a:tcPr marL="68580" marR="68580" marT="9525" marB="0"/>
                </a:tc>
              </a:tr>
              <a:tr h="313887">
                <a:tc>
                  <a:txBody>
                    <a:bodyPr/>
                    <a:lstStyle/>
                    <a:p>
                      <a:pPr marL="0" lvl="0" indent="0" algn="just">
                        <a:spcAft>
                          <a:spcPts val="0"/>
                        </a:spcAft>
                        <a:buFont typeface="+mj-lt"/>
                        <a:buNone/>
                      </a:pPr>
                      <a:r>
                        <a:rPr lang="ro-RO" sz="1400" b="1" dirty="0" smtClean="0">
                          <a:effectLst/>
                          <a:latin typeface="Calibri"/>
                          <a:cs typeface="Times New Roman"/>
                        </a:rPr>
                        <a:t>6.</a:t>
                      </a:r>
                      <a:endParaRPr lang="ru-RU" sz="1400" b="1" dirty="0">
                        <a:effectLst/>
                        <a:latin typeface="Calibri"/>
                        <a:cs typeface="Times New Roman"/>
                      </a:endParaRPr>
                    </a:p>
                  </a:txBody>
                  <a:tcPr marL="68580" marR="68580" marT="9525" marB="0" anchor="ctr"/>
                </a:tc>
                <a:tc>
                  <a:txBody>
                    <a:bodyPr/>
                    <a:lstStyle/>
                    <a:p>
                      <a:pPr eaLnBrk="0" fontAlgn="base" hangingPunct="0">
                        <a:lnSpc>
                          <a:spcPct val="90000"/>
                        </a:lnSpc>
                        <a:spcAft>
                          <a:spcPts val="0"/>
                        </a:spcAft>
                      </a:pPr>
                      <a:r>
                        <a:rPr lang="ro-RO" sz="1800" kern="1200" dirty="0">
                          <a:solidFill>
                            <a:srgbClr val="000000"/>
                          </a:solidFill>
                          <a:effectLst/>
                          <a:latin typeface="Times New Roman"/>
                          <a:ea typeface="Times New Roman"/>
                          <a:cs typeface="Times New Roman"/>
                        </a:rPr>
                        <a:t>Rata caselor, apartamentelor părăsite de mai mult de un an în total nr. locuințe</a:t>
                      </a:r>
                      <a:endParaRPr lang="ru-RU" sz="1800" dirty="0">
                        <a:effectLst/>
                        <a:latin typeface="Times New Roman"/>
                        <a:ea typeface="Times New Roman"/>
                        <a:cs typeface="Times New Roman"/>
                      </a:endParaRPr>
                    </a:p>
                  </a:txBody>
                  <a:tcPr marL="68580" marR="68580" marT="9525" marB="0"/>
                </a:tc>
              </a:tr>
              <a:tr h="391291">
                <a:tc gridSpan="2">
                  <a:txBody>
                    <a:bodyPr/>
                    <a:lstStyle/>
                    <a:p>
                      <a:pPr marL="0" marR="0" indent="0" algn="l" defTabSz="914400" rtl="0" eaLnBrk="0" fontAlgn="base" latinLnBrk="0" hangingPunct="0">
                        <a:lnSpc>
                          <a:spcPct val="90000"/>
                        </a:lnSpc>
                        <a:spcBef>
                          <a:spcPts val="0"/>
                        </a:spcBef>
                        <a:spcAft>
                          <a:spcPts val="0"/>
                        </a:spcAft>
                        <a:buClrTx/>
                        <a:buSzTx/>
                        <a:buFontTx/>
                        <a:buNone/>
                        <a:tabLst/>
                        <a:defRPr/>
                      </a:pPr>
                      <a:r>
                        <a:rPr lang="ro-RO" sz="1800" b="1" kern="1200" dirty="0" smtClean="0">
                          <a:solidFill>
                            <a:schemeClr val="lt1"/>
                          </a:solidFill>
                          <a:effectLst/>
                          <a:latin typeface="+mn-lt"/>
                          <a:ea typeface="+mn-ea"/>
                          <a:cs typeface="+mn-cs"/>
                        </a:rPr>
                        <a:t>Indicele de Deprivare Geografică existent</a:t>
                      </a:r>
                      <a:endParaRPr lang="ru-RU" sz="1800" b="1" kern="1200" dirty="0" smtClean="0">
                        <a:solidFill>
                          <a:schemeClr val="lt1"/>
                        </a:solidFill>
                        <a:effectLst/>
                        <a:latin typeface="+mn-lt"/>
                        <a:ea typeface="+mn-ea"/>
                        <a:cs typeface="+mn-cs"/>
                      </a:endParaRPr>
                    </a:p>
                  </a:txBody>
                  <a:tcPr marL="68580" marR="68580" marT="9525" marB="0" anchor="ctr">
                    <a:solidFill>
                      <a:schemeClr val="accent1"/>
                    </a:solidFill>
                  </a:tcPr>
                </a:tc>
                <a:tc hMerge="1">
                  <a:txBody>
                    <a:bodyPr/>
                    <a:lstStyle/>
                    <a:p>
                      <a:pPr marL="0" marR="0" indent="0" algn="l" defTabSz="914400" rtl="0" eaLnBrk="0" fontAlgn="base" latinLnBrk="0" hangingPunct="0">
                        <a:lnSpc>
                          <a:spcPct val="90000"/>
                        </a:lnSpc>
                        <a:spcBef>
                          <a:spcPts val="0"/>
                        </a:spcBef>
                        <a:spcAft>
                          <a:spcPts val="0"/>
                        </a:spcAft>
                        <a:buClrTx/>
                        <a:buSzTx/>
                        <a:buFontTx/>
                        <a:buNone/>
                        <a:tabLst/>
                        <a:defRPr/>
                      </a:pPr>
                      <a:endParaRPr lang="ru-RU" sz="1800" b="1" kern="1200" dirty="0" smtClean="0">
                        <a:solidFill>
                          <a:schemeClr val="lt1"/>
                        </a:solidFill>
                        <a:effectLst/>
                        <a:latin typeface="+mn-lt"/>
                        <a:ea typeface="+mn-ea"/>
                        <a:cs typeface="+mn-cs"/>
                      </a:endParaRPr>
                    </a:p>
                  </a:txBody>
                  <a:tcPr marL="68580" marR="68580" marT="9525" marB="0">
                    <a:solidFill>
                      <a:schemeClr val="accent1"/>
                    </a:solidFill>
                  </a:tcPr>
                </a:tc>
              </a:tr>
              <a:tr h="521414">
                <a:tc>
                  <a:txBody>
                    <a:bodyPr/>
                    <a:lstStyle/>
                    <a:p>
                      <a:pPr marL="0" lvl="0" indent="0" algn="just">
                        <a:spcAft>
                          <a:spcPts val="0"/>
                        </a:spcAft>
                        <a:buFont typeface="+mj-lt"/>
                        <a:buNone/>
                      </a:pPr>
                      <a:r>
                        <a:rPr lang="ro-RO" sz="1400" b="1" dirty="0" smtClean="0">
                          <a:effectLst/>
                          <a:latin typeface="Calibri"/>
                          <a:cs typeface="Times New Roman"/>
                        </a:rPr>
                        <a:t>1.</a:t>
                      </a:r>
                      <a:endParaRPr lang="ru-RU" sz="1400" b="1" dirty="0">
                        <a:effectLst/>
                        <a:latin typeface="Calibri"/>
                        <a:cs typeface="Times New Roman"/>
                      </a:endParaRPr>
                    </a:p>
                  </a:txBody>
                  <a:tcPr marL="68580" marR="68580" marT="9525" marB="0" anchor="ctr"/>
                </a:tc>
                <a:tc>
                  <a:txBody>
                    <a:bodyPr/>
                    <a:lstStyle/>
                    <a:p>
                      <a:pPr eaLnBrk="0" fontAlgn="base" hangingPunct="0">
                        <a:lnSpc>
                          <a:spcPct val="115000"/>
                        </a:lnSpc>
                        <a:spcAft>
                          <a:spcPts val="0"/>
                        </a:spcAft>
                      </a:pPr>
                      <a:r>
                        <a:rPr lang="ro-RO" sz="1800" kern="1200" dirty="0">
                          <a:solidFill>
                            <a:srgbClr val="000000"/>
                          </a:solidFill>
                          <a:effectLst/>
                          <a:latin typeface="Times New Roman"/>
                          <a:ea typeface="Times New Roman"/>
                          <a:cs typeface="Times New Roman"/>
                        </a:rPr>
                        <a:t>Distanta medie ponderata a populației până la piață</a:t>
                      </a:r>
                      <a:endParaRPr lang="ru-RU" sz="1800" dirty="0">
                        <a:effectLst/>
                        <a:latin typeface="Times New Roman"/>
                        <a:ea typeface="Times New Roman"/>
                        <a:cs typeface="Times New Roman"/>
                      </a:endParaRPr>
                    </a:p>
                  </a:txBody>
                  <a:tcPr marL="68580" marR="68580" marT="9525" marB="0"/>
                </a:tc>
              </a:tr>
              <a:tr h="440741">
                <a:tc>
                  <a:txBody>
                    <a:bodyPr/>
                    <a:lstStyle/>
                    <a:p>
                      <a:pPr marL="0" lvl="0" indent="0" algn="just">
                        <a:spcAft>
                          <a:spcPts val="0"/>
                        </a:spcAft>
                        <a:buFont typeface="+mj-lt"/>
                        <a:buNone/>
                      </a:pPr>
                      <a:r>
                        <a:rPr lang="ro-RO" sz="1400" b="1" dirty="0" smtClean="0">
                          <a:effectLst/>
                          <a:latin typeface="Calibri"/>
                          <a:cs typeface="Times New Roman"/>
                        </a:rPr>
                        <a:t>2.</a:t>
                      </a:r>
                      <a:endParaRPr lang="ru-RU" sz="1400" b="1" dirty="0">
                        <a:effectLst/>
                        <a:latin typeface="Calibri"/>
                        <a:cs typeface="Times New Roman"/>
                      </a:endParaRPr>
                    </a:p>
                  </a:txBody>
                  <a:tcPr marL="68580" marR="68580" marT="9525" marB="0" anchor="ctr"/>
                </a:tc>
                <a:tc>
                  <a:txBody>
                    <a:bodyPr/>
                    <a:lstStyle/>
                    <a:p>
                      <a:pPr eaLnBrk="0" fontAlgn="base" hangingPunct="0">
                        <a:lnSpc>
                          <a:spcPct val="115000"/>
                        </a:lnSpc>
                        <a:spcAft>
                          <a:spcPts val="0"/>
                        </a:spcAft>
                      </a:pPr>
                      <a:r>
                        <a:rPr lang="ro-RO" sz="1800" kern="1200" dirty="0">
                          <a:solidFill>
                            <a:srgbClr val="000000"/>
                          </a:solidFill>
                          <a:effectLst/>
                          <a:latin typeface="Times New Roman"/>
                          <a:ea typeface="Times New Roman"/>
                          <a:cs typeface="Times New Roman"/>
                        </a:rPr>
                        <a:t>Distanta medie ponderata a populației până la oraș</a:t>
                      </a:r>
                      <a:endParaRPr lang="ru-RU" sz="1800" dirty="0">
                        <a:effectLst/>
                        <a:latin typeface="Times New Roman"/>
                        <a:ea typeface="Times New Roman"/>
                        <a:cs typeface="Times New Roman"/>
                      </a:endParaRPr>
                    </a:p>
                  </a:txBody>
                  <a:tcPr marL="68580" marR="68580" marT="9525" marB="0"/>
                </a:tc>
              </a:tr>
              <a:tr h="440741">
                <a:tc>
                  <a:txBody>
                    <a:bodyPr/>
                    <a:lstStyle/>
                    <a:p>
                      <a:pPr marL="0" lvl="0" indent="0" algn="just">
                        <a:spcAft>
                          <a:spcPts val="0"/>
                        </a:spcAft>
                        <a:buFont typeface="+mj-lt"/>
                        <a:buNone/>
                      </a:pPr>
                      <a:r>
                        <a:rPr lang="ro-RO" sz="1400" b="1" dirty="0" smtClean="0">
                          <a:effectLst/>
                          <a:latin typeface="Calibri"/>
                          <a:cs typeface="Times New Roman"/>
                        </a:rPr>
                        <a:t>3.</a:t>
                      </a:r>
                      <a:endParaRPr lang="ru-RU" sz="1400" b="1" dirty="0">
                        <a:effectLst/>
                        <a:latin typeface="Calibri"/>
                        <a:cs typeface="Times New Roman"/>
                      </a:endParaRPr>
                    </a:p>
                  </a:txBody>
                  <a:tcPr marL="68580" marR="68580" marT="9525" marB="0" anchor="ctr"/>
                </a:tc>
                <a:tc>
                  <a:txBody>
                    <a:bodyPr/>
                    <a:lstStyle/>
                    <a:p>
                      <a:pPr eaLnBrk="0" fontAlgn="base" hangingPunct="0">
                        <a:lnSpc>
                          <a:spcPct val="115000"/>
                        </a:lnSpc>
                        <a:spcAft>
                          <a:spcPts val="0"/>
                        </a:spcAft>
                      </a:pPr>
                      <a:r>
                        <a:rPr lang="ro-RO" sz="1800" kern="1200" dirty="0">
                          <a:solidFill>
                            <a:srgbClr val="000000"/>
                          </a:solidFill>
                          <a:effectLst/>
                          <a:latin typeface="Times New Roman"/>
                          <a:ea typeface="Times New Roman"/>
                          <a:cs typeface="Times New Roman"/>
                        </a:rPr>
                        <a:t>Rata drumurilor reparate sau construite în ultimii 5 ani în total drumuri</a:t>
                      </a:r>
                      <a:endParaRPr lang="ru-RU" sz="1800" dirty="0">
                        <a:effectLst/>
                        <a:latin typeface="Times New Roman"/>
                        <a:ea typeface="Times New Roman"/>
                        <a:cs typeface="Times New Roman"/>
                      </a:endParaRPr>
                    </a:p>
                  </a:txBody>
                  <a:tcPr marL="68580" marR="68580" marT="9525" marB="0"/>
                </a:tc>
              </a:tr>
            </a:tbl>
          </a:graphicData>
        </a:graphic>
      </p:graphicFrame>
    </p:spTree>
    <p:extLst>
      <p:ext uri="{BB962C8B-B14F-4D97-AF65-F5344CB8AC3E}">
        <p14:creationId xmlns:p14="http://schemas.microsoft.com/office/powerpoint/2010/main" val="529880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„INFRASTRUCTURĂ”</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159385111"/>
              </p:ext>
            </p:extLst>
          </p:nvPr>
        </p:nvGraphicFramePr>
        <p:xfrm>
          <a:off x="251520" y="1340769"/>
          <a:ext cx="8784976" cy="4072833"/>
        </p:xfrm>
        <a:graphic>
          <a:graphicData uri="http://schemas.openxmlformats.org/drawingml/2006/table">
            <a:tbl>
              <a:tblPr firstRow="1" bandRow="1">
                <a:tableStyleId>{5C22544A-7EE6-4342-B048-85BDC9FD1C3A}</a:tableStyleId>
              </a:tblPr>
              <a:tblGrid>
                <a:gridCol w="5859579"/>
                <a:gridCol w="2925397"/>
              </a:tblGrid>
              <a:tr h="295628">
                <a:tc>
                  <a:txBody>
                    <a:bodyPr/>
                    <a:lstStyle/>
                    <a:p>
                      <a:pPr algn="ctr">
                        <a:lnSpc>
                          <a:spcPct val="115000"/>
                        </a:lnSpc>
                        <a:spcAft>
                          <a:spcPts val="0"/>
                        </a:spcAft>
                      </a:pPr>
                      <a:r>
                        <a:rPr lang="ro-RO" sz="1200" dirty="0">
                          <a:effectLst/>
                          <a:latin typeface="Times New Roman" pitchFamily="18" charset="0"/>
                          <a:cs typeface="Times New Roman" pitchFamily="18" charset="0"/>
                        </a:rPr>
                        <a:t>Obiective</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ctr">
                        <a:lnSpc>
                          <a:spcPct val="115000"/>
                        </a:lnSpc>
                        <a:spcAft>
                          <a:spcPts val="0"/>
                        </a:spcAft>
                      </a:pPr>
                      <a:r>
                        <a:rPr lang="ro-RO" sz="1200">
                          <a:effectLst/>
                          <a:latin typeface="Times New Roman" pitchFamily="18" charset="0"/>
                          <a:cs typeface="Times New Roman" pitchFamily="18" charset="0"/>
                        </a:rPr>
                        <a:t>Strategia</a:t>
                      </a:r>
                      <a:endParaRPr lang="ru-RU" sz="1200">
                        <a:effectLst/>
                        <a:latin typeface="Times New Roman" pitchFamily="18" charset="0"/>
                        <a:ea typeface="Times New Roman"/>
                        <a:cs typeface="Times New Roman" pitchFamily="18" charset="0"/>
                      </a:endParaRPr>
                    </a:p>
                  </a:txBody>
                  <a:tcPr marL="0" marR="0" marT="0" marB="0"/>
                </a:tc>
              </a:tr>
              <a:tr h="266649">
                <a:tc gridSpan="2">
                  <a:txBody>
                    <a:bodyPr/>
                    <a:lstStyle/>
                    <a:p>
                      <a:pPr>
                        <a:lnSpc>
                          <a:spcPct val="115000"/>
                        </a:lnSpc>
                        <a:spcAft>
                          <a:spcPts val="0"/>
                        </a:spcAft>
                      </a:pPr>
                      <a:r>
                        <a:rPr lang="ro-RO" sz="1600" b="1" dirty="0">
                          <a:solidFill>
                            <a:schemeClr val="bg1"/>
                          </a:solidFill>
                          <a:effectLst/>
                          <a:latin typeface="Times New Roman" pitchFamily="18" charset="0"/>
                          <a:cs typeface="Times New Roman" pitchFamily="18" charset="0"/>
                        </a:rPr>
                        <a:t>Infrastructura transporturilor și </a:t>
                      </a:r>
                      <a:r>
                        <a:rPr lang="ro-RO" sz="1600" b="1" dirty="0" smtClean="0">
                          <a:solidFill>
                            <a:schemeClr val="bg1"/>
                          </a:solidFill>
                          <a:effectLst/>
                          <a:latin typeface="Times New Roman" pitchFamily="18" charset="0"/>
                          <a:cs typeface="Times New Roman" pitchFamily="18" charset="0"/>
                        </a:rPr>
                        <a:t>drumurilor</a:t>
                      </a:r>
                      <a:endParaRPr lang="ru-RU" sz="1600" b="1" dirty="0">
                        <a:solidFill>
                          <a:schemeClr val="bg1"/>
                        </a:solidFill>
                        <a:effectLst/>
                        <a:latin typeface="Times New Roman" pitchFamily="18" charset="0"/>
                        <a:ea typeface="Times New Roman"/>
                        <a:cs typeface="Times New Roman" pitchFamily="18" charset="0"/>
                      </a:endParaRPr>
                    </a:p>
                  </a:txBody>
                  <a:tcPr marL="68580" marR="68580" marT="9525" marB="0">
                    <a:solidFill>
                      <a:schemeClr val="accent1"/>
                    </a:solidFill>
                  </a:tcPr>
                </a:tc>
                <a:tc hMerge="1">
                  <a:txBody>
                    <a:bodyPr/>
                    <a:lstStyle/>
                    <a:p>
                      <a:pPr algn="ctr">
                        <a:lnSpc>
                          <a:spcPct val="115000"/>
                        </a:lnSpc>
                        <a:spcAft>
                          <a:spcPts val="0"/>
                        </a:spcAft>
                      </a:pPr>
                      <a:endParaRPr lang="ru-RU" sz="1200" dirty="0">
                        <a:solidFill>
                          <a:schemeClr val="bg1"/>
                        </a:solidFill>
                        <a:effectLst/>
                        <a:latin typeface="Times New Roman" pitchFamily="18" charset="0"/>
                        <a:ea typeface="Times New Roman"/>
                        <a:cs typeface="Times New Roman" pitchFamily="18" charset="0"/>
                      </a:endParaRPr>
                    </a:p>
                  </a:txBody>
                  <a:tcPr marL="0" marR="0" marT="0" marB="0">
                    <a:solidFill>
                      <a:schemeClr val="accent1"/>
                    </a:solidFill>
                  </a:tcPr>
                </a:tc>
              </a:tr>
              <a:tr h="266649">
                <a:tc>
                  <a:txBody>
                    <a:bodyPr/>
                    <a:lstStyle/>
                    <a:p>
                      <a:pPr algn="just">
                        <a:spcAft>
                          <a:spcPts val="0"/>
                        </a:spcAft>
                      </a:pPr>
                      <a:r>
                        <a:rPr lang="ro-RO" sz="1200" kern="1200" dirty="0">
                          <a:effectLst/>
                          <a:latin typeface="Times New Roman" pitchFamily="18" charset="0"/>
                          <a:cs typeface="Times New Roman" pitchFamily="18" charset="0"/>
                        </a:rPr>
                        <a:t>Reparația a 4900 km de drum local până în 2020</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marR="114300">
                        <a:spcAft>
                          <a:spcPts val="0"/>
                        </a:spcAft>
                      </a:pPr>
                      <a:r>
                        <a:rPr lang="ro-RO" sz="1200" kern="1200">
                          <a:effectLst/>
                          <a:latin typeface="Times New Roman" pitchFamily="18" charset="0"/>
                          <a:cs typeface="Times New Roman" pitchFamily="18" charset="0"/>
                        </a:rPr>
                        <a:t>SND ”Moldova 2020”</a:t>
                      </a:r>
                      <a:endParaRPr lang="ru-RU" sz="1200">
                        <a:effectLst/>
                        <a:latin typeface="Times New Roman" pitchFamily="18" charset="0"/>
                        <a:ea typeface="Times New Roman"/>
                        <a:cs typeface="Times New Roman" pitchFamily="18" charset="0"/>
                      </a:endParaRPr>
                    </a:p>
                  </a:txBody>
                  <a:tcPr marL="0" marR="0" marT="0" marB="0" anchor="ctr"/>
                </a:tc>
              </a:tr>
              <a:tr h="444414">
                <a:tc>
                  <a:txBody>
                    <a:bodyPr/>
                    <a:lstStyle/>
                    <a:p>
                      <a:pPr>
                        <a:spcAft>
                          <a:spcPts val="0"/>
                        </a:spcAft>
                      </a:pPr>
                      <a:r>
                        <a:rPr lang="ro-RO" sz="1200" kern="1200" dirty="0">
                          <a:effectLst/>
                          <a:latin typeface="Times New Roman" pitchFamily="18" charset="0"/>
                          <a:cs typeface="Times New Roman" pitchFamily="18" charset="0"/>
                        </a:rPr>
                        <a:t>Asigurarea reparaţiei și întreţinerii corespunzătoare a drumurilor locale (6.008 km) până în 2022</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l">
                        <a:spcAft>
                          <a:spcPts val="0"/>
                        </a:spcAft>
                      </a:pPr>
                      <a:r>
                        <a:rPr lang="ro-RO" sz="1200" kern="1200">
                          <a:effectLst/>
                          <a:latin typeface="Times New Roman" pitchFamily="18" charset="0"/>
                          <a:cs typeface="Times New Roman" pitchFamily="18" charset="0"/>
                        </a:rPr>
                        <a:t>Strategia de transport şi logistică pe anii 2013-2020</a:t>
                      </a:r>
                      <a:endParaRPr lang="ru-RU" sz="1200">
                        <a:effectLst/>
                        <a:latin typeface="Times New Roman" pitchFamily="18" charset="0"/>
                        <a:ea typeface="Times New Roman"/>
                        <a:cs typeface="Times New Roman" pitchFamily="18" charset="0"/>
                      </a:endParaRPr>
                    </a:p>
                  </a:txBody>
                  <a:tcPr marL="0" marR="0" marT="0" marB="0" anchor="ctr"/>
                </a:tc>
              </a:tr>
              <a:tr h="458301">
                <a:tc>
                  <a:txBody>
                    <a:bodyPr/>
                    <a:lstStyle/>
                    <a:p>
                      <a:pPr>
                        <a:spcAft>
                          <a:spcPts val="0"/>
                        </a:spcAft>
                      </a:pPr>
                      <a:r>
                        <a:rPr lang="ro-RO" sz="1200" kern="1200" dirty="0">
                          <a:effectLst/>
                          <a:latin typeface="Times New Roman" pitchFamily="18" charset="0"/>
                          <a:cs typeface="Times New Roman" pitchFamily="18" charset="0"/>
                        </a:rPr>
                        <a:t>Asigurarea pe parcursul întregului an a accesului la reţeaua de drumuri naţionale pe drumurile locale/rurale din toate localităţile ţării</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l">
                        <a:spcAft>
                          <a:spcPts val="0"/>
                        </a:spcAft>
                      </a:pPr>
                      <a:r>
                        <a:rPr lang="ro-RO" sz="1200" kern="1200">
                          <a:effectLst/>
                          <a:latin typeface="Times New Roman" pitchFamily="18" charset="0"/>
                          <a:cs typeface="Times New Roman" pitchFamily="18" charset="0"/>
                        </a:rPr>
                        <a:t>Strategia de transport şi logistică pe anii 2013-2020</a:t>
                      </a:r>
                      <a:endParaRPr lang="ru-RU" sz="1200">
                        <a:effectLst/>
                        <a:latin typeface="Times New Roman" pitchFamily="18" charset="0"/>
                        <a:ea typeface="Times New Roman"/>
                        <a:cs typeface="Times New Roman" pitchFamily="18" charset="0"/>
                      </a:endParaRPr>
                    </a:p>
                  </a:txBody>
                  <a:tcPr marL="0" marR="0" marT="0" marB="0" anchor="ctr"/>
                </a:tc>
              </a:tr>
              <a:tr h="444414">
                <a:tc>
                  <a:txBody>
                    <a:bodyPr/>
                    <a:lstStyle/>
                    <a:p>
                      <a:pPr>
                        <a:spcAft>
                          <a:spcPts val="0"/>
                        </a:spcAft>
                      </a:pPr>
                      <a:r>
                        <a:rPr lang="ro-RO" sz="1200" kern="1200" dirty="0">
                          <a:effectLst/>
                          <a:latin typeface="Times New Roman" pitchFamily="18" charset="0"/>
                          <a:cs typeface="Times New Roman" pitchFamily="18" charset="0"/>
                        </a:rPr>
                        <a:t>Asigurarea transportării </a:t>
                      </a:r>
                      <a:r>
                        <a:rPr lang="ro-RO" sz="1200" kern="1200" dirty="0" smtClean="0">
                          <a:effectLst/>
                          <a:latin typeface="Times New Roman" pitchFamily="18" charset="0"/>
                          <a:cs typeface="Times New Roman" pitchFamily="18" charset="0"/>
                        </a:rPr>
                        <a:t>pasagerilor şi mărfurilor în </a:t>
                      </a:r>
                      <a:r>
                        <a:rPr lang="ro-RO" sz="1200" kern="1200" dirty="0">
                          <a:effectLst/>
                          <a:latin typeface="Times New Roman" pitchFamily="18" charset="0"/>
                          <a:cs typeface="Times New Roman" pitchFamily="18" charset="0"/>
                        </a:rPr>
                        <a:t>condiţii de siguranţă</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l">
                        <a:spcAft>
                          <a:spcPts val="0"/>
                        </a:spcAft>
                      </a:pPr>
                      <a:r>
                        <a:rPr lang="ro-RO" sz="1200" kern="1200">
                          <a:effectLst/>
                          <a:latin typeface="Times New Roman" pitchFamily="18" charset="0"/>
                          <a:cs typeface="Times New Roman" pitchFamily="18" charset="0"/>
                        </a:rPr>
                        <a:t>Strategia de transport şi logistică pe anii 2013-2020</a:t>
                      </a:r>
                      <a:endParaRPr lang="ru-RU" sz="1200">
                        <a:effectLst/>
                        <a:latin typeface="Times New Roman" pitchFamily="18" charset="0"/>
                        <a:ea typeface="Times New Roman"/>
                        <a:cs typeface="Times New Roman" pitchFamily="18" charset="0"/>
                      </a:endParaRPr>
                    </a:p>
                  </a:txBody>
                  <a:tcPr marL="0" marR="0" marT="0" marB="0" anchor="ctr"/>
                </a:tc>
              </a:tr>
              <a:tr h="266649">
                <a:tc>
                  <a:txBody>
                    <a:bodyPr/>
                    <a:lstStyle/>
                    <a:p>
                      <a:pPr algn="just">
                        <a:lnSpc>
                          <a:spcPct val="115000"/>
                        </a:lnSpc>
                        <a:spcAft>
                          <a:spcPts val="0"/>
                        </a:spcAft>
                      </a:pPr>
                      <a:r>
                        <a:rPr lang="ro-RO" sz="1200" kern="1200" dirty="0">
                          <a:effectLst/>
                          <a:latin typeface="Times New Roman" pitchFamily="18" charset="0"/>
                          <a:cs typeface="Times New Roman" pitchFamily="18" charset="0"/>
                        </a:rPr>
                        <a:t>Reabilitarea şi modernizarea infrastructurii de transport</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nSpc>
                          <a:spcPct val="115000"/>
                        </a:lnSpc>
                        <a:spcAft>
                          <a:spcPts val="0"/>
                        </a:spcAft>
                      </a:pPr>
                      <a:r>
                        <a:rPr lang="ro-RO" sz="1200" kern="1200">
                          <a:effectLst/>
                          <a:latin typeface="Times New Roman" pitchFamily="18" charset="0"/>
                          <a:cs typeface="Times New Roman" pitchFamily="18" charset="0"/>
                        </a:rPr>
                        <a:t>Programul de Activitate a Guvernului 2013-2014</a:t>
                      </a:r>
                      <a:endParaRPr lang="ru-RU" sz="1200">
                        <a:effectLst/>
                        <a:latin typeface="Times New Roman" pitchFamily="18" charset="0"/>
                        <a:ea typeface="Times New Roman"/>
                        <a:cs typeface="Times New Roman" pitchFamily="18" charset="0"/>
                      </a:endParaRPr>
                    </a:p>
                  </a:txBody>
                  <a:tcPr marL="0" marR="0" marT="0" marB="0" anchor="ctr"/>
                </a:tc>
              </a:tr>
              <a:tr h="504224">
                <a:tc>
                  <a:txBody>
                    <a:bodyPr/>
                    <a:lstStyle/>
                    <a:p>
                      <a:pPr algn="just">
                        <a:lnSpc>
                          <a:spcPct val="115000"/>
                        </a:lnSpc>
                        <a:spcAft>
                          <a:spcPts val="0"/>
                        </a:spcAft>
                      </a:pPr>
                      <a:r>
                        <a:rPr lang="ro-RO" sz="1200" kern="1200" dirty="0">
                          <a:effectLst/>
                          <a:latin typeface="Times New Roman" pitchFamily="18" charset="0"/>
                          <a:cs typeface="Times New Roman" pitchFamily="18" charset="0"/>
                        </a:rPr>
                        <a:t>Reabilitarea căilor de acces de la traseele magistrale spre şcolile și spitalele din zonele rurale adiacente</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just">
                        <a:lnSpc>
                          <a:spcPct val="115000"/>
                        </a:lnSpc>
                        <a:spcAft>
                          <a:spcPts val="0"/>
                        </a:spcAft>
                      </a:pPr>
                      <a:r>
                        <a:rPr lang="ro-RO" sz="1200" kern="1200" dirty="0">
                          <a:effectLst/>
                          <a:latin typeface="Times New Roman" pitchFamily="18" charset="0"/>
                          <a:cs typeface="Times New Roman" pitchFamily="18" charset="0"/>
                        </a:rPr>
                        <a:t>Programul de Activitate a Guvernului 2013-2014</a:t>
                      </a:r>
                      <a:endParaRPr lang="ru-RU" sz="1200" dirty="0">
                        <a:effectLst/>
                        <a:latin typeface="Times New Roman" pitchFamily="18" charset="0"/>
                        <a:ea typeface="Times New Roman"/>
                        <a:cs typeface="Times New Roman" pitchFamily="18" charset="0"/>
                      </a:endParaRPr>
                    </a:p>
                  </a:txBody>
                  <a:tcPr marL="0" marR="0" marT="0" marB="0" anchor="ctr"/>
                </a:tc>
              </a:tr>
              <a:tr h="490337">
                <a:tc>
                  <a:txBody>
                    <a:bodyPr/>
                    <a:lstStyle/>
                    <a:p>
                      <a:pPr algn="just">
                        <a:lnSpc>
                          <a:spcPct val="115000"/>
                        </a:lnSpc>
                        <a:spcAft>
                          <a:spcPts val="0"/>
                        </a:spcAft>
                      </a:pPr>
                      <a:r>
                        <a:rPr lang="ro-RO" sz="1200" kern="1200" dirty="0">
                          <a:effectLst/>
                          <a:latin typeface="Times New Roman" pitchFamily="18" charset="0"/>
                          <a:cs typeface="Times New Roman" pitchFamily="18" charset="0"/>
                        </a:rPr>
                        <a:t>Reabilitarea infrastructurii fizice: drumuri locale, regionale</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just">
                        <a:lnSpc>
                          <a:spcPct val="115000"/>
                        </a:lnSpc>
                        <a:spcAft>
                          <a:spcPts val="0"/>
                        </a:spcAft>
                      </a:pPr>
                      <a:r>
                        <a:rPr lang="ro-RO" sz="1200" kern="1200" dirty="0">
                          <a:effectLst/>
                          <a:latin typeface="Times New Roman" pitchFamily="18" charset="0"/>
                          <a:cs typeface="Times New Roman" pitchFamily="18" charset="0"/>
                        </a:rPr>
                        <a:t>Strategia de dezvoltare Regionala Nord, Centru, Sud</a:t>
                      </a:r>
                      <a:endParaRPr lang="ru-RU" sz="1200" dirty="0">
                        <a:effectLst/>
                        <a:latin typeface="Times New Roman" pitchFamily="18" charset="0"/>
                        <a:ea typeface="Times New Roman"/>
                        <a:cs typeface="Times New Roman" pitchFamily="18" charset="0"/>
                      </a:endParaRPr>
                    </a:p>
                  </a:txBody>
                  <a:tcPr marL="0" marR="0" marT="0" marB="0" anchor="ctr"/>
                </a:tc>
              </a:tr>
              <a:tr h="458301">
                <a:tc>
                  <a:txBody>
                    <a:bodyPr/>
                    <a:lstStyle/>
                    <a:p>
                      <a:pPr algn="just">
                        <a:spcAft>
                          <a:spcPts val="0"/>
                        </a:spcAft>
                      </a:pPr>
                      <a:r>
                        <a:rPr lang="ro-RO" sz="1200" kern="1200" dirty="0">
                          <a:effectLst/>
                          <a:latin typeface="Times New Roman" pitchFamily="18" charset="0"/>
                          <a:cs typeface="Times New Roman" pitchFamily="18" charset="0"/>
                        </a:rPr>
                        <a:t>Modernizarea drumurilor, infrastructurii, școlilor și asigurarea cu transport a elevilor din alte localități ca condiție absolut necesara în cazul creării școlilor de circumscripție;</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spcAft>
                          <a:spcPts val="0"/>
                        </a:spcAft>
                      </a:pPr>
                      <a:r>
                        <a:rPr lang="ro-RO" sz="1200" kern="1200" dirty="0">
                          <a:effectLst/>
                          <a:latin typeface="Times New Roman" pitchFamily="18" charset="0"/>
                          <a:cs typeface="Times New Roman" pitchFamily="18" charset="0"/>
                        </a:rPr>
                        <a:t>Strategia consolidata de dezvoltare a învăţământului 2011-2015</a:t>
                      </a:r>
                      <a:endParaRPr lang="ru-RU" sz="1200" dirty="0">
                        <a:effectLst/>
                        <a:latin typeface="Times New Roman" pitchFamily="18" charset="0"/>
                        <a:ea typeface="Times New Roman"/>
                        <a:cs typeface="Times New Roman" pitchFamily="18" charset="0"/>
                      </a:endParaRPr>
                    </a:p>
                  </a:txBody>
                  <a:tcPr marL="0" marR="0" marT="0" marB="0" anchor="ctr"/>
                </a:tc>
              </a:tr>
            </a:tbl>
          </a:graphicData>
        </a:graphic>
      </p:graphicFrame>
    </p:spTree>
    <p:extLst>
      <p:ext uri="{BB962C8B-B14F-4D97-AF65-F5344CB8AC3E}">
        <p14:creationId xmlns:p14="http://schemas.microsoft.com/office/powerpoint/2010/main" val="4243709594"/>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64096"/>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„INFRASTRUCTURĂ”</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562042840"/>
              </p:ext>
            </p:extLst>
          </p:nvPr>
        </p:nvGraphicFramePr>
        <p:xfrm>
          <a:off x="179512" y="1124744"/>
          <a:ext cx="8784976" cy="5722187"/>
        </p:xfrm>
        <a:graphic>
          <a:graphicData uri="http://schemas.openxmlformats.org/drawingml/2006/table">
            <a:tbl>
              <a:tblPr firstRow="1" bandRow="1">
                <a:tableStyleId>{5C22544A-7EE6-4342-B048-85BDC9FD1C3A}</a:tableStyleId>
              </a:tblPr>
              <a:tblGrid>
                <a:gridCol w="5859579"/>
                <a:gridCol w="2925397"/>
              </a:tblGrid>
              <a:tr h="144016">
                <a:tc>
                  <a:txBody>
                    <a:bodyPr/>
                    <a:lstStyle/>
                    <a:p>
                      <a:pPr algn="ctr">
                        <a:lnSpc>
                          <a:spcPct val="115000"/>
                        </a:lnSpc>
                        <a:spcAft>
                          <a:spcPts val="0"/>
                        </a:spcAft>
                      </a:pPr>
                      <a:r>
                        <a:rPr lang="ro-RO" sz="1200" dirty="0">
                          <a:effectLst/>
                          <a:latin typeface="Times New Roman" pitchFamily="18" charset="0"/>
                          <a:cs typeface="Times New Roman" pitchFamily="18" charset="0"/>
                        </a:rPr>
                        <a:t>Obiective</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ctr">
                        <a:lnSpc>
                          <a:spcPct val="115000"/>
                        </a:lnSpc>
                        <a:spcAft>
                          <a:spcPts val="0"/>
                        </a:spcAft>
                      </a:pPr>
                      <a:r>
                        <a:rPr lang="ro-RO" sz="1200">
                          <a:effectLst/>
                          <a:latin typeface="Times New Roman" pitchFamily="18" charset="0"/>
                          <a:cs typeface="Times New Roman" pitchFamily="18" charset="0"/>
                        </a:rPr>
                        <a:t>Strategia</a:t>
                      </a:r>
                      <a:endParaRPr lang="ru-RU" sz="1200">
                        <a:effectLst/>
                        <a:latin typeface="Times New Roman" pitchFamily="18" charset="0"/>
                        <a:ea typeface="Times New Roman"/>
                        <a:cs typeface="Times New Roman" pitchFamily="18" charset="0"/>
                      </a:endParaRPr>
                    </a:p>
                  </a:txBody>
                  <a:tcPr marL="0" marR="0" marT="0" marB="0"/>
                </a:tc>
              </a:tr>
              <a:tr h="157094">
                <a:tc gridSpan="2">
                  <a:txBody>
                    <a:bodyPr/>
                    <a:lstStyle/>
                    <a:p>
                      <a:pPr>
                        <a:lnSpc>
                          <a:spcPct val="115000"/>
                        </a:lnSpc>
                        <a:spcAft>
                          <a:spcPts val="0"/>
                        </a:spcAft>
                      </a:pPr>
                      <a:r>
                        <a:rPr lang="ro-RO" sz="1200" b="1" i="1" dirty="0">
                          <a:solidFill>
                            <a:srgbClr val="FFFFFF"/>
                          </a:solidFill>
                          <a:effectLst/>
                          <a:latin typeface="Times New Roman" pitchFamily="18" charset="0"/>
                          <a:ea typeface="Times New Roman"/>
                          <a:cs typeface="Times New Roman" pitchFamily="18" charset="0"/>
                        </a:rPr>
                        <a:t>Infrastructura de apă și </a:t>
                      </a:r>
                      <a:r>
                        <a:rPr lang="ro-RO" sz="1200" b="1" i="1" dirty="0" smtClean="0">
                          <a:solidFill>
                            <a:srgbClr val="FFFFFF"/>
                          </a:solidFill>
                          <a:effectLst/>
                          <a:latin typeface="Times New Roman" pitchFamily="18" charset="0"/>
                          <a:ea typeface="Times New Roman"/>
                          <a:cs typeface="Times New Roman" pitchFamily="18" charset="0"/>
                        </a:rPr>
                        <a:t>canalizare</a:t>
                      </a:r>
                      <a:r>
                        <a:rPr lang="ro-RO" sz="1200" b="1" i="1" dirty="0">
                          <a:solidFill>
                            <a:srgbClr val="FFFFFF"/>
                          </a:solidFill>
                          <a:effectLst/>
                          <a:latin typeface="Times New Roman" pitchFamily="18" charset="0"/>
                          <a:ea typeface="Times New Roman"/>
                          <a:cs typeface="Times New Roman" pitchFamily="18" charset="0"/>
                        </a:rPr>
                        <a:t> </a:t>
                      </a:r>
                      <a:endParaRPr lang="ru-RU" sz="1200" dirty="0">
                        <a:effectLst/>
                        <a:latin typeface="Times New Roman" pitchFamily="18" charset="0"/>
                        <a:ea typeface="Times New Roman"/>
                        <a:cs typeface="Times New Roman" pitchFamily="18" charset="0"/>
                      </a:endParaRPr>
                    </a:p>
                  </a:txBody>
                  <a:tcPr marL="68580" marR="68580" marT="9525" marB="0">
                    <a:solidFill>
                      <a:schemeClr val="accent1"/>
                    </a:solidFill>
                  </a:tcPr>
                </a:tc>
                <a:tc hMerge="1">
                  <a:txBody>
                    <a:bodyPr/>
                    <a:lstStyle/>
                    <a:p>
                      <a:pPr algn="ctr">
                        <a:lnSpc>
                          <a:spcPct val="115000"/>
                        </a:lnSpc>
                        <a:spcAft>
                          <a:spcPts val="0"/>
                        </a:spcAft>
                      </a:pPr>
                      <a:endParaRPr lang="ru-RU" sz="1200" dirty="0">
                        <a:effectLst/>
                        <a:latin typeface="Times New Roman"/>
                        <a:ea typeface="Times New Roman"/>
                        <a:cs typeface="Times New Roman"/>
                      </a:endParaRPr>
                    </a:p>
                  </a:txBody>
                  <a:tcPr marL="0" marR="0" marT="0" marB="0">
                    <a:solidFill>
                      <a:schemeClr val="accent1"/>
                    </a:solidFill>
                  </a:tcPr>
                </a:tc>
              </a:tr>
              <a:tr h="266649">
                <a:tc>
                  <a:txBody>
                    <a:bodyPr/>
                    <a:lstStyle/>
                    <a:p>
                      <a:pPr algn="just">
                        <a:lnSpc>
                          <a:spcPct val="115000"/>
                        </a:lnSpc>
                        <a:spcAft>
                          <a:spcPts val="0"/>
                        </a:spcAft>
                      </a:pPr>
                      <a:r>
                        <a:rPr lang="ro-RO" sz="1100" kern="1200" dirty="0">
                          <a:solidFill>
                            <a:srgbClr val="000000"/>
                          </a:solidFill>
                          <a:effectLst/>
                          <a:latin typeface="Times New Roman" pitchFamily="18" charset="0"/>
                          <a:ea typeface="Times New Roman"/>
                          <a:cs typeface="Times New Roman" pitchFamily="18" charset="0"/>
                        </a:rPr>
                        <a:t>Asigurarea graduală a accesului la apă sigură şi sanitaţie adecvată pentru toate localităţile şi populaţia Republicii Moldova, contribuind astfel la îmbunătăţirea sănătăţii, demnităţii şi calităţii vieţii şi la dezvoltarea economică a ţării.</a:t>
                      </a:r>
                      <a:endParaRPr lang="ru-RU" sz="11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privind aprovizionarea cu apă și sanitație 2014-2028</a:t>
                      </a:r>
                      <a:endParaRPr lang="ru-RU" sz="1100" i="1" dirty="0">
                        <a:effectLst/>
                        <a:latin typeface="Times New Roman" pitchFamily="18" charset="0"/>
                        <a:ea typeface="Times New Roman"/>
                        <a:cs typeface="Times New Roman" pitchFamily="18" charset="0"/>
                      </a:endParaRPr>
                    </a:p>
                  </a:txBody>
                  <a:tcPr marL="0" marR="0" marT="0" marB="0"/>
                </a:tc>
              </a:tr>
              <a:tr h="444414">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Atingerea ţintelor de dezvoltare ale mileniului: alimentarea cu apă potabilă sigură a cel puţin 65% din populaţie, până în anul 2020;</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Obiectivele de dezvoltare ale Mileniului</a:t>
                      </a:r>
                      <a:endParaRPr lang="ru-RU" sz="1100" i="1" dirty="0">
                        <a:effectLst/>
                        <a:latin typeface="Times New Roman" pitchFamily="18" charset="0"/>
                        <a:ea typeface="Times New Roman"/>
                        <a:cs typeface="Times New Roman" pitchFamily="18" charset="0"/>
                      </a:endParaRPr>
                    </a:p>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privind aprovizionarea cu apă și sanitație 2014-2028</a:t>
                      </a:r>
                      <a:endParaRPr lang="ru-RU" sz="1100" i="1" dirty="0">
                        <a:effectLst/>
                        <a:latin typeface="Times New Roman" pitchFamily="18" charset="0"/>
                        <a:ea typeface="Times New Roman"/>
                        <a:cs typeface="Times New Roman" pitchFamily="18" charset="0"/>
                      </a:endParaRPr>
                    </a:p>
                  </a:txBody>
                  <a:tcPr marL="0" marR="0" marT="0" marB="0"/>
                </a:tc>
              </a:tr>
              <a:tr h="458301">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Atingerea ţintelor de dezvoltare ale mileniului: conectarea a 65% din populaţie la sisteme de canalizare, până cel târziu în anul 2025;</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Obiectivele de dezvoltare ale Mileniului</a:t>
                      </a:r>
                      <a:endParaRPr lang="ru-RU" sz="1100" i="1" dirty="0">
                        <a:effectLst/>
                        <a:latin typeface="Times New Roman" pitchFamily="18" charset="0"/>
                        <a:ea typeface="Times New Roman"/>
                        <a:cs typeface="Times New Roman" pitchFamily="18" charset="0"/>
                      </a:endParaRPr>
                    </a:p>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privind aprovizionarea cu apă și </a:t>
                      </a:r>
                      <a:r>
                        <a:rPr lang="ro-RO" sz="1100" i="1" kern="1200" dirty="0" smtClean="0">
                          <a:solidFill>
                            <a:srgbClr val="000000"/>
                          </a:solidFill>
                          <a:effectLst/>
                          <a:latin typeface="Times New Roman" pitchFamily="18" charset="0"/>
                          <a:ea typeface="Times New Roman"/>
                          <a:cs typeface="Times New Roman" pitchFamily="18" charset="0"/>
                        </a:rPr>
                        <a:t>sanitație</a:t>
                      </a:r>
                      <a:endParaRPr lang="ru-RU" sz="1100" i="1" dirty="0">
                        <a:effectLst/>
                        <a:latin typeface="Times New Roman" pitchFamily="18" charset="0"/>
                        <a:ea typeface="Times New Roman"/>
                        <a:cs typeface="Times New Roman" pitchFamily="18" charset="0"/>
                      </a:endParaRPr>
                    </a:p>
                  </a:txBody>
                  <a:tcPr marL="0" marR="0" marT="0" marB="0"/>
                </a:tc>
              </a:tr>
              <a:tr h="376690">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Acoperirea cu infrastructură de alimentare cu apă şi sanitaţie pentru 30% din populaţia neconectată din zonele urbane și 20-25% din populaţia neconectată din zonele rurale</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privind aprovizionarea cu apă și sanitație 2014-2028</a:t>
                      </a:r>
                      <a:endParaRPr lang="ru-RU" sz="1100" i="1" dirty="0">
                        <a:effectLst/>
                        <a:latin typeface="Times New Roman" pitchFamily="18" charset="0"/>
                        <a:ea typeface="Times New Roman"/>
                        <a:cs typeface="Times New Roman" pitchFamily="18" charset="0"/>
                      </a:endParaRPr>
                    </a:p>
                  </a:txBody>
                  <a:tcPr marL="0" marR="0" marT="0" marB="0"/>
                </a:tc>
              </a:tr>
              <a:tr h="266649">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Dezvoltarea infrastructurii în domeniul alimentării cu apă în localităţile Republicii Moldova: </a:t>
                      </a:r>
                      <a:endParaRPr lang="ru-RU" sz="1200" dirty="0">
                        <a:effectLst/>
                        <a:latin typeface="Times New Roman" pitchFamily="18" charset="0"/>
                        <a:ea typeface="Times New Roman"/>
                        <a:cs typeface="Times New Roman" pitchFamily="18" charset="0"/>
                      </a:endParaRPr>
                    </a:p>
                    <a:p>
                      <a:pPr>
                        <a:spcAft>
                          <a:spcPts val="0"/>
                        </a:spcAft>
                      </a:pPr>
                      <a:r>
                        <a:rPr lang="ro-RO" sz="1200" kern="1200" dirty="0">
                          <a:solidFill>
                            <a:srgbClr val="000000"/>
                          </a:solidFill>
                          <a:effectLst/>
                          <a:latin typeface="Times New Roman" pitchFamily="18" charset="0"/>
                          <a:ea typeface="Times New Roman"/>
                          <a:cs typeface="Times New Roman" pitchFamily="18" charset="0"/>
                        </a:rPr>
                        <a:t>Apă potabilă - conectarea a 61957 persoane noi,  reabilitarea unui număr de 42 staţii de tratare a apei în scopul potabilizării, construirea a 9 staţii noi de tratare a apei, reabilitarea a 890 km reţea, construirea a 508 km de reţea nouă - până în 2018;</a:t>
                      </a:r>
                      <a:endParaRPr lang="ru-RU" sz="1200" dirty="0">
                        <a:effectLst/>
                        <a:latin typeface="Times New Roman" pitchFamily="18" charset="0"/>
                        <a:ea typeface="Times New Roman"/>
                        <a:cs typeface="Times New Roman" pitchFamily="18" charset="0"/>
                      </a:endParaRPr>
                    </a:p>
                    <a:p>
                      <a:pPr>
                        <a:spcAft>
                          <a:spcPts val="0"/>
                        </a:spcAft>
                      </a:pPr>
                      <a:r>
                        <a:rPr lang="ro-RO" sz="1200" kern="1200" dirty="0">
                          <a:solidFill>
                            <a:srgbClr val="000000"/>
                          </a:solidFill>
                          <a:effectLst/>
                          <a:latin typeface="Times New Roman" pitchFamily="18" charset="0"/>
                          <a:ea typeface="Times New Roman"/>
                          <a:cs typeface="Times New Roman" pitchFamily="18" charset="0"/>
                        </a:rPr>
                        <a:t>Apă potabilă - conectarea a 652892 persoane noi, construirea a 344 staţii noi de tratare a apei  până în 2028</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privind aprovizionarea cu apă și sanitație 2014-2028</a:t>
                      </a:r>
                      <a:endParaRPr lang="ru-RU" sz="1100" i="1" dirty="0">
                        <a:effectLst/>
                        <a:latin typeface="Times New Roman" pitchFamily="18" charset="0"/>
                        <a:ea typeface="Times New Roman"/>
                        <a:cs typeface="Times New Roman" pitchFamily="18" charset="0"/>
                      </a:endParaRPr>
                    </a:p>
                  </a:txBody>
                  <a:tcPr marL="0" marR="0" marT="0" marB="0"/>
                </a:tc>
              </a:tr>
              <a:tr h="504224">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Dezvoltarea infrastructurii în domeniul asigurării cu sanitaţiei în localităţile Republicii Moldova: </a:t>
                      </a:r>
                      <a:endParaRPr lang="ru-RU" sz="1200" dirty="0">
                        <a:effectLst/>
                        <a:latin typeface="Times New Roman" pitchFamily="18" charset="0"/>
                        <a:ea typeface="Times New Roman"/>
                        <a:cs typeface="Times New Roman" pitchFamily="18" charset="0"/>
                      </a:endParaRPr>
                    </a:p>
                    <a:p>
                      <a:pPr>
                        <a:spcAft>
                          <a:spcPts val="0"/>
                        </a:spcAft>
                      </a:pPr>
                      <a:r>
                        <a:rPr lang="ro-RO" sz="1200" kern="1200" dirty="0">
                          <a:solidFill>
                            <a:srgbClr val="000000"/>
                          </a:solidFill>
                          <a:effectLst/>
                          <a:latin typeface="Times New Roman" pitchFamily="18" charset="0"/>
                          <a:ea typeface="Times New Roman"/>
                          <a:cs typeface="Times New Roman" pitchFamily="18" charset="0"/>
                        </a:rPr>
                        <a:t>Apă uzată - conectarea a 101077 persoane noi, reabilitarea unui număr de 29 staţii de epurare a apei uzate, construirea a 20 staţii noi de epurare a apei, reabilitarea a 511 km de reţea de canalizare, construirea a 566 km de reţea de canalizare nouă – până în 2018</a:t>
                      </a:r>
                      <a:endParaRPr lang="ru-RU" sz="1200" dirty="0">
                        <a:effectLst/>
                        <a:latin typeface="Times New Roman" pitchFamily="18" charset="0"/>
                        <a:ea typeface="Times New Roman"/>
                        <a:cs typeface="Times New Roman" pitchFamily="18" charset="0"/>
                      </a:endParaRPr>
                    </a:p>
                    <a:p>
                      <a:pPr>
                        <a:spcAft>
                          <a:spcPts val="0"/>
                        </a:spcAft>
                      </a:pPr>
                      <a:r>
                        <a:rPr lang="ro-RO" sz="1200" kern="1200" dirty="0">
                          <a:solidFill>
                            <a:srgbClr val="000000"/>
                          </a:solidFill>
                          <a:effectLst/>
                          <a:latin typeface="Times New Roman" pitchFamily="18" charset="0"/>
                          <a:ea typeface="Times New Roman"/>
                          <a:cs typeface="Times New Roman" pitchFamily="18" charset="0"/>
                        </a:rPr>
                        <a:t>Apă uzată - conectarea a 652892 persoane noi, construirea a 1.959 km de reţea de canalizare nouă – până în 2028</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privind aprovizionarea cu apă și sanitație 2014-2028 </a:t>
                      </a:r>
                      <a:endParaRPr lang="ru-RU" sz="1100" i="1" dirty="0">
                        <a:effectLst/>
                        <a:latin typeface="Times New Roman" pitchFamily="18" charset="0"/>
                        <a:ea typeface="Times New Roman"/>
                        <a:cs typeface="Times New Roman" pitchFamily="18" charset="0"/>
                      </a:endParaRPr>
                    </a:p>
                  </a:txBody>
                  <a:tcPr marL="0" marR="0" marT="0" marB="0"/>
                </a:tc>
              </a:tr>
              <a:tr h="490337">
                <a:tc>
                  <a:txBody>
                    <a:bodyPr/>
                    <a:lstStyle/>
                    <a:p>
                      <a:pPr algn="just">
                        <a:lnSpc>
                          <a:spcPct val="115000"/>
                        </a:lnSpc>
                        <a:spcAft>
                          <a:spcPts val="0"/>
                        </a:spcAft>
                      </a:pPr>
                      <a:r>
                        <a:rPr lang="ro-RO" sz="1200" kern="1200">
                          <a:solidFill>
                            <a:srgbClr val="000000"/>
                          </a:solidFill>
                          <a:effectLst/>
                          <a:latin typeface="Times New Roman" pitchFamily="18" charset="0"/>
                          <a:ea typeface="Times New Roman"/>
                          <a:cs typeface="Times New Roman" pitchFamily="18" charset="0"/>
                        </a:rPr>
                        <a:t>Asigurarea accesului, pînă în anul 2023, a circa 80% din populaţie la sistemele şi serviciile accesului sigure de alimentare cu apă şi a circa 65% la sistemele şi serviciile de canalizare</a:t>
                      </a:r>
                      <a:endParaRPr lang="ru-RU" sz="120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de mediu </a:t>
                      </a:r>
                      <a:r>
                        <a:rPr lang="ro-RO" sz="1100" i="1" kern="1200" dirty="0" smtClean="0">
                          <a:solidFill>
                            <a:srgbClr val="000000"/>
                          </a:solidFill>
                          <a:effectLst/>
                          <a:latin typeface="Times New Roman" pitchFamily="18" charset="0"/>
                          <a:ea typeface="Times New Roman"/>
                          <a:cs typeface="Times New Roman" pitchFamily="18" charset="0"/>
                        </a:rPr>
                        <a:t>2014-2023</a:t>
                      </a:r>
                      <a:endParaRPr lang="ru-RU" sz="1100" i="1" dirty="0">
                        <a:effectLst/>
                        <a:latin typeface="Times New Roman" pitchFamily="18" charset="0"/>
                        <a:ea typeface="Times New Roman"/>
                        <a:cs typeface="Times New Roman" pitchFamily="18" charset="0"/>
                      </a:endParaRPr>
                    </a:p>
                  </a:txBody>
                  <a:tcPr marL="0" marR="0" marT="0" marB="0"/>
                </a:tc>
              </a:tr>
              <a:tr h="261216">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Reabilitarea infrastructurii fizice: sisteme de aprovizionare cu apă și canalizare</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100" i="1" kern="1200" dirty="0">
                          <a:solidFill>
                            <a:srgbClr val="000000"/>
                          </a:solidFill>
                          <a:effectLst/>
                          <a:latin typeface="Times New Roman" pitchFamily="18" charset="0"/>
                          <a:ea typeface="Times New Roman"/>
                          <a:cs typeface="Times New Roman" pitchFamily="18" charset="0"/>
                        </a:rPr>
                        <a:t>Strategia de dezvoltare Regionala Nord, Centru, Sud</a:t>
                      </a:r>
                      <a:endParaRPr lang="ru-RU" sz="1100" i="1" dirty="0">
                        <a:effectLst/>
                        <a:latin typeface="Times New Roman" pitchFamily="18" charset="0"/>
                        <a:ea typeface="Times New Roman"/>
                        <a:cs typeface="Times New Roman" pitchFamily="18" charset="0"/>
                      </a:endParaRPr>
                    </a:p>
                  </a:txBody>
                  <a:tcPr marL="0" marR="0" marT="0" marB="0"/>
                </a:tc>
              </a:tr>
            </a:tbl>
          </a:graphicData>
        </a:graphic>
      </p:graphicFrame>
    </p:spTree>
    <p:extLst>
      <p:ext uri="{BB962C8B-B14F-4D97-AF65-F5344CB8AC3E}">
        <p14:creationId xmlns:p14="http://schemas.microsoft.com/office/powerpoint/2010/main" val="336456391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457200" y="457200"/>
            <a:ext cx="8229600" cy="595536"/>
          </a:xfrm>
        </p:spPr>
        <p:txBody>
          <a:bodyPr/>
          <a:lstStyle/>
          <a:p>
            <a:pPr marL="342900" indent="-342900"/>
            <a:r>
              <a:rPr lang="ro-RO" b="1" dirty="0" smtClean="0"/>
              <a:t>Cine sunt utilizatorii?</a:t>
            </a:r>
            <a:endParaRPr lang="ru-RU"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383127837"/>
              </p:ext>
            </p:extLst>
          </p:nvPr>
        </p:nvGraphicFramePr>
        <p:xfrm>
          <a:off x="457200" y="1124745"/>
          <a:ext cx="8229600" cy="5157847"/>
        </p:xfrm>
        <a:graphic>
          <a:graphicData uri="http://schemas.openxmlformats.org/drawingml/2006/table">
            <a:tbl>
              <a:tblPr/>
              <a:tblGrid>
                <a:gridCol w="4043363"/>
                <a:gridCol w="4186237"/>
              </a:tblGrid>
              <a:tr h="72007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0" lang="ro-RO" sz="2400" b="1" i="0" u="none" strike="noStrike" cap="none" normalizeH="0" baseline="0" dirty="0" smtClean="0">
                          <a:ln>
                            <a:noFill/>
                          </a:ln>
                          <a:solidFill>
                            <a:schemeClr val="bg1"/>
                          </a:solidFill>
                          <a:effectLst/>
                          <a:latin typeface="Times New Roman" pitchFamily="18" charset="0"/>
                          <a:cs typeface="Times New Roman" pitchFamily="18" charset="0"/>
                        </a:rPr>
                        <a:t>Aţi utilizat în activitatea Dvs. i</a:t>
                      </a: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ndicii</a:t>
                      </a:r>
                      <a:r>
                        <a:rPr kumimoji="0" lang="ro-RO" sz="2400" b="1" i="0" u="none" strike="noStrike" cap="none" normalizeH="0" baseline="0" dirty="0" smtClean="0">
                          <a:ln>
                            <a:noFill/>
                          </a:ln>
                          <a:solidFill>
                            <a:schemeClr val="bg1"/>
                          </a:solidFill>
                          <a:effectLst/>
                          <a:latin typeface="Times New Roman" pitchFamily="18" charset="0"/>
                          <a:cs typeface="Times New Roman" pitchFamily="18" charset="0"/>
                        </a:rPr>
                        <a:t> de deprivare</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ro-RO" sz="2400" b="1" i="0" u="none" strike="noStrike" cap="none" normalizeH="0" baseline="0" dirty="0" smtClean="0">
                          <a:ln>
                            <a:noFill/>
                          </a:ln>
                          <a:solidFill>
                            <a:schemeClr val="bg1"/>
                          </a:solidFill>
                          <a:effectLst/>
                          <a:latin typeface="Times New Roman" pitchFamily="18" charset="0"/>
                          <a:cs typeface="Times New Roman" pitchFamily="18" charset="0"/>
                        </a:rPr>
                        <a:t>şi BD?</a:t>
                      </a:r>
                      <a:endParaRPr kumimoji="0" lang="ru-RU"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554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0" u="none" strike="noStrike" cap="none" normalizeH="0" baseline="0" smtClean="0">
                          <a:ln>
                            <a:noFill/>
                          </a:ln>
                          <a:solidFill>
                            <a:srgbClr val="4F81BD"/>
                          </a:solidFill>
                          <a:effectLst/>
                          <a:latin typeface="Times New Roman" pitchFamily="18" charset="0"/>
                          <a:cs typeface="Times New Roman" pitchFamily="18" charset="0"/>
                        </a:rPr>
                        <a:t>  IDAM</a:t>
                      </a:r>
                      <a:endParaRPr kumimoji="0" lang="ru-RU" sz="1800" b="1" i="0" u="none" strike="noStrike" cap="none" normalizeH="0" baseline="0" smtClean="0">
                        <a:ln>
                          <a:noFill/>
                        </a:ln>
                        <a:solidFill>
                          <a:srgbClr val="4F81BD"/>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0" u="none" strike="noStrike" cap="none" normalizeH="0" baseline="0" smtClean="0">
                          <a:ln>
                            <a:noFill/>
                          </a:ln>
                          <a:solidFill>
                            <a:srgbClr val="4F81BD"/>
                          </a:solidFill>
                          <a:effectLst/>
                          <a:latin typeface="Times New Roman" pitchFamily="18" charset="0"/>
                          <a:cs typeface="Times New Roman" pitchFamily="18" charset="0"/>
                        </a:rPr>
                        <a:t>BD</a:t>
                      </a:r>
                      <a:endParaRPr kumimoji="0" lang="en-US" sz="1800" b="1" i="0" u="none" strike="noStrike" cap="none" normalizeH="0" baseline="0" smtClean="0">
                        <a:ln>
                          <a:noFill/>
                        </a:ln>
                        <a:solidFill>
                          <a:srgbClr val="4F81BD"/>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523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10176">
                <a:tc gridSpan="2">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o-RO" sz="1000" b="0" i="1" u="none" strike="noStrike" cap="none" normalizeH="0" baseline="0" dirty="0" smtClean="0">
                          <a:ln>
                            <a:noFill/>
                          </a:ln>
                          <a:solidFill>
                            <a:srgbClr val="000000"/>
                          </a:solidFill>
                          <a:effectLst/>
                          <a:latin typeface="Calibri" pitchFamily="34" charset="0"/>
                          <a:cs typeface="Times New Roman" pitchFamily="18" charset="0"/>
                        </a:rPr>
                        <a:t>Sursa: Chestionar de evaluare a IDAM şi BD</a:t>
                      </a:r>
                      <a:endParaRPr kumimoji="0" lang="ru-RU" sz="1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hMerge="1">
                  <a:txBody>
                    <a:bodyPr/>
                    <a:lstStyle/>
                    <a:p>
                      <a:endParaRPr lang="en-US"/>
                    </a:p>
                  </a:txBody>
                  <a:tcPr/>
                </a:tc>
              </a:tr>
            </a:tbl>
          </a:graphicData>
        </a:graphic>
      </p:graphicFrame>
      <p:pic>
        <p:nvPicPr>
          <p:cNvPr id="37905" name="Picture 3"/>
          <p:cNvPicPr>
            <a:picLocks noChangeAspect="1" noChangeArrowheads="1"/>
          </p:cNvPicPr>
          <p:nvPr/>
        </p:nvPicPr>
        <p:blipFill>
          <a:blip r:embed="rId3"/>
          <a:srcRect/>
          <a:stretch>
            <a:fillRect/>
          </a:stretch>
        </p:blipFill>
        <p:spPr bwMode="auto">
          <a:xfrm>
            <a:off x="519113" y="2348880"/>
            <a:ext cx="3959225" cy="3553445"/>
          </a:xfrm>
          <a:prstGeom prst="rect">
            <a:avLst/>
          </a:prstGeom>
          <a:noFill/>
          <a:ln w="9525">
            <a:noFill/>
            <a:miter lim="800000"/>
            <a:headEnd/>
            <a:tailEnd/>
          </a:ln>
        </p:spPr>
      </p:pic>
      <p:pic>
        <p:nvPicPr>
          <p:cNvPr id="37906" name="Рисунок 7"/>
          <p:cNvPicPr>
            <a:picLocks noChangeAspect="1" noChangeArrowheads="1"/>
          </p:cNvPicPr>
          <p:nvPr/>
        </p:nvPicPr>
        <p:blipFill>
          <a:blip r:embed="rId4"/>
          <a:srcRect l="2135" t="3741" r="3603" b="3105"/>
          <a:stretch>
            <a:fillRect/>
          </a:stretch>
        </p:blipFill>
        <p:spPr bwMode="auto">
          <a:xfrm>
            <a:off x="4572000" y="2348880"/>
            <a:ext cx="4052888" cy="3553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„INFRASTRUCTURĂ”</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833711347"/>
              </p:ext>
            </p:extLst>
          </p:nvPr>
        </p:nvGraphicFramePr>
        <p:xfrm>
          <a:off x="251520" y="1340769"/>
          <a:ext cx="8784976" cy="5531864"/>
        </p:xfrm>
        <a:graphic>
          <a:graphicData uri="http://schemas.openxmlformats.org/drawingml/2006/table">
            <a:tbl>
              <a:tblPr firstRow="1" bandRow="1">
                <a:tableStyleId>{5C22544A-7EE6-4342-B048-85BDC9FD1C3A}</a:tableStyleId>
              </a:tblPr>
              <a:tblGrid>
                <a:gridCol w="5859579"/>
                <a:gridCol w="2925397"/>
              </a:tblGrid>
              <a:tr h="295628">
                <a:tc>
                  <a:txBody>
                    <a:bodyPr/>
                    <a:lstStyle/>
                    <a:p>
                      <a:pPr algn="ctr">
                        <a:lnSpc>
                          <a:spcPct val="115000"/>
                        </a:lnSpc>
                        <a:spcAft>
                          <a:spcPts val="0"/>
                        </a:spcAft>
                      </a:pPr>
                      <a:r>
                        <a:rPr lang="ro-RO" sz="1200" dirty="0">
                          <a:effectLst/>
                          <a:latin typeface="Times New Roman" pitchFamily="18" charset="0"/>
                          <a:cs typeface="Times New Roman" pitchFamily="18" charset="0"/>
                        </a:rPr>
                        <a:t>Obiective</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ctr">
                        <a:lnSpc>
                          <a:spcPct val="115000"/>
                        </a:lnSpc>
                        <a:spcAft>
                          <a:spcPts val="0"/>
                        </a:spcAft>
                      </a:pPr>
                      <a:r>
                        <a:rPr lang="ro-RO" sz="1200">
                          <a:effectLst/>
                          <a:latin typeface="Times New Roman" pitchFamily="18" charset="0"/>
                          <a:cs typeface="Times New Roman" pitchFamily="18" charset="0"/>
                        </a:rPr>
                        <a:t>Strategia</a:t>
                      </a:r>
                      <a:endParaRPr lang="ru-RU" sz="1200">
                        <a:effectLst/>
                        <a:latin typeface="Times New Roman" pitchFamily="18" charset="0"/>
                        <a:ea typeface="Times New Roman"/>
                        <a:cs typeface="Times New Roman" pitchFamily="18" charset="0"/>
                      </a:endParaRPr>
                    </a:p>
                  </a:txBody>
                  <a:tcPr marL="0" marR="0" marT="0" marB="0"/>
                </a:tc>
              </a:tr>
              <a:tr h="266649">
                <a:tc gridSpan="2">
                  <a:txBody>
                    <a:bodyPr/>
                    <a:lstStyle/>
                    <a:p>
                      <a:pPr>
                        <a:lnSpc>
                          <a:spcPct val="115000"/>
                        </a:lnSpc>
                        <a:spcAft>
                          <a:spcPts val="0"/>
                        </a:spcAft>
                      </a:pPr>
                      <a:r>
                        <a:rPr lang="ro-RO" sz="1200" b="1" i="1" dirty="0">
                          <a:solidFill>
                            <a:srgbClr val="FFFFFF"/>
                          </a:solidFill>
                          <a:effectLst/>
                          <a:latin typeface="Times New Roman" pitchFamily="18" charset="0"/>
                          <a:ea typeface="Times New Roman"/>
                          <a:cs typeface="Times New Roman" pitchFamily="18" charset="0"/>
                        </a:rPr>
                        <a:t>Infrastructura </a:t>
                      </a:r>
                      <a:r>
                        <a:rPr lang="ro-RO" sz="1200" b="1" i="1" dirty="0" smtClean="0">
                          <a:solidFill>
                            <a:srgbClr val="FFFFFF"/>
                          </a:solidFill>
                          <a:effectLst/>
                          <a:latin typeface="Times New Roman" pitchFamily="18" charset="0"/>
                          <a:ea typeface="Times New Roman"/>
                          <a:cs typeface="Times New Roman" pitchFamily="18" charset="0"/>
                        </a:rPr>
                        <a:t>energetică</a:t>
                      </a:r>
                      <a:endParaRPr lang="ru-RU" sz="1200" dirty="0">
                        <a:effectLst/>
                        <a:latin typeface="Times New Roman" pitchFamily="18" charset="0"/>
                        <a:ea typeface="Times New Roman"/>
                        <a:cs typeface="Times New Roman" pitchFamily="18" charset="0"/>
                      </a:endParaRPr>
                    </a:p>
                  </a:txBody>
                  <a:tcPr marL="68580" marR="68580" marT="9525" marB="0">
                    <a:solidFill>
                      <a:schemeClr val="accent1"/>
                    </a:solidFill>
                  </a:tcPr>
                </a:tc>
                <a:tc hMerge="1">
                  <a:txBody>
                    <a:bodyPr/>
                    <a:lstStyle/>
                    <a:p>
                      <a:pPr algn="ctr">
                        <a:lnSpc>
                          <a:spcPct val="115000"/>
                        </a:lnSpc>
                        <a:spcAft>
                          <a:spcPts val="0"/>
                        </a:spcAft>
                      </a:pPr>
                      <a:endParaRPr lang="ru-RU" sz="1200" dirty="0">
                        <a:effectLst/>
                        <a:latin typeface="Times New Roman" pitchFamily="18" charset="0"/>
                        <a:ea typeface="Times New Roman"/>
                        <a:cs typeface="Times New Roman" pitchFamily="18" charset="0"/>
                      </a:endParaRPr>
                    </a:p>
                  </a:txBody>
                  <a:tcPr marL="0" marR="0" marT="0" marB="0">
                    <a:solidFill>
                      <a:schemeClr val="accent1"/>
                    </a:solidFill>
                  </a:tcPr>
                </a:tc>
              </a:tr>
              <a:tr h="229810">
                <a:tc>
                  <a:txBody>
                    <a:bodyPr/>
                    <a:lstStyle/>
                    <a:p>
                      <a:pPr>
                        <a:spcAft>
                          <a:spcPts val="0"/>
                        </a:spcAft>
                      </a:pPr>
                      <a:r>
                        <a:rPr lang="ro-RO" sz="1200" dirty="0">
                          <a:effectLst/>
                          <a:latin typeface="Times New Roman" pitchFamily="18" charset="0"/>
                          <a:ea typeface="Times New Roman"/>
                          <a:cs typeface="Times New Roman" pitchFamily="18" charset="0"/>
                        </a:rPr>
                        <a:t>Reducerea consumului de energie în clădiri, %</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200" i="1" kern="1200" dirty="0">
                          <a:solidFill>
                            <a:srgbClr val="000000"/>
                          </a:solidFill>
                          <a:effectLst/>
                          <a:latin typeface="Times New Roman" pitchFamily="18" charset="0"/>
                          <a:ea typeface="Times New Roman"/>
                          <a:cs typeface="Times New Roman" pitchFamily="18" charset="0"/>
                        </a:rPr>
                        <a:t>SND ”Moldova 2020”</a:t>
                      </a:r>
                      <a:endParaRPr lang="ru-RU" sz="1200" i="1" dirty="0">
                        <a:effectLst/>
                        <a:latin typeface="Times New Roman" pitchFamily="18" charset="0"/>
                        <a:ea typeface="Times New Roman"/>
                        <a:cs typeface="Times New Roman" pitchFamily="18" charset="0"/>
                      </a:endParaRPr>
                    </a:p>
                  </a:txBody>
                  <a:tcPr marL="0" marR="0" marT="0" marB="0"/>
                </a:tc>
              </a:tr>
              <a:tr h="266649">
                <a:tc>
                  <a:txBody>
                    <a:bodyPr/>
                    <a:lstStyle/>
                    <a:p>
                      <a:pPr>
                        <a:spcAft>
                          <a:spcPts val="0"/>
                        </a:spcAft>
                      </a:pPr>
                      <a:r>
                        <a:rPr lang="ro-RO" sz="1200" dirty="0">
                          <a:effectLst/>
                          <a:latin typeface="Times New Roman" pitchFamily="18" charset="0"/>
                          <a:ea typeface="Times New Roman"/>
                          <a:cs typeface="Times New Roman" pitchFamily="18" charset="0"/>
                        </a:rPr>
                        <a:t>Ponderea clădirilor publice renovate, %</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200" i="1" kern="1200" dirty="0">
                          <a:solidFill>
                            <a:srgbClr val="000000"/>
                          </a:solidFill>
                          <a:effectLst/>
                          <a:latin typeface="Times New Roman" pitchFamily="18" charset="0"/>
                          <a:ea typeface="Times New Roman"/>
                          <a:cs typeface="Times New Roman" pitchFamily="18" charset="0"/>
                        </a:rPr>
                        <a:t>SND ”Moldova 2020”</a:t>
                      </a:r>
                      <a:endParaRPr lang="ru-RU" sz="1200" i="1" dirty="0">
                        <a:effectLst/>
                        <a:latin typeface="Times New Roman" pitchFamily="18" charset="0"/>
                        <a:ea typeface="Times New Roman"/>
                        <a:cs typeface="Times New Roman" pitchFamily="18" charset="0"/>
                      </a:endParaRPr>
                    </a:p>
                  </a:txBody>
                  <a:tcPr marL="0" marR="0" marT="0" marB="0"/>
                </a:tc>
              </a:tr>
              <a:tr h="309415">
                <a:tc>
                  <a:txBody>
                    <a:bodyPr/>
                    <a:lstStyle/>
                    <a:p>
                      <a:pPr>
                        <a:spcAft>
                          <a:spcPts val="0"/>
                        </a:spcAft>
                      </a:pPr>
                      <a:r>
                        <a:rPr lang="ro-RO" sz="1200" dirty="0">
                          <a:solidFill>
                            <a:srgbClr val="000000"/>
                          </a:solidFill>
                          <a:effectLst/>
                          <a:latin typeface="Times New Roman" pitchFamily="18" charset="0"/>
                          <a:ea typeface="Times New Roman"/>
                          <a:cs typeface="Times New Roman" pitchFamily="18" charset="0"/>
                        </a:rPr>
                        <a:t>Eficientizarea consumului total de energie primară cu 20% până în 2020</a:t>
                      </a:r>
                      <a:endParaRPr lang="ru-RU" sz="1200" dirty="0">
                        <a:solidFill>
                          <a:srgbClr val="000000"/>
                        </a:solidFill>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200" i="1" dirty="0">
                          <a:effectLst/>
                          <a:latin typeface="Times New Roman" pitchFamily="18" charset="0"/>
                          <a:ea typeface="Times New Roman"/>
                          <a:cs typeface="Times New Roman" pitchFamily="18" charset="0"/>
                        </a:rPr>
                        <a:t>SND ”Moldova 2020”</a:t>
                      </a:r>
                      <a:endParaRPr lang="ru-RU" sz="1200" i="1" dirty="0">
                        <a:effectLst/>
                        <a:latin typeface="Times New Roman" pitchFamily="18" charset="0"/>
                        <a:ea typeface="Times New Roman"/>
                        <a:cs typeface="Times New Roman" pitchFamily="18" charset="0"/>
                      </a:endParaRPr>
                    </a:p>
                  </a:txBody>
                  <a:tcPr marL="0" marR="0" marT="0" marB="0"/>
                </a:tc>
              </a:tr>
              <a:tr h="288032">
                <a:tc>
                  <a:txBody>
                    <a:bodyPr/>
                    <a:lstStyle/>
                    <a:p>
                      <a:pPr>
                        <a:spcAft>
                          <a:spcPts val="0"/>
                        </a:spcAft>
                      </a:pPr>
                      <a:r>
                        <a:rPr lang="ro-RO" sz="1200" dirty="0">
                          <a:solidFill>
                            <a:srgbClr val="000000"/>
                          </a:solidFill>
                          <a:effectLst/>
                          <a:latin typeface="Times New Roman" pitchFamily="18" charset="0"/>
                          <a:ea typeface="Times New Roman"/>
                          <a:cs typeface="Times New Roman" pitchFamily="18" charset="0"/>
                        </a:rPr>
                        <a:t>Eficientizarea consumului de energie  în sectorul public către 2016 cu 9% și către 2020 cu 20% </a:t>
                      </a:r>
                      <a:endParaRPr lang="ru-RU" sz="1200" dirty="0">
                        <a:solidFill>
                          <a:srgbClr val="000000"/>
                        </a:solidFill>
                        <a:effectLst/>
                        <a:latin typeface="Times New Roman" pitchFamily="18" charset="0"/>
                        <a:ea typeface="Times New Roman"/>
                        <a:cs typeface="Times New Roman" pitchFamily="18" charset="0"/>
                      </a:endParaRPr>
                    </a:p>
                  </a:txBody>
                  <a:tcPr marL="68580" marR="68580" marT="9525" marB="0"/>
                </a:tc>
                <a:tc>
                  <a:txBody>
                    <a:bodyPr/>
                    <a:lstStyle/>
                    <a:p>
                      <a:pPr algn="just">
                        <a:spcAft>
                          <a:spcPts val="0"/>
                        </a:spcAft>
                      </a:pPr>
                      <a:r>
                        <a:rPr lang="ro-RO" sz="1200" i="1" dirty="0">
                          <a:solidFill>
                            <a:srgbClr val="000000"/>
                          </a:solidFill>
                          <a:effectLst/>
                          <a:latin typeface="Times New Roman" pitchFamily="18" charset="0"/>
                          <a:ea typeface="Times New Roman"/>
                          <a:cs typeface="Times New Roman" pitchFamily="18" charset="0"/>
                        </a:rPr>
                        <a:t>Strategia Energetică până în anul 2030 </a:t>
                      </a:r>
                      <a:endParaRPr lang="ru-RU" sz="1200" i="1" dirty="0">
                        <a:solidFill>
                          <a:srgbClr val="000000"/>
                        </a:solidFill>
                        <a:effectLst/>
                        <a:latin typeface="Times New Roman" pitchFamily="18" charset="0"/>
                        <a:ea typeface="Times New Roman"/>
                        <a:cs typeface="Times New Roman" pitchFamily="18" charset="0"/>
                      </a:endParaRPr>
                    </a:p>
                  </a:txBody>
                  <a:tcPr marL="0" marR="0" marT="0" marB="0"/>
                </a:tc>
              </a:tr>
              <a:tr h="416803">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Diminuarea consumului de energie prin sporirea eficienţei energetice și utilizarea surselor regenerabile de energie;</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200" i="1" kern="1200" dirty="0">
                          <a:solidFill>
                            <a:srgbClr val="000000"/>
                          </a:solidFill>
                          <a:effectLst/>
                          <a:latin typeface="Times New Roman" pitchFamily="18" charset="0"/>
                          <a:ea typeface="Times New Roman"/>
                          <a:cs typeface="Times New Roman" pitchFamily="18" charset="0"/>
                        </a:rPr>
                        <a:t>SND ”Moldova 2020”</a:t>
                      </a:r>
                      <a:endParaRPr lang="ru-RU" sz="1200" i="1" dirty="0">
                        <a:effectLst/>
                        <a:latin typeface="Times New Roman" pitchFamily="18" charset="0"/>
                        <a:ea typeface="Times New Roman"/>
                        <a:cs typeface="Times New Roman" pitchFamily="18" charset="0"/>
                      </a:endParaRPr>
                    </a:p>
                  </a:txBody>
                  <a:tcPr marL="0" marR="0" marT="0" marB="0"/>
                </a:tc>
              </a:tr>
              <a:tr h="329550">
                <a:tc>
                  <a:txBody>
                    <a:bodyPr/>
                    <a:lstStyle/>
                    <a:p>
                      <a:pPr>
                        <a:spcAft>
                          <a:spcPts val="0"/>
                        </a:spcAft>
                      </a:pPr>
                      <a:r>
                        <a:rPr lang="ro-RO" sz="1200" dirty="0">
                          <a:effectLst/>
                          <a:latin typeface="Times New Roman" pitchFamily="18" charset="0"/>
                          <a:ea typeface="Times New Roman"/>
                          <a:cs typeface="Times New Roman" pitchFamily="18" charset="0"/>
                        </a:rPr>
                        <a:t>Stimularea utilizării energiei produse din surse regenerabile de energie raportate la consumul total intern, %</a:t>
                      </a:r>
                      <a:endParaRPr lang="ru-RU" sz="12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200" i="1" kern="1200" dirty="0">
                          <a:solidFill>
                            <a:srgbClr val="000000"/>
                          </a:solidFill>
                          <a:effectLst/>
                          <a:latin typeface="Times New Roman" pitchFamily="18" charset="0"/>
                          <a:ea typeface="Times New Roman"/>
                          <a:cs typeface="Times New Roman" pitchFamily="18" charset="0"/>
                        </a:rPr>
                        <a:t>SND ”Moldova 2020”</a:t>
                      </a:r>
                      <a:endParaRPr lang="ru-RU" sz="1200" i="1" dirty="0">
                        <a:effectLst/>
                        <a:latin typeface="Times New Roman" pitchFamily="18" charset="0"/>
                        <a:ea typeface="Times New Roman"/>
                        <a:cs typeface="Times New Roman" pitchFamily="18" charset="0"/>
                      </a:endParaRPr>
                    </a:p>
                  </a:txBody>
                  <a:tcPr marL="0" marR="0" marT="0" marB="0"/>
                </a:tc>
              </a:tr>
              <a:tr h="458301">
                <a:tc>
                  <a:txBody>
                    <a:bodyPr/>
                    <a:lstStyle/>
                    <a:p>
                      <a:pPr>
                        <a:spcAft>
                          <a:spcPts val="0"/>
                        </a:spcAft>
                      </a:pPr>
                      <a:r>
                        <a:rPr lang="ro-RO" sz="1200" dirty="0">
                          <a:solidFill>
                            <a:srgbClr val="000000"/>
                          </a:solidFill>
                          <a:effectLst/>
                          <a:latin typeface="Times New Roman" pitchFamily="18" charset="0"/>
                          <a:ea typeface="Times New Roman"/>
                          <a:cs typeface="Times New Roman" pitchFamily="18" charset="0"/>
                        </a:rPr>
                        <a:t>Economisirile de energie (abordarea „de sus în jos”), 4970 GWh – 2015 </a:t>
                      </a:r>
                      <a:endParaRPr lang="ru-RU" sz="1200" dirty="0">
                        <a:solidFill>
                          <a:srgbClr val="000000"/>
                        </a:solidFill>
                        <a:effectLst/>
                        <a:latin typeface="Times New Roman" pitchFamily="18" charset="0"/>
                        <a:ea typeface="Times New Roman"/>
                        <a:cs typeface="Times New Roman" pitchFamily="18" charset="0"/>
                      </a:endParaRPr>
                    </a:p>
                    <a:p>
                      <a:pPr>
                        <a:spcAft>
                          <a:spcPts val="0"/>
                        </a:spcAft>
                      </a:pPr>
                      <a:r>
                        <a:rPr lang="ro-RO" sz="1200" dirty="0">
                          <a:solidFill>
                            <a:srgbClr val="000000"/>
                          </a:solidFill>
                          <a:effectLst/>
                          <a:latin typeface="Times New Roman" pitchFamily="18" charset="0"/>
                          <a:ea typeface="Times New Roman"/>
                          <a:cs typeface="Times New Roman" pitchFamily="18" charset="0"/>
                        </a:rPr>
                        <a:t>Economisirile de energie (abordarea „de jos în sus”), 2790 GWh - 2015</a:t>
                      </a:r>
                      <a:endParaRPr lang="ru-RU" sz="1200" dirty="0">
                        <a:solidFill>
                          <a:srgbClr val="000000"/>
                        </a:solidFill>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200" i="1" dirty="0">
                          <a:effectLst/>
                          <a:latin typeface="Times New Roman" pitchFamily="18" charset="0"/>
                          <a:ea typeface="Times New Roman"/>
                          <a:cs typeface="Times New Roman" pitchFamily="18" charset="0"/>
                        </a:rPr>
                        <a:t>Planul Naţional de Acţiuni în domeniul Eficienţei Energetice pentru anii 2013-2015</a:t>
                      </a:r>
                      <a:endParaRPr lang="ru-RU" sz="1200" i="1" dirty="0">
                        <a:effectLst/>
                        <a:latin typeface="Times New Roman" pitchFamily="18" charset="0"/>
                        <a:ea typeface="Times New Roman"/>
                        <a:cs typeface="Times New Roman" pitchFamily="18" charset="0"/>
                      </a:endParaRPr>
                    </a:p>
                  </a:txBody>
                  <a:tcPr marL="0" marR="0" marT="0" marB="0"/>
                </a:tc>
              </a:tr>
              <a:tr h="246534">
                <a:tc gridSpan="2">
                  <a:txBody>
                    <a:bodyPr/>
                    <a:lstStyle/>
                    <a:p>
                      <a:pPr marL="0" algn="l" defTabSz="914400" rtl="0" eaLnBrk="1" latinLnBrk="0" hangingPunct="1">
                        <a:lnSpc>
                          <a:spcPct val="115000"/>
                        </a:lnSpc>
                        <a:spcAft>
                          <a:spcPts val="0"/>
                        </a:spcAft>
                      </a:pPr>
                      <a:r>
                        <a:rPr lang="ro-RO" sz="1200" b="1" i="1" kern="1200" dirty="0">
                          <a:solidFill>
                            <a:srgbClr val="FFFFFF"/>
                          </a:solidFill>
                          <a:effectLst/>
                          <a:latin typeface="Times New Roman" pitchFamily="18" charset="0"/>
                          <a:ea typeface="Times New Roman"/>
                          <a:cs typeface="Times New Roman" pitchFamily="18" charset="0"/>
                        </a:rPr>
                        <a:t>Infrastructura de </a:t>
                      </a:r>
                      <a:r>
                        <a:rPr lang="ro-RO" sz="1200" b="1" i="1" kern="1200" dirty="0" smtClean="0">
                          <a:solidFill>
                            <a:srgbClr val="FFFFFF"/>
                          </a:solidFill>
                          <a:effectLst/>
                          <a:latin typeface="Times New Roman" pitchFamily="18" charset="0"/>
                          <a:ea typeface="Times New Roman"/>
                          <a:cs typeface="Times New Roman" pitchFamily="18" charset="0"/>
                        </a:rPr>
                        <a:t>comunicații</a:t>
                      </a:r>
                      <a:endParaRPr lang="ru-RU" sz="1200" b="1" i="1" kern="1200" dirty="0">
                        <a:solidFill>
                          <a:srgbClr val="FFFFFF"/>
                        </a:solidFill>
                        <a:effectLst/>
                        <a:latin typeface="Times New Roman" pitchFamily="18" charset="0"/>
                        <a:ea typeface="Times New Roman"/>
                        <a:cs typeface="Times New Roman" pitchFamily="18" charset="0"/>
                      </a:endParaRPr>
                    </a:p>
                  </a:txBody>
                  <a:tcPr marL="68580" marR="68580" marT="9525" marB="0">
                    <a:solidFill>
                      <a:schemeClr val="accent1"/>
                    </a:solidFill>
                  </a:tcPr>
                </a:tc>
                <a:tc hMerge="1">
                  <a:txBody>
                    <a:bodyPr/>
                    <a:lstStyle/>
                    <a:p>
                      <a:pPr marL="0" algn="l" defTabSz="914400" rtl="0" eaLnBrk="1" latinLnBrk="0" hangingPunct="1">
                        <a:lnSpc>
                          <a:spcPct val="115000"/>
                        </a:lnSpc>
                        <a:spcAft>
                          <a:spcPts val="0"/>
                        </a:spcAft>
                      </a:pPr>
                      <a:endParaRPr lang="ru-RU" sz="1200" b="1" i="1" kern="1200" dirty="0">
                        <a:solidFill>
                          <a:srgbClr val="FFFFFF"/>
                        </a:solidFill>
                        <a:effectLst/>
                        <a:latin typeface="Times New Roman" pitchFamily="18" charset="0"/>
                        <a:ea typeface="Times New Roman"/>
                        <a:cs typeface="Times New Roman" pitchFamily="18" charset="0"/>
                      </a:endParaRPr>
                    </a:p>
                  </a:txBody>
                  <a:tcPr marL="0" marR="0" marT="0" marB="0">
                    <a:solidFill>
                      <a:schemeClr val="accent1"/>
                    </a:solidFill>
                  </a:tcPr>
                </a:tc>
              </a:tr>
              <a:tr h="458301">
                <a:tc>
                  <a:txBody>
                    <a:bodyPr/>
                    <a:lstStyle/>
                    <a:p>
                      <a:pPr>
                        <a:spcAft>
                          <a:spcPts val="0"/>
                        </a:spcAft>
                      </a:pPr>
                      <a:r>
                        <a:rPr lang="ro-RO" sz="1200" kern="1200" dirty="0">
                          <a:solidFill>
                            <a:schemeClr val="dk1"/>
                          </a:solidFill>
                          <a:effectLst/>
                          <a:latin typeface="Times New Roman" pitchFamily="18" charset="0"/>
                          <a:ea typeface="Times New Roman"/>
                          <a:cs typeface="Times New Roman" pitchFamily="18" charset="0"/>
                        </a:rPr>
                        <a:t>Dezvoltarea infrastructurii infocomunicaţionale și îmbunătăţirea accesului pentru toţi</a:t>
                      </a:r>
                      <a:endParaRPr lang="ru-RU" sz="1200" kern="1200" dirty="0">
                        <a:solidFill>
                          <a:schemeClr val="dk1"/>
                        </a:solidFill>
                        <a:effectLst/>
                        <a:latin typeface="Times New Roman" pitchFamily="18" charset="0"/>
                        <a:ea typeface="Times New Roman"/>
                        <a:cs typeface="Times New Roman" pitchFamily="18" charset="0"/>
                      </a:endParaRPr>
                    </a:p>
                  </a:txBody>
                  <a:tcPr marL="68580" marR="68580" marT="9525" marB="0"/>
                </a:tc>
                <a:tc>
                  <a:txBody>
                    <a:bodyPr/>
                    <a:lstStyle/>
                    <a:p>
                      <a:pPr>
                        <a:lnSpc>
                          <a:spcPct val="115000"/>
                        </a:lnSpc>
                        <a:spcAft>
                          <a:spcPts val="0"/>
                        </a:spcAft>
                      </a:pPr>
                      <a:r>
                        <a:rPr lang="ro-RO" sz="1200" i="1" kern="1200">
                          <a:solidFill>
                            <a:schemeClr val="dk1"/>
                          </a:solidFill>
                          <a:effectLst/>
                          <a:latin typeface="Times New Roman" pitchFamily="18" charset="0"/>
                          <a:ea typeface="Times New Roman"/>
                          <a:cs typeface="Times New Roman" pitchFamily="18" charset="0"/>
                        </a:rPr>
                        <a:t>Strategia naţională de dezvoltare a societăţii informaţionale "Moldova Digitală 2020"</a:t>
                      </a:r>
                      <a:endParaRPr lang="ru-RU" sz="1200" i="1" kern="1200">
                        <a:solidFill>
                          <a:schemeClr val="dk1"/>
                        </a:solidFill>
                        <a:effectLst/>
                        <a:latin typeface="Times New Roman" pitchFamily="18" charset="0"/>
                        <a:ea typeface="Times New Roman"/>
                        <a:cs typeface="Times New Roman" pitchFamily="18" charset="0"/>
                      </a:endParaRPr>
                    </a:p>
                  </a:txBody>
                  <a:tcPr marL="0" marR="0" marT="0" marB="0"/>
                </a:tc>
              </a:tr>
              <a:tr h="458301">
                <a:tc>
                  <a:txBody>
                    <a:bodyPr/>
                    <a:lstStyle/>
                    <a:p>
                      <a:pPr>
                        <a:spcAft>
                          <a:spcPts val="0"/>
                        </a:spcAft>
                      </a:pPr>
                      <a:r>
                        <a:rPr lang="ro-RO" sz="1200" kern="1200" dirty="0">
                          <a:solidFill>
                            <a:schemeClr val="dk1"/>
                          </a:solidFill>
                          <a:effectLst/>
                          <a:latin typeface="Times New Roman" pitchFamily="18" charset="0"/>
                          <a:ea typeface="Times New Roman"/>
                          <a:cs typeface="Times New Roman" pitchFamily="18" charset="0"/>
                        </a:rPr>
                        <a:t>Accesul la Internet la viteza de cel puţin 30 Mbps cu acoperirea tuturor localităţilor cu servicii la preţuri accesibile</a:t>
                      </a:r>
                      <a:endParaRPr lang="ru-RU" sz="1200" kern="1200" dirty="0">
                        <a:solidFill>
                          <a:schemeClr val="dk1"/>
                        </a:solidFill>
                        <a:effectLst/>
                        <a:latin typeface="Times New Roman" pitchFamily="18" charset="0"/>
                        <a:ea typeface="Times New Roman"/>
                        <a:cs typeface="Times New Roman" pitchFamily="18" charset="0"/>
                      </a:endParaRPr>
                    </a:p>
                  </a:txBody>
                  <a:tcPr marL="68580" marR="68580" marT="9525" marB="0"/>
                </a:tc>
                <a:tc>
                  <a:txBody>
                    <a:bodyPr/>
                    <a:lstStyle/>
                    <a:p>
                      <a:pPr>
                        <a:lnSpc>
                          <a:spcPct val="115000"/>
                        </a:lnSpc>
                        <a:spcAft>
                          <a:spcPts val="0"/>
                        </a:spcAft>
                      </a:pPr>
                      <a:r>
                        <a:rPr lang="ro-RO" sz="1200" i="1" kern="1200" dirty="0">
                          <a:solidFill>
                            <a:schemeClr val="dk1"/>
                          </a:solidFill>
                          <a:effectLst/>
                          <a:latin typeface="Times New Roman" pitchFamily="18" charset="0"/>
                          <a:ea typeface="Times New Roman"/>
                          <a:cs typeface="Times New Roman" pitchFamily="18" charset="0"/>
                        </a:rPr>
                        <a:t>Strategia naţională de dezvoltare a societăţii informaţionale "Moldova Digitală 2020"</a:t>
                      </a:r>
                      <a:endParaRPr lang="ru-RU" sz="1200" i="1" kern="1200" dirty="0">
                        <a:solidFill>
                          <a:schemeClr val="dk1"/>
                        </a:solidFill>
                        <a:effectLst/>
                        <a:latin typeface="Times New Roman" pitchFamily="18" charset="0"/>
                        <a:ea typeface="Times New Roman"/>
                        <a:cs typeface="Times New Roman" pitchFamily="18" charset="0"/>
                      </a:endParaRPr>
                    </a:p>
                  </a:txBody>
                  <a:tcPr marL="0" marR="0" marT="0" marB="0"/>
                </a:tc>
              </a:tr>
              <a:tr h="458301">
                <a:tc>
                  <a:txBody>
                    <a:bodyPr/>
                    <a:lstStyle/>
                    <a:p>
                      <a:pPr>
                        <a:spcAft>
                          <a:spcPts val="0"/>
                        </a:spcAft>
                      </a:pPr>
                      <a:r>
                        <a:rPr lang="ro-RO" sz="1200" kern="1200" dirty="0">
                          <a:solidFill>
                            <a:schemeClr val="dk1"/>
                          </a:solidFill>
                          <a:effectLst/>
                          <a:latin typeface="Times New Roman" pitchFamily="18" charset="0"/>
                          <a:ea typeface="Times New Roman"/>
                          <a:cs typeface="Times New Roman" pitchFamily="18" charset="0"/>
                        </a:rPr>
                        <a:t>Dezvoltarea reţelelor fixe în bandă largă pe anii 2014-2020</a:t>
                      </a:r>
                      <a:endParaRPr lang="ru-RU" sz="1200" kern="1200" dirty="0">
                        <a:solidFill>
                          <a:schemeClr val="dk1"/>
                        </a:solidFill>
                        <a:effectLst/>
                        <a:latin typeface="Times New Roman" pitchFamily="18" charset="0"/>
                        <a:ea typeface="Times New Roman"/>
                        <a:cs typeface="Times New Roman" pitchFamily="18" charset="0"/>
                      </a:endParaRPr>
                    </a:p>
                  </a:txBody>
                  <a:tcPr marL="68580" marR="68580" marT="9525" marB="0"/>
                </a:tc>
                <a:tc>
                  <a:txBody>
                    <a:bodyPr/>
                    <a:lstStyle/>
                    <a:p>
                      <a:pPr>
                        <a:lnSpc>
                          <a:spcPct val="115000"/>
                        </a:lnSpc>
                        <a:spcAft>
                          <a:spcPts val="0"/>
                        </a:spcAft>
                      </a:pPr>
                      <a:r>
                        <a:rPr lang="ro-RO" sz="1200" i="1" kern="1200" dirty="0">
                          <a:solidFill>
                            <a:schemeClr val="dk1"/>
                          </a:solidFill>
                          <a:effectLst/>
                          <a:latin typeface="Times New Roman" pitchFamily="18" charset="0"/>
                          <a:ea typeface="Times New Roman"/>
                          <a:cs typeface="Times New Roman" pitchFamily="18" charset="0"/>
                        </a:rPr>
                        <a:t>Strategia naţională de dezvoltare a societăţii informaţionale "Moldova Digitală 2020"</a:t>
                      </a:r>
                      <a:endParaRPr lang="ru-RU" sz="1200" i="1" kern="1200" dirty="0">
                        <a:solidFill>
                          <a:schemeClr val="dk1"/>
                        </a:solidFill>
                        <a:effectLst/>
                        <a:latin typeface="Times New Roman" pitchFamily="18" charset="0"/>
                        <a:ea typeface="Times New Roman"/>
                        <a:cs typeface="Times New Roman" pitchFamily="18" charset="0"/>
                      </a:endParaRPr>
                    </a:p>
                  </a:txBody>
                  <a:tcPr marL="0" marR="0" marT="0" marB="0"/>
                </a:tc>
              </a:tr>
              <a:tr h="458301">
                <a:tc>
                  <a:txBody>
                    <a:bodyPr/>
                    <a:lstStyle/>
                    <a:p>
                      <a:pPr>
                        <a:spcAft>
                          <a:spcPts val="0"/>
                        </a:spcAft>
                      </a:pPr>
                      <a:r>
                        <a:rPr lang="ro-RO" sz="1200" kern="1200">
                          <a:solidFill>
                            <a:schemeClr val="dk1"/>
                          </a:solidFill>
                          <a:effectLst/>
                          <a:latin typeface="Times New Roman" pitchFamily="18" charset="0"/>
                          <a:ea typeface="Times New Roman"/>
                          <a:cs typeface="Times New Roman" pitchFamily="18" charset="0"/>
                        </a:rPr>
                        <a:t>Amplasarea graduală a cel puţin unui punct de prezenţă a reţelei de fibră optică pe teritoriul fiecărei localităţi cu primărie</a:t>
                      </a:r>
                      <a:endParaRPr lang="ru-RU" sz="1200" kern="1200">
                        <a:solidFill>
                          <a:schemeClr val="dk1"/>
                        </a:solidFill>
                        <a:effectLst/>
                        <a:latin typeface="Times New Roman" pitchFamily="18" charset="0"/>
                        <a:ea typeface="Times New Roman"/>
                        <a:cs typeface="Times New Roman" pitchFamily="18" charset="0"/>
                      </a:endParaRPr>
                    </a:p>
                  </a:txBody>
                  <a:tcPr marL="68580" marR="68580" marT="9525" marB="0"/>
                </a:tc>
                <a:tc>
                  <a:txBody>
                    <a:bodyPr/>
                    <a:lstStyle/>
                    <a:p>
                      <a:pPr>
                        <a:lnSpc>
                          <a:spcPct val="115000"/>
                        </a:lnSpc>
                        <a:spcAft>
                          <a:spcPts val="0"/>
                        </a:spcAft>
                      </a:pPr>
                      <a:r>
                        <a:rPr lang="ro-RO" sz="1200" i="1" kern="1200" dirty="0">
                          <a:solidFill>
                            <a:schemeClr val="dk1"/>
                          </a:solidFill>
                          <a:effectLst/>
                          <a:latin typeface="Times New Roman" pitchFamily="18" charset="0"/>
                          <a:ea typeface="Times New Roman"/>
                          <a:cs typeface="Times New Roman" pitchFamily="18" charset="0"/>
                        </a:rPr>
                        <a:t>Strategia naţională de dezvoltare a societăţii informaţionale "Moldova Digitală 2020"</a:t>
                      </a:r>
                      <a:endParaRPr lang="ru-RU" sz="1200" i="1" kern="1200" dirty="0">
                        <a:solidFill>
                          <a:schemeClr val="dk1"/>
                        </a:solidFill>
                        <a:effectLst/>
                        <a:latin typeface="Times New Roman" pitchFamily="18" charset="0"/>
                        <a:ea typeface="Times New Roman"/>
                        <a:cs typeface="Times New Roman" pitchFamily="18" charset="0"/>
                      </a:endParaRPr>
                    </a:p>
                  </a:txBody>
                  <a:tcPr marL="0" marR="0" marT="0" marB="0"/>
                </a:tc>
              </a:tr>
              <a:tr h="458301">
                <a:tc>
                  <a:txBody>
                    <a:bodyPr/>
                    <a:lstStyle/>
                    <a:p>
                      <a:pPr>
                        <a:spcAft>
                          <a:spcPts val="0"/>
                        </a:spcAft>
                      </a:pPr>
                      <a:r>
                        <a:rPr lang="ro-RO" sz="1200" kern="1200">
                          <a:solidFill>
                            <a:schemeClr val="dk1"/>
                          </a:solidFill>
                          <a:effectLst/>
                          <a:latin typeface="Times New Roman" pitchFamily="18" charset="0"/>
                          <a:ea typeface="Times New Roman"/>
                          <a:cs typeface="Times New Roman" pitchFamily="18" charset="0"/>
                        </a:rPr>
                        <a:t>Tranziţia la televiziunea digitală terestră înainte de 15 iunie 2015</a:t>
                      </a:r>
                      <a:endParaRPr lang="ru-RU" sz="1200" kern="1200">
                        <a:solidFill>
                          <a:schemeClr val="dk1"/>
                        </a:solidFill>
                        <a:effectLst/>
                        <a:latin typeface="Times New Roman" pitchFamily="18" charset="0"/>
                        <a:ea typeface="Times New Roman"/>
                        <a:cs typeface="Times New Roman" pitchFamily="18" charset="0"/>
                      </a:endParaRPr>
                    </a:p>
                  </a:txBody>
                  <a:tcPr marL="68580" marR="68580" marT="9525" marB="0"/>
                </a:tc>
                <a:tc>
                  <a:txBody>
                    <a:bodyPr/>
                    <a:lstStyle/>
                    <a:p>
                      <a:pPr>
                        <a:lnSpc>
                          <a:spcPct val="115000"/>
                        </a:lnSpc>
                        <a:spcAft>
                          <a:spcPts val="0"/>
                        </a:spcAft>
                      </a:pPr>
                      <a:r>
                        <a:rPr lang="ro-RO" sz="1200" i="1" kern="1200" dirty="0">
                          <a:solidFill>
                            <a:schemeClr val="dk1"/>
                          </a:solidFill>
                          <a:effectLst/>
                          <a:latin typeface="Times New Roman" pitchFamily="18" charset="0"/>
                          <a:ea typeface="Times New Roman"/>
                          <a:cs typeface="Times New Roman" pitchFamily="18" charset="0"/>
                        </a:rPr>
                        <a:t>Strategia naţională de dezvoltare a societăţii informaţionale "Moldova Digitală 2020"</a:t>
                      </a:r>
                      <a:endParaRPr lang="ru-RU" sz="1200" i="1" kern="1200" dirty="0">
                        <a:solidFill>
                          <a:schemeClr val="dk1"/>
                        </a:solidFill>
                        <a:effectLst/>
                        <a:latin typeface="Times New Roman" pitchFamily="18" charset="0"/>
                        <a:ea typeface="Times New Roman"/>
                        <a:cs typeface="Times New Roman" pitchFamily="18" charset="0"/>
                      </a:endParaRPr>
                    </a:p>
                  </a:txBody>
                  <a:tcPr marL="0" marR="0" marT="0" marB="0"/>
                </a:tc>
              </a:tr>
            </a:tbl>
          </a:graphicData>
        </a:graphic>
      </p:graphicFrame>
    </p:spTree>
    <p:extLst>
      <p:ext uri="{BB962C8B-B14F-4D97-AF65-F5344CB8AC3E}">
        <p14:creationId xmlns:p14="http://schemas.microsoft.com/office/powerpoint/2010/main" val="3051154084"/>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2000" b="1" dirty="0">
                <a:solidFill>
                  <a:srgbClr val="9999FF"/>
                </a:solidFill>
                <a:effectLst>
                  <a:outerShdw blurRad="38100" dist="38100" dir="2700000" algn="tl">
                    <a:srgbClr val="000000">
                      <a:alpha val="43137"/>
                    </a:srgbClr>
                  </a:outerShdw>
                </a:effectLst>
                <a:latin typeface="Constantia" pitchFamily="18" charset="0"/>
              </a:rPr>
              <a:t>Domeniul „INFRASTRUCTURĂ”</a:t>
            </a:r>
            <a:r>
              <a:rPr lang="ro-RO" sz="3200" b="1" dirty="0" smtClean="0"/>
              <a:t/>
            </a:r>
            <a:br>
              <a:rPr lang="ro-RO" sz="3200" b="1" dirty="0" smtClean="0"/>
            </a:br>
            <a:r>
              <a:rPr lang="ro-RO" sz="3200" b="1" dirty="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4046008368"/>
              </p:ext>
            </p:extLst>
          </p:nvPr>
        </p:nvGraphicFramePr>
        <p:xfrm>
          <a:off x="539552" y="1394199"/>
          <a:ext cx="8136582" cy="5463208"/>
        </p:xfrm>
        <a:graphic>
          <a:graphicData uri="http://schemas.openxmlformats.org/drawingml/2006/table">
            <a:tbl>
              <a:tblPr/>
              <a:tblGrid>
                <a:gridCol w="4068291"/>
                <a:gridCol w="4068291"/>
              </a:tblGrid>
              <a:tr h="525286">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6583">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pPr>
                      <a:r>
                        <a:rPr lang="ro-RO" sz="1200" kern="1200" dirty="0" smtClean="0">
                          <a:solidFill>
                            <a:schemeClr val="dk1"/>
                          </a:solidFill>
                          <a:effectLst/>
                          <a:latin typeface="+mn-lt"/>
                          <a:ea typeface="+mn-ea"/>
                          <a:cs typeface="+mn-cs"/>
                        </a:rPr>
                        <a:t>Deprivarea de infrastructura (drum, apa, canalizare, etc.)</a:t>
                      </a:r>
                      <a:endParaRPr lang="ru-RU" sz="1200" kern="1200" dirty="0" smtClean="0">
                        <a:solidFill>
                          <a:schemeClr val="dk1"/>
                        </a:solidFill>
                        <a:effectLst/>
                        <a:latin typeface="+mn-lt"/>
                        <a:ea typeface="+mn-ea"/>
                        <a:cs typeface="+mn-cs"/>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Dezvoltării Regionale şi Construcţiilor, Direcţia politica si cooperare regionala, Direcţia relatii cu institutiile de dezvoltare regionala;</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292990">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Deprivarea de servicii comunale</a:t>
                      </a:r>
                      <a:endParaRPr lang="ru-RU" sz="1200" kern="1200" dirty="0" smtClean="0">
                        <a:solidFill>
                          <a:schemeClr val="dk1"/>
                        </a:solidFill>
                        <a:effectLst/>
                        <a:latin typeface="+mn-lt"/>
                        <a:ea typeface="+mn-ea"/>
                        <a:cs typeface="+mn-cs"/>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PNUD – Programul Comun de Dezvoltare Integrata</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28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o-RO" sz="1200" kern="1200" dirty="0" smtClean="0">
                          <a:solidFill>
                            <a:schemeClr val="dk1"/>
                          </a:solidFill>
                          <a:effectLst/>
                          <a:latin typeface="+mn-lt"/>
                          <a:ea typeface="+mn-ea"/>
                          <a:cs typeface="+mn-cs"/>
                        </a:rPr>
                        <a:t>Deprivarea de servicii de alimentare cu apa si sanitatie</a:t>
                      </a: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Mediului</a:t>
                      </a:r>
                      <a:endParaRPr kumimoji="0" lang="ro-RO"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97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o-RO" sz="1200" kern="1200" dirty="0" smtClean="0">
                          <a:solidFill>
                            <a:schemeClr val="dk1"/>
                          </a:solidFill>
                          <a:effectLst/>
                          <a:latin typeface="+mn-lt"/>
                          <a:ea typeface="+mn-ea"/>
                          <a:cs typeface="+mn-cs"/>
                        </a:rPr>
                        <a:t>Eficienţă energetică</a:t>
                      </a:r>
                      <a:endParaRPr lang="ru-RU" sz="1200" kern="1200" dirty="0" smtClean="0">
                        <a:solidFill>
                          <a:schemeClr val="dk1"/>
                        </a:solidFill>
                        <a:effectLst/>
                        <a:latin typeface="+mn-lt"/>
                        <a:ea typeface="+mn-ea"/>
                        <a:cs typeface="+mn-cs"/>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Economiei, Ministerul Dezvoltării Regionale şi Construcţiilor</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1835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sz="1200" kern="1200" dirty="0" smtClean="0">
                          <a:solidFill>
                            <a:schemeClr val="dk1"/>
                          </a:solidFill>
                          <a:effectLst/>
                          <a:latin typeface="+mn-lt"/>
                          <a:ea typeface="+mn-ea"/>
                          <a:cs typeface="+mn-cs"/>
                        </a:rPr>
                        <a:t>Acces la comunicaţii</a:t>
                      </a:r>
                      <a:endParaRPr lang="ru-RU" sz="1200" kern="1200" dirty="0" smtClean="0">
                        <a:solidFill>
                          <a:schemeClr val="dk1"/>
                        </a:solidFill>
                        <a:effectLst/>
                        <a:latin typeface="+mn-lt"/>
                        <a:ea typeface="+mn-ea"/>
                        <a:cs typeface="+mn-cs"/>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Ministerul Tehnologiilor Informaţionale şi Comunicaţiilor</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46853">
                <a:tc>
                  <a:txBody>
                    <a:bodyPr/>
                    <a:lstStyle/>
                    <a:p>
                      <a:pPr algn="l" fontAlgn="b"/>
                      <a:r>
                        <a:rPr lang="ro-RO" sz="1200" kern="1200" dirty="0">
                          <a:solidFill>
                            <a:schemeClr val="dk1"/>
                          </a:solidFill>
                          <a:effectLst/>
                          <a:latin typeface="+mn-lt"/>
                          <a:ea typeface="+mn-ea"/>
                          <a:cs typeface="+mn-cs"/>
                        </a:rPr>
                        <a:t>Rata locuintelor ce nu beneficiaza de un telefon </a:t>
                      </a:r>
                      <a:r>
                        <a:rPr lang="ro-RO" sz="1200" kern="1200" dirty="0" smtClean="0">
                          <a:solidFill>
                            <a:schemeClr val="dk1"/>
                          </a:solidFill>
                          <a:effectLst/>
                          <a:latin typeface="+mn-lt"/>
                          <a:ea typeface="+mn-ea"/>
                          <a:cs typeface="+mn-cs"/>
                        </a:rPr>
                        <a:t>fix</a:t>
                      </a:r>
                    </a:p>
                    <a:p>
                      <a:pPr algn="l" fontAlgn="b"/>
                      <a:r>
                        <a:rPr lang="ro-RO" sz="1200" kern="1200" dirty="0" smtClean="0">
                          <a:solidFill>
                            <a:schemeClr val="dk1"/>
                          </a:solidFill>
                          <a:effectLst/>
                          <a:latin typeface="+mn-lt"/>
                          <a:ea typeface="+mn-ea"/>
                          <a:cs typeface="+mn-cs"/>
                        </a:rPr>
                        <a:t>Servicii de telefon</a:t>
                      </a:r>
                      <a:endParaRPr lang="ro-RO" sz="1200" kern="1200" dirty="0">
                        <a:solidFill>
                          <a:schemeClr val="dk1"/>
                        </a:solidFill>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Ministerul Tehnologiilor Informaţionale şi Comunicaţiilor</a:t>
                      </a:r>
                    </a:p>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Primaria Piatra, Orhei; Primaria Samananca</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12711">
                <a:tc>
                  <a:txBody>
                    <a:bodyPr/>
                    <a:lstStyle/>
                    <a:p>
                      <a:pPr algn="l" fontAlgn="b"/>
                      <a:r>
                        <a:rPr lang="es-ES" sz="1200" kern="1200" dirty="0">
                          <a:solidFill>
                            <a:schemeClr val="dk1"/>
                          </a:solidFill>
                          <a:effectLst/>
                          <a:latin typeface="+mn-lt"/>
                          <a:ea typeface="+mn-ea"/>
                          <a:cs typeface="+mn-cs"/>
                        </a:rPr>
                        <a:t>Rata locuintelor ce nu beneficiaza de acces la </a:t>
                      </a:r>
                      <a:r>
                        <a:rPr lang="es-ES" sz="1200" kern="1200" dirty="0" smtClean="0">
                          <a:solidFill>
                            <a:schemeClr val="dk1"/>
                          </a:solidFill>
                          <a:effectLst/>
                          <a:latin typeface="+mn-lt"/>
                          <a:ea typeface="+mn-ea"/>
                          <a:cs typeface="+mn-cs"/>
                        </a:rPr>
                        <a:t>internet</a:t>
                      </a:r>
                      <a:endParaRPr lang="ro-RO" sz="1200" kern="1200" dirty="0" smtClean="0">
                        <a:solidFill>
                          <a:schemeClr val="dk1"/>
                        </a:solidFill>
                        <a:effectLst/>
                        <a:latin typeface="+mn-lt"/>
                        <a:ea typeface="+mn-ea"/>
                        <a:cs typeface="+mn-cs"/>
                      </a:endParaRPr>
                    </a:p>
                    <a:p>
                      <a:pPr algn="l" fontAlgn="b"/>
                      <a:r>
                        <a:rPr lang="es-ES" sz="1200" kern="1200" dirty="0" smtClean="0">
                          <a:solidFill>
                            <a:schemeClr val="dk1"/>
                          </a:solidFill>
                          <a:effectLst/>
                          <a:latin typeface="+mn-lt"/>
                          <a:ea typeface="+mn-ea"/>
                          <a:cs typeface="+mn-cs"/>
                        </a:rPr>
                        <a:t>Servicii de internet</a:t>
                      </a:r>
                      <a:endParaRPr lang="es-ES" sz="1200" kern="1200" dirty="0">
                        <a:solidFill>
                          <a:schemeClr val="dk1"/>
                        </a:solidFill>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Ministerul Tehnologiilor Informaţionale şi Comunicaţiilor</a:t>
                      </a:r>
                    </a:p>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Primaria Piatra, Orhei; </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12711">
                <a:tc>
                  <a:txBody>
                    <a:bodyPr/>
                    <a:lstStyle/>
                    <a:p>
                      <a:pPr algn="l" fontAlgn="b"/>
                      <a:r>
                        <a:rPr lang="ro-RO" sz="1200" kern="1200" dirty="0">
                          <a:solidFill>
                            <a:schemeClr val="dk1"/>
                          </a:solidFill>
                          <a:effectLst/>
                          <a:latin typeface="+mn-lt"/>
                          <a:ea typeface="+mn-ea"/>
                          <a:cs typeface="+mn-cs"/>
                        </a:rPr>
                        <a:t>Rata locuintelor asigurate cu: a) telefon; b) televizor (iclusiv conectati la cablu TV); </a:t>
                      </a:r>
                      <a:r>
                        <a:rPr lang="ro-RO" sz="1200" kern="1200" dirty="0" smtClean="0">
                          <a:solidFill>
                            <a:schemeClr val="dk1"/>
                          </a:solidFill>
                          <a:effectLst/>
                          <a:latin typeface="+mn-lt"/>
                          <a:ea typeface="+mn-ea"/>
                          <a:cs typeface="+mn-cs"/>
                        </a:rPr>
                        <a:t>e</a:t>
                      </a:r>
                      <a:r>
                        <a:rPr lang="ro-RO" sz="1200" kern="1200" dirty="0">
                          <a:solidFill>
                            <a:schemeClr val="dk1"/>
                          </a:solidFill>
                          <a:effectLst/>
                          <a:latin typeface="+mn-lt"/>
                          <a:ea typeface="+mn-ea"/>
                          <a:cs typeface="+mn-cs"/>
                        </a:rPr>
                        <a:t>) computer (dintre care cu acces la internet).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Ministerul Finanţelor</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12711">
                <a:tc>
                  <a:txBody>
                    <a:bodyPr/>
                    <a:lstStyle/>
                    <a:p>
                      <a:pPr algn="l" fontAlgn="b"/>
                      <a:r>
                        <a:rPr lang="ro-RO" sz="1200" kern="1200" dirty="0" smtClean="0">
                          <a:solidFill>
                            <a:schemeClr val="dk1"/>
                          </a:solidFill>
                          <a:effectLst/>
                          <a:latin typeface="+mn-lt"/>
                          <a:ea typeface="+mn-ea"/>
                          <a:cs typeface="+mn-cs"/>
                        </a:rPr>
                        <a:t>Ponderea </a:t>
                      </a:r>
                      <a:r>
                        <a:rPr lang="ro-RO" sz="1200" kern="1200" dirty="0">
                          <a:solidFill>
                            <a:schemeClr val="dk1"/>
                          </a:solidFill>
                          <a:effectLst/>
                          <a:latin typeface="+mn-lt"/>
                          <a:ea typeface="+mn-ea"/>
                          <a:cs typeface="+mn-cs"/>
                        </a:rPr>
                        <a:t>populatiei cu acces la drum </a:t>
                      </a:r>
                      <a:r>
                        <a:rPr lang="ro-RO" sz="1200" kern="1200" dirty="0" smtClean="0">
                          <a:solidFill>
                            <a:schemeClr val="dk1"/>
                          </a:solidFill>
                          <a:effectLst/>
                          <a:latin typeface="+mn-lt"/>
                          <a:ea typeface="+mn-ea"/>
                          <a:cs typeface="+mn-cs"/>
                        </a:rPr>
                        <a:t>asfaltat</a:t>
                      </a:r>
                      <a:endParaRPr lang="ro-RO" sz="1200" kern="1200" dirty="0">
                        <a:solidFill>
                          <a:schemeClr val="dk1"/>
                        </a:solidFill>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Dezvoltării Regionale şi Construcţiilor</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12711">
                <a:tc>
                  <a:txBody>
                    <a:bodyPr/>
                    <a:lstStyle/>
                    <a:p>
                      <a:pPr algn="l" fontAlgn="b"/>
                      <a:r>
                        <a:rPr lang="es-ES" sz="1200" kern="1200" dirty="0">
                          <a:solidFill>
                            <a:schemeClr val="dk1"/>
                          </a:solidFill>
                          <a:effectLst/>
                          <a:latin typeface="+mn-lt"/>
                          <a:ea typeface="+mn-ea"/>
                          <a:cs typeface="+mn-cs"/>
                        </a:rPr>
                        <a:t>Rata locuintelor cu acces la serviciile de epurare.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Ministerul Dezvoltării Regionale şi Construcţiilor</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132299">
                <a:tc>
                  <a:txBody>
                    <a:bodyPr/>
                    <a:lstStyle/>
                    <a:p>
                      <a:pPr algn="l" fontAlgn="b"/>
                      <a:r>
                        <a:rPr lang="es-ES" sz="1200" kern="1200" dirty="0" smtClean="0">
                          <a:solidFill>
                            <a:schemeClr val="dk1"/>
                          </a:solidFill>
                          <a:effectLst/>
                          <a:latin typeface="+mn-lt"/>
                          <a:ea typeface="+mn-ea"/>
                          <a:cs typeface="+mn-cs"/>
                        </a:rPr>
                        <a:t>Lungimea totala a retelei conductelor de canalizare</a:t>
                      </a:r>
                      <a:endParaRPr lang="es-ES" sz="1200" kern="1200" dirty="0">
                        <a:solidFill>
                          <a:schemeClr val="dk1"/>
                        </a:solidFill>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lang="ro-RO" sz="1200" kern="1200" dirty="0" smtClean="0">
                          <a:solidFill>
                            <a:schemeClr val="dk1"/>
                          </a:solidFill>
                          <a:effectLst/>
                          <a:latin typeface="+mn-lt"/>
                          <a:ea typeface="+mn-ea"/>
                          <a:cs typeface="+mn-cs"/>
                        </a:rPr>
                        <a:t>ADR Nord</a:t>
                      </a:r>
                      <a:endParaRPr lang="ru-RU" sz="1200" kern="1200" dirty="0" smtClean="0">
                        <a:solidFill>
                          <a:schemeClr val="dk1"/>
                        </a:solidFill>
                        <a:effectLst/>
                        <a:latin typeface="+mn-lt"/>
                        <a:ea typeface="+mn-ea"/>
                        <a:cs typeface="+mn-cs"/>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218337">
                <a:tc>
                  <a:txBody>
                    <a:bodyPr/>
                    <a:lstStyle/>
                    <a:p>
                      <a:pPr algn="l" fontAlgn="b"/>
                      <a:r>
                        <a:rPr lang="es-ES" sz="1200" kern="1200" dirty="0">
                          <a:solidFill>
                            <a:schemeClr val="dk1"/>
                          </a:solidFill>
                          <a:effectLst/>
                          <a:latin typeface="+mn-lt"/>
                          <a:ea typeface="+mn-ea"/>
                          <a:cs typeface="+mn-cs"/>
                        </a:rPr>
                        <a:t>Rata de acces la apa potabila</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l" fontAlgn="b"/>
                      <a:r>
                        <a:rPr lang="it-IT" sz="1100" b="0" i="0" u="none" strike="noStrike" dirty="0">
                          <a:solidFill>
                            <a:srgbClr val="000000"/>
                          </a:solidFill>
                          <a:effectLst/>
                          <a:latin typeface="Calibri"/>
                        </a:rPr>
                        <a:t>Unitatea de Implementare Proiecte Apa si canalizare, Min. Med.</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144016">
                <a:tc>
                  <a:txBody>
                    <a:bodyPr/>
                    <a:lstStyle/>
                    <a:p>
                      <a:pPr algn="l" fontAlgn="b"/>
                      <a:r>
                        <a:rPr lang="ro-RO" sz="1200" kern="1200" dirty="0">
                          <a:solidFill>
                            <a:schemeClr val="dk1"/>
                          </a:solidFill>
                          <a:effectLst/>
                          <a:latin typeface="+mn-lt"/>
                          <a:ea typeface="+mn-ea"/>
                          <a:cs typeface="+mn-cs"/>
                        </a:rPr>
                        <a:t>Utilizarea resurselor </a:t>
                      </a:r>
                      <a:r>
                        <a:rPr lang="ro-RO" sz="1200" kern="1200" dirty="0" smtClean="0">
                          <a:solidFill>
                            <a:schemeClr val="dk1"/>
                          </a:solidFill>
                          <a:effectLst/>
                          <a:latin typeface="+mn-lt"/>
                          <a:ea typeface="+mn-ea"/>
                          <a:cs typeface="+mn-cs"/>
                        </a:rPr>
                        <a:t>regenerabile</a:t>
                      </a:r>
                      <a:endParaRPr lang="ro-RO" sz="1200" kern="1200" dirty="0">
                        <a:solidFill>
                          <a:schemeClr val="dk1"/>
                        </a:solidFill>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gn="l" fontAlgn="b"/>
                      <a:r>
                        <a:rPr lang="ro-RO" sz="1100" b="0" i="0" u="none" strike="noStrike" dirty="0">
                          <a:solidFill>
                            <a:srgbClr val="000000"/>
                          </a:solidFill>
                          <a:effectLst/>
                          <a:latin typeface="Calibri"/>
                        </a:rPr>
                        <a:t>Consiliul Raional Telenesti</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239643">
                <a:tc>
                  <a:txBody>
                    <a:bodyPr/>
                    <a:lstStyle/>
                    <a:p>
                      <a:pPr algn="l" fontAlgn="b"/>
                      <a:r>
                        <a:rPr lang="es-ES" sz="1200" kern="1200" dirty="0" smtClean="0">
                          <a:solidFill>
                            <a:schemeClr val="dk1"/>
                          </a:solidFill>
                          <a:effectLst/>
                          <a:latin typeface="+mn-lt"/>
                          <a:ea typeface="+mn-ea"/>
                          <a:cs typeface="+mn-cs"/>
                        </a:rPr>
                        <a:t>Dezvoltarea condițiilor de trai și anume-apeduct,</a:t>
                      </a:r>
                      <a:r>
                        <a:rPr lang="ro-RO" sz="1200" kern="1200" dirty="0" smtClean="0">
                          <a:solidFill>
                            <a:schemeClr val="dk1"/>
                          </a:solidFill>
                          <a:effectLst/>
                          <a:latin typeface="+mn-lt"/>
                          <a:ea typeface="+mn-ea"/>
                          <a:cs typeface="+mn-cs"/>
                        </a:rPr>
                        <a:t> </a:t>
                      </a:r>
                      <a:r>
                        <a:rPr lang="es-ES" sz="1200" kern="1200" dirty="0" smtClean="0">
                          <a:solidFill>
                            <a:schemeClr val="dk1"/>
                          </a:solidFill>
                          <a:effectLst/>
                          <a:latin typeface="+mn-lt"/>
                          <a:ea typeface="+mn-ea"/>
                          <a:cs typeface="+mn-cs"/>
                        </a:rPr>
                        <a:t>canalizare,</a:t>
                      </a:r>
                      <a:r>
                        <a:rPr lang="ro-RO" sz="1200" kern="1200" dirty="0" smtClean="0">
                          <a:solidFill>
                            <a:schemeClr val="dk1"/>
                          </a:solidFill>
                          <a:effectLst/>
                          <a:latin typeface="+mn-lt"/>
                          <a:ea typeface="+mn-ea"/>
                          <a:cs typeface="+mn-cs"/>
                        </a:rPr>
                        <a:t> </a:t>
                      </a:r>
                      <a:r>
                        <a:rPr lang="es-ES" sz="1200" kern="1200" dirty="0" smtClean="0">
                          <a:solidFill>
                            <a:schemeClr val="dk1"/>
                          </a:solidFill>
                          <a:effectLst/>
                          <a:latin typeface="+mn-lt"/>
                          <a:ea typeface="+mn-ea"/>
                          <a:cs typeface="+mn-cs"/>
                        </a:rPr>
                        <a:t>gazificare</a:t>
                      </a:r>
                      <a:endParaRPr lang="es-ES" sz="1200" kern="1200" dirty="0">
                        <a:solidFill>
                          <a:schemeClr val="dk1"/>
                        </a:solidFill>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l" fontAlgn="b"/>
                      <a:r>
                        <a:rPr lang="ro-RO" sz="1100" b="0" i="0" u="none" strike="noStrike" dirty="0">
                          <a:solidFill>
                            <a:srgbClr val="000000"/>
                          </a:solidFill>
                          <a:effectLst/>
                          <a:latin typeface="Calibri"/>
                        </a:rPr>
                        <a:t>PRIMĂRIA  SÎRMA   RAIONUL  LEOVA</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2242692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362"/>
          </a:xfrm>
        </p:spPr>
        <p:txBody>
          <a:bodyPr/>
          <a:lstStyle/>
          <a:p>
            <a:r>
              <a:rPr lang="ro-RO" sz="1600" b="1" dirty="0" smtClean="0">
                <a:effectLst>
                  <a:outerShdw blurRad="38100" dist="38100" dir="2700000" algn="tl">
                    <a:srgbClr val="C0C0C0"/>
                  </a:outerShdw>
                </a:effectLst>
                <a:latin typeface="Constantia" pitchFamily="18" charset="0"/>
              </a:rPr>
              <a:t>Nivelul de corelare al Indicelui de Deprivare </a:t>
            </a:r>
            <a:r>
              <a:rPr lang="ro-RO" sz="1600" b="1" dirty="0">
                <a:solidFill>
                  <a:srgbClr val="000000"/>
                </a:solidFill>
                <a:effectLst>
                  <a:outerShdw blurRad="38100" dist="38100" dir="2700000" algn="tl">
                    <a:srgbClr val="000000">
                      <a:alpha val="43137"/>
                    </a:srgbClr>
                  </a:outerShdw>
                </a:effectLst>
                <a:latin typeface="Constantia" pitchFamily="18" charset="0"/>
              </a:rPr>
              <a:t>de </a:t>
            </a:r>
            <a:r>
              <a:rPr lang="ro-RO" sz="1600" b="1" dirty="0" smtClean="0">
                <a:solidFill>
                  <a:srgbClr val="000000"/>
                </a:solidFill>
                <a:effectLst>
                  <a:outerShdw blurRad="38100" dist="38100" dir="2700000" algn="tl">
                    <a:srgbClr val="000000">
                      <a:alpha val="43137"/>
                    </a:srgbClr>
                  </a:outerShdw>
                </a:effectLst>
                <a:latin typeface="Constantia" pitchFamily="18" charset="0"/>
              </a:rPr>
              <a:t>Condiţii de Trai </a:t>
            </a:r>
            <a:r>
              <a:rPr lang="ro-RO" sz="1600" b="1" dirty="0" smtClean="0">
                <a:effectLst>
                  <a:outerShdw blurRad="38100" dist="38100" dir="2700000" algn="tl">
                    <a:srgbClr val="C0C0C0"/>
                  </a:outerShdw>
                </a:effectLst>
                <a:latin typeface="Constantia" pitchFamily="18" charset="0"/>
              </a:rPr>
              <a:t>existent cu cadrul</a:t>
            </a:r>
            <a:r>
              <a:rPr lang="ro-RO" sz="2000" b="1" dirty="0" smtClean="0">
                <a:effectLst>
                  <a:outerShdw blurRad="38100" dist="38100" dir="2700000" algn="tl">
                    <a:srgbClr val="C0C0C0"/>
                  </a:outerShdw>
                </a:effectLst>
                <a:latin typeface="Constantia" pitchFamily="18" charset="0"/>
              </a:rPr>
              <a:t> </a:t>
            </a:r>
            <a:r>
              <a:rPr lang="ro-RO" sz="1600" b="1" dirty="0" smtClean="0">
                <a:effectLst>
                  <a:outerShdw blurRad="38100" dist="38100" dir="2700000" algn="tl">
                    <a:srgbClr val="C0C0C0"/>
                  </a:outerShdw>
                </a:effectLst>
                <a:latin typeface="Constantia" pitchFamily="18" charset="0"/>
              </a:rPr>
              <a:t>strategic</a:t>
            </a:r>
            <a:endParaRPr lang="en-US" sz="2000" dirty="0" smtClean="0"/>
          </a:p>
        </p:txBody>
      </p:sp>
      <p:graphicFrame>
        <p:nvGraphicFramePr>
          <p:cNvPr id="4" name="Объект 3"/>
          <p:cNvGraphicFramePr>
            <a:graphicFrameLocks noGrp="1"/>
          </p:cNvGraphicFramePr>
          <p:nvPr>
            <p:ph idx="1"/>
            <p:extLst>
              <p:ext uri="{D42A27DB-BD31-4B8C-83A1-F6EECF244321}">
                <p14:modId xmlns:p14="http://schemas.microsoft.com/office/powerpoint/2010/main" val="1239265161"/>
              </p:ext>
            </p:extLst>
          </p:nvPr>
        </p:nvGraphicFramePr>
        <p:xfrm>
          <a:off x="251520" y="1052514"/>
          <a:ext cx="8784975" cy="5544839"/>
        </p:xfrm>
        <a:graphic>
          <a:graphicData uri="http://schemas.openxmlformats.org/drawingml/2006/table">
            <a:tbl>
              <a:tblPr/>
              <a:tblGrid>
                <a:gridCol w="4703764"/>
                <a:gridCol w="709024"/>
                <a:gridCol w="709024"/>
                <a:gridCol w="709024"/>
                <a:gridCol w="709024"/>
                <a:gridCol w="743611"/>
                <a:gridCol w="501504"/>
              </a:tblGrid>
              <a:tr h="2140148">
                <a:tc>
                  <a:txBody>
                    <a:bodyPr/>
                    <a:lstStyle/>
                    <a:p>
                      <a:pPr algn="ctr" rtl="0" fontAlgn="ctr"/>
                      <a:r>
                        <a:rPr lang="ro-RO" sz="1200" b="1" i="0" u="none" strike="noStrike" dirty="0" smtClean="0">
                          <a:solidFill>
                            <a:srgbClr val="FFFFFF"/>
                          </a:solidFill>
                          <a:effectLst/>
                          <a:latin typeface="Times New Roman"/>
                        </a:rPr>
                        <a:t>Obiective / indicatori</a:t>
                      </a:r>
                      <a:endParaRPr lang="ru-RU" sz="1200" b="1" i="0" u="none" strike="noStrike" dirty="0">
                        <a:solidFill>
                          <a:srgbClr val="FFFFFF"/>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ro-RO" sz="1200" b="0" i="0" u="none" strike="noStrike" dirty="0">
                          <a:solidFill>
                            <a:srgbClr val="000000"/>
                          </a:solidFill>
                          <a:effectLst/>
                          <a:latin typeface="Times New Roman"/>
                        </a:rPr>
                        <a:t>Rata locuințelor ce nu beneficiază de apeduct în total nr. locuințe</a:t>
                      </a:r>
                      <a:endParaRPr lang="ru-RU" sz="1200" b="0" i="0" u="none" strike="noStrike" dirty="0">
                        <a:solidFill>
                          <a:srgbClr val="000000"/>
                        </a:solidFill>
                        <a:effectLst/>
                        <a:latin typeface="Times New Roman"/>
                      </a:endParaRPr>
                    </a:p>
                  </a:txBody>
                  <a:tcPr marL="5937" marR="5937" marT="593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dirty="0">
                          <a:solidFill>
                            <a:srgbClr val="000000"/>
                          </a:solidFill>
                          <a:effectLst/>
                          <a:latin typeface="Times New Roman"/>
                        </a:rPr>
                        <a:t>Rata locuințelor ce nu beneficiază de canalizare în total nr. locuințe </a:t>
                      </a:r>
                      <a:endParaRPr lang="ru-RU" sz="1200" b="0" i="0" u="none" strike="noStrike" dirty="0">
                        <a:solidFill>
                          <a:srgbClr val="000000"/>
                        </a:solidFill>
                        <a:effectLst/>
                        <a:latin typeface="Times New Roman"/>
                      </a:endParaRPr>
                    </a:p>
                  </a:txBody>
                  <a:tcPr marL="5937" marR="5937" marT="593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ro-RO" sz="1200" b="0" i="0" u="none" strike="noStrike" dirty="0">
                          <a:solidFill>
                            <a:srgbClr val="000000"/>
                          </a:solidFill>
                          <a:effectLst/>
                          <a:latin typeface="Times New Roman"/>
                        </a:rPr>
                        <a:t>Rata locuințelor negazificate centralizat în total nr. locuințe</a:t>
                      </a:r>
                      <a:endParaRPr lang="ru-RU" sz="1200" b="0" i="0" u="none" strike="noStrike" dirty="0">
                        <a:solidFill>
                          <a:srgbClr val="000000"/>
                        </a:solidFill>
                        <a:effectLst/>
                        <a:latin typeface="Times New Roman"/>
                      </a:endParaRPr>
                    </a:p>
                  </a:txBody>
                  <a:tcPr marL="5937" marR="5937" marT="593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dirty="0">
                          <a:solidFill>
                            <a:srgbClr val="000000"/>
                          </a:solidFill>
                          <a:effectLst/>
                          <a:latin typeface="Times New Roman"/>
                        </a:rPr>
                        <a:t>Rata locuințelor neasigurate cu încălzire (exclusiv sobele) în total nr. locuințe</a:t>
                      </a:r>
                      <a:endParaRPr lang="ru-RU" sz="1200" b="0" i="0" u="none" strike="noStrike" dirty="0">
                        <a:solidFill>
                          <a:srgbClr val="000000"/>
                        </a:solidFill>
                        <a:effectLst/>
                        <a:latin typeface="Times New Roman"/>
                      </a:endParaRPr>
                    </a:p>
                  </a:txBody>
                  <a:tcPr marL="5937" marR="5937" marT="593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ro-RO" sz="1200" b="0" i="0" u="none" strike="noStrike" dirty="0">
                          <a:solidFill>
                            <a:srgbClr val="000000"/>
                          </a:solidFill>
                          <a:effectLst/>
                          <a:latin typeface="Times New Roman"/>
                        </a:rPr>
                        <a:t>Rata fântânilor fără apa potabila în total nr. fântâni</a:t>
                      </a:r>
                      <a:endParaRPr lang="ru-RU" sz="1200" b="0" i="0" u="none" strike="noStrike" dirty="0">
                        <a:solidFill>
                          <a:srgbClr val="000000"/>
                        </a:solidFill>
                        <a:effectLst/>
                        <a:latin typeface="Times New Roman"/>
                      </a:endParaRPr>
                    </a:p>
                  </a:txBody>
                  <a:tcPr marL="5937" marR="5937" marT="593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dirty="0">
                          <a:solidFill>
                            <a:srgbClr val="000000"/>
                          </a:solidFill>
                          <a:effectLst/>
                          <a:latin typeface="Times New Roman"/>
                        </a:rPr>
                        <a:t>Rata caselor, apartamentelor părăsite de mai mult de un an în total nr. locuințe</a:t>
                      </a:r>
                      <a:endParaRPr lang="ru-RU" sz="1200" b="0" i="0" u="none" strike="noStrike" dirty="0">
                        <a:solidFill>
                          <a:srgbClr val="000000"/>
                        </a:solidFill>
                        <a:effectLst/>
                        <a:latin typeface="Times New Roman"/>
                      </a:endParaRPr>
                    </a:p>
                  </a:txBody>
                  <a:tcPr marL="5937" marR="5937" marT="593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205097">
                <a:tc gridSpan="7">
                  <a:txBody>
                    <a:bodyPr/>
                    <a:lstStyle/>
                    <a:p>
                      <a:pPr algn="l" rtl="0" fontAlgn="ctr"/>
                      <a:r>
                        <a:rPr lang="ro-RO" sz="1200" b="1" i="0" u="none" strike="noStrike" dirty="0">
                          <a:solidFill>
                            <a:srgbClr val="FFFFFF"/>
                          </a:solidFill>
                          <a:effectLst/>
                          <a:latin typeface="Times New Roman"/>
                        </a:rPr>
                        <a:t>Infrastructura de apă și </a:t>
                      </a:r>
                      <a:r>
                        <a:rPr lang="ro-RO" sz="1200" b="1" i="0" u="none" strike="noStrike" dirty="0" smtClean="0">
                          <a:solidFill>
                            <a:srgbClr val="FFFFFF"/>
                          </a:solidFill>
                          <a:effectLst/>
                          <a:latin typeface="Times New Roman"/>
                        </a:rPr>
                        <a:t>canalizare</a:t>
                      </a:r>
                      <a:r>
                        <a:rPr lang="ro-RO" sz="600" b="1" i="0" u="none" strike="noStrike" dirty="0">
                          <a:solidFill>
                            <a:srgbClr val="FFFFFF"/>
                          </a:solidFill>
                          <a:effectLst/>
                          <a:latin typeface="Times New Roman"/>
                        </a:rPr>
                        <a:t> </a:t>
                      </a:r>
                      <a:endParaRPr lang="ru-RU" sz="600" b="1" i="0" u="none" strike="noStrike" dirty="0">
                        <a:solidFill>
                          <a:srgbClr val="FFFFFF"/>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hMerge="1">
                  <a:txBody>
                    <a:bodyPr/>
                    <a:lstStyle/>
                    <a:p>
                      <a:pPr algn="ctr" fontAlgn="ctr"/>
                      <a:endParaRPr lang="ru-RU" sz="600" b="1" i="0" u="none" strike="noStrike" dirty="0">
                        <a:solidFill>
                          <a:srgbClr val="FFFFFF"/>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solidFill>
                      <a:srgbClr val="4F81BD"/>
                    </a:solidFill>
                  </a:tcPr>
                </a:tc>
                <a:tc hMerge="1">
                  <a:txBody>
                    <a:bodyPr/>
                    <a:lstStyle/>
                    <a:p>
                      <a:pPr algn="ctr" fontAlgn="ctr"/>
                      <a:endParaRPr lang="ru-RU" sz="600" b="1" i="0" u="none" strike="noStrike" dirty="0">
                        <a:solidFill>
                          <a:srgbClr val="FFFFFF"/>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ru-RU" sz="600" b="1" i="0" u="none" strike="noStrike" dirty="0">
                        <a:solidFill>
                          <a:srgbClr val="FFFFFF"/>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ru-RU" sz="600" b="1" i="0" u="none" strike="noStrike" dirty="0">
                        <a:solidFill>
                          <a:srgbClr val="FFFFFF"/>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ru-RU" sz="600" b="1" i="0" u="none" strike="noStrike" dirty="0">
                        <a:solidFill>
                          <a:srgbClr val="FFFFFF"/>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ru-RU" sz="600" b="1" i="0" u="none" strike="noStrike" dirty="0">
                        <a:solidFill>
                          <a:srgbClr val="FFFFFF"/>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354905">
                <a:tc>
                  <a:txBody>
                    <a:bodyPr/>
                    <a:lstStyle/>
                    <a:p>
                      <a:pPr algn="just" rtl="0" fontAlgn="ctr"/>
                      <a:r>
                        <a:rPr lang="ro-RO" sz="1100" b="0" i="0" u="none" strike="noStrike" kern="1200" dirty="0">
                          <a:solidFill>
                            <a:srgbClr val="000000"/>
                          </a:solidFill>
                          <a:effectLst/>
                          <a:latin typeface="Times New Roman"/>
                        </a:rPr>
                        <a:t>Atingerea ţintelor de dezvoltare ale mileniului: alimentarea cu apă potabilă sigură a cel puţin 65% din populaţie, până în anul 2020;</a:t>
                      </a:r>
                      <a:endParaRPr lang="ru-RU" sz="11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54905">
                <a:tc>
                  <a:txBody>
                    <a:bodyPr/>
                    <a:lstStyle/>
                    <a:p>
                      <a:pPr algn="just" rtl="0" fontAlgn="ctr"/>
                      <a:r>
                        <a:rPr lang="ro-RO" sz="1100" b="0" i="0" u="none" strike="noStrike" kern="1200" dirty="0">
                          <a:solidFill>
                            <a:srgbClr val="000000"/>
                          </a:solidFill>
                          <a:effectLst/>
                          <a:latin typeface="Times New Roman"/>
                        </a:rPr>
                        <a:t>Atingerea ţintelor de dezvoltare ale mileniului: conectarea a 65% din populaţie la sisteme de canalizare, până cel târziu în anul 2025;</a:t>
                      </a:r>
                      <a:endParaRPr lang="ru-RU" sz="11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529271">
                <a:tc>
                  <a:txBody>
                    <a:bodyPr/>
                    <a:lstStyle/>
                    <a:p>
                      <a:pPr algn="just" rtl="0" fontAlgn="ctr"/>
                      <a:r>
                        <a:rPr lang="ro-RO" sz="1100" b="0" i="0" u="none" strike="noStrike" kern="1200" dirty="0">
                          <a:solidFill>
                            <a:srgbClr val="000000"/>
                          </a:solidFill>
                          <a:effectLst/>
                          <a:latin typeface="Times New Roman"/>
                        </a:rPr>
                        <a:t>Acoperirea cu infrastructură de alimentare cu apă şi sanitaţie pentru 30% din populaţia neconectată din zonele urbane și 20-25% din populaţia neconectată din zonele rurale</a:t>
                      </a:r>
                      <a:endParaRPr lang="ru-RU" sz="11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dirty="0">
                          <a:solidFill>
                            <a:srgbClr val="000000"/>
                          </a:solidFill>
                          <a:effectLst/>
                          <a:latin typeface="Times New Roman"/>
                        </a:rPr>
                        <a:t> </a:t>
                      </a:r>
                      <a:endParaRPr lang="ru-RU" sz="6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294270">
                <a:tc>
                  <a:txBody>
                    <a:bodyPr/>
                    <a:lstStyle/>
                    <a:p>
                      <a:pPr algn="just" rtl="0" fontAlgn="ctr"/>
                      <a:r>
                        <a:rPr lang="ro-RO" sz="1100" b="0" i="0" u="none" strike="noStrike" kern="1200" dirty="0">
                          <a:solidFill>
                            <a:srgbClr val="000000"/>
                          </a:solidFill>
                          <a:effectLst/>
                          <a:latin typeface="Times New Roman"/>
                        </a:rPr>
                        <a:t>Reabilitarea infrastructurii fizice: sisteme de aprovizionare cu apă și canalizare</a:t>
                      </a:r>
                      <a:endParaRPr lang="ru-RU" sz="11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6392">
                <a:tc gridSpan="7">
                  <a:txBody>
                    <a:bodyPr/>
                    <a:lstStyle/>
                    <a:p>
                      <a:pPr algn="l" rtl="0" fontAlgn="ctr"/>
                      <a:r>
                        <a:rPr lang="ro-RO" sz="1200" b="1" i="0" u="none" strike="noStrike" dirty="0">
                          <a:solidFill>
                            <a:srgbClr val="FFFFFF"/>
                          </a:solidFill>
                          <a:effectLst/>
                          <a:latin typeface="Times New Roman"/>
                        </a:rPr>
                        <a:t>Infrastructura </a:t>
                      </a:r>
                      <a:r>
                        <a:rPr lang="ro-RO" sz="1200" b="1" i="0" u="none" strike="noStrike" dirty="0" smtClean="0">
                          <a:solidFill>
                            <a:srgbClr val="FFFFFF"/>
                          </a:solidFill>
                          <a:effectLst/>
                          <a:latin typeface="Times New Roman"/>
                        </a:rPr>
                        <a:t>energetică</a:t>
                      </a:r>
                      <a:endParaRPr lang="ru-RU" sz="1200" b="1" i="0" u="none" strike="noStrike" dirty="0">
                        <a:solidFill>
                          <a:srgbClr val="FFFFFF"/>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c hMerge="1">
                  <a:txBody>
                    <a:bodyPr/>
                    <a:lstStyle/>
                    <a:p>
                      <a:pPr algn="l" fontAlgn="ctr"/>
                      <a:endParaRPr lang="ru-RU" sz="700" b="0" i="0" u="none" strike="noStrike" dirty="0">
                        <a:solidFill>
                          <a:srgbClr val="000000"/>
                        </a:solidFill>
                        <a:effectLst/>
                        <a:latin typeface="Times New Roman"/>
                      </a:endParaRPr>
                    </a:p>
                  </a:txBody>
                  <a:tcPr marL="5937" marR="5937" marT="5937"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pPr algn="l" fontAlgn="ctr"/>
                      <a:endParaRPr lang="ru-RU" sz="7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pPr algn="l" fontAlgn="ctr"/>
                      <a:endParaRPr lang="ru-RU" sz="7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pPr algn="l" fontAlgn="ctr"/>
                      <a:endParaRPr lang="ru-RU" sz="7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pPr algn="l" fontAlgn="ctr"/>
                      <a:endParaRPr lang="ru-RU" sz="7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pPr algn="l" fontAlgn="ctr"/>
                      <a:endParaRPr lang="ru-RU" sz="7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196392">
                <a:tc>
                  <a:txBody>
                    <a:bodyPr/>
                    <a:lstStyle/>
                    <a:p>
                      <a:pPr algn="just" rtl="0" fontAlgn="ctr"/>
                      <a:r>
                        <a:rPr lang="ro-RO" sz="1200" b="0" i="0" u="none" strike="noStrike" dirty="0">
                          <a:solidFill>
                            <a:srgbClr val="000000"/>
                          </a:solidFill>
                          <a:effectLst/>
                          <a:latin typeface="Times New Roman"/>
                        </a:rPr>
                        <a:t>Conectarea localităților la rețeaua de gaze naturale</a:t>
                      </a:r>
                      <a:endParaRPr lang="ru-RU" sz="12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92D050"/>
                          </a:solidFill>
                          <a:effectLst/>
                          <a:latin typeface="Times New Roman"/>
                        </a:rPr>
                        <a:t> </a:t>
                      </a:r>
                      <a:endParaRPr lang="ru-RU" sz="700" b="0" i="0" u="none" strike="noStrike">
                        <a:solidFill>
                          <a:srgbClr val="92D05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86608">
                <a:tc>
                  <a:txBody>
                    <a:bodyPr/>
                    <a:lstStyle/>
                    <a:p>
                      <a:pPr algn="just" rtl="0" fontAlgn="ctr"/>
                      <a:r>
                        <a:rPr lang="ro-RO" sz="1200" b="0" i="0" u="none" strike="noStrike" dirty="0">
                          <a:solidFill>
                            <a:srgbClr val="000000"/>
                          </a:solidFill>
                          <a:effectLst/>
                          <a:latin typeface="Times New Roman"/>
                        </a:rPr>
                        <a:t>Stimularea utilizării energiei produse din surse regenerabile de energie raportate la consumul total intern, %</a:t>
                      </a:r>
                      <a:endParaRPr lang="ru-RU" sz="12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6392">
                <a:tc>
                  <a:txBody>
                    <a:bodyPr/>
                    <a:lstStyle/>
                    <a:p>
                      <a:pPr algn="just" rtl="0" fontAlgn="ctr"/>
                      <a:r>
                        <a:rPr lang="ro-RO" sz="1200" b="0" i="0" u="none" strike="noStrike" dirty="0">
                          <a:solidFill>
                            <a:srgbClr val="000000"/>
                          </a:solidFill>
                          <a:effectLst/>
                          <a:latin typeface="Times New Roman"/>
                        </a:rPr>
                        <a:t>Reducerea consumului de energie în clădiri, %</a:t>
                      </a:r>
                      <a:endParaRPr lang="ru-RU" sz="12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6392">
                <a:tc>
                  <a:txBody>
                    <a:bodyPr/>
                    <a:lstStyle/>
                    <a:p>
                      <a:pPr algn="just" rtl="0" fontAlgn="ctr"/>
                      <a:r>
                        <a:rPr lang="ro-RO" sz="1200" b="0" i="0" u="none" strike="noStrike" dirty="0">
                          <a:solidFill>
                            <a:srgbClr val="000000"/>
                          </a:solidFill>
                          <a:effectLst/>
                          <a:latin typeface="Times New Roman"/>
                        </a:rPr>
                        <a:t>Ponderea clădirilor publice renovate, %</a:t>
                      </a:r>
                      <a:endParaRPr lang="ru-RU" sz="1200" b="0" i="0"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64689">
                <a:tc>
                  <a:txBody>
                    <a:bodyPr/>
                    <a:lstStyle/>
                    <a:p>
                      <a:pPr algn="l" rtl="0" fontAlgn="ctr"/>
                      <a:r>
                        <a:rPr lang="ro-RO" sz="600" b="0" i="0" u="none" strike="noStrike">
                          <a:solidFill>
                            <a:srgbClr val="000000"/>
                          </a:solidFill>
                          <a:effectLst/>
                          <a:latin typeface="Times New Roman"/>
                        </a:rPr>
                        <a:t> </a:t>
                      </a:r>
                      <a:endParaRPr lang="ru-RU" sz="600" b="0" i="0" u="none" strike="noStrike">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6">
                  <a:txBody>
                    <a:bodyPr/>
                    <a:lstStyle/>
                    <a:p>
                      <a:pPr algn="l" fontAlgn="ctr"/>
                      <a:r>
                        <a:rPr lang="ro-RO" sz="1000" b="0" i="1" u="none" strike="noStrike" dirty="0">
                          <a:solidFill>
                            <a:srgbClr val="000000"/>
                          </a:solidFill>
                          <a:effectLst/>
                          <a:latin typeface="Times New Roman"/>
                        </a:rPr>
                        <a:t>nu corespunde cu obiectivele </a:t>
                      </a:r>
                      <a:r>
                        <a:rPr lang="ro-RO" sz="1000" b="0" i="1" u="none" strike="noStrike" dirty="0" smtClean="0">
                          <a:solidFill>
                            <a:srgbClr val="000000"/>
                          </a:solidFill>
                          <a:effectLst/>
                          <a:latin typeface="Times New Roman"/>
                        </a:rPr>
                        <a:t>strategice</a:t>
                      </a:r>
                      <a:endParaRPr lang="ru-RU" sz="1000" b="0" i="1" u="none" strike="noStrike" dirty="0">
                        <a:solidFill>
                          <a:srgbClr val="000000"/>
                        </a:solidFill>
                        <a:effectLst/>
                        <a:latin typeface="Times New Roman"/>
                      </a:endParaRPr>
                    </a:p>
                  </a:txBody>
                  <a:tcPr marL="5937" marR="5937" marT="5937"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tcPr>
                </a:tc>
              </a:tr>
              <a:tr h="164689">
                <a:tc>
                  <a:txBody>
                    <a:bodyPr/>
                    <a:lstStyle/>
                    <a:p>
                      <a:pPr algn="just" fontAlgn="ctr"/>
                      <a:r>
                        <a:rPr lang="ro-RO" sz="700" b="0" i="0" u="none" strike="noStrike" dirty="0">
                          <a:solidFill>
                            <a:srgbClr val="000000"/>
                          </a:solidFill>
                          <a:effectLst/>
                          <a:latin typeface="Times New Roman"/>
                        </a:rPr>
                        <a:t> </a:t>
                      </a:r>
                      <a:endParaRPr lang="ru-RU" sz="700" b="0" i="0" u="none" strike="noStrike" dirty="0">
                        <a:solidFill>
                          <a:srgbClr val="000000"/>
                        </a:solidFill>
                        <a:effectLst/>
                        <a:latin typeface="Times New Roman"/>
                      </a:endParaRPr>
                    </a:p>
                  </a:txBody>
                  <a:tcPr marL="5937" marR="5937" marT="5937" marB="0" anchor="ctr">
                    <a:lnL>
                      <a:noFill/>
                    </a:lnL>
                    <a:lnR>
                      <a:noFill/>
                    </a:lnR>
                    <a:lnT w="12700" cap="flat" cmpd="sng" algn="ctr">
                      <a:solidFill>
                        <a:srgbClr val="FFFFFF"/>
                      </a:solidFill>
                      <a:prstDash val="solid"/>
                      <a:round/>
                      <a:headEnd type="none" w="med" len="med"/>
                      <a:tailEnd type="none" w="med" len="med"/>
                    </a:lnT>
                    <a:lnB>
                      <a:noFill/>
                    </a:lnB>
                    <a:solidFill>
                      <a:srgbClr val="FFFF00"/>
                    </a:solidFill>
                  </a:tcPr>
                </a:tc>
                <a:tc gridSpan="6">
                  <a:txBody>
                    <a:bodyPr/>
                    <a:lstStyle/>
                    <a:p>
                      <a:pPr algn="l" fontAlgn="ctr"/>
                      <a:r>
                        <a:rPr lang="ro-RO" sz="1000" b="0" i="1" u="none" strike="noStrike" dirty="0">
                          <a:solidFill>
                            <a:srgbClr val="000000"/>
                          </a:solidFill>
                          <a:effectLst/>
                          <a:latin typeface="Times New Roman"/>
                        </a:rPr>
                        <a:t>corespunde parțial cu obiectivele strategice</a:t>
                      </a:r>
                      <a:endParaRPr lang="ru-RU" sz="10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r>
              <a:tr h="164689">
                <a:tc>
                  <a:txBody>
                    <a:bodyPr/>
                    <a:lstStyle/>
                    <a:p>
                      <a:pPr algn="just"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5937" marR="5937" marT="5937" marB="0" anchor="ctr">
                    <a:lnL>
                      <a:noFill/>
                    </a:lnL>
                    <a:lnR>
                      <a:noFill/>
                    </a:lnR>
                    <a:lnT>
                      <a:noFill/>
                    </a:lnT>
                    <a:lnB>
                      <a:noFill/>
                    </a:lnB>
                    <a:solidFill>
                      <a:srgbClr val="92D050"/>
                    </a:solidFill>
                  </a:tcPr>
                </a:tc>
                <a:tc gridSpan="6">
                  <a:txBody>
                    <a:bodyPr/>
                    <a:lstStyle/>
                    <a:p>
                      <a:pPr algn="l" fontAlgn="ctr"/>
                      <a:r>
                        <a:rPr lang="ro-RO" sz="1000" b="0" i="1" u="none" strike="noStrike" dirty="0">
                          <a:solidFill>
                            <a:srgbClr val="000000"/>
                          </a:solidFill>
                          <a:effectLst/>
                          <a:latin typeface="Times New Roman"/>
                        </a:rPr>
                        <a:t>corespunde cu obiectivele strategice</a:t>
                      </a:r>
                      <a:endParaRPr lang="ru-RU" sz="10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c hMerge="1">
                  <a:txBody>
                    <a:bodyPr/>
                    <a:lstStyle/>
                    <a:p>
                      <a:pPr algn="l" fontAlgn="ctr"/>
                      <a:endParaRPr lang="ru-RU" sz="600" b="0" i="1" u="none" strike="noStrike" dirty="0">
                        <a:solidFill>
                          <a:srgbClr val="000000"/>
                        </a:solidFill>
                        <a:effectLst/>
                        <a:latin typeface="Times New Roman"/>
                      </a:endParaRPr>
                    </a:p>
                  </a:txBody>
                  <a:tcPr marL="5937" marR="5937" marT="5937" marB="0" anchor="ctr">
                    <a:lnL>
                      <a:noFill/>
                    </a:lnL>
                    <a:lnR>
                      <a:noFill/>
                    </a:lnR>
                    <a:lnT>
                      <a:noFill/>
                    </a:lnT>
                    <a:lnB>
                      <a:noFill/>
                    </a:lnB>
                  </a:tcPr>
                </a:tc>
              </a:tr>
            </a:tbl>
          </a:graphicData>
        </a:graphic>
      </p:graphicFrame>
    </p:spTree>
    <p:extLst>
      <p:ext uri="{BB962C8B-B14F-4D97-AF65-F5344CB8AC3E}">
        <p14:creationId xmlns:p14="http://schemas.microsoft.com/office/powerpoint/2010/main" val="865988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362"/>
          </a:xfrm>
        </p:spPr>
        <p:txBody>
          <a:bodyPr/>
          <a:lstStyle/>
          <a:p>
            <a:r>
              <a:rPr lang="ro-RO" sz="1600" b="1" dirty="0" smtClean="0">
                <a:effectLst>
                  <a:outerShdw blurRad="38100" dist="38100" dir="2700000" algn="tl">
                    <a:srgbClr val="C0C0C0"/>
                  </a:outerShdw>
                </a:effectLst>
                <a:latin typeface="Constantia" pitchFamily="18" charset="0"/>
              </a:rPr>
              <a:t>Nivelul de corelare al Indicelui de Deprivare </a:t>
            </a:r>
            <a:r>
              <a:rPr lang="ro-RO" sz="1600" b="1" dirty="0" smtClean="0">
                <a:solidFill>
                  <a:srgbClr val="000000"/>
                </a:solidFill>
                <a:effectLst>
                  <a:outerShdw blurRad="38100" dist="38100" dir="2700000" algn="tl">
                    <a:srgbClr val="000000">
                      <a:alpha val="43137"/>
                    </a:srgbClr>
                  </a:outerShdw>
                </a:effectLst>
                <a:latin typeface="Constantia" pitchFamily="18" charset="0"/>
              </a:rPr>
              <a:t>Geografic </a:t>
            </a:r>
            <a:r>
              <a:rPr lang="ro-RO" sz="1600" b="1" dirty="0" smtClean="0">
                <a:effectLst>
                  <a:outerShdw blurRad="38100" dist="38100" dir="2700000" algn="tl">
                    <a:srgbClr val="C0C0C0"/>
                  </a:outerShdw>
                </a:effectLst>
                <a:latin typeface="Constantia" pitchFamily="18" charset="0"/>
              </a:rPr>
              <a:t>existent cu cadrul</a:t>
            </a:r>
            <a:r>
              <a:rPr lang="ro-RO" sz="2000" b="1" dirty="0" smtClean="0">
                <a:effectLst>
                  <a:outerShdw blurRad="38100" dist="38100" dir="2700000" algn="tl">
                    <a:srgbClr val="C0C0C0"/>
                  </a:outerShdw>
                </a:effectLst>
                <a:latin typeface="Constantia" pitchFamily="18" charset="0"/>
              </a:rPr>
              <a:t> </a:t>
            </a:r>
            <a:r>
              <a:rPr lang="ro-RO" sz="1600" b="1" dirty="0" smtClean="0">
                <a:effectLst>
                  <a:outerShdw blurRad="38100" dist="38100" dir="2700000" algn="tl">
                    <a:srgbClr val="C0C0C0"/>
                  </a:outerShdw>
                </a:effectLst>
                <a:latin typeface="Constantia" pitchFamily="18" charset="0"/>
              </a:rPr>
              <a:t>strategic</a:t>
            </a:r>
            <a:endParaRPr lang="en-US" sz="2000" dirty="0" smtClean="0"/>
          </a:p>
        </p:txBody>
      </p:sp>
      <p:graphicFrame>
        <p:nvGraphicFramePr>
          <p:cNvPr id="5" name="Объект 4"/>
          <p:cNvGraphicFramePr>
            <a:graphicFrameLocks noGrp="1"/>
          </p:cNvGraphicFramePr>
          <p:nvPr>
            <p:ph idx="1"/>
            <p:extLst>
              <p:ext uri="{D42A27DB-BD31-4B8C-83A1-F6EECF244321}">
                <p14:modId xmlns:p14="http://schemas.microsoft.com/office/powerpoint/2010/main" val="3557436423"/>
              </p:ext>
            </p:extLst>
          </p:nvPr>
        </p:nvGraphicFramePr>
        <p:xfrm>
          <a:off x="179512" y="918692"/>
          <a:ext cx="8712967" cy="5534644"/>
        </p:xfrm>
        <a:graphic>
          <a:graphicData uri="http://schemas.openxmlformats.org/drawingml/2006/table">
            <a:tbl>
              <a:tblPr firstRow="1" bandRow="1"/>
              <a:tblGrid>
                <a:gridCol w="5999815"/>
                <a:gridCol w="904384"/>
                <a:gridCol w="904384"/>
                <a:gridCol w="904384"/>
              </a:tblGrid>
              <a:tr h="1387764">
                <a:tc>
                  <a:txBody>
                    <a:bodyPr/>
                    <a:lstStyle/>
                    <a:p>
                      <a:pPr algn="ctr" rtl="0" fontAlgn="ctr"/>
                      <a:r>
                        <a:rPr lang="ro-RO" sz="1600" b="1" i="0" u="none" strike="noStrike" dirty="0">
                          <a:solidFill>
                            <a:srgbClr val="FFFFFF"/>
                          </a:solidFill>
                          <a:effectLst/>
                          <a:latin typeface="Times New Roman"/>
                        </a:rPr>
                        <a:t>Obiective / indicatori</a:t>
                      </a:r>
                      <a:endParaRPr lang="ru-RU" sz="1600" b="1" i="0" u="none" strike="noStrike" dirty="0">
                        <a:solidFill>
                          <a:srgbClr val="FFFFFF"/>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a:txBody>
                    <a:bodyPr/>
                    <a:lstStyle/>
                    <a:p>
                      <a:pPr algn="l" rtl="0" fontAlgn="b"/>
                      <a:r>
                        <a:rPr lang="ro-RO" sz="1200" b="0" i="0" u="none" strike="noStrike" dirty="0">
                          <a:solidFill>
                            <a:srgbClr val="000000"/>
                          </a:solidFill>
                          <a:effectLst/>
                          <a:latin typeface="Times New Roman"/>
                        </a:rPr>
                        <a:t>Distanta medie ponderata a populației până la piață</a:t>
                      </a:r>
                      <a:endParaRPr lang="ru-RU" sz="1200" b="0" i="0" u="none" strike="noStrike" dirty="0">
                        <a:solidFill>
                          <a:srgbClr val="000000"/>
                        </a:solidFill>
                        <a:effectLst/>
                        <a:latin typeface="Times New Roman"/>
                      </a:endParaRPr>
                    </a:p>
                  </a:txBody>
                  <a:tcPr marL="7497" marR="7497" marT="749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b"/>
                      <a:r>
                        <a:rPr lang="ro-RO" sz="1200" b="0" i="0" u="none" strike="noStrike" dirty="0">
                          <a:solidFill>
                            <a:srgbClr val="000000"/>
                          </a:solidFill>
                          <a:effectLst/>
                          <a:latin typeface="Times New Roman"/>
                        </a:rPr>
                        <a:t>Distanta medie ponderata a populației până la oraș</a:t>
                      </a:r>
                      <a:endParaRPr lang="ru-RU" sz="1200" b="0" i="0" u="none" strike="noStrike" dirty="0">
                        <a:solidFill>
                          <a:srgbClr val="000000"/>
                        </a:solidFill>
                        <a:effectLst/>
                        <a:latin typeface="Times New Roman"/>
                      </a:endParaRPr>
                    </a:p>
                  </a:txBody>
                  <a:tcPr marL="7497" marR="7497" marT="7497"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b"/>
                      <a:r>
                        <a:rPr lang="ro-RO" sz="1200" b="0" i="0" u="none" strike="noStrike" dirty="0">
                          <a:solidFill>
                            <a:srgbClr val="000000"/>
                          </a:solidFill>
                          <a:effectLst/>
                          <a:latin typeface="Times New Roman"/>
                        </a:rPr>
                        <a:t>Rata </a:t>
                      </a:r>
                      <a:r>
                        <a:rPr lang="ro-RO" sz="1200" b="0" i="0" u="none" strike="noStrike" kern="1200" dirty="0">
                          <a:solidFill>
                            <a:srgbClr val="000000"/>
                          </a:solidFill>
                          <a:effectLst/>
                          <a:latin typeface="Times New Roman"/>
                          <a:ea typeface="+mn-ea"/>
                          <a:cs typeface="+mn-cs"/>
                        </a:rPr>
                        <a:t>drumurilor reparate sau construite în ultimii 5 ani în total drumuri</a:t>
                      </a:r>
                      <a:endParaRPr lang="ru-RU" sz="1200" b="0" i="0" u="none" strike="noStrike" kern="1200" dirty="0">
                        <a:solidFill>
                          <a:srgbClr val="000000"/>
                        </a:solidFill>
                        <a:effectLst/>
                        <a:latin typeface="Times New Roman"/>
                        <a:ea typeface="+mn-ea"/>
                        <a:cs typeface="+mn-cs"/>
                      </a:endParaRPr>
                    </a:p>
                  </a:txBody>
                  <a:tcPr marL="7497" marR="7497" marT="7497" marB="0" vert="vert27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09990">
                <a:tc gridSpan="4">
                  <a:txBody>
                    <a:bodyPr/>
                    <a:lstStyle/>
                    <a:p>
                      <a:pPr algn="l" rtl="0" fontAlgn="ctr"/>
                      <a:r>
                        <a:rPr lang="ro-RO" sz="1200" b="1" i="0" u="none" strike="noStrike" dirty="0">
                          <a:solidFill>
                            <a:srgbClr val="FFFFFF"/>
                          </a:solidFill>
                          <a:effectLst/>
                          <a:latin typeface="Times New Roman"/>
                        </a:rPr>
                        <a:t>Infrastructura transporturilor și drumurilor</a:t>
                      </a:r>
                      <a:endParaRPr lang="ru-RU" sz="1200" b="1" i="0" u="none" strike="noStrike" dirty="0">
                        <a:solidFill>
                          <a:srgbClr val="FFFFFF"/>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00861">
                <a:tc>
                  <a:txBody>
                    <a:bodyPr/>
                    <a:lstStyle/>
                    <a:p>
                      <a:pPr algn="l" rtl="0" fontAlgn="ctr"/>
                      <a:r>
                        <a:rPr lang="ro-RO" sz="1200" b="0" i="0" u="none" strike="noStrike" dirty="0">
                          <a:solidFill>
                            <a:srgbClr val="000000"/>
                          </a:solidFill>
                          <a:effectLst/>
                          <a:latin typeface="Times New Roman"/>
                        </a:rPr>
                        <a:t>Reparația a 4900 km de drum local până în 2020</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D050"/>
                    </a:solidFill>
                  </a:tcPr>
                </a:tc>
              </a:tr>
              <a:tr h="301291">
                <a:tc>
                  <a:txBody>
                    <a:bodyPr/>
                    <a:lstStyle/>
                    <a:p>
                      <a:pPr algn="l" rtl="0" fontAlgn="ctr"/>
                      <a:r>
                        <a:rPr lang="ro-RO" sz="1200" b="0" i="0" u="none" strike="noStrike">
                          <a:solidFill>
                            <a:srgbClr val="000000"/>
                          </a:solidFill>
                          <a:effectLst/>
                          <a:latin typeface="Times New Roman"/>
                        </a:rPr>
                        <a:t>Asigurarea reparaţiei și întreţinerii corespunzătoare a drumurilor locale (6.008 km) până în 2022</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368863">
                <a:tc>
                  <a:txBody>
                    <a:bodyPr/>
                    <a:lstStyle/>
                    <a:p>
                      <a:pPr algn="l" rtl="0" fontAlgn="ctr"/>
                      <a:r>
                        <a:rPr lang="ro-RO" sz="1200" b="0" i="0" u="none" strike="noStrike" dirty="0">
                          <a:solidFill>
                            <a:srgbClr val="000000"/>
                          </a:solidFill>
                          <a:effectLst/>
                          <a:latin typeface="Times New Roman"/>
                        </a:rPr>
                        <a:t>Asigurarea pe parcursul întregului an a accesului la reţeaua de drumuri naţionale pe drumurile locale/rurale din toate localităţile ţării</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91730">
                <a:tc>
                  <a:txBody>
                    <a:bodyPr/>
                    <a:lstStyle/>
                    <a:p>
                      <a:pPr algn="l" rtl="0" fontAlgn="ctr"/>
                      <a:r>
                        <a:rPr lang="ro-RO" sz="1200" b="0" i="0" u="none" strike="noStrike">
                          <a:solidFill>
                            <a:srgbClr val="000000"/>
                          </a:solidFill>
                          <a:effectLst/>
                          <a:latin typeface="Times New Roman"/>
                        </a:rPr>
                        <a:t>Asigurarea transportării mărfurilor și pasagerilor în condiţii de siguranţă</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200861">
                <a:tc>
                  <a:txBody>
                    <a:bodyPr/>
                    <a:lstStyle/>
                    <a:p>
                      <a:pPr algn="l" rtl="0" fontAlgn="ctr"/>
                      <a:r>
                        <a:rPr lang="ro-RO" sz="1200" b="0" i="0" u="none" strike="noStrike" dirty="0">
                          <a:solidFill>
                            <a:srgbClr val="000000"/>
                          </a:solidFill>
                          <a:effectLst/>
                          <a:latin typeface="Times New Roman"/>
                        </a:rPr>
                        <a:t>Reabilitarea și modernizarea infrastructurii de transport</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368863">
                <a:tc>
                  <a:txBody>
                    <a:bodyPr/>
                    <a:lstStyle/>
                    <a:p>
                      <a:pPr algn="l" rtl="0" fontAlgn="ctr"/>
                      <a:r>
                        <a:rPr lang="ro-RO" sz="1200" b="0" i="0" u="none" strike="noStrike">
                          <a:solidFill>
                            <a:srgbClr val="000000"/>
                          </a:solidFill>
                          <a:effectLst/>
                          <a:latin typeface="Times New Roman"/>
                        </a:rPr>
                        <a:t>Reabilitarea căilor de acces de la traseele magistrale spre şcolile și spitalele din zonele rurale adiacente</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200861">
                <a:tc>
                  <a:txBody>
                    <a:bodyPr/>
                    <a:lstStyle/>
                    <a:p>
                      <a:pPr algn="l" rtl="0" fontAlgn="ctr"/>
                      <a:r>
                        <a:rPr lang="ro-RO" sz="1200" b="0" i="0" u="none" strike="noStrike" dirty="0">
                          <a:solidFill>
                            <a:srgbClr val="000000"/>
                          </a:solidFill>
                          <a:effectLst/>
                          <a:latin typeface="Times New Roman"/>
                        </a:rPr>
                        <a:t>Reabilitarea infrastructurii fizice: drumuri locale, regionale</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447371">
                <a:tc>
                  <a:txBody>
                    <a:bodyPr/>
                    <a:lstStyle/>
                    <a:p>
                      <a:pPr algn="l" rtl="0" fontAlgn="ctr"/>
                      <a:r>
                        <a:rPr lang="ro-RO" sz="1200" b="0" i="0" u="none" strike="noStrike">
                          <a:solidFill>
                            <a:srgbClr val="000000"/>
                          </a:solidFill>
                          <a:effectLst/>
                          <a:latin typeface="Times New Roman"/>
                        </a:rPr>
                        <a:t>Modernizarea drumurilor, infrastructurii, școlilor și asigurarea cu transport a elevilor din alte localități ca condiție absolut necesara în cazul creării școlilor de circumscripție;</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ctr"/>
                      <a:r>
                        <a:rPr lang="ro-RO" sz="900" b="0" i="0" u="none" strike="noStrike">
                          <a:solidFill>
                            <a:srgbClr val="92D050"/>
                          </a:solidFill>
                          <a:effectLst/>
                          <a:latin typeface="Times New Roman"/>
                        </a:rPr>
                        <a:t> </a:t>
                      </a:r>
                      <a:endParaRPr lang="ru-RU" sz="900" b="0" i="0" u="none" strike="noStrike">
                        <a:solidFill>
                          <a:srgbClr val="92D05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200861">
                <a:tc gridSpan="4">
                  <a:txBody>
                    <a:bodyPr/>
                    <a:lstStyle/>
                    <a:p>
                      <a:pPr algn="l" rtl="0" fontAlgn="ctr"/>
                      <a:r>
                        <a:rPr lang="ro-RO" sz="1200" b="1" i="0" u="none" strike="noStrike" dirty="0">
                          <a:solidFill>
                            <a:srgbClr val="FFFFFF"/>
                          </a:solidFill>
                          <a:effectLst/>
                          <a:latin typeface="Times New Roman"/>
                        </a:rPr>
                        <a:t>Infrastructura comercială</a:t>
                      </a:r>
                      <a:endParaRPr lang="ru-RU" sz="1200" b="1" i="0" u="none" strike="noStrike" dirty="0">
                        <a:solidFill>
                          <a:srgbClr val="FFFFFF"/>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10422">
                <a:tc>
                  <a:txBody>
                    <a:bodyPr/>
                    <a:lstStyle/>
                    <a:p>
                      <a:pPr algn="l" rtl="0" fontAlgn="ctr"/>
                      <a:r>
                        <a:rPr lang="ro-RO" sz="1200" b="0" i="0" u="none" strike="noStrike">
                          <a:solidFill>
                            <a:srgbClr val="000000"/>
                          </a:solidFill>
                          <a:effectLst/>
                          <a:latin typeface="Times New Roman"/>
                        </a:rPr>
                        <a:t>Pieţele agroalimentare actuale urmează să fie transformate în centre comerciale</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1200" b="0" i="0" u="none" strike="noStrike" dirty="0">
                          <a:solidFill>
                            <a:srgbClr val="000000"/>
                          </a:solidFill>
                          <a:effectLst/>
                          <a:latin typeface="Times New Roman"/>
                        </a:rPr>
                        <a:t> </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91730">
                <a:tc>
                  <a:txBody>
                    <a:bodyPr/>
                    <a:lstStyle/>
                    <a:p>
                      <a:pPr algn="l" rtl="0" fontAlgn="ctr"/>
                      <a:r>
                        <a:rPr lang="ro-RO" sz="1200" b="0" i="0" u="none" strike="noStrike" dirty="0">
                          <a:solidFill>
                            <a:srgbClr val="000000"/>
                          </a:solidFill>
                          <a:effectLst/>
                          <a:latin typeface="Times New Roman"/>
                        </a:rPr>
                        <a:t>Modernizarea pieţelor agricole din localităţile rurale</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68863">
                <a:tc>
                  <a:txBody>
                    <a:bodyPr/>
                    <a:lstStyle/>
                    <a:p>
                      <a:pPr algn="l" rtl="0" fontAlgn="ctr"/>
                      <a:r>
                        <a:rPr lang="ro-RO" sz="1200" b="0" i="0" u="none" strike="noStrike" dirty="0">
                          <a:solidFill>
                            <a:srgbClr val="000000"/>
                          </a:solidFill>
                          <a:effectLst/>
                          <a:latin typeface="Times New Roman"/>
                        </a:rPr>
                        <a:t>Îmbunătăţirea accesului populaţiei, atât din mediul rural, cât și din mediul urban, la o infrastructură comercială modernă</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1200" b="0" i="0" u="none" strike="noStrike">
                          <a:solidFill>
                            <a:srgbClr val="000000"/>
                          </a:solidFill>
                          <a:effectLst/>
                          <a:latin typeface="Times New Roman"/>
                        </a:rPr>
                        <a:t> </a:t>
                      </a:r>
                      <a:endParaRPr lang="ru-RU" sz="12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ro-RO" sz="700" b="0" i="0" u="none" strike="noStrike">
                          <a:solidFill>
                            <a:srgbClr val="000000"/>
                          </a:solidFill>
                          <a:effectLst/>
                          <a:latin typeface="Times New Roman"/>
                        </a:rPr>
                        <a:t> </a:t>
                      </a:r>
                      <a:endParaRPr lang="ru-RU" sz="700" b="0" i="0"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149054">
                <a:tc>
                  <a:txBody>
                    <a:bodyPr/>
                    <a:lstStyle/>
                    <a:p>
                      <a:pPr algn="l" rtl="0" fontAlgn="ctr"/>
                      <a:r>
                        <a:rPr lang="ro-RO" sz="1200" b="0" i="0" u="none" strike="noStrike" dirty="0">
                          <a:solidFill>
                            <a:srgbClr val="000000"/>
                          </a:solidFill>
                          <a:effectLst/>
                          <a:latin typeface="Times New Roman"/>
                        </a:rPr>
                        <a:t> </a:t>
                      </a:r>
                      <a:endParaRPr lang="ru-RU" sz="1200" b="0" i="0" u="none" strike="noStrike" dirty="0">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gridSpan="3">
                  <a:txBody>
                    <a:bodyPr/>
                    <a:lstStyle/>
                    <a:p>
                      <a:pPr algn="l" fontAlgn="ctr"/>
                      <a:r>
                        <a:rPr lang="ro-RO" sz="1200" b="0" i="1" u="none" strike="noStrike">
                          <a:solidFill>
                            <a:srgbClr val="000000"/>
                          </a:solidFill>
                          <a:effectLst/>
                          <a:latin typeface="Times New Roman"/>
                        </a:rPr>
                        <a:t>nu corespunde cu obiectivele strategice</a:t>
                      </a:r>
                      <a:endParaRPr lang="ru-RU" sz="1200" b="0" i="1" u="none" strike="noStrike">
                        <a:solidFill>
                          <a:srgbClr val="000000"/>
                        </a:solidFill>
                        <a:effectLst/>
                        <a:latin typeface="Times New Roman"/>
                      </a:endParaRPr>
                    </a:p>
                  </a:txBody>
                  <a:tcPr marL="7497" marR="7497" marT="7497"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r>
              <a:tr h="174701">
                <a:tc>
                  <a:txBody>
                    <a:bodyPr/>
                    <a:lstStyle/>
                    <a:p>
                      <a:pPr algn="l" fontAlgn="ctr"/>
                      <a:r>
                        <a:rPr lang="ro-RO" sz="1200" b="0" i="0" u="none" strike="noStrike" dirty="0">
                          <a:solidFill>
                            <a:srgbClr val="000000"/>
                          </a:solidFill>
                          <a:effectLst/>
                          <a:latin typeface="Times New Roman"/>
                        </a:rPr>
                        <a:t> </a:t>
                      </a:r>
                      <a:endParaRPr lang="ru-RU" sz="1200" b="0" i="0" u="none" strike="noStrike" dirty="0">
                        <a:solidFill>
                          <a:srgbClr val="000000"/>
                        </a:solidFill>
                        <a:effectLst/>
                        <a:latin typeface="Times New Roman"/>
                      </a:endParaRPr>
                    </a:p>
                  </a:txBody>
                  <a:tcPr marL="7497" marR="7497" marT="7497" marB="0" anchor="ctr">
                    <a:lnL>
                      <a:noFill/>
                    </a:lnL>
                    <a:lnR>
                      <a:noFill/>
                    </a:lnR>
                    <a:lnT w="12700" cap="flat" cmpd="sng" algn="ctr">
                      <a:solidFill>
                        <a:srgbClr val="FFFFFF"/>
                      </a:solidFill>
                      <a:prstDash val="solid"/>
                      <a:round/>
                      <a:headEnd type="none" w="med" len="med"/>
                      <a:tailEnd type="none" w="med" len="med"/>
                    </a:lnT>
                    <a:lnB>
                      <a:noFill/>
                    </a:lnB>
                    <a:solidFill>
                      <a:srgbClr val="FFFF00"/>
                    </a:solidFill>
                  </a:tcPr>
                </a:tc>
                <a:tc gridSpan="3">
                  <a:txBody>
                    <a:bodyPr/>
                    <a:lstStyle/>
                    <a:p>
                      <a:pPr algn="l" fontAlgn="ctr"/>
                      <a:r>
                        <a:rPr lang="ro-RO" sz="1200" b="0" i="1" u="none" strike="noStrike" dirty="0">
                          <a:solidFill>
                            <a:srgbClr val="000000"/>
                          </a:solidFill>
                          <a:effectLst/>
                          <a:latin typeface="Times New Roman"/>
                        </a:rPr>
                        <a:t>corespunde parțial cu obiectivele strategice</a:t>
                      </a:r>
                      <a:endParaRPr lang="ru-RU" sz="1200" b="0" i="1" u="none" strike="noStrike" dirty="0">
                        <a:solidFill>
                          <a:srgbClr val="000000"/>
                        </a:solidFill>
                        <a:effectLst/>
                        <a:latin typeface="Times New Roman"/>
                      </a:endParaRPr>
                    </a:p>
                  </a:txBody>
                  <a:tcPr marL="7497" marR="7497" marT="7497" marB="0" anchor="ctr">
                    <a:lnL>
                      <a:noFill/>
                    </a:lnL>
                    <a:lnR>
                      <a:noFill/>
                    </a:lnR>
                    <a:lnT>
                      <a:noFill/>
                    </a:lnT>
                    <a:lnB>
                      <a:noFill/>
                    </a:lnB>
                  </a:tcPr>
                </a:tc>
                <a:tc hMerge="1">
                  <a:txBody>
                    <a:bodyPr/>
                    <a:lstStyle/>
                    <a:p>
                      <a:endParaRPr lang="ru-RU"/>
                    </a:p>
                  </a:txBody>
                  <a:tcPr/>
                </a:tc>
                <a:tc hMerge="1">
                  <a:txBody>
                    <a:bodyPr/>
                    <a:lstStyle/>
                    <a:p>
                      <a:endParaRPr lang="ru-RU"/>
                    </a:p>
                  </a:txBody>
                  <a:tcPr/>
                </a:tc>
              </a:tr>
              <a:tr h="128340">
                <a:tc>
                  <a:txBody>
                    <a:bodyPr/>
                    <a:lstStyle/>
                    <a:p>
                      <a:pPr algn="l" fontAlgn="ctr"/>
                      <a:r>
                        <a:rPr lang="ro-RO" sz="1200" b="0" i="0" u="none" strike="noStrike" dirty="0">
                          <a:solidFill>
                            <a:srgbClr val="000000"/>
                          </a:solidFill>
                          <a:effectLst/>
                          <a:latin typeface="Times New Roman"/>
                        </a:rPr>
                        <a:t> </a:t>
                      </a:r>
                      <a:endParaRPr lang="ru-RU" sz="1200" b="0" i="0" u="none" strike="noStrike" dirty="0">
                        <a:solidFill>
                          <a:srgbClr val="000000"/>
                        </a:solidFill>
                        <a:effectLst/>
                        <a:latin typeface="Times New Roman"/>
                      </a:endParaRPr>
                    </a:p>
                  </a:txBody>
                  <a:tcPr marL="7497" marR="7497" marT="7497" marB="0" anchor="ctr">
                    <a:lnL>
                      <a:noFill/>
                    </a:lnL>
                    <a:lnR>
                      <a:noFill/>
                    </a:lnR>
                    <a:lnT>
                      <a:noFill/>
                    </a:lnT>
                    <a:lnB>
                      <a:noFill/>
                    </a:lnB>
                    <a:solidFill>
                      <a:srgbClr val="92D050"/>
                    </a:solidFill>
                  </a:tcPr>
                </a:tc>
                <a:tc gridSpan="3">
                  <a:txBody>
                    <a:bodyPr/>
                    <a:lstStyle/>
                    <a:p>
                      <a:pPr algn="l" fontAlgn="ctr"/>
                      <a:r>
                        <a:rPr lang="ro-RO" sz="1200" b="0" i="1" u="none" strike="noStrike" dirty="0">
                          <a:solidFill>
                            <a:srgbClr val="000000"/>
                          </a:solidFill>
                          <a:effectLst/>
                          <a:latin typeface="Times New Roman"/>
                        </a:rPr>
                        <a:t>corespunde cu obiectivele strategice</a:t>
                      </a:r>
                      <a:endParaRPr lang="ru-RU" sz="1200" b="0" i="1" u="none" strike="noStrike" dirty="0">
                        <a:solidFill>
                          <a:srgbClr val="000000"/>
                        </a:solidFill>
                        <a:effectLst/>
                        <a:latin typeface="Times New Roman"/>
                      </a:endParaRPr>
                    </a:p>
                  </a:txBody>
                  <a:tcPr marL="7497" marR="7497" marT="7497" marB="0" anchor="ctr">
                    <a:lnL>
                      <a:noFill/>
                    </a:lnL>
                    <a:lnR>
                      <a:noFill/>
                    </a:lnR>
                    <a:lnT>
                      <a:noFill/>
                    </a:lnT>
                    <a:lnB>
                      <a:noFill/>
                    </a:lnB>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9952131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„INFRASTRUCTURĂ”</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5" name="Объект 8"/>
          <p:cNvGraphicFramePr>
            <a:graphicFrameLocks noGrp="1"/>
          </p:cNvGraphicFramePr>
          <p:nvPr>
            <p:ph idx="1"/>
            <p:extLst>
              <p:ext uri="{D42A27DB-BD31-4B8C-83A1-F6EECF244321}">
                <p14:modId xmlns:p14="http://schemas.microsoft.com/office/powerpoint/2010/main" val="1571242956"/>
              </p:ext>
            </p:extLst>
          </p:nvPr>
        </p:nvGraphicFramePr>
        <p:xfrm>
          <a:off x="395536" y="1537154"/>
          <a:ext cx="8568952" cy="5154423"/>
        </p:xfrm>
        <a:graphic>
          <a:graphicData uri="http://schemas.openxmlformats.org/drawingml/2006/table">
            <a:tbl>
              <a:tblPr firstRow="1" firstCol="1" bandRow="1"/>
              <a:tblGrid>
                <a:gridCol w="8568952"/>
              </a:tblGrid>
              <a:tr h="667710">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000" b="1" kern="1200" dirty="0" smtClean="0">
                          <a:solidFill>
                            <a:schemeClr val="bg1"/>
                          </a:solidFill>
                          <a:effectLst/>
                          <a:latin typeface="+mn-lt"/>
                          <a:ea typeface="+mn-ea"/>
                          <a:cs typeface="+mn-cs"/>
                        </a:rPr>
                        <a:t>Indicatori corelaţi cu politicile</a:t>
                      </a:r>
                      <a:r>
                        <a:rPr lang="ro-RO" sz="2000" b="1" kern="1200" baseline="0" dirty="0" smtClean="0">
                          <a:solidFill>
                            <a:schemeClr val="bg1"/>
                          </a:solidFill>
                          <a:effectLst/>
                          <a:latin typeface="+mn-lt"/>
                          <a:ea typeface="+mn-ea"/>
                          <a:cs typeface="+mn-cs"/>
                        </a:rPr>
                        <a:t> de dezvoltare a infrastructurii</a:t>
                      </a:r>
                      <a:endParaRPr kumimoji="0" lang="ru-RU" sz="18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252293">
                <a:tc>
                  <a:txBody>
                    <a:bodyPr/>
                    <a:lstStyle/>
                    <a:p>
                      <a:pPr>
                        <a:lnSpc>
                          <a:spcPct val="115000"/>
                        </a:lnSpc>
                        <a:spcAft>
                          <a:spcPts val="0"/>
                        </a:spcAft>
                      </a:pPr>
                      <a:r>
                        <a:rPr lang="ro-RO" sz="1400" b="1" i="1" kern="1200" dirty="0">
                          <a:solidFill>
                            <a:srgbClr val="FFFFFF"/>
                          </a:solidFill>
                          <a:effectLst/>
                          <a:latin typeface="Times New Roman"/>
                          <a:ea typeface="Times New Roman"/>
                          <a:cs typeface="Times New Roman"/>
                        </a:rPr>
                        <a:t>Infrastructura drumurilor și transporturilor</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999FF"/>
                    </a:solidFill>
                  </a:tcPr>
                </a:tc>
              </a:tr>
              <a:tr h="251763">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Ponderea drumurilor cu suprafața rigidă, %</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45492">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Ponderea drumurilor în stare bună și foarte bună, %</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239221">
                <a:tc>
                  <a:txBody>
                    <a:bodyPr/>
                    <a:lstStyle/>
                    <a:p>
                      <a:pPr eaLnBrk="0" fontAlgn="base" hangingPunct="0">
                        <a:lnSpc>
                          <a:spcPct val="90000"/>
                        </a:lnSpc>
                        <a:spcAft>
                          <a:spcPts val="0"/>
                        </a:spcAft>
                      </a:pPr>
                      <a:r>
                        <a:rPr lang="ro-RO" sz="1400" kern="1200" dirty="0" smtClean="0">
                          <a:solidFill>
                            <a:srgbClr val="000000"/>
                          </a:solidFill>
                          <a:effectLst/>
                          <a:latin typeface="Times New Roman"/>
                          <a:ea typeface="Times New Roman"/>
                          <a:cs typeface="Times New Roman"/>
                        </a:rPr>
                        <a:t>Acces</a:t>
                      </a:r>
                      <a:r>
                        <a:rPr lang="ro-RO" sz="1400" kern="1200" baseline="0" dirty="0" smtClean="0">
                          <a:solidFill>
                            <a:srgbClr val="000000"/>
                          </a:solidFill>
                          <a:effectLst/>
                          <a:latin typeface="Times New Roman"/>
                          <a:ea typeface="Times New Roman"/>
                          <a:cs typeface="Times New Roman"/>
                        </a:rPr>
                        <a:t> la transportul rutier (</a:t>
                      </a:r>
                      <a:r>
                        <a:rPr lang="ro-RO" sz="1400" kern="1200" dirty="0" smtClean="0">
                          <a:solidFill>
                            <a:srgbClr val="000000"/>
                          </a:solidFill>
                          <a:effectLst/>
                          <a:latin typeface="Times New Roman"/>
                          <a:ea typeface="Times New Roman"/>
                          <a:cs typeface="Times New Roman"/>
                        </a:rPr>
                        <a:t>Numărul </a:t>
                      </a:r>
                      <a:r>
                        <a:rPr lang="ro-RO" sz="1400" kern="1200" dirty="0">
                          <a:solidFill>
                            <a:srgbClr val="000000"/>
                          </a:solidFill>
                          <a:effectLst/>
                          <a:latin typeface="Times New Roman"/>
                          <a:ea typeface="Times New Roman"/>
                          <a:cs typeface="Times New Roman"/>
                        </a:rPr>
                        <a:t>rutelor regulate pe săptămână ce trec prin </a:t>
                      </a:r>
                      <a:r>
                        <a:rPr lang="ro-RO" sz="1400" kern="1200" dirty="0" smtClean="0">
                          <a:solidFill>
                            <a:srgbClr val="000000"/>
                          </a:solidFill>
                          <a:effectLst/>
                          <a:latin typeface="Times New Roman"/>
                          <a:ea typeface="Times New Roman"/>
                          <a:cs typeface="Times New Roman"/>
                        </a:rPr>
                        <a:t>localitate)</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07717">
                <a:tc>
                  <a:txBody>
                    <a:bodyPr/>
                    <a:lstStyle/>
                    <a:p>
                      <a:pPr>
                        <a:lnSpc>
                          <a:spcPct val="115000"/>
                        </a:lnSpc>
                        <a:spcAft>
                          <a:spcPts val="0"/>
                        </a:spcAft>
                      </a:pPr>
                      <a:r>
                        <a:rPr lang="ro-RO" sz="1400" b="1" i="1" kern="1200" dirty="0">
                          <a:solidFill>
                            <a:srgbClr val="FFFFFF"/>
                          </a:solidFill>
                          <a:effectLst/>
                          <a:latin typeface="Times New Roman"/>
                          <a:ea typeface="Times New Roman"/>
                          <a:cs typeface="Times New Roman"/>
                        </a:rPr>
                        <a:t>Infrastructura de apă și canalizare</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r>
              <a:tr h="243674">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Densitatea rețelei de distribuție a apei potabile </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37403">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Rata locuințelor </a:t>
                      </a:r>
                      <a:r>
                        <a:rPr lang="ro-RO" sz="1400" kern="1200" dirty="0" smtClean="0">
                          <a:solidFill>
                            <a:srgbClr val="000000"/>
                          </a:solidFill>
                          <a:effectLst/>
                          <a:latin typeface="Times New Roman"/>
                          <a:ea typeface="Times New Roman"/>
                          <a:cs typeface="Times New Roman"/>
                        </a:rPr>
                        <a:t>ce </a:t>
                      </a:r>
                      <a:r>
                        <a:rPr lang="ro-RO" sz="1400" kern="1200" dirty="0">
                          <a:solidFill>
                            <a:srgbClr val="000000"/>
                          </a:solidFill>
                          <a:effectLst/>
                          <a:latin typeface="Times New Roman"/>
                          <a:ea typeface="Times New Roman"/>
                          <a:cs typeface="Times New Roman"/>
                        </a:rPr>
                        <a:t>beneficiază de </a:t>
                      </a:r>
                      <a:r>
                        <a:rPr lang="ro-RO" sz="1400" kern="1200" dirty="0" smtClean="0">
                          <a:solidFill>
                            <a:srgbClr val="000000"/>
                          </a:solidFill>
                          <a:effectLst/>
                          <a:latin typeface="Times New Roman"/>
                          <a:ea typeface="Times New Roman"/>
                          <a:cs typeface="Times New Roman"/>
                        </a:rPr>
                        <a:t>apeduct</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218441">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Densitatea rețelei de canalizare</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05750">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Rata locuințelor </a:t>
                      </a:r>
                      <a:r>
                        <a:rPr lang="ro-RO" sz="1400" kern="1200" dirty="0" smtClean="0">
                          <a:solidFill>
                            <a:srgbClr val="000000"/>
                          </a:solidFill>
                          <a:effectLst/>
                          <a:latin typeface="Times New Roman"/>
                          <a:ea typeface="Times New Roman"/>
                          <a:cs typeface="Times New Roman"/>
                        </a:rPr>
                        <a:t>ce </a:t>
                      </a:r>
                      <a:r>
                        <a:rPr lang="ro-RO" sz="1400" kern="1200" dirty="0">
                          <a:solidFill>
                            <a:srgbClr val="000000"/>
                          </a:solidFill>
                          <a:effectLst/>
                          <a:latin typeface="Times New Roman"/>
                          <a:ea typeface="Times New Roman"/>
                          <a:cs typeface="Times New Roman"/>
                        </a:rPr>
                        <a:t>beneficiază de </a:t>
                      </a:r>
                      <a:r>
                        <a:rPr lang="ro-RO" sz="1400" kern="1200" dirty="0" smtClean="0">
                          <a:solidFill>
                            <a:srgbClr val="000000"/>
                          </a:solidFill>
                          <a:effectLst/>
                          <a:latin typeface="Times New Roman"/>
                          <a:ea typeface="Times New Roman"/>
                          <a:cs typeface="Times New Roman"/>
                        </a:rPr>
                        <a:t>canalizare</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270268">
                <a:tc>
                  <a:txBody>
                    <a:bodyPr/>
                    <a:lstStyle/>
                    <a:p>
                      <a:pPr>
                        <a:lnSpc>
                          <a:spcPct val="115000"/>
                        </a:lnSpc>
                        <a:spcAft>
                          <a:spcPts val="0"/>
                        </a:spcAft>
                      </a:pPr>
                      <a:r>
                        <a:rPr lang="ro-RO" sz="1400" b="1" i="1" kern="1200" dirty="0">
                          <a:solidFill>
                            <a:srgbClr val="FFFFFF"/>
                          </a:solidFill>
                          <a:effectLst/>
                          <a:latin typeface="Times New Roman"/>
                          <a:ea typeface="Times New Roman"/>
                          <a:cs typeface="Times New Roman"/>
                        </a:rPr>
                        <a:t>Infrastructura energetică</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r h="264723">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Densitatea rețelei conductelor de gaze naturale </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16024">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Rata locuințelor </a:t>
                      </a:r>
                      <a:r>
                        <a:rPr lang="ro-RO" sz="1400" kern="1200" dirty="0" smtClean="0">
                          <a:solidFill>
                            <a:srgbClr val="000000"/>
                          </a:solidFill>
                          <a:effectLst/>
                          <a:latin typeface="Times New Roman"/>
                          <a:ea typeface="Times New Roman"/>
                          <a:cs typeface="Times New Roman"/>
                        </a:rPr>
                        <a:t>gazificate centralizat</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289102">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Rata locuințelor neasigurate cu sistem de </a:t>
                      </a:r>
                      <a:r>
                        <a:rPr lang="ro-RO" sz="1400" kern="1200" dirty="0" smtClean="0">
                          <a:solidFill>
                            <a:srgbClr val="000000"/>
                          </a:solidFill>
                          <a:effectLst/>
                          <a:latin typeface="Times New Roman"/>
                          <a:ea typeface="Times New Roman"/>
                          <a:cs typeface="Times New Roman"/>
                        </a:rPr>
                        <a:t>încălzire</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19196">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Ponderea suprafeței clădirilor publice renovate / eficientizate energetic</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288032">
                <a:tc>
                  <a:txBody>
                    <a:bodyPr/>
                    <a:lstStyle/>
                    <a:p>
                      <a:pPr>
                        <a:lnSpc>
                          <a:spcPct val="115000"/>
                        </a:lnSpc>
                        <a:spcAft>
                          <a:spcPts val="0"/>
                        </a:spcAft>
                      </a:pPr>
                      <a:r>
                        <a:rPr lang="ro-RO" sz="1400" b="1" i="1" kern="1200" dirty="0">
                          <a:solidFill>
                            <a:srgbClr val="FFFFFF"/>
                          </a:solidFill>
                          <a:effectLst/>
                          <a:latin typeface="Times New Roman"/>
                          <a:ea typeface="Times New Roman"/>
                          <a:cs typeface="Times New Roman"/>
                        </a:rPr>
                        <a:t>Infrastructura de comunicații</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r h="216024">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Densitatea rețelei de telefonie fixă</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283790">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Rata abonaţilor la servicii multicanal (televiziune)</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288032">
                <a:tc>
                  <a:txBody>
                    <a:bodyPr/>
                    <a:lstStyle/>
                    <a:p>
                      <a:pPr eaLnBrk="0" fontAlgn="base" hangingPunct="0">
                        <a:lnSpc>
                          <a:spcPct val="90000"/>
                        </a:lnSpc>
                        <a:spcAft>
                          <a:spcPts val="0"/>
                        </a:spcAft>
                      </a:pPr>
                      <a:r>
                        <a:rPr lang="ro-RO" sz="1400" kern="1200" dirty="0">
                          <a:solidFill>
                            <a:srgbClr val="000000"/>
                          </a:solidFill>
                          <a:effectLst/>
                          <a:latin typeface="Times New Roman"/>
                          <a:ea typeface="Times New Roman"/>
                          <a:cs typeface="Times New Roman"/>
                        </a:rPr>
                        <a:t>Rata abonaţilor la internet în bandă largă (Rata de penetrare a internetului în bandă largă)</a:t>
                      </a:r>
                      <a:endParaRPr lang="ru-RU" sz="14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DEFF"/>
                    </a:solidFill>
                  </a:tcPr>
                </a:tc>
              </a:tr>
            </a:tbl>
          </a:graphicData>
        </a:graphic>
      </p:graphicFrame>
    </p:spTree>
    <p:extLst>
      <p:ext uri="{BB962C8B-B14F-4D97-AF65-F5344CB8AC3E}">
        <p14:creationId xmlns:p14="http://schemas.microsoft.com/office/powerpoint/2010/main" val="1973119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social</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065838209"/>
              </p:ext>
            </p:extLst>
          </p:nvPr>
        </p:nvGraphicFramePr>
        <p:xfrm>
          <a:off x="251520" y="1340769"/>
          <a:ext cx="8784976" cy="5594584"/>
        </p:xfrm>
        <a:graphic>
          <a:graphicData uri="http://schemas.openxmlformats.org/drawingml/2006/table">
            <a:tbl>
              <a:tblPr firstRow="1" bandRow="1">
                <a:tableStyleId>{5C22544A-7EE6-4342-B048-85BDC9FD1C3A}</a:tableStyleId>
              </a:tblPr>
              <a:tblGrid>
                <a:gridCol w="5859579"/>
                <a:gridCol w="2925397"/>
              </a:tblGrid>
              <a:tr h="295628">
                <a:tc>
                  <a:txBody>
                    <a:bodyPr/>
                    <a:lstStyle/>
                    <a:p>
                      <a:pPr algn="ctr">
                        <a:lnSpc>
                          <a:spcPct val="115000"/>
                        </a:lnSpc>
                        <a:spcAft>
                          <a:spcPts val="0"/>
                        </a:spcAft>
                      </a:pPr>
                      <a:r>
                        <a:rPr lang="ro-RO" sz="1800" dirty="0">
                          <a:effectLst/>
                          <a:latin typeface="Times New Roman" pitchFamily="18" charset="0"/>
                          <a:cs typeface="Times New Roman" pitchFamily="18" charset="0"/>
                        </a:rPr>
                        <a:t>Obiective</a:t>
                      </a:r>
                      <a:endParaRPr lang="ru-RU" sz="1800" dirty="0">
                        <a:effectLst/>
                        <a:latin typeface="Times New Roman" pitchFamily="18" charset="0"/>
                        <a:ea typeface="Times New Roman"/>
                        <a:cs typeface="Times New Roman" pitchFamily="18" charset="0"/>
                      </a:endParaRPr>
                    </a:p>
                  </a:txBody>
                  <a:tcPr marL="68580" marR="68580" marT="9525" marB="0"/>
                </a:tc>
                <a:tc>
                  <a:txBody>
                    <a:bodyPr/>
                    <a:lstStyle/>
                    <a:p>
                      <a:pPr algn="ctr">
                        <a:lnSpc>
                          <a:spcPct val="115000"/>
                        </a:lnSpc>
                        <a:spcAft>
                          <a:spcPts val="0"/>
                        </a:spcAft>
                      </a:pPr>
                      <a:r>
                        <a:rPr lang="ro-RO" sz="1600" dirty="0">
                          <a:effectLst/>
                          <a:latin typeface="Times New Roman" pitchFamily="18" charset="0"/>
                          <a:cs typeface="Times New Roman" pitchFamily="18" charset="0"/>
                        </a:rPr>
                        <a:t>Strategia</a:t>
                      </a:r>
                      <a:endParaRPr lang="ru-RU" sz="1600" dirty="0">
                        <a:effectLst/>
                        <a:latin typeface="Times New Roman" pitchFamily="18" charset="0"/>
                        <a:ea typeface="Times New Roman"/>
                        <a:cs typeface="Times New Roman" pitchFamily="18" charset="0"/>
                      </a:endParaRPr>
                    </a:p>
                  </a:txBody>
                  <a:tcPr marL="0" marR="0" marT="0" marB="0"/>
                </a:tc>
              </a:tr>
              <a:tr h="266649">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Direcţionarea programelor de asistenţă socială spre susţinerea persoanelor cu venituri mici</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marR="4445">
                        <a:spcAft>
                          <a:spcPts val="0"/>
                        </a:spcAft>
                      </a:pPr>
                      <a:r>
                        <a:rPr lang="ro-RO" sz="1400" i="1" kern="1200">
                          <a:solidFill>
                            <a:srgbClr val="000000"/>
                          </a:solidFill>
                          <a:effectLst/>
                          <a:latin typeface="Times New Roman" pitchFamily="18" charset="0"/>
                          <a:cs typeface="Times New Roman" pitchFamily="18" charset="0"/>
                        </a:rPr>
                        <a:t>Programul de activitate a Guvernului</a:t>
                      </a:r>
                      <a:endParaRPr lang="ru-RU" sz="1400" i="1">
                        <a:effectLst/>
                        <a:latin typeface="Times New Roman" pitchFamily="18" charset="0"/>
                        <a:cs typeface="Times New Roman" pitchFamily="18" charset="0"/>
                      </a:endParaRPr>
                    </a:p>
                  </a:txBody>
                  <a:tcPr marL="0" marR="0" marT="0" marB="0"/>
                </a:tc>
              </a:tr>
              <a:tr h="444414">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Asigurarea incluziunii sociale a persoanelor cu dizabilități și a grupurilor marginalizate</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lgn="l">
                        <a:spcAft>
                          <a:spcPts val="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a:t>
                      </a:r>
                      <a:endParaRPr lang="ru-RU" sz="1400" i="1" dirty="0">
                        <a:effectLst/>
                        <a:latin typeface="Times New Roman" pitchFamily="18" charset="0"/>
                        <a:ea typeface="Times New Roman"/>
                        <a:cs typeface="Times New Roman" pitchFamily="18" charset="0"/>
                      </a:endParaRPr>
                    </a:p>
                  </a:txBody>
                  <a:tcPr marL="0" marR="0" marT="0" marB="0"/>
                </a:tc>
              </a:tr>
              <a:tr h="444414">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Diversificarea serviciilor sociale destinate persoanelor cu dizabilităţi;</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spcAft>
                          <a:spcPts val="0"/>
                        </a:spcAft>
                      </a:pPr>
                      <a:r>
                        <a:rPr lang="ro-RO" sz="1400" i="1" kern="1200" dirty="0">
                          <a:solidFill>
                            <a:srgbClr val="000000"/>
                          </a:solidFill>
                          <a:effectLst/>
                          <a:latin typeface="Times New Roman" pitchFamily="18" charset="0"/>
                          <a:cs typeface="Times New Roman" pitchFamily="18" charset="0"/>
                        </a:rPr>
                        <a:t>Strategia de incluziune socială a persoanelor cu dizabilităţi</a:t>
                      </a:r>
                      <a:endParaRPr lang="ru-RU" sz="1400" i="1" dirty="0">
                        <a:effectLst/>
                        <a:latin typeface="Times New Roman" pitchFamily="18" charset="0"/>
                        <a:cs typeface="Times New Roman" pitchFamily="18" charset="0"/>
                      </a:endParaRPr>
                    </a:p>
                  </a:txBody>
                  <a:tcPr marL="0" marR="0" marT="0" marB="0"/>
                </a:tc>
              </a:tr>
              <a:tr h="444414">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Dezvoltarea unui mecanism eficient de acordare a serviciilor de orientare, de formare şi de reabilitare profesională persoanelor cu dizabilităţi</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lgn="just">
                        <a:spcAft>
                          <a:spcPts val="0"/>
                        </a:spcAft>
                      </a:pPr>
                      <a:r>
                        <a:rPr lang="ro-RO" sz="1400" i="1" kern="1200" dirty="0">
                          <a:solidFill>
                            <a:srgbClr val="000000"/>
                          </a:solidFill>
                          <a:effectLst/>
                          <a:latin typeface="Times New Roman" pitchFamily="18" charset="0"/>
                          <a:cs typeface="Times New Roman" pitchFamily="18" charset="0"/>
                        </a:rPr>
                        <a:t>Strategia de incluziune socială a persoanelor cu dizabilităţi</a:t>
                      </a:r>
                      <a:endParaRPr lang="ru-RU" sz="1400" i="1" dirty="0">
                        <a:effectLst/>
                        <a:latin typeface="Times New Roman" pitchFamily="18" charset="0"/>
                        <a:cs typeface="Times New Roman" pitchFamily="18" charset="0"/>
                      </a:endParaRPr>
                    </a:p>
                  </a:txBody>
                  <a:tcPr marL="0" marR="0" marT="0" marB="0"/>
                </a:tc>
              </a:tr>
              <a:tr h="266649">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Crearea și dezvoltarea, conform necesităţilor identificate, a serviciilor sociale destinate persoanelor cu dizabilităţi, persoanelor în etate, copiilor și familiilor cu copii, victimelor violenţei etc.;</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lgn="l">
                        <a:spcAft>
                          <a:spcPts val="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a:t>
                      </a:r>
                      <a:endParaRPr lang="ru-RU" sz="1400" i="1" dirty="0">
                        <a:effectLst/>
                        <a:latin typeface="Times New Roman" pitchFamily="18" charset="0"/>
                        <a:ea typeface="Times New Roman"/>
                        <a:cs typeface="Times New Roman" pitchFamily="18" charset="0"/>
                      </a:endParaRPr>
                    </a:p>
                  </a:txBody>
                  <a:tcPr marL="0" marR="0" marT="0" marB="0"/>
                </a:tc>
              </a:tr>
              <a:tr h="332425">
                <a:tc>
                  <a:txBody>
                    <a:bodyPr/>
                    <a:lstStyle/>
                    <a:p>
                      <a:pPr algn="just">
                        <a:lnSpc>
                          <a:spcPct val="115000"/>
                        </a:lnSpc>
                        <a:spcAft>
                          <a:spcPts val="0"/>
                        </a:spcAft>
                      </a:pPr>
                      <a:r>
                        <a:rPr lang="ro-RO" sz="1400" dirty="0">
                          <a:effectLst/>
                          <a:latin typeface="Times New Roman" pitchFamily="18" charset="0"/>
                          <a:ea typeface="Times New Roman"/>
                          <a:cs typeface="Times New Roman" pitchFamily="18" charset="0"/>
                        </a:rPr>
                        <a:t>Eficientizarea prestaţiilor sociale pentru copii şi persoanele cu dizabilităţi;</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lnSpc>
                          <a:spcPct val="115000"/>
                        </a:lnSpc>
                        <a:spcAft>
                          <a:spcPts val="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a:t>
                      </a:r>
                      <a:endParaRPr lang="ru-RU" sz="1400" i="1" dirty="0">
                        <a:effectLst/>
                        <a:latin typeface="Times New Roman" pitchFamily="18" charset="0"/>
                        <a:ea typeface="Times New Roman"/>
                        <a:cs typeface="Times New Roman" pitchFamily="18" charset="0"/>
                      </a:endParaRPr>
                    </a:p>
                  </a:txBody>
                  <a:tcPr marL="0" marR="0" marT="0" marB="0"/>
                </a:tc>
              </a:tr>
              <a:tr h="490337">
                <a:tc>
                  <a:txBody>
                    <a:bodyPr/>
                    <a:lstStyle/>
                    <a:p>
                      <a:pPr>
                        <a:lnSpc>
                          <a:spcPct val="115000"/>
                        </a:lnSpc>
                        <a:spcAft>
                          <a:spcPts val="0"/>
                        </a:spcAft>
                      </a:pPr>
                      <a:r>
                        <a:rPr lang="ro-RO" sz="1400">
                          <a:effectLst/>
                          <a:latin typeface="Times New Roman" pitchFamily="18" charset="0"/>
                          <a:ea typeface="Times New Roman"/>
                          <a:cs typeface="Times New Roman" pitchFamily="18" charset="0"/>
                        </a:rPr>
                        <a:t>Prevenirea instituţionalizării, eficientizarea procesului de dezinstituţionalizare, dezvoltarea serviciilor sociale de tip familial;</a:t>
                      </a:r>
                      <a:endParaRPr lang="ru-RU" sz="140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a:t>
                      </a:r>
                      <a:endParaRPr lang="ru-RU" sz="1400" i="1" dirty="0">
                        <a:effectLst/>
                        <a:latin typeface="Times New Roman" pitchFamily="18" charset="0"/>
                        <a:ea typeface="Times New Roman"/>
                        <a:cs typeface="Times New Roman" pitchFamily="18" charset="0"/>
                      </a:endParaRPr>
                    </a:p>
                  </a:txBody>
                  <a:tcPr marL="0" marR="0" marT="0" marB="0"/>
                </a:tc>
              </a:tr>
              <a:tr h="458301">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Acordarea sprijinului necesar familiilor cu copii în scopul prevenirii separării copiilor de familie și asigurarea reintegrării copiilor aflaţi în îngrijire rezidenţială în familiile lor;</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lgn="just">
                        <a:lnSpc>
                          <a:spcPct val="115000"/>
                        </a:lnSpc>
                        <a:spcAft>
                          <a:spcPts val="0"/>
                        </a:spcAft>
                      </a:pPr>
                      <a:r>
                        <a:rPr lang="ro-RO" sz="1400" i="1" kern="1200" dirty="0">
                          <a:solidFill>
                            <a:srgbClr val="000000"/>
                          </a:solidFill>
                          <a:effectLst/>
                          <a:latin typeface="Times New Roman" pitchFamily="18" charset="0"/>
                          <a:ea typeface="Times New Roman"/>
                          <a:cs typeface="Times New Roman" pitchFamily="18" charset="0"/>
                        </a:rPr>
                        <a:t>Programul de activitate a Guvernului</a:t>
                      </a:r>
                      <a:endParaRPr lang="ru-RU" sz="1400" i="1" dirty="0">
                        <a:effectLst/>
                        <a:latin typeface="Times New Roman" pitchFamily="18" charset="0"/>
                        <a:ea typeface="Times New Roman"/>
                        <a:cs typeface="Times New Roman" pitchFamily="18" charset="0"/>
                      </a:endParaRPr>
                    </a:p>
                  </a:txBody>
                  <a:tcPr marL="0" marR="0" marT="0" marB="0"/>
                </a:tc>
              </a:tr>
              <a:tr h="458301">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Asigurarea condiţiilor necesare pentru creşterea şi educaţia copiilor în mediul familial </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spcAft>
                          <a:spcPts val="0"/>
                        </a:spcAft>
                      </a:pPr>
                      <a:r>
                        <a:rPr lang="ro-RO" sz="1400" i="1" kern="1200" dirty="0">
                          <a:solidFill>
                            <a:srgbClr val="000000"/>
                          </a:solidFill>
                          <a:effectLst/>
                          <a:latin typeface="Times New Roman" pitchFamily="18" charset="0"/>
                          <a:cs typeface="Times New Roman" pitchFamily="18" charset="0"/>
                        </a:rPr>
                        <a:t>Strategia pentru protecţia copilului şi familiei: 2013-2020 (proiect)</a:t>
                      </a:r>
                      <a:endParaRPr lang="ru-RU" sz="1400" i="1" dirty="0">
                        <a:effectLst/>
                        <a:latin typeface="Times New Roman" pitchFamily="18" charset="0"/>
                        <a:cs typeface="Times New Roman" pitchFamily="18" charset="0"/>
                      </a:endParaRPr>
                    </a:p>
                  </a:txBody>
                  <a:tcPr marL="0" marR="0" marT="0" marB="0"/>
                </a:tc>
              </a:tr>
              <a:tr h="458301">
                <a:tc>
                  <a:txBody>
                    <a:bodyPr/>
                    <a:lstStyle/>
                    <a:p>
                      <a:pPr>
                        <a:lnSpc>
                          <a:spcPct val="115000"/>
                        </a:lnSpc>
                        <a:spcAft>
                          <a:spcPts val="0"/>
                        </a:spcAft>
                      </a:pPr>
                      <a:r>
                        <a:rPr lang="ro-RO" sz="1400" dirty="0">
                          <a:effectLst/>
                          <a:latin typeface="Times New Roman" pitchFamily="18" charset="0"/>
                          <a:ea typeface="Times New Roman"/>
                          <a:cs typeface="Times New Roman" pitchFamily="18" charset="0"/>
                        </a:rPr>
                        <a:t>Concilierea vieţii de familie cu activitatea profesională pentru asigurarea </a:t>
                      </a:r>
                      <a:endParaRPr lang="ru-RU" sz="1400" dirty="0">
                        <a:effectLst/>
                        <a:latin typeface="Times New Roman" pitchFamily="18" charset="0"/>
                        <a:ea typeface="Times New Roman"/>
                        <a:cs typeface="Times New Roman" pitchFamily="18" charset="0"/>
                      </a:endParaRPr>
                    </a:p>
                    <a:p>
                      <a:pPr>
                        <a:lnSpc>
                          <a:spcPct val="115000"/>
                        </a:lnSpc>
                        <a:spcAft>
                          <a:spcPts val="0"/>
                        </a:spcAft>
                      </a:pPr>
                      <a:r>
                        <a:rPr lang="ro-RO" sz="1400" dirty="0">
                          <a:effectLst/>
                          <a:latin typeface="Times New Roman" pitchFamily="18" charset="0"/>
                          <a:ea typeface="Times New Roman"/>
                          <a:cs typeface="Times New Roman" pitchFamily="18" charset="0"/>
                        </a:rPr>
                        <a:t>creşterii şi dezvoltării armonioase a copilului</a:t>
                      </a:r>
                      <a:endParaRPr lang="ru-RU" sz="1400" dirty="0">
                        <a:effectLst/>
                        <a:latin typeface="Times New Roman" pitchFamily="18" charset="0"/>
                        <a:ea typeface="Times New Roman"/>
                        <a:cs typeface="Times New Roman" pitchFamily="18" charset="0"/>
                      </a:endParaRPr>
                    </a:p>
                  </a:txBody>
                  <a:tcPr marL="68580" marR="68580" marT="9525" marB="0"/>
                </a:tc>
                <a:tc>
                  <a:txBody>
                    <a:bodyPr/>
                    <a:lstStyle/>
                    <a:p>
                      <a:pPr algn="just">
                        <a:spcAft>
                          <a:spcPts val="0"/>
                        </a:spcAft>
                      </a:pPr>
                      <a:r>
                        <a:rPr lang="ro-RO" sz="1400" i="1" kern="1200" dirty="0">
                          <a:solidFill>
                            <a:srgbClr val="000000"/>
                          </a:solidFill>
                          <a:effectLst/>
                          <a:latin typeface="Times New Roman" pitchFamily="18" charset="0"/>
                          <a:cs typeface="Times New Roman" pitchFamily="18" charset="0"/>
                        </a:rPr>
                        <a:t>Strategia pentru protecţia copilului şi familiei: 2013-2020 (proiect)</a:t>
                      </a:r>
                      <a:endParaRPr lang="ru-RU" sz="1400" i="1" dirty="0">
                        <a:effectLst/>
                        <a:latin typeface="Times New Roman" pitchFamily="18" charset="0"/>
                        <a:cs typeface="Times New Roman" pitchFamily="18" charset="0"/>
                      </a:endParaRPr>
                    </a:p>
                  </a:txBody>
                  <a:tcPr marL="0" marR="0" marT="0" marB="0"/>
                </a:tc>
              </a:tr>
            </a:tbl>
          </a:graphicData>
        </a:graphic>
      </p:graphicFrame>
    </p:spTree>
    <p:extLst>
      <p:ext uri="{BB962C8B-B14F-4D97-AF65-F5344CB8AC3E}">
        <p14:creationId xmlns:p14="http://schemas.microsoft.com/office/powerpoint/2010/main" val="3290785566"/>
      </p:ext>
    </p:ext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2000" b="1" dirty="0">
                <a:solidFill>
                  <a:srgbClr val="9999FF"/>
                </a:solidFill>
                <a:effectLst>
                  <a:outerShdw blurRad="38100" dist="38100" dir="2700000" algn="tl">
                    <a:srgbClr val="000000">
                      <a:alpha val="43137"/>
                    </a:srgbClr>
                  </a:outerShdw>
                </a:effectLst>
                <a:latin typeface="Constantia" pitchFamily="18" charset="0"/>
              </a:rPr>
              <a:t>Domeniul </a:t>
            </a:r>
            <a:r>
              <a:rPr lang="ro-RO" sz="2000" b="1" dirty="0" smtClean="0">
                <a:solidFill>
                  <a:srgbClr val="9999FF"/>
                </a:solidFill>
                <a:effectLst>
                  <a:outerShdw blurRad="38100" dist="38100" dir="2700000" algn="tl">
                    <a:srgbClr val="000000">
                      <a:alpha val="43137"/>
                    </a:srgbClr>
                  </a:outerShdw>
                </a:effectLst>
                <a:latin typeface="Constantia" pitchFamily="18" charset="0"/>
              </a:rPr>
              <a:t>social</a:t>
            </a:r>
            <a:r>
              <a:rPr lang="ro-RO" sz="3200" b="1" dirty="0" smtClean="0"/>
              <a:t/>
            </a:r>
            <a:br>
              <a:rPr lang="ro-RO" sz="3200" b="1" dirty="0" smtClean="0"/>
            </a:br>
            <a:r>
              <a:rPr lang="ro-RO" sz="3200" b="1" dirty="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3962733572"/>
              </p:ext>
            </p:extLst>
          </p:nvPr>
        </p:nvGraphicFramePr>
        <p:xfrm>
          <a:off x="539552" y="1394198"/>
          <a:ext cx="8136582" cy="4810324"/>
        </p:xfrm>
        <a:graphic>
          <a:graphicData uri="http://schemas.openxmlformats.org/drawingml/2006/table">
            <a:tbl>
              <a:tblPr/>
              <a:tblGrid>
                <a:gridCol w="4068291"/>
                <a:gridCol w="4068291"/>
              </a:tblGrid>
              <a:tr h="666650">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2048">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800" b="0" i="0" u="none" strike="noStrike" kern="1200" dirty="0" smtClean="0">
                          <a:solidFill>
                            <a:srgbClr val="000000"/>
                          </a:solidFill>
                          <a:effectLst/>
                          <a:latin typeface="Times New Roman" pitchFamily="18" charset="0"/>
                          <a:ea typeface="+mn-ea"/>
                          <a:cs typeface="Times New Roman" pitchFamily="18" charset="0"/>
                        </a:rPr>
                        <a:t>Deprivarea de servicii sociale </a:t>
                      </a:r>
                      <a:endParaRPr lang="ru-RU" sz="1800" b="0" i="0" u="none" strike="noStrike" kern="1200" dirty="0" smtClean="0">
                        <a:solidFill>
                          <a:srgbClr val="000000"/>
                        </a:solidFill>
                        <a:effectLst/>
                        <a:latin typeface="Times New Roman" pitchFamily="18" charset="0"/>
                        <a:ea typeface="+mn-ea"/>
                        <a:cs typeface="Times New Roman" pitchFamily="18" charset="0"/>
                      </a:endParaRPr>
                    </a:p>
                  </a:txBody>
                  <a:tcPr marL="72000" marR="3600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cap="none" normalizeH="0" baseline="0" dirty="0" smtClean="0">
                          <a:ln>
                            <a:noFill/>
                          </a:ln>
                          <a:solidFill>
                            <a:srgbClr val="000000"/>
                          </a:solidFill>
                          <a:effectLst/>
                          <a:latin typeface="Arial" charset="0"/>
                          <a:cs typeface="Arial" charset="0"/>
                        </a:rPr>
                        <a:t>Cancearia de Stat, Ministerul Sănătăţii</a:t>
                      </a:r>
                      <a:endParaRPr kumimoji="0" lang="ru-RU" sz="1200" b="0" i="0" u="none" strike="noStrike" cap="none" normalizeH="0" baseline="0" dirty="0" smtClean="0">
                        <a:ln>
                          <a:noFill/>
                        </a:ln>
                        <a:solidFill>
                          <a:srgbClr val="000000"/>
                        </a:solidFill>
                        <a:effectLst/>
                        <a:latin typeface="Arial" charset="0"/>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FF"/>
                    </a:solidFill>
                  </a:tcPr>
                </a:tc>
              </a:tr>
              <a:tr h="609349">
                <a:tc>
                  <a:txBody>
                    <a:bodyPr/>
                    <a:lstStyle/>
                    <a:p>
                      <a:pPr marL="285750" indent="-285750" algn="l" fontAlgn="b">
                        <a:buFont typeface="Arial" pitchFamily="34" charset="0"/>
                        <a:buChar char="•"/>
                      </a:pPr>
                      <a:r>
                        <a:rPr lang="ro-RO" sz="1800" b="0" i="0" u="none" strike="noStrike" dirty="0">
                          <a:solidFill>
                            <a:srgbClr val="000000"/>
                          </a:solidFill>
                          <a:effectLst/>
                          <a:latin typeface="Times New Roman" pitchFamily="18" charset="0"/>
                          <a:cs typeface="Times New Roman" pitchFamily="18" charset="0"/>
                        </a:rPr>
                        <a:t>Nr. </a:t>
                      </a:r>
                      <a:r>
                        <a:rPr lang="ro-RO" sz="1800" b="0" i="0" u="none" strike="noStrike" dirty="0" smtClean="0">
                          <a:solidFill>
                            <a:srgbClr val="000000"/>
                          </a:solidFill>
                          <a:effectLst/>
                          <a:latin typeface="Times New Roman" pitchFamily="18" charset="0"/>
                          <a:cs typeface="Times New Roman" pitchFamily="18" charset="0"/>
                        </a:rPr>
                        <a:t>persoanelor cu dizabilităţi</a:t>
                      </a:r>
                      <a:endParaRPr lang="ro-RO" sz="18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Dezvoltării Regionale şi Construcţiilor, </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754518">
                <a:tc>
                  <a:txBody>
                    <a:bodyPr/>
                    <a:lstStyle/>
                    <a:p>
                      <a:pPr marL="285750" indent="-285750" algn="l" fontAlgn="b">
                        <a:buFont typeface="Arial" pitchFamily="34" charset="0"/>
                        <a:buChar char="•"/>
                      </a:pPr>
                      <a:r>
                        <a:rPr lang="ro-RO" sz="1800" b="0" i="0" u="none" strike="noStrike" dirty="0">
                          <a:solidFill>
                            <a:srgbClr val="000000"/>
                          </a:solidFill>
                          <a:effectLst/>
                          <a:latin typeface="Times New Roman" pitchFamily="18" charset="0"/>
                          <a:cs typeface="Times New Roman" pitchFamily="18" charset="0"/>
                        </a:rPr>
                        <a:t>Nr. Somerilor</a:t>
                      </a:r>
                      <a:r>
                        <a:rPr lang="ro-RO" sz="1800" b="0" i="0" u="none" strike="noStrike" dirty="0" smtClean="0">
                          <a:solidFill>
                            <a:srgbClr val="000000"/>
                          </a:solidFill>
                          <a:effectLst/>
                          <a:latin typeface="Times New Roman" pitchFamily="18" charset="0"/>
                          <a:cs typeface="Times New Roman" pitchFamily="18" charset="0"/>
                        </a:rPr>
                        <a:t>.</a:t>
                      </a:r>
                    </a:p>
                    <a:p>
                      <a:pPr marL="285750" indent="-285750" algn="l" fontAlgn="b">
                        <a:buFont typeface="Arial" pitchFamily="34" charset="0"/>
                        <a:buChar char="•"/>
                      </a:pPr>
                      <a:r>
                        <a:rPr lang="ro-RO" sz="1800" b="0" i="0" u="none" strike="noStrike" dirty="0" smtClean="0">
                          <a:solidFill>
                            <a:srgbClr val="000000"/>
                          </a:solidFill>
                          <a:effectLst/>
                          <a:latin typeface="Times New Roman" pitchFamily="18" charset="0"/>
                          <a:cs typeface="Times New Roman" pitchFamily="18" charset="0"/>
                        </a:rPr>
                        <a:t>Rata somajlui</a:t>
                      </a:r>
                      <a:r>
                        <a:rPr lang="ro-RO" sz="1800" b="0" i="0" u="none" strike="noStrike" baseline="0" dirty="0" smtClean="0">
                          <a:solidFill>
                            <a:srgbClr val="000000"/>
                          </a:solidFill>
                          <a:effectLst/>
                          <a:latin typeface="Times New Roman" pitchFamily="18" charset="0"/>
                          <a:cs typeface="Times New Roman" pitchFamily="18" charset="0"/>
                        </a:rPr>
                        <a:t> </a:t>
                      </a:r>
                      <a:r>
                        <a:rPr lang="ro-RO" sz="1800" b="0" i="0" u="none" strike="noStrike" dirty="0" smtClean="0">
                          <a:solidFill>
                            <a:srgbClr val="000000"/>
                          </a:solidFill>
                          <a:effectLst/>
                          <a:latin typeface="Times New Roman" pitchFamily="18" charset="0"/>
                          <a:cs typeface="Times New Roman" pitchFamily="18" charset="0"/>
                        </a:rPr>
                        <a:t>in localitate</a:t>
                      </a:r>
                      <a:endParaRPr lang="ro-RO" sz="18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Ministerul Dezvoltării Regionale şi Construcţiilor, </a:t>
                      </a:r>
                    </a:p>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pt-BR" sz="1200" b="0" i="1" u="none" strike="noStrike" kern="1200" cap="none" normalizeH="0" baseline="0" dirty="0" smtClean="0">
                          <a:ln>
                            <a:noFill/>
                          </a:ln>
                          <a:solidFill>
                            <a:srgbClr val="000000"/>
                          </a:solidFill>
                          <a:effectLst/>
                          <a:latin typeface="Arial" charset="0"/>
                          <a:ea typeface="+mn-ea"/>
                          <a:cs typeface="Arial" charset="0"/>
                        </a:rPr>
                        <a:t>Unitate de Implemntare a Proiectelor, Ministerul Educatiei</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1123424">
                <a:tc>
                  <a:txBody>
                    <a:bodyPr/>
                    <a:lstStyle/>
                    <a:p>
                      <a:pPr marL="285750" indent="-285750" algn="l" fontAlgn="b">
                        <a:buFont typeface="Arial" pitchFamily="34" charset="0"/>
                        <a:buChar char="•"/>
                      </a:pPr>
                      <a:r>
                        <a:rPr lang="ro-RO" sz="1800" b="0" i="0" u="none" strike="noStrike" dirty="0">
                          <a:solidFill>
                            <a:srgbClr val="000000"/>
                          </a:solidFill>
                          <a:effectLst/>
                          <a:latin typeface="Times New Roman" pitchFamily="18" charset="0"/>
                          <a:cs typeface="Times New Roman" pitchFamily="18" charset="0"/>
                        </a:rPr>
                        <a:t>Rata beneficiarilor de ajutor </a:t>
                      </a:r>
                      <a:r>
                        <a:rPr lang="ro-RO" sz="1800" b="0" i="0" u="none" strike="noStrike" dirty="0" smtClean="0">
                          <a:solidFill>
                            <a:srgbClr val="000000"/>
                          </a:solidFill>
                          <a:effectLst/>
                          <a:latin typeface="Times New Roman" pitchFamily="18" charset="0"/>
                          <a:cs typeface="Times New Roman" pitchFamily="18" charset="0"/>
                        </a:rPr>
                        <a:t>social / perioada rece</a:t>
                      </a:r>
                      <a:endParaRPr lang="ro-RO" sz="18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ADR Sud</a:t>
                      </a:r>
                    </a:p>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pt-BR" sz="1200" b="0" i="1" u="none" strike="noStrike" kern="1200" cap="none" normalizeH="0" baseline="0" dirty="0" smtClean="0">
                          <a:ln>
                            <a:noFill/>
                          </a:ln>
                          <a:solidFill>
                            <a:srgbClr val="000000"/>
                          </a:solidFill>
                          <a:effectLst/>
                          <a:latin typeface="Arial" charset="0"/>
                          <a:ea typeface="+mn-ea"/>
                          <a:cs typeface="Arial" charset="0"/>
                        </a:rPr>
                        <a:t>Unitate de Implemntare a Proiectelor, Ministerul Educatiei</a:t>
                      </a:r>
                      <a:endParaRPr kumimoji="0" lang="ro-RO" sz="1200" b="0" i="1" u="none" strike="noStrike" kern="1200" cap="none" normalizeH="0" baseline="0" dirty="0" smtClean="0">
                        <a:ln>
                          <a:noFill/>
                        </a:ln>
                        <a:solidFill>
                          <a:srgbClr val="000000"/>
                        </a:solidFill>
                        <a:effectLst/>
                        <a:latin typeface="Arial" charset="0"/>
                        <a:ea typeface="+mn-ea"/>
                        <a:cs typeface="Arial" charset="0"/>
                      </a:endParaRPr>
                    </a:p>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UNICEF</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6617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ro-RO" sz="1800" kern="1200" dirty="0" smtClean="0">
                          <a:solidFill>
                            <a:schemeClr val="dk1"/>
                          </a:solidFill>
                          <a:effectLst/>
                          <a:latin typeface="Times New Roman" pitchFamily="18" charset="0"/>
                          <a:ea typeface="+mn-ea"/>
                          <a:cs typeface="Times New Roman" pitchFamily="18" charset="0"/>
                        </a:rPr>
                        <a:t>Rata beneficiarilor de alocaţii sociale de stat (finanate din bugetul de stat), %</a:t>
                      </a:r>
                      <a:endParaRPr lang="ru-RU" sz="1800" kern="1200" dirty="0" smtClean="0">
                        <a:solidFill>
                          <a:schemeClr val="dk1"/>
                        </a:solidFill>
                        <a:effectLst/>
                        <a:latin typeface="Times New Roman" pitchFamily="18" charset="0"/>
                        <a:ea typeface="+mn-ea"/>
                        <a:cs typeface="Times New Roman" pitchFamily="18" charset="0"/>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723900" algn="l"/>
                        </a:tabLst>
                        <a:defRPr/>
                      </a:pPr>
                      <a:r>
                        <a:rPr kumimoji="0" lang="pt-BR" sz="1200" b="0" i="1" u="none" strike="noStrike" kern="1200" cap="none" normalizeH="0" baseline="0" dirty="0" smtClean="0">
                          <a:ln>
                            <a:noFill/>
                          </a:ln>
                          <a:solidFill>
                            <a:srgbClr val="000000"/>
                          </a:solidFill>
                          <a:effectLst/>
                          <a:latin typeface="Arial" charset="0"/>
                          <a:ea typeface="+mn-ea"/>
                          <a:cs typeface="Arial" charset="0"/>
                        </a:rPr>
                        <a:t>Unitate de Implemntare a Proiectelor, Ministerul Educatiei</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85613">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ro-RO" sz="1800" kern="1200" dirty="0" smtClean="0">
                          <a:solidFill>
                            <a:schemeClr val="dk1"/>
                          </a:solidFill>
                          <a:effectLst/>
                          <a:latin typeface="Times New Roman" pitchFamily="18" charset="0"/>
                          <a:ea typeface="+mn-ea"/>
                          <a:cs typeface="Times New Roman" pitchFamily="18" charset="0"/>
                        </a:rPr>
                        <a:t>Accesul la servicii sociale de nivel comunitar</a:t>
                      </a:r>
                      <a:endParaRPr lang="ru-RU" sz="1800" kern="1200" dirty="0" smtClean="0">
                        <a:solidFill>
                          <a:schemeClr val="dk1"/>
                        </a:solidFill>
                        <a:effectLst/>
                        <a:latin typeface="Times New Roman" pitchFamily="18" charset="0"/>
                        <a:ea typeface="+mn-ea"/>
                        <a:cs typeface="Times New Roman" pitchFamily="18" charset="0"/>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200" b="0" i="1" u="none" strike="noStrike" kern="1200" cap="none" normalizeH="0" baseline="0" dirty="0" smtClean="0">
                          <a:ln>
                            <a:noFill/>
                          </a:ln>
                          <a:solidFill>
                            <a:srgbClr val="000000"/>
                          </a:solidFill>
                          <a:effectLst/>
                          <a:latin typeface="Arial" charset="0"/>
                          <a:ea typeface="+mn-ea"/>
                          <a:cs typeface="Arial" charset="0"/>
                        </a:rPr>
                        <a:t>UNICEF</a:t>
                      </a:r>
                      <a:endParaRPr kumimoji="0" lang="ru-RU" sz="1200" b="0" i="1" u="none" strike="noStrike" kern="1200" cap="none" normalizeH="0" baseline="0" dirty="0" smtClean="0">
                        <a:ln>
                          <a:noFill/>
                        </a:ln>
                        <a:solidFill>
                          <a:srgbClr val="000000"/>
                        </a:solidFill>
                        <a:effectLst/>
                        <a:latin typeface="Arial" charset="0"/>
                        <a:ea typeface="+mn-ea"/>
                        <a:cs typeface="Arial"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Tree>
    <p:extLst>
      <p:ext uri="{BB962C8B-B14F-4D97-AF65-F5344CB8AC3E}">
        <p14:creationId xmlns:p14="http://schemas.microsoft.com/office/powerpoint/2010/main" val="41031416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social</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345275047"/>
              </p:ext>
            </p:extLst>
          </p:nvPr>
        </p:nvGraphicFramePr>
        <p:xfrm>
          <a:off x="179512" y="1556794"/>
          <a:ext cx="8856984" cy="4411404"/>
        </p:xfrm>
        <a:graphic>
          <a:graphicData uri="http://schemas.openxmlformats.org/drawingml/2006/table">
            <a:tbl>
              <a:tblPr firstRow="1" firstCol="1" bandRow="1"/>
              <a:tblGrid>
                <a:gridCol w="8856984"/>
              </a:tblGrid>
              <a:tr h="864094">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sociale promovate</a:t>
                      </a:r>
                      <a:endParaRPr kumimoji="0" lang="ru-RU" sz="20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792088">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beneficiarilor de ajutor social, % </a:t>
                      </a:r>
                      <a:endParaRPr lang="ru-RU" sz="1800" dirty="0">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752964">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persoanelor cu dizabilităţi, %</a:t>
                      </a:r>
                      <a:endParaRPr lang="ru-RU" sz="1800" dirty="0">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713840">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beneficiarilor de alocaţii sociale de stat, %</a:t>
                      </a:r>
                      <a:endParaRPr lang="ru-RU" sz="1800" dirty="0">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726320">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beneficiarilor de indemnizații lunare pentru îngrijirea copilului acordate persoanelor  neasigurate, %</a:t>
                      </a:r>
                      <a:endParaRPr lang="ru-RU" sz="1800" dirty="0">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FF"/>
                    </a:solidFill>
                  </a:tcPr>
                </a:tc>
              </a:tr>
              <a:tr h="562098">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Rata persoanelor peste vârsta aptă de </a:t>
                      </a:r>
                      <a:r>
                        <a:rPr lang="ro-RO" sz="1800" kern="1200" dirty="0" smtClean="0">
                          <a:solidFill>
                            <a:srgbClr val="000000"/>
                          </a:solidFill>
                          <a:effectLst/>
                          <a:latin typeface="Times New Roman"/>
                          <a:ea typeface="Times New Roman"/>
                          <a:cs typeface="Times New Roman"/>
                        </a:rPr>
                        <a:t>muncă, %</a:t>
                      </a:r>
                      <a:endParaRPr lang="ru-RU" sz="1800" dirty="0">
                        <a:effectLst/>
                        <a:latin typeface="Times New Roman"/>
                        <a:ea typeface="Times New Roman"/>
                        <a:cs typeface="Times New Roman"/>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bl>
          </a:graphicData>
        </a:graphic>
      </p:graphicFrame>
    </p:spTree>
    <p:extLst>
      <p:ext uri="{BB962C8B-B14F-4D97-AF65-F5344CB8AC3E}">
        <p14:creationId xmlns:p14="http://schemas.microsoft.com/office/powerpoint/2010/main" val="2639276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00138"/>
          </a:xfrm>
        </p:spPr>
        <p:txBody>
          <a:bodyPr/>
          <a:lstStyle/>
          <a:p>
            <a:pPr>
              <a:defRPr/>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„Mediul înconjurător”</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3200" b="1" dirty="0" smtClean="0">
                <a:solidFill>
                  <a:srgbClr val="000000"/>
                </a:solidFill>
                <a:effectLst>
                  <a:outerShdw blurRad="38100" dist="38100" dir="2700000" algn="tl">
                    <a:srgbClr val="000000">
                      <a:alpha val="43137"/>
                    </a:srgbClr>
                  </a:outerShdw>
                </a:effectLst>
                <a:latin typeface="Constantia" pitchFamily="18" charset="0"/>
              </a:rPr>
              <a:t>P</a:t>
            </a:r>
            <a:r>
              <a:rPr lang="ro-RO" sz="2400" b="1" dirty="0" smtClean="0">
                <a:effectLst>
                  <a:outerShdw blurRad="38100" dist="38100" dir="2700000" algn="tl">
                    <a:srgbClr val="000000">
                      <a:alpha val="43137"/>
                    </a:srgbClr>
                  </a:outerShdw>
                </a:effectLst>
                <a:latin typeface="Constantia" pitchFamily="18" charset="0"/>
              </a:rPr>
              <a:t>revederi </a:t>
            </a:r>
            <a:r>
              <a:rPr lang="ro-RO" sz="2400" b="1" dirty="0">
                <a:effectLst>
                  <a:outerShdw blurRad="38100" dist="38100" dir="2700000" algn="tl">
                    <a:srgbClr val="000000">
                      <a:alpha val="43137"/>
                    </a:srgbClr>
                  </a:outerShdw>
                </a:effectLst>
                <a:latin typeface="Constantia" pitchFamily="18" charset="0"/>
              </a:rPr>
              <a:t>ale cadrului </a:t>
            </a:r>
            <a:r>
              <a:rPr lang="ro-RO" sz="2400" b="1" dirty="0" smtClean="0">
                <a:effectLst>
                  <a:outerShdw blurRad="38100" dist="38100" dir="2700000" algn="tl">
                    <a:srgbClr val="000000">
                      <a:alpha val="43137"/>
                    </a:srgbClr>
                  </a:outerShdw>
                </a:effectLst>
                <a:latin typeface="Constantia" pitchFamily="18" charset="0"/>
              </a:rPr>
              <a:t>strategic</a:t>
            </a:r>
            <a:endParaRPr lang="ro-RO" sz="2400" b="1" dirty="0">
              <a:effectLst>
                <a:outerShdw blurRad="38100" dist="38100" dir="2700000" algn="tl">
                  <a:srgbClr val="000000">
                    <a:alpha val="43137"/>
                  </a:srgbClr>
                </a:outerShdw>
              </a:effectLst>
              <a:latin typeface="Constantia"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991407959"/>
              </p:ext>
            </p:extLst>
          </p:nvPr>
        </p:nvGraphicFramePr>
        <p:xfrm>
          <a:off x="251520" y="1340769"/>
          <a:ext cx="8784976" cy="5385322"/>
        </p:xfrm>
        <a:graphic>
          <a:graphicData uri="http://schemas.openxmlformats.org/drawingml/2006/table">
            <a:tbl>
              <a:tblPr firstRow="1" bandRow="1">
                <a:tableStyleId>{5C22544A-7EE6-4342-B048-85BDC9FD1C3A}</a:tableStyleId>
              </a:tblPr>
              <a:tblGrid>
                <a:gridCol w="5859579"/>
                <a:gridCol w="2925397"/>
              </a:tblGrid>
              <a:tr h="295628">
                <a:tc>
                  <a:txBody>
                    <a:bodyPr/>
                    <a:lstStyle/>
                    <a:p>
                      <a:pPr algn="ctr">
                        <a:lnSpc>
                          <a:spcPct val="115000"/>
                        </a:lnSpc>
                        <a:spcAft>
                          <a:spcPts val="0"/>
                        </a:spcAft>
                      </a:pPr>
                      <a:r>
                        <a:rPr lang="ro-RO" sz="1800" dirty="0">
                          <a:effectLst/>
                          <a:latin typeface="Times New Roman" pitchFamily="18" charset="0"/>
                          <a:cs typeface="Times New Roman" pitchFamily="18" charset="0"/>
                        </a:rPr>
                        <a:t>Obiective</a:t>
                      </a:r>
                      <a:endParaRPr lang="ru-RU" sz="1800" dirty="0">
                        <a:effectLst/>
                        <a:latin typeface="Times New Roman" pitchFamily="18" charset="0"/>
                        <a:ea typeface="Times New Roman"/>
                        <a:cs typeface="Times New Roman" pitchFamily="18" charset="0"/>
                      </a:endParaRPr>
                    </a:p>
                  </a:txBody>
                  <a:tcPr marL="68580" marR="68580" marT="9525" marB="0"/>
                </a:tc>
                <a:tc>
                  <a:txBody>
                    <a:bodyPr/>
                    <a:lstStyle/>
                    <a:p>
                      <a:pPr algn="ctr">
                        <a:lnSpc>
                          <a:spcPct val="115000"/>
                        </a:lnSpc>
                        <a:spcAft>
                          <a:spcPts val="0"/>
                        </a:spcAft>
                      </a:pPr>
                      <a:r>
                        <a:rPr lang="ro-RO" sz="1600" dirty="0">
                          <a:effectLst/>
                          <a:latin typeface="Times New Roman" pitchFamily="18" charset="0"/>
                          <a:cs typeface="Times New Roman" pitchFamily="18" charset="0"/>
                        </a:rPr>
                        <a:t>Strategia</a:t>
                      </a:r>
                      <a:endParaRPr lang="ru-RU" sz="1600" dirty="0">
                        <a:effectLst/>
                        <a:latin typeface="Times New Roman" pitchFamily="18" charset="0"/>
                        <a:ea typeface="Times New Roman"/>
                        <a:cs typeface="Times New Roman" pitchFamily="18" charset="0"/>
                      </a:endParaRPr>
                    </a:p>
                  </a:txBody>
                  <a:tcPr marL="0" marR="0" marT="0" marB="0"/>
                </a:tc>
              </a:tr>
              <a:tr h="266649">
                <a:tc>
                  <a:txBody>
                    <a:bodyPr/>
                    <a:lstStyle/>
                    <a:p>
                      <a:pPr algn="just">
                        <a:spcAft>
                          <a:spcPts val="0"/>
                        </a:spcAft>
                      </a:pPr>
                      <a:r>
                        <a:rPr lang="ro-RO" sz="1200" kern="1200" dirty="0">
                          <a:solidFill>
                            <a:srgbClr val="000000"/>
                          </a:solidFill>
                          <a:effectLst/>
                          <a:latin typeface="Times New Roman" pitchFamily="18" charset="0"/>
                          <a:ea typeface="Times New Roman"/>
                          <a:cs typeface="Times New Roman" pitchFamily="18" charset="0"/>
                        </a:rPr>
                        <a:t>Dezvoltarea infrastructurii de mediu</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marR="4445">
                        <a:spcAft>
                          <a:spcPts val="0"/>
                        </a:spcAft>
                      </a:pPr>
                      <a:r>
                        <a:rPr lang="ro-RO" sz="1200" kern="1200">
                          <a:solidFill>
                            <a:srgbClr val="000000"/>
                          </a:solidFill>
                          <a:effectLst/>
                          <a:latin typeface="Times New Roman" pitchFamily="18" charset="0"/>
                          <a:ea typeface="Times New Roman"/>
                          <a:cs typeface="Times New Roman" pitchFamily="18" charset="0"/>
                        </a:rPr>
                        <a:t>Programul de activitate a Guvernului</a:t>
                      </a:r>
                      <a:endParaRPr lang="ru-RU" sz="1200">
                        <a:effectLst/>
                        <a:latin typeface="Times New Roman" pitchFamily="18" charset="0"/>
                        <a:ea typeface="Times New Roman"/>
                        <a:cs typeface="Times New Roman" pitchFamily="18" charset="0"/>
                      </a:endParaRPr>
                    </a:p>
                  </a:txBody>
                  <a:tcPr marL="0" marR="0" marT="0" marB="0" anchor="ctr"/>
                </a:tc>
              </a:tr>
              <a:tr h="444414">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Crearea și modernizarea infrastructurii necesare pentru reciclarea deşeurilor</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l">
                        <a:spcAft>
                          <a:spcPts val="0"/>
                        </a:spcAft>
                      </a:pPr>
                      <a:r>
                        <a:rPr lang="ro-RO" sz="1200" kern="1200" dirty="0">
                          <a:solidFill>
                            <a:srgbClr val="000000"/>
                          </a:solidFill>
                          <a:effectLst/>
                          <a:latin typeface="Times New Roman" pitchFamily="18" charset="0"/>
                          <a:ea typeface="Times New Roman"/>
                          <a:cs typeface="Times New Roman" pitchFamily="18" charset="0"/>
                        </a:rPr>
                        <a:t>Programul de activitate a Guvernului</a:t>
                      </a:r>
                      <a:endParaRPr lang="ru-RU" sz="1200" dirty="0">
                        <a:effectLst/>
                        <a:latin typeface="Times New Roman" pitchFamily="18" charset="0"/>
                        <a:ea typeface="Times New Roman"/>
                        <a:cs typeface="Times New Roman" pitchFamily="18" charset="0"/>
                      </a:endParaRPr>
                    </a:p>
                  </a:txBody>
                  <a:tcPr marL="0" marR="0" marT="0" marB="0" anchor="ctr"/>
                </a:tc>
              </a:tr>
              <a:tr h="444414">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Crearea sistemelor integrate de gestionare a deşeurilor şi substanţelor chimice, care să contribuie la reducerea cu 30% a cantităţilor de deşeuri depozitate şi creşterea cu 20% a ratei de reciclare pînă în anul 2023</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spcAft>
                          <a:spcPts val="0"/>
                        </a:spcAft>
                      </a:pPr>
                      <a:r>
                        <a:rPr lang="ro-RO" sz="1200" kern="1200" dirty="0">
                          <a:solidFill>
                            <a:srgbClr val="000000"/>
                          </a:solidFill>
                          <a:effectLst/>
                          <a:latin typeface="Times New Roman" pitchFamily="18" charset="0"/>
                          <a:cs typeface="Times New Roman" pitchFamily="18" charset="0"/>
                        </a:rPr>
                        <a:t>Strategia de mediu pentru anii 2014-2023</a:t>
                      </a:r>
                      <a:endParaRPr lang="ru-RU" sz="1200" dirty="0">
                        <a:effectLst/>
                        <a:latin typeface="Times New Roman" pitchFamily="18" charset="0"/>
                        <a:cs typeface="Times New Roman" pitchFamily="18" charset="0"/>
                      </a:endParaRPr>
                    </a:p>
                  </a:txBody>
                  <a:tcPr marL="0" marR="0" marT="0" marB="0" anchor="ctr"/>
                </a:tc>
              </a:tr>
              <a:tr h="266649">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Îmbunătăţirea calităţii solurilor şi reconstrucţia ecologică a terenurilor degradate, afectate de alunecări şi a fîşiilor de protecţie a terenurilor agricole în proporţie de 100%</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just">
                        <a:spcAft>
                          <a:spcPts val="0"/>
                        </a:spcAft>
                      </a:pPr>
                      <a:r>
                        <a:rPr lang="ro-RO" sz="1200" kern="1200" dirty="0">
                          <a:solidFill>
                            <a:srgbClr val="000000"/>
                          </a:solidFill>
                          <a:effectLst/>
                          <a:latin typeface="Times New Roman" pitchFamily="18" charset="0"/>
                          <a:cs typeface="Times New Roman" pitchFamily="18" charset="0"/>
                        </a:rPr>
                        <a:t>Strategia de mediu pentru anii 2014-2023</a:t>
                      </a:r>
                      <a:endParaRPr lang="ru-RU" sz="1200" dirty="0">
                        <a:effectLst/>
                        <a:latin typeface="Times New Roman" pitchFamily="18" charset="0"/>
                        <a:cs typeface="Times New Roman" pitchFamily="18" charset="0"/>
                      </a:endParaRPr>
                    </a:p>
                  </a:txBody>
                  <a:tcPr marL="0" marR="0" marT="0" marB="0" anchor="ctr"/>
                </a:tc>
              </a:tr>
              <a:tr h="266649">
                <a:tc>
                  <a:txBody>
                    <a:bodyPr/>
                    <a:lstStyle/>
                    <a:p>
                      <a:r>
                        <a:rPr lang="ro-RO" sz="1200" kern="1200" dirty="0">
                          <a:solidFill>
                            <a:srgbClr val="000000"/>
                          </a:solidFill>
                          <a:effectLst/>
                          <a:latin typeface="Times New Roman" pitchFamily="18" charset="0"/>
                          <a:ea typeface="Times New Roman"/>
                          <a:cs typeface="Times New Roman" pitchFamily="18" charset="0"/>
                        </a:rPr>
                        <a:t>Dezvoltarea infrastructurii şi a serviciilor necesare pentru gestionarea conformă a deşeurilor în scopul protejării mediului şi sănătăţii populaţiei.</a:t>
                      </a:r>
                      <a:r>
                        <a:rPr lang="ro-RO" sz="1200" dirty="0">
                          <a:effectLst/>
                          <a:latin typeface="Times New Roman" pitchFamily="18" charset="0"/>
                          <a:ea typeface="Times New Roman"/>
                          <a:cs typeface="Times New Roman" pitchFamily="18" charset="0"/>
                        </a:rPr>
                        <a:t> </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Strategia de gestionare a deşeurilor în Republica Moldova (2013-2027)</a:t>
                      </a:r>
                      <a:endParaRPr lang="ru-RU" sz="1200" dirty="0">
                        <a:effectLst/>
                        <a:latin typeface="Times New Roman" pitchFamily="18" charset="0"/>
                        <a:ea typeface="Times New Roman"/>
                        <a:cs typeface="Times New Roman" pitchFamily="18" charset="0"/>
                      </a:endParaRPr>
                    </a:p>
                  </a:txBody>
                  <a:tcPr marL="0" marR="0" marT="0" marB="0" anchor="ctr"/>
                </a:tc>
              </a:tr>
              <a:tr h="266649">
                <a:tc>
                  <a:txBody>
                    <a:bodyPr/>
                    <a:lstStyle/>
                    <a:p>
                      <a:pPr algn="just">
                        <a:spcAft>
                          <a:spcPts val="0"/>
                        </a:spcAft>
                      </a:pPr>
                      <a:r>
                        <a:rPr lang="ro-RO" sz="1200" kern="1200" dirty="0">
                          <a:solidFill>
                            <a:srgbClr val="000000"/>
                          </a:solidFill>
                          <a:effectLst/>
                          <a:latin typeface="Times New Roman" pitchFamily="18" charset="0"/>
                          <a:cs typeface="Times New Roman" pitchFamily="18" charset="0"/>
                        </a:rPr>
                        <a:t>Îmbunătăţirea sistemului de transportare a deşeurilor și dezvoltarea staţiilor de transfer (4-7 staţii per raion);</a:t>
                      </a:r>
                      <a:endParaRPr lang="ru-RU" sz="1200" dirty="0">
                        <a:effectLst/>
                        <a:latin typeface="Times New Roman" pitchFamily="18" charset="0"/>
                        <a:cs typeface="Times New Roman" pitchFamily="18" charset="0"/>
                      </a:endParaRPr>
                    </a:p>
                  </a:txBody>
                  <a:tcPr marL="68580" marR="68580" marT="9525" marB="0" anchor="ctr"/>
                </a:tc>
                <a:tc>
                  <a:txBody>
                    <a:bodyPr/>
                    <a:lstStyle/>
                    <a:p>
                      <a:pPr>
                        <a:spcAft>
                          <a:spcPts val="0"/>
                        </a:spcAft>
                      </a:pPr>
                      <a:r>
                        <a:rPr lang="ro-RO" sz="1200" kern="1200" dirty="0">
                          <a:solidFill>
                            <a:srgbClr val="000000"/>
                          </a:solidFill>
                          <a:effectLst/>
                          <a:latin typeface="Times New Roman" pitchFamily="18" charset="0"/>
                          <a:cs typeface="Times New Roman" pitchFamily="18" charset="0"/>
                        </a:rPr>
                        <a:t>Strategia de gestionare a deşeurilor în Republica Moldova (2013-2027)</a:t>
                      </a:r>
                      <a:endParaRPr lang="ru-RU" sz="1200" dirty="0">
                        <a:effectLst/>
                        <a:latin typeface="Times New Roman" pitchFamily="18" charset="0"/>
                        <a:cs typeface="Times New Roman" pitchFamily="18" charset="0"/>
                      </a:endParaRPr>
                    </a:p>
                  </a:txBody>
                  <a:tcPr marL="0" marR="0" marT="0" marB="0" anchor="ctr"/>
                </a:tc>
              </a:tr>
              <a:tr h="332425">
                <a:tc>
                  <a:txBody>
                    <a:bodyPr/>
                    <a:lstStyle/>
                    <a:p>
                      <a:pPr>
                        <a:spcAft>
                          <a:spcPts val="0"/>
                        </a:spcAft>
                      </a:pPr>
                      <a:r>
                        <a:rPr lang="ro-RO" sz="1200" kern="1200" dirty="0">
                          <a:solidFill>
                            <a:srgbClr val="000000"/>
                          </a:solidFill>
                          <a:effectLst/>
                          <a:latin typeface="Times New Roman" pitchFamily="18" charset="0"/>
                          <a:ea typeface="Times New Roman"/>
                          <a:cs typeface="Times New Roman" pitchFamily="18" charset="0"/>
                        </a:rPr>
                        <a:t>Reducerea stocurilor istorice de pesticide</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l">
                        <a:spcAft>
                          <a:spcPts val="0"/>
                        </a:spcAft>
                      </a:pPr>
                      <a:r>
                        <a:rPr lang="ro-RO" sz="1200" kern="1200" dirty="0">
                          <a:solidFill>
                            <a:srgbClr val="000000"/>
                          </a:solidFill>
                          <a:effectLst/>
                          <a:latin typeface="Times New Roman" pitchFamily="18" charset="0"/>
                          <a:ea typeface="Times New Roman"/>
                          <a:cs typeface="Times New Roman" pitchFamily="18" charset="0"/>
                        </a:rPr>
                        <a:t>Programul de activitate a Guvernului</a:t>
                      </a:r>
                      <a:endParaRPr lang="ru-RU" sz="1200" dirty="0">
                        <a:effectLst/>
                        <a:latin typeface="Times New Roman" pitchFamily="18" charset="0"/>
                        <a:ea typeface="Times New Roman"/>
                        <a:cs typeface="Times New Roman" pitchFamily="18" charset="0"/>
                      </a:endParaRPr>
                    </a:p>
                  </a:txBody>
                  <a:tcPr marL="0" marR="0" marT="0" marB="0" anchor="ctr"/>
                </a:tc>
              </a:tr>
              <a:tr h="490337">
                <a:tc>
                  <a:txBody>
                    <a:bodyPr/>
                    <a:lstStyle/>
                    <a:p>
                      <a:pPr>
                        <a:lnSpc>
                          <a:spcPct val="115000"/>
                        </a:lnSpc>
                        <a:spcAft>
                          <a:spcPts val="0"/>
                        </a:spcAft>
                      </a:pPr>
                      <a:r>
                        <a:rPr lang="ro-RO" sz="1200" kern="1200">
                          <a:solidFill>
                            <a:srgbClr val="000000"/>
                          </a:solidFill>
                          <a:effectLst/>
                          <a:latin typeface="Times New Roman" pitchFamily="18" charset="0"/>
                          <a:ea typeface="Times New Roman"/>
                          <a:cs typeface="Times New Roman" pitchFamily="18" charset="0"/>
                        </a:rPr>
                        <a:t>Utilizarea a cel puţin 20% de energie din surse regenerabile din totalul consumului de energie pe ţară;</a:t>
                      </a:r>
                      <a:endParaRPr lang="ru-RU" sz="1200">
                        <a:effectLst/>
                        <a:latin typeface="Times New Roman" pitchFamily="18" charset="0"/>
                        <a:ea typeface="Times New Roman"/>
                        <a:cs typeface="Times New Roman" pitchFamily="18" charset="0"/>
                      </a:endParaRPr>
                    </a:p>
                    <a:p>
                      <a:pPr indent="90170" algn="just">
                        <a:lnSpc>
                          <a:spcPct val="115000"/>
                        </a:lnSpc>
                        <a:spcAft>
                          <a:spcPts val="0"/>
                        </a:spcAft>
                      </a:pPr>
                      <a:r>
                        <a:rPr lang="ro-RO" sz="1200" kern="1200">
                          <a:solidFill>
                            <a:srgbClr val="000000"/>
                          </a:solidFill>
                          <a:effectLst/>
                          <a:latin typeface="Times New Roman" pitchFamily="18" charset="0"/>
                          <a:ea typeface="Times New Roman"/>
                          <a:cs typeface="Times New Roman" pitchFamily="18" charset="0"/>
                        </a:rPr>
                        <a:t>1) exploatarea energiei eoliene, hidraulice </a:t>
                      </a:r>
                      <a:endParaRPr lang="ru-RU" sz="1200">
                        <a:effectLst/>
                        <a:latin typeface="Times New Roman" pitchFamily="18" charset="0"/>
                        <a:ea typeface="Times New Roman"/>
                        <a:cs typeface="Times New Roman" pitchFamily="18" charset="0"/>
                      </a:endParaRPr>
                    </a:p>
                    <a:p>
                      <a:pPr indent="90170" algn="just">
                        <a:lnSpc>
                          <a:spcPct val="115000"/>
                        </a:lnSpc>
                        <a:spcAft>
                          <a:spcPts val="0"/>
                        </a:spcAft>
                      </a:pPr>
                      <a:r>
                        <a:rPr lang="ro-RO" sz="1200" kern="1200">
                          <a:solidFill>
                            <a:srgbClr val="000000"/>
                          </a:solidFill>
                          <a:effectLst/>
                          <a:latin typeface="Times New Roman" pitchFamily="18" charset="0"/>
                          <a:ea typeface="Times New Roman"/>
                          <a:cs typeface="Times New Roman" pitchFamily="18" charset="0"/>
                        </a:rPr>
                        <a:t>2) exploatarea energiei solare prin conversie în energie electrică şi termică;</a:t>
                      </a:r>
                      <a:endParaRPr lang="ru-RU" sz="1200">
                        <a:effectLst/>
                        <a:latin typeface="Times New Roman" pitchFamily="18" charset="0"/>
                        <a:ea typeface="Times New Roman"/>
                        <a:cs typeface="Times New Roman" pitchFamily="18" charset="0"/>
                      </a:endParaRPr>
                    </a:p>
                    <a:p>
                      <a:pPr indent="90170" algn="just">
                        <a:lnSpc>
                          <a:spcPct val="115000"/>
                        </a:lnSpc>
                        <a:spcAft>
                          <a:spcPts val="0"/>
                        </a:spcAft>
                      </a:pPr>
                      <a:r>
                        <a:rPr lang="ro-RO" sz="1200" kern="1200">
                          <a:solidFill>
                            <a:srgbClr val="000000"/>
                          </a:solidFill>
                          <a:effectLst/>
                          <a:latin typeface="Times New Roman" pitchFamily="18" charset="0"/>
                          <a:ea typeface="Times New Roman"/>
                          <a:cs typeface="Times New Roman" pitchFamily="18" charset="0"/>
                        </a:rPr>
                        <a:t>3) dezvoltarea potenţialului energetic al biomasei</a:t>
                      </a:r>
                      <a:r>
                        <a:rPr lang="en-US" sz="1200">
                          <a:effectLst/>
                          <a:latin typeface="Times New Roman" pitchFamily="18" charset="0"/>
                          <a:ea typeface="Times New Roman"/>
                          <a:cs typeface="Times New Roman" pitchFamily="18" charset="0"/>
                        </a:rPr>
                        <a:t>;</a:t>
                      </a:r>
                      <a:endParaRPr lang="ru-RU" sz="1200">
                        <a:effectLst/>
                        <a:latin typeface="Times New Roman" pitchFamily="18" charset="0"/>
                        <a:ea typeface="Times New Roman"/>
                        <a:cs typeface="Times New Roman" pitchFamily="18" charset="0"/>
                      </a:endParaRPr>
                    </a:p>
                  </a:txBody>
                  <a:tcPr marL="68580" marR="68580" marT="9525" marB="0" anchor="ctr"/>
                </a:tc>
                <a:tc>
                  <a:txBody>
                    <a:bodyPr/>
                    <a:lstStyle/>
                    <a:p>
                      <a:pPr algn="just">
                        <a:spcAft>
                          <a:spcPts val="0"/>
                        </a:spcAft>
                      </a:pPr>
                      <a:r>
                        <a:rPr lang="ro-RO" sz="1200" kern="1200" dirty="0">
                          <a:solidFill>
                            <a:srgbClr val="000000"/>
                          </a:solidFill>
                          <a:effectLst/>
                          <a:latin typeface="Times New Roman" pitchFamily="18" charset="0"/>
                          <a:cs typeface="Times New Roman" pitchFamily="18" charset="0"/>
                        </a:rPr>
                        <a:t>Strategia de mediu pentru anii 2014-2023</a:t>
                      </a:r>
                      <a:endParaRPr lang="ru-RU" sz="1200" dirty="0">
                        <a:effectLst/>
                        <a:latin typeface="Times New Roman" pitchFamily="18" charset="0"/>
                        <a:cs typeface="Times New Roman" pitchFamily="18" charset="0"/>
                      </a:endParaRPr>
                    </a:p>
                  </a:txBody>
                  <a:tcPr marL="0" marR="0" marT="0" marB="0" anchor="ctr"/>
                </a:tc>
              </a:tr>
              <a:tr h="458301">
                <a:tc>
                  <a:txBody>
                    <a:bodyPr/>
                    <a:lstStyle/>
                    <a:p>
                      <a:pPr>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Promovarea şi înființarea unităţilor de producere a energiei renovabile în baza biomasei, energiei solare şi eoliene, instalaţiilor cu ciclu închis de utilizare a apelor</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l">
                        <a:spcAft>
                          <a:spcPts val="0"/>
                        </a:spcAft>
                      </a:pPr>
                      <a:r>
                        <a:rPr lang="ro-RO" sz="1200" kern="1200" dirty="0">
                          <a:solidFill>
                            <a:srgbClr val="000000"/>
                          </a:solidFill>
                          <a:effectLst/>
                          <a:latin typeface="Times New Roman" pitchFamily="18" charset="0"/>
                          <a:ea typeface="Times New Roman"/>
                          <a:cs typeface="Times New Roman" pitchFamily="18" charset="0"/>
                        </a:rPr>
                        <a:t>Programul de activitate a Guvernului</a:t>
                      </a:r>
                      <a:endParaRPr lang="ru-RU" sz="1200" dirty="0">
                        <a:effectLst/>
                        <a:latin typeface="Times New Roman" pitchFamily="18" charset="0"/>
                        <a:ea typeface="Times New Roman"/>
                        <a:cs typeface="Times New Roman" pitchFamily="18" charset="0"/>
                      </a:endParaRPr>
                    </a:p>
                  </a:txBody>
                  <a:tcPr marL="0" marR="0" marT="0" marB="0" anchor="ctr"/>
                </a:tc>
              </a:tr>
              <a:tr h="458301">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Îmbunătăţirea factorilor de mediu: stoparea degradării solurilor, gestionarea eficientă a deșeurilor</a:t>
                      </a:r>
                      <a:endParaRPr lang="ru-RU" sz="1200" dirty="0">
                        <a:effectLst/>
                        <a:latin typeface="Times New Roman" pitchFamily="18" charset="0"/>
                        <a:ea typeface="Times New Roman"/>
                        <a:cs typeface="Times New Roman" pitchFamily="18" charset="0"/>
                      </a:endParaRPr>
                    </a:p>
                  </a:txBody>
                  <a:tcPr marL="68580" marR="68580" marT="9525" marB="0" anchor="ctr"/>
                </a:tc>
                <a:tc>
                  <a:txBody>
                    <a:bodyPr/>
                    <a:lstStyle/>
                    <a:p>
                      <a:pPr algn="just">
                        <a:lnSpc>
                          <a:spcPct val="115000"/>
                        </a:lnSpc>
                        <a:spcAft>
                          <a:spcPts val="0"/>
                        </a:spcAft>
                      </a:pPr>
                      <a:r>
                        <a:rPr lang="ro-RO" sz="1200" kern="1200" dirty="0">
                          <a:solidFill>
                            <a:srgbClr val="000000"/>
                          </a:solidFill>
                          <a:effectLst/>
                          <a:latin typeface="Times New Roman" pitchFamily="18" charset="0"/>
                          <a:ea typeface="Times New Roman"/>
                          <a:cs typeface="Times New Roman" pitchFamily="18" charset="0"/>
                        </a:rPr>
                        <a:t>Strategia de dezvoltare regională </a:t>
                      </a:r>
                      <a:r>
                        <a:rPr lang="ro-RO" sz="1200" kern="1200" dirty="0" smtClean="0">
                          <a:solidFill>
                            <a:srgbClr val="000000"/>
                          </a:solidFill>
                          <a:effectLst/>
                          <a:latin typeface="Times New Roman" pitchFamily="18" charset="0"/>
                          <a:ea typeface="Times New Roman"/>
                          <a:cs typeface="Times New Roman" pitchFamily="18" charset="0"/>
                        </a:rPr>
                        <a:t>Sud</a:t>
                      </a:r>
                    </a:p>
                    <a:p>
                      <a:pPr algn="just">
                        <a:lnSpc>
                          <a:spcPct val="115000"/>
                        </a:lnSpc>
                        <a:spcAft>
                          <a:spcPts val="0"/>
                        </a:spcAft>
                      </a:pPr>
                      <a:r>
                        <a:rPr lang="ro-RO" sz="1200" kern="1200" dirty="0" smtClean="0">
                          <a:solidFill>
                            <a:schemeClr val="dk1"/>
                          </a:solidFill>
                          <a:effectLst/>
                          <a:latin typeface="Times New Roman" pitchFamily="18" charset="0"/>
                          <a:ea typeface="+mn-ea"/>
                          <a:cs typeface="Times New Roman" pitchFamily="18" charset="0"/>
                        </a:rPr>
                        <a:t>Strategia de dezvoltare regională Nord</a:t>
                      </a:r>
                    </a:p>
                    <a:p>
                      <a:pPr algn="just">
                        <a:lnSpc>
                          <a:spcPct val="115000"/>
                        </a:lnSpc>
                        <a:spcAft>
                          <a:spcPts val="0"/>
                        </a:spcAft>
                      </a:pPr>
                      <a:r>
                        <a:rPr lang="ro-RO" sz="1200" kern="1200" dirty="0" smtClean="0">
                          <a:solidFill>
                            <a:schemeClr val="dk1"/>
                          </a:solidFill>
                          <a:effectLst/>
                          <a:latin typeface="Times New Roman" pitchFamily="18" charset="0"/>
                          <a:ea typeface="+mn-ea"/>
                          <a:cs typeface="Times New Roman" pitchFamily="18" charset="0"/>
                        </a:rPr>
                        <a:t>Strategia de dezvoltare regional Centru</a:t>
                      </a:r>
                      <a:endParaRPr lang="ru-RU" sz="1200" dirty="0">
                        <a:effectLst/>
                        <a:latin typeface="Times New Roman" pitchFamily="18" charset="0"/>
                        <a:ea typeface="Times New Roman"/>
                        <a:cs typeface="Times New Roman" pitchFamily="18" charset="0"/>
                      </a:endParaRPr>
                    </a:p>
                  </a:txBody>
                  <a:tcPr marL="0" marR="0" marT="0" marB="0" anchor="ctr"/>
                </a:tc>
              </a:tr>
            </a:tbl>
          </a:graphicData>
        </a:graphic>
      </p:graphicFrame>
    </p:spTree>
    <p:extLst>
      <p:ext uri="{BB962C8B-B14F-4D97-AF65-F5344CB8AC3E}">
        <p14:creationId xmlns:p14="http://schemas.microsoft.com/office/powerpoint/2010/main" val="194922401"/>
      </p:ext>
    </p:ext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457200"/>
            <a:ext cx="8229600" cy="883568"/>
          </a:xfrm>
        </p:spPr>
        <p:txBody>
          <a:bodyPr/>
          <a:lstStyle/>
          <a:p>
            <a:r>
              <a:rPr lang="ro-RO" sz="2000" b="1" dirty="0">
                <a:solidFill>
                  <a:srgbClr val="9999FF"/>
                </a:solidFill>
                <a:effectLst>
                  <a:outerShdw blurRad="38100" dist="38100" dir="2700000" algn="tl">
                    <a:srgbClr val="000000">
                      <a:alpha val="43137"/>
                    </a:srgbClr>
                  </a:outerShdw>
                </a:effectLst>
                <a:latin typeface="Constantia" pitchFamily="18" charset="0"/>
              </a:rPr>
              <a:t>Domeniul </a:t>
            </a:r>
            <a:r>
              <a:rPr lang="ro-RO" sz="2000" b="1" dirty="0" smtClean="0">
                <a:solidFill>
                  <a:srgbClr val="9999FF"/>
                </a:solidFill>
                <a:effectLst>
                  <a:outerShdw blurRad="38100" dist="38100" dir="2700000" algn="tl">
                    <a:srgbClr val="000000">
                      <a:alpha val="43137"/>
                    </a:srgbClr>
                  </a:outerShdw>
                </a:effectLst>
                <a:latin typeface="Constantia" pitchFamily="18" charset="0"/>
              </a:rPr>
              <a:t>„Mediul înconjurător”</a:t>
            </a:r>
            <a:r>
              <a:rPr lang="ro-RO" sz="3200" b="1" dirty="0" smtClean="0"/>
              <a:t/>
            </a:r>
            <a:br>
              <a:rPr lang="ro-RO" sz="3200" b="1" dirty="0" smtClean="0"/>
            </a:br>
            <a:r>
              <a:rPr lang="ro-RO" sz="3200" b="1" dirty="0">
                <a:solidFill>
                  <a:srgbClr val="000000"/>
                </a:solidFill>
              </a:rPr>
              <a:t>N</a:t>
            </a:r>
            <a:r>
              <a:rPr lang="en-US" sz="3200" b="1" dirty="0" err="1">
                <a:solidFill>
                  <a:srgbClr val="000000"/>
                </a:solidFill>
              </a:rPr>
              <a:t>ecesit</a:t>
            </a:r>
            <a:r>
              <a:rPr lang="ro-RO" sz="3200" b="1" dirty="0">
                <a:solidFill>
                  <a:srgbClr val="000000"/>
                </a:solidFill>
              </a:rPr>
              <a:t>ăţi identificate</a:t>
            </a:r>
            <a:endParaRPr lang="ru-RU" sz="2400" b="1" dirty="0" smtClean="0"/>
          </a:p>
        </p:txBody>
      </p:sp>
      <p:graphicFrame>
        <p:nvGraphicFramePr>
          <p:cNvPr id="58397" name="Group 29"/>
          <p:cNvGraphicFramePr>
            <a:graphicFrameLocks noGrp="1"/>
          </p:cNvGraphicFramePr>
          <p:nvPr>
            <p:ph idx="1"/>
            <p:extLst>
              <p:ext uri="{D42A27DB-BD31-4B8C-83A1-F6EECF244321}">
                <p14:modId xmlns:p14="http://schemas.microsoft.com/office/powerpoint/2010/main" val="407328297"/>
              </p:ext>
            </p:extLst>
          </p:nvPr>
        </p:nvGraphicFramePr>
        <p:xfrm>
          <a:off x="539552" y="1393187"/>
          <a:ext cx="8136582" cy="5068989"/>
        </p:xfrm>
        <a:graphic>
          <a:graphicData uri="http://schemas.openxmlformats.org/drawingml/2006/table">
            <a:tbl>
              <a:tblPr/>
              <a:tblGrid>
                <a:gridCol w="4068291"/>
                <a:gridCol w="4068291"/>
              </a:tblGrid>
              <a:tr h="666650">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rgbClr val="FFFFFF"/>
                          </a:solidFill>
                          <a:effectLst/>
                          <a:latin typeface="Times New Roman" pitchFamily="18" charset="0"/>
                          <a:cs typeface="Times New Roman" pitchFamily="18" charset="0"/>
                        </a:rPr>
                        <a:t>Propuneri utilizatori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3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9349">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600" b="0" i="0" u="none" strike="noStrike" kern="1200" dirty="0" smtClean="0">
                          <a:solidFill>
                            <a:srgbClr val="000000"/>
                          </a:solidFill>
                          <a:effectLst/>
                          <a:latin typeface="Times New Roman" pitchFamily="18" charset="0"/>
                          <a:ea typeface="+mn-ea"/>
                          <a:cs typeface="Times New Roman" pitchFamily="18" charset="0"/>
                        </a:rPr>
                        <a:t>Deprivarea ecologică (de mediu) / Deprivarea de infrastructură de mediu </a:t>
                      </a:r>
                      <a:endParaRPr lang="ru-RU" sz="1600" b="0" i="0" u="none" strike="noStrike" kern="1200" dirty="0" smtClean="0">
                        <a:solidFill>
                          <a:srgbClr val="000000"/>
                        </a:solidFill>
                        <a:effectLst/>
                        <a:latin typeface="Times New Roman" pitchFamily="18" charset="0"/>
                        <a:ea typeface="+mn-ea"/>
                        <a:cs typeface="Times New Roman" pitchFamily="18" charset="0"/>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Consiliul raional Teleneşti, Ministerul Mediului</a:t>
                      </a:r>
                      <a:endParaRPr kumimoji="0" lang="ru-RU" sz="16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754518">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600" b="0" i="0" u="none" strike="noStrike" kern="1200" dirty="0" smtClean="0">
                          <a:solidFill>
                            <a:srgbClr val="000000"/>
                          </a:solidFill>
                          <a:effectLst/>
                          <a:latin typeface="Times New Roman" pitchFamily="18" charset="0"/>
                          <a:ea typeface="+mn-ea"/>
                          <a:cs typeface="Times New Roman" pitchFamily="18" charset="0"/>
                        </a:rPr>
                        <a:t>Ponderea populatiei cu acces la serviciile de salubrizare</a:t>
                      </a:r>
                    </a:p>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600" b="0" i="0" u="none" strike="noStrike" kern="1200" dirty="0" smtClean="0">
                          <a:solidFill>
                            <a:srgbClr val="000000"/>
                          </a:solidFill>
                          <a:effectLst/>
                          <a:latin typeface="Times New Roman" pitchFamily="18" charset="0"/>
                          <a:ea typeface="+mn-ea"/>
                          <a:cs typeface="Times New Roman" pitchFamily="18" charset="0"/>
                        </a:rPr>
                        <a:t>Rata populatiei ce beneficiaza de serviciu de colectare a DMS</a:t>
                      </a:r>
                    </a:p>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600" b="0" i="0" u="none" strike="noStrike" kern="1200" dirty="0" smtClean="0">
                          <a:solidFill>
                            <a:srgbClr val="000000"/>
                          </a:solidFill>
                          <a:effectLst/>
                          <a:latin typeface="Times New Roman" pitchFamily="18" charset="0"/>
                          <a:ea typeface="+mn-ea"/>
                          <a:cs typeface="Times New Roman" pitchFamily="18" charset="0"/>
                        </a:rPr>
                        <a:t>Familii cu acces la servicii salubritate</a:t>
                      </a:r>
                      <a:endParaRPr lang="ru-RU" sz="1600" b="0" i="0" u="none" strike="noStrike" kern="1200" dirty="0" smtClean="0">
                        <a:solidFill>
                          <a:srgbClr val="000000"/>
                        </a:solidFill>
                        <a:effectLst/>
                        <a:latin typeface="Times New Roman" pitchFamily="18" charset="0"/>
                        <a:ea typeface="+mn-ea"/>
                        <a:cs typeface="Times New Roman" pitchFamily="18" charset="0"/>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Ministerul Dezvoltării Regionale şi Construcţiilor</a:t>
                      </a:r>
                    </a:p>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Ministerul Mediului</a:t>
                      </a:r>
                    </a:p>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ADR Centru</a:t>
                      </a:r>
                    </a:p>
                    <a:p>
                      <a:pPr marL="3175" marR="0" lvl="1" indent="0" algn="l" defTabSz="914400" rtl="0" eaLnBrk="1" fontAlgn="base" latinLnBrk="0" hangingPunct="1">
                        <a:lnSpc>
                          <a:spcPct val="115000"/>
                        </a:lnSpc>
                        <a:spcBef>
                          <a:spcPct val="0"/>
                        </a:spcBef>
                        <a:spcAft>
                          <a:spcPct val="0"/>
                        </a:spcAft>
                        <a:buClrTx/>
                        <a:buSzTx/>
                        <a:buFont typeface="+mj-lt"/>
                        <a:buNone/>
                        <a:tabLst>
                          <a:tab pos="9144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ADR Sud</a:t>
                      </a:r>
                      <a:endParaRPr kumimoji="0" lang="ru-RU" sz="16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754518">
                <a:tc>
                  <a:txBody>
                    <a:bodyPr/>
                    <a:lstStyle/>
                    <a:p>
                      <a:pPr marL="288925" marR="0" lvl="1" indent="-285750" algn="l" defTabSz="914400" rtl="0" eaLnBrk="1" fontAlgn="base" latinLnBrk="0" hangingPunct="1">
                        <a:lnSpc>
                          <a:spcPct val="115000"/>
                        </a:lnSpc>
                        <a:spcBef>
                          <a:spcPct val="0"/>
                        </a:spcBef>
                        <a:spcAft>
                          <a:spcPct val="0"/>
                        </a:spcAft>
                        <a:buClrTx/>
                        <a:buSzTx/>
                        <a:buFont typeface="Arial" pitchFamily="34" charset="0"/>
                        <a:buChar char="•"/>
                        <a:tabLst>
                          <a:tab pos="914400" algn="l"/>
                        </a:tabLst>
                      </a:pPr>
                      <a:r>
                        <a:rPr lang="ro-RO" sz="1600" b="0" i="0" u="none" strike="noStrike" kern="1200" dirty="0" smtClean="0">
                          <a:solidFill>
                            <a:srgbClr val="000000"/>
                          </a:solidFill>
                          <a:effectLst/>
                          <a:latin typeface="Times New Roman" pitchFamily="18" charset="0"/>
                          <a:ea typeface="+mn-ea"/>
                          <a:cs typeface="Times New Roman" pitchFamily="18" charset="0"/>
                        </a:rPr>
                        <a:t>Infrastructura colectarii deseurilor (servicii salubrizare, puncte de colectare</a:t>
                      </a:r>
                      <a:endParaRPr lang="ru-RU" sz="1600" b="0" i="0" u="none" strike="noStrike" kern="1200" dirty="0" smtClean="0">
                        <a:solidFill>
                          <a:srgbClr val="000000"/>
                        </a:solidFill>
                        <a:effectLst/>
                        <a:latin typeface="Times New Roman" pitchFamily="18" charset="0"/>
                        <a:ea typeface="+mn-ea"/>
                        <a:cs typeface="Times New Roman" pitchFamily="18" charset="0"/>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algn="l" fontAlgn="b"/>
                      <a:r>
                        <a:rPr lang="ro-RO" sz="1600" b="0" i="1" u="none" strike="noStrike" dirty="0">
                          <a:solidFill>
                            <a:srgbClr val="000000"/>
                          </a:solidFill>
                          <a:effectLst/>
                          <a:latin typeface="Times New Roman" pitchFamily="18" charset="0"/>
                          <a:cs typeface="Times New Roman" pitchFamily="18" charset="0"/>
                        </a:rPr>
                        <a:t>Consiliul Raional Rezina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403543">
                <a:tc>
                  <a:txBody>
                    <a:bodyPr/>
                    <a:lstStyle/>
                    <a:p>
                      <a:pPr marL="285750" indent="-285750" algn="l" fontAlgn="b">
                        <a:buFont typeface="Arial" pitchFamily="34" charset="0"/>
                        <a:buChar char="•"/>
                      </a:pPr>
                      <a:r>
                        <a:rPr lang="ro-RO" sz="1600" b="0" i="0" u="none" strike="noStrike" dirty="0" smtClean="0">
                          <a:solidFill>
                            <a:srgbClr val="000000"/>
                          </a:solidFill>
                          <a:effectLst/>
                          <a:latin typeface="Times New Roman" pitchFamily="18" charset="0"/>
                          <a:cs typeface="Times New Roman" pitchFamily="18" charset="0"/>
                        </a:rPr>
                        <a:t>Utilizarea resurselor regenerabile</a:t>
                      </a:r>
                      <a:endParaRPr lang="ro-RO"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Consiliul Raional Telenesti</a:t>
                      </a:r>
                      <a:endParaRPr kumimoji="0" lang="ru-RU" sz="16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6617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ro-RO" sz="1600" b="0" kern="1200" dirty="0" smtClean="0">
                          <a:solidFill>
                            <a:schemeClr val="dk1"/>
                          </a:solidFill>
                          <a:effectLst/>
                          <a:latin typeface="Times New Roman" pitchFamily="18" charset="0"/>
                          <a:ea typeface="+mn-ea"/>
                          <a:cs typeface="Times New Roman" pitchFamily="18" charset="0"/>
                        </a:rPr>
                        <a:t>Nr. Institutiilor bugetare care utilizeaza cazane pe resurse regenerabile</a:t>
                      </a:r>
                      <a:endParaRPr lang="ru-RU" sz="1600" b="0" kern="1200" dirty="0" smtClean="0">
                        <a:solidFill>
                          <a:schemeClr val="dk1"/>
                        </a:solidFill>
                        <a:effectLst/>
                        <a:latin typeface="Times New Roman" pitchFamily="18" charset="0"/>
                        <a:ea typeface="+mn-ea"/>
                        <a:cs typeface="Times New Roman" pitchFamily="18" charset="0"/>
                      </a:endParaRPr>
                    </a:p>
                  </a:txBody>
                  <a:tcPr marL="72000" marR="3600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1" indent="0" algn="l" defTabSz="914400" rtl="0" eaLnBrk="1" fontAlgn="base" latinLnBrk="0" hangingPunct="1">
                        <a:lnSpc>
                          <a:spcPct val="115000"/>
                        </a:lnSpc>
                        <a:spcBef>
                          <a:spcPct val="0"/>
                        </a:spcBef>
                        <a:spcAft>
                          <a:spcPct val="0"/>
                        </a:spcAft>
                        <a:buClrTx/>
                        <a:buSzTx/>
                        <a:buFont typeface="+mj-lt"/>
                        <a:buNone/>
                        <a:tabLst>
                          <a:tab pos="901700" algn="l"/>
                        </a:tabLst>
                        <a:defRPr/>
                      </a:pPr>
                      <a:r>
                        <a:rPr kumimoji="0" lang="ro-RO" sz="1600" b="0" i="1" u="none" strike="noStrike" cap="none" normalizeH="0" baseline="0" dirty="0" smtClean="0">
                          <a:ln>
                            <a:noFill/>
                          </a:ln>
                          <a:solidFill>
                            <a:srgbClr val="000000"/>
                          </a:solidFill>
                          <a:effectLst/>
                          <a:latin typeface="Times New Roman" pitchFamily="18" charset="0"/>
                          <a:cs typeface="Times New Roman" pitchFamily="18" charset="0"/>
                        </a:rPr>
                        <a:t>Consiliul Raional Telenesti</a:t>
                      </a:r>
                      <a:endParaRPr kumimoji="0" lang="ru-RU" sz="1600" b="0" i="1"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57154">
                <a:tc>
                  <a:txBody>
                    <a:bodyPr/>
                    <a:lstStyle/>
                    <a:p>
                      <a:pPr marL="285750" indent="-285750" algn="l" fontAlgn="b">
                        <a:buFont typeface="Arial" pitchFamily="34" charset="0"/>
                        <a:buChar char="•"/>
                      </a:pPr>
                      <a:r>
                        <a:rPr lang="pt-BR" sz="1600" b="0" i="0" u="none" strike="noStrike" dirty="0">
                          <a:solidFill>
                            <a:srgbClr val="000000"/>
                          </a:solidFill>
                          <a:effectLst/>
                          <a:latin typeface="Times New Roman" pitchFamily="18" charset="0"/>
                          <a:cs typeface="Times New Roman" pitchFamily="18" charset="0"/>
                        </a:rPr>
                        <a:t>Instalații   cu cazane de biomasă edificul căminului cultural,primăria, biserica</a:t>
                      </a:r>
                      <a:r>
                        <a:rPr lang="pt-BR" sz="1600" b="0" i="0" u="none" strike="noStrike" dirty="0">
                          <a:solidFill>
                            <a:srgbClr val="2E6E9E"/>
                          </a:solidFill>
                          <a:effectLst/>
                          <a:latin typeface="Times New Roman" pitchFamily="18" charset="0"/>
                          <a:cs typeface="Times New Roman" pitchFamily="18" charset="0"/>
                        </a:rPr>
                        <a:t>;</a:t>
                      </a:r>
                      <a:endParaRPr lang="pt-BR"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algn="l" fontAlgn="b"/>
                      <a:r>
                        <a:rPr lang="ro-RO" sz="1600" b="0" i="1" u="none" strike="noStrike" dirty="0">
                          <a:solidFill>
                            <a:srgbClr val="000000"/>
                          </a:solidFill>
                          <a:effectLst/>
                          <a:latin typeface="Times New Roman" pitchFamily="18" charset="0"/>
                          <a:cs typeface="Times New Roman" pitchFamily="18" charset="0"/>
                        </a:rPr>
                        <a:t>PRIMĂRIA  SÎRMA   RAIONUL  LEOVA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bl>
          </a:graphicData>
        </a:graphic>
      </p:graphicFrame>
    </p:spTree>
    <p:extLst>
      <p:ext uri="{BB962C8B-B14F-4D97-AF65-F5344CB8AC3E}">
        <p14:creationId xmlns:p14="http://schemas.microsoft.com/office/powerpoint/2010/main" val="866535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457200" y="457200"/>
            <a:ext cx="8229600" cy="739552"/>
          </a:xfrm>
        </p:spPr>
        <p:txBody>
          <a:bodyPr/>
          <a:lstStyle/>
          <a:p>
            <a:pPr marL="342900" indent="-342900"/>
            <a:r>
              <a:rPr lang="ro-RO" b="1" dirty="0" smtClean="0"/>
              <a:t>Nivelul de utilizare pe domenii </a:t>
            </a:r>
            <a:endParaRPr lang="ru-RU"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2492284210"/>
              </p:ext>
            </p:extLst>
          </p:nvPr>
        </p:nvGraphicFramePr>
        <p:xfrm>
          <a:off x="107504" y="1196752"/>
          <a:ext cx="8928992" cy="5661249"/>
        </p:xfrm>
        <a:graphic>
          <a:graphicData uri="http://schemas.openxmlformats.org/drawingml/2006/table">
            <a:tbl>
              <a:tblPr firstRow="1" bandRow="1">
                <a:tableStyleId>{5C22544A-7EE6-4342-B048-85BDC9FD1C3A}</a:tableStyleId>
              </a:tblPr>
              <a:tblGrid>
                <a:gridCol w="4464496"/>
                <a:gridCol w="4464496"/>
              </a:tblGrid>
              <a:tr h="568488">
                <a:tc gridSpan="2">
                  <a:txBody>
                    <a:bodyPr/>
                    <a:lstStyle/>
                    <a:p>
                      <a:pPr>
                        <a:spcAft>
                          <a:spcPts val="0"/>
                        </a:spcAft>
                      </a:pPr>
                      <a:endParaRPr lang="en-US" sz="1400" b="1" dirty="0" smtClean="0">
                        <a:solidFill>
                          <a:schemeClr val="bg1"/>
                        </a:solidFill>
                        <a:effectLst/>
                        <a:latin typeface="Times New Roman"/>
                        <a:ea typeface="Times New Roman"/>
                        <a:cs typeface="Times New Roman"/>
                      </a:endParaRPr>
                    </a:p>
                    <a:p>
                      <a:pPr>
                        <a:spcAft>
                          <a:spcPts val="0"/>
                        </a:spcAft>
                      </a:pPr>
                      <a:endParaRPr lang="ru-RU" sz="1400" b="1" dirty="0">
                        <a:solidFill>
                          <a:schemeClr val="bg1"/>
                        </a:solidFill>
                        <a:effectLst/>
                        <a:latin typeface="Times New Roman"/>
                        <a:ea typeface="Times New Roman"/>
                        <a:cs typeface="Times New Roman"/>
                      </a:endParaRPr>
                    </a:p>
                  </a:txBody>
                  <a:tcPr marL="68580" marR="68580" marT="0" marB="0"/>
                </a:tc>
                <a:tc hMerge="1">
                  <a:txBody>
                    <a:bodyPr/>
                    <a:lstStyle/>
                    <a:p>
                      <a:endParaRPr lang="ru-RU"/>
                    </a:p>
                  </a:txBody>
                  <a:tcPr/>
                </a:tc>
              </a:tr>
              <a:tr h="488267">
                <a:tc>
                  <a:txBody>
                    <a:bodyPr/>
                    <a:lstStyle/>
                    <a:p>
                      <a:pPr marL="0" algn="ctr" defTabSz="914400" rtl="0" eaLnBrk="1" latinLnBrk="0" hangingPunct="1">
                        <a:spcAft>
                          <a:spcPts val="0"/>
                        </a:spcAft>
                      </a:pPr>
                      <a:r>
                        <a:rPr lang="ro-RO" sz="1800" b="1" kern="1200" dirty="0">
                          <a:solidFill>
                            <a:srgbClr val="4F81BD"/>
                          </a:solidFill>
                          <a:effectLst/>
                          <a:latin typeface="Times New Roman"/>
                          <a:ea typeface="Times New Roman"/>
                          <a:cs typeface="Times New Roman"/>
                        </a:rPr>
                        <a:t>  </a:t>
                      </a:r>
                      <a:r>
                        <a:rPr lang="ro-RO" sz="1800" b="1" kern="1200" dirty="0" smtClean="0">
                          <a:solidFill>
                            <a:srgbClr val="4F81BD"/>
                          </a:solidFill>
                          <a:effectLst/>
                          <a:latin typeface="Times New Roman"/>
                          <a:ea typeface="Times New Roman"/>
                          <a:cs typeface="Times New Roman"/>
                        </a:rPr>
                        <a:t>IDAM</a:t>
                      </a:r>
                      <a:endParaRPr lang="ru-RU" sz="1800" b="1" kern="1200" dirty="0">
                        <a:solidFill>
                          <a:srgbClr val="4F81BD"/>
                        </a:solidFill>
                        <a:effectLst/>
                        <a:latin typeface="Times New Roman"/>
                        <a:ea typeface="Times New Roman"/>
                        <a:cs typeface="Times New Roman"/>
                      </a:endParaRPr>
                    </a:p>
                  </a:txBody>
                  <a:tcPr marL="68580" marR="68580" marT="0" marB="0">
                    <a:solidFill>
                      <a:srgbClr val="EFEFFF"/>
                    </a:solidFill>
                  </a:tcPr>
                </a:tc>
                <a:tc>
                  <a:txBody>
                    <a:bodyPr/>
                    <a:lstStyle/>
                    <a:p>
                      <a:pPr marL="0" algn="ctr" defTabSz="914400" rtl="0" eaLnBrk="1" latinLnBrk="0" hangingPunct="1">
                        <a:spcAft>
                          <a:spcPts val="0"/>
                        </a:spcAft>
                      </a:pPr>
                      <a:r>
                        <a:rPr lang="ro-RO" sz="1800" b="1" kern="1200" dirty="0" smtClean="0">
                          <a:solidFill>
                            <a:srgbClr val="4F81BD"/>
                          </a:solidFill>
                          <a:effectLst/>
                          <a:latin typeface="Times New Roman"/>
                          <a:ea typeface="Times New Roman"/>
                          <a:cs typeface="Times New Roman"/>
                        </a:rPr>
                        <a:t>BD</a:t>
                      </a:r>
                      <a:endParaRPr lang="en-US" sz="1800" b="1" kern="1200" dirty="0" smtClean="0">
                        <a:solidFill>
                          <a:srgbClr val="4F81BD"/>
                        </a:solidFill>
                        <a:effectLst/>
                        <a:latin typeface="Times New Roman"/>
                        <a:ea typeface="Times New Roman"/>
                        <a:cs typeface="Times New Roman"/>
                      </a:endParaRPr>
                    </a:p>
                  </a:txBody>
                  <a:tcPr marL="68580" marR="68580" marT="0" marB="0">
                    <a:solidFill>
                      <a:srgbClr val="EFEFFF"/>
                    </a:solidFill>
                  </a:tcPr>
                </a:tc>
              </a:tr>
              <a:tr h="4125033">
                <a:tc>
                  <a:txBody>
                    <a:bodyPr/>
                    <a:lstStyle/>
                    <a:p>
                      <a:pPr algn="ctr">
                        <a:spcAft>
                          <a:spcPts val="0"/>
                        </a:spcAft>
                      </a:pPr>
                      <a:endParaRPr lang="ru-RU" sz="1000" dirty="0">
                        <a:effectLst/>
                        <a:latin typeface="Calibri"/>
                        <a:cs typeface="Times New Roman"/>
                      </a:endParaRPr>
                    </a:p>
                  </a:txBody>
                  <a:tcPr marL="68580" marR="68580" marT="0" marB="0"/>
                </a:tc>
                <a:tc>
                  <a:txBody>
                    <a:bodyPr/>
                    <a:lstStyle/>
                    <a:p>
                      <a:pPr>
                        <a:spcAft>
                          <a:spcPts val="0"/>
                        </a:spcAft>
                      </a:pPr>
                      <a:endParaRPr lang="ru-RU" sz="1000" dirty="0">
                        <a:effectLst/>
                        <a:latin typeface="Calibri"/>
                        <a:cs typeface="Times New Roman"/>
                      </a:endParaRPr>
                    </a:p>
                  </a:txBody>
                  <a:tcPr marL="68580" marR="68580" marT="0" marB="0">
                    <a:solidFill>
                      <a:srgbClr val="EFEFFF"/>
                    </a:solidFill>
                  </a:tcPr>
                </a:tc>
              </a:tr>
              <a:tr h="479461">
                <a:tc gridSpan="2">
                  <a:txBody>
                    <a:bodyPr/>
                    <a:lstStyle/>
                    <a:p>
                      <a:pPr>
                        <a:spcAft>
                          <a:spcPts val="600"/>
                        </a:spcAft>
                      </a:pPr>
                      <a:r>
                        <a:rPr lang="ro-RO" sz="1000" i="1" dirty="0">
                          <a:solidFill>
                            <a:srgbClr val="000000"/>
                          </a:solidFill>
                          <a:effectLst/>
                          <a:latin typeface="Calibri"/>
                          <a:cs typeface="Times New Roman"/>
                        </a:rPr>
                        <a:t>Sursa: </a:t>
                      </a:r>
                      <a:r>
                        <a:rPr lang="ro-RO" sz="1000" i="1" dirty="0">
                          <a:effectLst/>
                          <a:latin typeface="Calibri"/>
                          <a:cs typeface="Times New Roman"/>
                        </a:rPr>
                        <a:t>Chestionar de evaluare a IDAM şi BD</a:t>
                      </a:r>
                      <a:endParaRPr lang="ru-RU" sz="1000" dirty="0">
                        <a:effectLst/>
                        <a:latin typeface="Calibri"/>
                        <a:cs typeface="Times New Roman"/>
                      </a:endParaRPr>
                    </a:p>
                  </a:txBody>
                  <a:tcPr marL="68580" marR="68580" marT="0" marB="0"/>
                </a:tc>
                <a:tc hMerge="1">
                  <a:txBody>
                    <a:bodyPr/>
                    <a:lstStyle/>
                    <a:p>
                      <a:endParaRPr lang="ru-RU"/>
                    </a:p>
                  </a:txBody>
                  <a:tcPr/>
                </a:tc>
              </a:tr>
            </a:tbl>
          </a:graphicData>
        </a:graphic>
      </p:graphicFrame>
      <p:pic>
        <p:nvPicPr>
          <p:cNvPr id="39953" name="Рисунок 77"/>
          <p:cNvPicPr>
            <a:picLocks noChangeAspect="1" noChangeArrowheads="1"/>
          </p:cNvPicPr>
          <p:nvPr/>
        </p:nvPicPr>
        <p:blipFill>
          <a:blip r:embed="rId3"/>
          <a:srcRect l="1756" t="3770" r="3928" b="2965"/>
          <a:stretch>
            <a:fillRect/>
          </a:stretch>
        </p:blipFill>
        <p:spPr bwMode="auto">
          <a:xfrm>
            <a:off x="219825" y="2276872"/>
            <a:ext cx="4326775" cy="4032448"/>
          </a:xfrm>
          <a:prstGeom prst="rect">
            <a:avLst/>
          </a:prstGeom>
          <a:noFill/>
          <a:ln w="9525">
            <a:noFill/>
            <a:miter lim="800000"/>
            <a:headEnd/>
            <a:tailEnd/>
          </a:ln>
        </p:spPr>
      </p:pic>
      <p:pic>
        <p:nvPicPr>
          <p:cNvPr id="39954" name="Рисунок 71"/>
          <p:cNvPicPr>
            <a:picLocks noChangeAspect="1" noChangeArrowheads="1"/>
          </p:cNvPicPr>
          <p:nvPr/>
        </p:nvPicPr>
        <p:blipFill>
          <a:blip r:embed="rId4"/>
          <a:srcRect t="3091" b="3069"/>
          <a:stretch>
            <a:fillRect/>
          </a:stretch>
        </p:blipFill>
        <p:spPr bwMode="auto">
          <a:xfrm>
            <a:off x="4643437" y="2276872"/>
            <a:ext cx="4250487"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67544" y="404664"/>
            <a:ext cx="8229600" cy="1080120"/>
          </a:xfrm>
        </p:spPr>
        <p:txBody>
          <a:bodyPr anchor="t"/>
          <a:lstStyle/>
          <a:p>
            <a:pPr>
              <a:spcBef>
                <a:spcPts val="0"/>
              </a:spcBef>
              <a:spcAft>
                <a:spcPts val="0"/>
              </a:spcAft>
            </a:pPr>
            <a:r>
              <a:rPr lang="ro-RO" sz="1800" b="1" dirty="0">
                <a:solidFill>
                  <a:srgbClr val="9999FF"/>
                </a:solidFill>
                <a:effectLst>
                  <a:outerShdw blurRad="38100" dist="38100" dir="2700000" algn="tl">
                    <a:srgbClr val="000000">
                      <a:alpha val="43137"/>
                    </a:srgbClr>
                  </a:outerShdw>
                </a:effectLst>
                <a:latin typeface="Constantia" pitchFamily="18" charset="0"/>
              </a:rPr>
              <a:t>Domeniul </a:t>
            </a:r>
            <a:r>
              <a:rPr lang="ro-RO" sz="1800" b="1" dirty="0" smtClean="0">
                <a:solidFill>
                  <a:srgbClr val="9999FF"/>
                </a:solidFill>
                <a:effectLst>
                  <a:outerShdw blurRad="38100" dist="38100" dir="2700000" algn="tl">
                    <a:srgbClr val="000000">
                      <a:alpha val="43137"/>
                    </a:srgbClr>
                  </a:outerShdw>
                </a:effectLst>
                <a:latin typeface="Constantia" pitchFamily="18" charset="0"/>
              </a:rPr>
              <a:t>„Mediul Înconjurător”</a:t>
            </a:r>
            <a:r>
              <a:rPr lang="ro-RO" sz="2800" b="1" dirty="0">
                <a:solidFill>
                  <a:srgbClr val="000000"/>
                </a:solidFill>
                <a:effectLst>
                  <a:outerShdw blurRad="38100" dist="38100" dir="2700000" algn="tl">
                    <a:srgbClr val="000000">
                      <a:alpha val="43137"/>
                    </a:srgbClr>
                  </a:outerShdw>
                </a:effectLst>
                <a:latin typeface="Constantia" pitchFamily="18" charset="0"/>
              </a:rPr>
              <a:t/>
            </a:r>
            <a:br>
              <a:rPr lang="ro-RO" sz="2800" b="1" dirty="0">
                <a:solidFill>
                  <a:srgbClr val="000000"/>
                </a:solidFill>
                <a:effectLst>
                  <a:outerShdw blurRad="38100" dist="38100" dir="2700000" algn="tl">
                    <a:srgbClr val="000000">
                      <a:alpha val="43137"/>
                    </a:srgbClr>
                  </a:outerShdw>
                </a:effectLst>
                <a:latin typeface="Constantia" pitchFamily="18" charset="0"/>
              </a:rPr>
            </a:br>
            <a:r>
              <a:rPr lang="ro-RO" sz="2400" b="1" dirty="0" smtClean="0">
                <a:solidFill>
                  <a:srgbClr val="000000"/>
                </a:solidFill>
                <a:effectLst>
                  <a:outerShdw blurRad="38100" dist="38100" dir="2700000" algn="tl">
                    <a:srgbClr val="000000">
                      <a:alpha val="43137"/>
                    </a:srgbClr>
                  </a:outerShdw>
                </a:effectLst>
                <a:latin typeface="Constantia" pitchFamily="18" charset="0"/>
              </a:rPr>
              <a:t>Indicatorii </a:t>
            </a:r>
            <a:r>
              <a:rPr lang="ro-RO" sz="2400" b="1" dirty="0">
                <a:solidFill>
                  <a:srgbClr val="000000"/>
                </a:solidFill>
                <a:effectLst>
                  <a:outerShdw blurRad="38100" dist="38100" dir="2700000" algn="tl">
                    <a:srgbClr val="000000">
                      <a:alpha val="43137"/>
                    </a:srgbClr>
                  </a:outerShdw>
                </a:effectLst>
                <a:latin typeface="Constantia" pitchFamily="18" charset="0"/>
              </a:rPr>
              <a:t>identifcați </a:t>
            </a:r>
            <a:r>
              <a:rPr lang="ro-RO" sz="2400" b="1" dirty="0" smtClean="0">
                <a:solidFill>
                  <a:srgbClr val="000000"/>
                </a:solidFill>
                <a:effectLst>
                  <a:outerShdw blurRad="38100" dist="38100" dir="2700000" algn="tl">
                    <a:srgbClr val="000000">
                      <a:alpha val="43137"/>
                    </a:srgbClr>
                  </a:outerShdw>
                </a:effectLst>
                <a:latin typeface="Constantia" pitchFamily="18" charset="0"/>
              </a:rPr>
              <a:t>conform prevederilor </a:t>
            </a:r>
            <a:r>
              <a:rPr lang="ro-RO" sz="2400" b="1" dirty="0">
                <a:solidFill>
                  <a:srgbClr val="000000"/>
                </a:solidFill>
                <a:effectLst>
                  <a:outerShdw blurRad="38100" dist="38100" dir="2700000" algn="tl">
                    <a:srgbClr val="000000">
                      <a:alpha val="43137"/>
                    </a:srgbClr>
                  </a:outerShdw>
                </a:effectLst>
                <a:latin typeface="Constantia" pitchFamily="18" charset="0"/>
              </a:rPr>
              <a:t>cadrului strategic şi a </a:t>
            </a:r>
            <a:r>
              <a:rPr lang="ro-RO" sz="2400" b="1" dirty="0" smtClean="0">
                <a:solidFill>
                  <a:srgbClr val="000000"/>
                </a:solidFill>
                <a:effectLst>
                  <a:outerShdw blurRad="38100" dist="38100" dir="2700000" algn="tl">
                    <a:srgbClr val="000000">
                      <a:alpha val="43137"/>
                    </a:srgbClr>
                  </a:outerShdw>
                </a:effectLst>
                <a:latin typeface="Constantia" pitchFamily="18" charset="0"/>
              </a:rPr>
              <a:t>necesităţilor </a:t>
            </a:r>
            <a:r>
              <a:rPr lang="ro-RO" sz="2400" b="1" dirty="0">
                <a:solidFill>
                  <a:srgbClr val="000000"/>
                </a:solidFill>
                <a:effectLst>
                  <a:outerShdw blurRad="38100" dist="38100" dir="2700000" algn="tl">
                    <a:srgbClr val="000000">
                      <a:alpha val="43137"/>
                    </a:srgbClr>
                  </a:outerShdw>
                </a:effectLst>
                <a:latin typeface="Constantia" pitchFamily="18" charset="0"/>
              </a:rPr>
              <a:t>utilizatorilor </a:t>
            </a:r>
            <a:endParaRPr lang="ru-RU" sz="2400" b="1" dirty="0">
              <a:solidFill>
                <a:srgbClr val="000000"/>
              </a:solidFill>
              <a:effectLst>
                <a:outerShdw blurRad="38100" dist="38100" dir="2700000" algn="tl">
                  <a:srgbClr val="000000">
                    <a:alpha val="43137"/>
                  </a:srgbClr>
                </a:outerShdw>
              </a:effectLst>
              <a:latin typeface="Constantia"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042154639"/>
              </p:ext>
            </p:extLst>
          </p:nvPr>
        </p:nvGraphicFramePr>
        <p:xfrm>
          <a:off x="179512" y="1556794"/>
          <a:ext cx="8856984" cy="4301064"/>
        </p:xfrm>
        <a:graphic>
          <a:graphicData uri="http://schemas.openxmlformats.org/drawingml/2006/table">
            <a:tbl>
              <a:tblPr firstRow="1" firstCol="1" bandRow="1"/>
              <a:tblGrid>
                <a:gridCol w="8856984"/>
              </a:tblGrid>
              <a:tr h="504054">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o-RO" sz="2400" b="1" kern="1200" dirty="0" smtClean="0">
                          <a:solidFill>
                            <a:schemeClr val="bg1"/>
                          </a:solidFill>
                          <a:effectLst/>
                          <a:latin typeface="+mn-lt"/>
                          <a:ea typeface="+mn-ea"/>
                          <a:cs typeface="+mn-cs"/>
                        </a:rPr>
                        <a:t>Indicatori corelaţi cu politicile</a:t>
                      </a:r>
                      <a:r>
                        <a:rPr lang="ro-RO" sz="2400" b="1" kern="1200" baseline="0" dirty="0" smtClean="0">
                          <a:solidFill>
                            <a:schemeClr val="bg1"/>
                          </a:solidFill>
                          <a:effectLst/>
                          <a:latin typeface="+mn-lt"/>
                          <a:ea typeface="+mn-ea"/>
                          <a:cs typeface="+mn-cs"/>
                        </a:rPr>
                        <a:t> de mediu promovate</a:t>
                      </a:r>
                      <a:endParaRPr kumimoji="0" lang="ru-RU" sz="2000" b="0" i="0" u="none" strike="noStrike" cap="none" normalizeH="0" baseline="0" dirty="0" smtClean="0">
                        <a:ln>
                          <a:noFill/>
                        </a:ln>
                        <a:solidFill>
                          <a:schemeClr val="bg1"/>
                        </a:solidFill>
                        <a:effectLst/>
                        <a:latin typeface="Arial" charset="0"/>
                        <a:cs typeface="Arial" charset="0"/>
                      </a:endParaRPr>
                    </a:p>
                  </a:txBody>
                  <a:tcPr marL="5073" marR="5073" marT="50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FF"/>
                    </a:solidFill>
                  </a:tcPr>
                </a:tc>
              </a:tr>
              <a:tr h="576064">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Ponderea locuinţelor cu acces la serviciile de salubrizare, %.</a:t>
                      </a:r>
                      <a:endParaRPr lang="ru-RU" sz="18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DEFF"/>
                    </a:solidFill>
                  </a:tcPr>
                </a:tc>
              </a:tr>
              <a:tr h="576064">
                <a:tc>
                  <a:txBody>
                    <a:bodyPr/>
                    <a:lstStyle/>
                    <a:p>
                      <a:pPr>
                        <a:lnSpc>
                          <a:spcPct val="115000"/>
                        </a:lnSpc>
                        <a:spcAft>
                          <a:spcPts val="0"/>
                        </a:spcAft>
                      </a:pPr>
                      <a:r>
                        <a:rPr lang="ro-RO" sz="1800" dirty="0" smtClean="0">
                          <a:effectLst/>
                          <a:latin typeface="Times New Roman"/>
                          <a:ea typeface="Times New Roman"/>
                          <a:cs typeface="Times New Roman"/>
                        </a:rPr>
                        <a:t>Ponderea gunoiştilor neautorizate,</a:t>
                      </a:r>
                      <a:r>
                        <a:rPr lang="ro-RO" sz="1800" baseline="0" dirty="0" smtClean="0">
                          <a:effectLst/>
                          <a:latin typeface="Times New Roman"/>
                          <a:ea typeface="Times New Roman"/>
                          <a:cs typeface="Times New Roman"/>
                        </a:rPr>
                        <a:t> %</a:t>
                      </a:r>
                      <a:endParaRPr lang="ru-RU" sz="18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576064">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Ponderea suprafeţei terenurilor contaminate cu pesticide, %</a:t>
                      </a:r>
                      <a:endParaRPr lang="ru-RU" sz="18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DEFF"/>
                    </a:solidFill>
                  </a:tcPr>
                </a:tc>
              </a:tr>
              <a:tr h="576064">
                <a:tc>
                  <a:txBody>
                    <a:bodyPr/>
                    <a:lstStyle/>
                    <a:p>
                      <a:pPr>
                        <a:lnSpc>
                          <a:spcPct val="115000"/>
                        </a:lnSpc>
                        <a:spcAft>
                          <a:spcPts val="0"/>
                        </a:spcAft>
                      </a:pPr>
                      <a:r>
                        <a:rPr lang="ro-RO" sz="1800" kern="1200" dirty="0">
                          <a:solidFill>
                            <a:srgbClr val="000000"/>
                          </a:solidFill>
                          <a:effectLst/>
                          <a:latin typeface="Times New Roman"/>
                          <a:ea typeface="Times New Roman"/>
                          <a:cs typeface="Times New Roman"/>
                        </a:rPr>
                        <a:t>Ponderea terenurilor erodate, %</a:t>
                      </a:r>
                      <a:endParaRPr lang="ru-RU" sz="1800" dirty="0">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r h="5040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800" i="1" kern="1200" dirty="0" smtClean="0">
                          <a:solidFill>
                            <a:srgbClr val="C00000"/>
                          </a:solidFill>
                          <a:effectLst/>
                          <a:latin typeface="Times New Roman"/>
                          <a:ea typeface="Times New Roman"/>
                          <a:cs typeface="Times New Roman"/>
                        </a:rPr>
                        <a:t>Ponderea locuințelor / instituţiilor publice care utilizează surse de energie regenerabilă (energia </a:t>
                      </a:r>
                      <a:r>
                        <a:rPr lang="ro-RO" sz="1800" i="1" kern="1200" dirty="0" err="1" smtClean="0">
                          <a:solidFill>
                            <a:srgbClr val="C00000"/>
                          </a:solidFill>
                          <a:effectLst/>
                          <a:latin typeface="Times New Roman"/>
                          <a:ea typeface="Times New Roman"/>
                          <a:cs typeface="Times New Roman"/>
                        </a:rPr>
                        <a:t>eolienă</a:t>
                      </a:r>
                      <a:r>
                        <a:rPr lang="ro-RO" sz="1800" i="1" kern="1200" dirty="0" smtClean="0">
                          <a:solidFill>
                            <a:srgbClr val="C00000"/>
                          </a:solidFill>
                          <a:effectLst/>
                          <a:latin typeface="Times New Roman"/>
                          <a:ea typeface="Times New Roman"/>
                          <a:cs typeface="Times New Roman"/>
                        </a:rPr>
                        <a:t>, hidraulică, energia solară, energia din biomasă), % (indicator</a:t>
                      </a:r>
                      <a:r>
                        <a:rPr lang="ro-RO" sz="1800" i="1" kern="1200" baseline="0" dirty="0" smtClean="0">
                          <a:solidFill>
                            <a:srgbClr val="C00000"/>
                          </a:solidFill>
                          <a:effectLst/>
                          <a:latin typeface="Times New Roman"/>
                          <a:ea typeface="Times New Roman"/>
                          <a:cs typeface="Times New Roman"/>
                        </a:rPr>
                        <a:t> de perspectivă</a:t>
                      </a:r>
                      <a:r>
                        <a:rPr lang="ro-RO" sz="1800" i="1" kern="1200" dirty="0" smtClean="0">
                          <a:solidFill>
                            <a:srgbClr val="C00000"/>
                          </a:solidFill>
                          <a:effectLst/>
                          <a:latin typeface="Times New Roman"/>
                          <a:ea typeface="Times New Roman"/>
                          <a:cs typeface="Times New Roman"/>
                        </a:rPr>
                        <a:t>)</a:t>
                      </a:r>
                      <a:endParaRPr lang="ru-RU" sz="1800" i="1" dirty="0" smtClean="0">
                        <a:solidFill>
                          <a:srgbClr val="C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DEFF"/>
                    </a:solidFill>
                  </a:tcPr>
                </a:tc>
              </a:tr>
              <a:tr h="56209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800" i="1" kern="1200" dirty="0" smtClean="0">
                          <a:solidFill>
                            <a:srgbClr val="C00000"/>
                          </a:solidFill>
                          <a:effectLst/>
                          <a:latin typeface="Times New Roman"/>
                          <a:ea typeface="Times New Roman"/>
                          <a:cs typeface="Times New Roman"/>
                        </a:rPr>
                        <a:t>Ponderea surselor de apă calitativă (</a:t>
                      </a:r>
                      <a:r>
                        <a:rPr lang="ro-RO" sz="1800" i="1" kern="1200" dirty="0" err="1" smtClean="0">
                          <a:solidFill>
                            <a:srgbClr val="C00000"/>
                          </a:solidFill>
                          <a:effectLst/>
                          <a:latin typeface="Times New Roman"/>
                          <a:ea typeface="Times New Roman"/>
                          <a:cs typeface="Times New Roman"/>
                        </a:rPr>
                        <a:t>Fîntîni</a:t>
                      </a:r>
                      <a:r>
                        <a:rPr lang="ro-RO" sz="1800" i="1" kern="1200" dirty="0" smtClean="0">
                          <a:solidFill>
                            <a:srgbClr val="C00000"/>
                          </a:solidFill>
                          <a:effectLst/>
                          <a:latin typeface="Times New Roman"/>
                          <a:ea typeface="Times New Roman"/>
                          <a:cs typeface="Times New Roman"/>
                        </a:rPr>
                        <a:t>/apeducte cu „apă potabilă”) (lipsesc</a:t>
                      </a:r>
                      <a:r>
                        <a:rPr lang="ro-RO" sz="1800" i="1" kern="1200" baseline="0" dirty="0" smtClean="0">
                          <a:solidFill>
                            <a:srgbClr val="C00000"/>
                          </a:solidFill>
                          <a:effectLst/>
                          <a:latin typeface="Times New Roman"/>
                          <a:ea typeface="Times New Roman"/>
                          <a:cs typeface="Times New Roman"/>
                        </a:rPr>
                        <a:t> date</a:t>
                      </a:r>
                      <a:r>
                        <a:rPr lang="ro-RO" sz="1800" i="1" kern="1200" dirty="0" smtClean="0">
                          <a:solidFill>
                            <a:srgbClr val="C00000"/>
                          </a:solidFill>
                          <a:effectLst/>
                          <a:latin typeface="Times New Roman"/>
                          <a:ea typeface="Times New Roman"/>
                          <a:cs typeface="Times New Roman"/>
                        </a:rPr>
                        <a:t>)</a:t>
                      </a:r>
                      <a:endParaRPr lang="ru-RU" sz="1800" i="1" dirty="0" smtClean="0">
                        <a:solidFill>
                          <a:srgbClr val="C00000"/>
                        </a:solidFill>
                        <a:effectLst/>
                        <a:latin typeface="Times New Roman"/>
                        <a:ea typeface="Times New Roman"/>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FF"/>
                    </a:solidFill>
                  </a:tcPr>
                </a:tc>
              </a:tr>
            </a:tbl>
          </a:graphicData>
        </a:graphic>
      </p:graphicFrame>
    </p:spTree>
    <p:extLst>
      <p:ext uri="{BB962C8B-B14F-4D97-AF65-F5344CB8AC3E}">
        <p14:creationId xmlns:p14="http://schemas.microsoft.com/office/powerpoint/2010/main" val="1972112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o-RO" dirty="0" smtClean="0"/>
          </a:p>
          <a:p>
            <a:endParaRPr lang="ro-RO" dirty="0"/>
          </a:p>
          <a:p>
            <a:pPr marL="0" indent="0" algn="ctr">
              <a:buNone/>
            </a:pPr>
            <a:r>
              <a:rPr lang="ro-RO" b="1" dirty="0" smtClean="0"/>
              <a:t>VA MULŢUMIM PENTRU ATENŢIE</a:t>
            </a:r>
            <a:endParaRPr lang="ru-RU" b="1" dirty="0"/>
          </a:p>
        </p:txBody>
      </p:sp>
    </p:spTree>
    <p:extLst>
      <p:ext uri="{BB962C8B-B14F-4D97-AF65-F5344CB8AC3E}">
        <p14:creationId xmlns:p14="http://schemas.microsoft.com/office/powerpoint/2010/main" val="2807144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3200" b="1" dirty="0"/>
              <a:t>Cadrul Tanahashi pentru acoperirea efectivă cu servicii de sănătate</a:t>
            </a:r>
            <a:endParaRPr lang="ru-RU" sz="3200" dirty="0"/>
          </a:p>
        </p:txBody>
      </p:sp>
      <p:pic>
        <p:nvPicPr>
          <p:cNvPr id="8193"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66632"/>
            <a:ext cx="8229600" cy="384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450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o-RO" sz="1400" dirty="0"/>
              <a:t>Un indicator des utilizat în politicile sociale este ”</a:t>
            </a:r>
            <a:r>
              <a:rPr lang="ro-RO" sz="1400" i="1" dirty="0"/>
              <a:t>raportul dintre numărul plătitorilor de contribuții și numărul beneficiarilor de pensii” (rata poverii de pensionare).</a:t>
            </a:r>
            <a:r>
              <a:rPr lang="ro-RO" sz="1400" dirty="0"/>
              <a:t> În această formă acest indicator nu poate fi calculat la nivel de localitate din cauza insuficienței de date (</a:t>
            </a:r>
            <a:r>
              <a:rPr lang="ro-RO" sz="1400" i="1" dirty="0"/>
              <a:t>numărul plătitorilor de contribuții</a:t>
            </a:r>
            <a:r>
              <a:rPr lang="ro-RO" sz="1400" dirty="0"/>
              <a:t>). O alternativă ar fi </a:t>
            </a:r>
            <a:r>
              <a:rPr lang="ro-RO" sz="1400" i="1" dirty="0"/>
              <a:t>”raportul dintre populația în vârsta aptă de muncă și populația peste vârsta aptă de muncă”</a:t>
            </a:r>
            <a:r>
              <a:rPr lang="ro-RO" sz="1400" dirty="0"/>
              <a:t>.  În politica socială acest indicator se utilizează pentru a reflecta o problemă majoră existentă în sistemul de asigurări sociale: instabilitatea financiară a sistemului de pensii. Pentru o funcţionare stabilă a sistemului de pensii este necesară menţinerea raportului dintre numărul contribuabililor și cel al pensionarilor în jur de 4/1-5/1. În Republica Moldova acest raport este de 1,24:1. Această problemă este cauzată de evoluțiile negative demografice – creșterea numărului de pensionari de limită de vârstă, diminuarea numărului de persoane în vârsta aptă de muncă tinere, îmbătrânirea populației, precum și de nivelul redus al competitivității economice. Problema stabilității sistemului de pensii este reflectată la nivel național, o prioritate a SND ”Moldova 2020” fiind ”</a:t>
            </a:r>
            <a:r>
              <a:rPr lang="ro-RO" sz="1400" i="1" dirty="0"/>
              <a:t>asigurarea sustenabilităţii financiare a sistemului de pensii pentru garantarea unei rate adecvate de înlocuire a salariilor”. </a:t>
            </a:r>
            <a:r>
              <a:rPr lang="ro-RO" sz="1400" dirty="0"/>
              <a:t>Totuși indicatorul ”</a:t>
            </a:r>
            <a:r>
              <a:rPr lang="ro-RO" sz="1400" i="1" dirty="0"/>
              <a:t>Rata poverii de pensionare</a:t>
            </a:r>
            <a:r>
              <a:rPr lang="ro-RO" sz="1400" dirty="0"/>
              <a:t>” nu prezintă interes pentru a fi calculat la nivel de comunitate, indică asupra existenței problemei în sistemul de pensii la nivel național și nu reflectă nemijlocit gradul de vulnerabilitate socială a localității. De aceea, s-a considerat irelevant de a include acest indicator în domeniul social, fiind un indicator de rang național.</a:t>
            </a:r>
            <a:endParaRPr lang="en-US" sz="1400" dirty="0"/>
          </a:p>
          <a:p>
            <a:endParaRPr lang="en-US" dirty="0"/>
          </a:p>
        </p:txBody>
      </p:sp>
    </p:spTree>
    <p:extLst>
      <p:ext uri="{BB962C8B-B14F-4D97-AF65-F5344CB8AC3E}">
        <p14:creationId xmlns:p14="http://schemas.microsoft.com/office/powerpoint/2010/main" val="1460459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o-RO" sz="1600" dirty="0"/>
              <a:t>În ceea ce privește </a:t>
            </a:r>
            <a:r>
              <a:rPr lang="ro-RO" sz="1600" i="1" dirty="0"/>
              <a:t>gestionarea resurselor biologice și monitorizarea calității aerului atmosferic</a:t>
            </a:r>
            <a:r>
              <a:rPr lang="ro-RO" sz="1600" dirty="0"/>
              <a:t>, acestea sunt niște domenii mai puțin relevante pentru a măsura deprivarea la nivel de comunitate. În primul rând din cauza inexistenței datelor la nivelul corespunzător de detaliere, precum și din alte considerente (tipul proprietății bunurilor, specificul problemei abordate). Spre exemplu, în cazul resurselor forestiere, circa 87% din terenurile fondului forestier se află în proprietatea publică a statului, și doar 12% sunt deținute de primării. În aceste condiții, măsurarea unui astfel de indicator precum ”</a:t>
            </a:r>
            <a:r>
              <a:rPr lang="ro-RO" sz="1600" i="1" dirty="0"/>
              <a:t>ponderea suprafețelor împădurite</a:t>
            </a:r>
            <a:r>
              <a:rPr lang="ro-RO" sz="1600" dirty="0"/>
              <a:t>” la nivel de localități este irelevantă. </a:t>
            </a:r>
            <a:endParaRPr lang="en-US" sz="1600" dirty="0"/>
          </a:p>
          <a:p>
            <a:r>
              <a:rPr lang="ro-RO" sz="1600" dirty="0"/>
              <a:t>În cazul monitorizării calității aerului atmosferic, o cauză principală a poluării atmosferice este </a:t>
            </a:r>
            <a:r>
              <a:rPr lang="ro-RO" sz="1600" i="1" dirty="0"/>
              <a:t>utilizarea excesivă a unităților de transport uzat</a:t>
            </a:r>
            <a:r>
              <a:rPr lang="ro-RO" sz="1600" dirty="0"/>
              <a:t>, precum și a </a:t>
            </a:r>
            <a:r>
              <a:rPr lang="ro-RO" sz="1600" i="1" dirty="0"/>
              <a:t>obiectelor industriale poluatoare</a:t>
            </a:r>
            <a:r>
              <a:rPr lang="ro-RO" sz="1600" dirty="0"/>
              <a:t>. Pe lângă faptul, că nu există asemenea statistici dezagregate la nivel de comunitate, această problematică este specifică mai mult localităților urbane. Ținând cont de faptul că, actualmente indicii de deprivare se calculează doar pentru localitățile rurale,  nu este relevant de a reflecta această problemă în Indicele de deprivare de condiții de mediu</a:t>
            </a:r>
            <a:r>
              <a:rPr lang="ro-RO" sz="1600" dirty="0" smtClean="0"/>
              <a:t>.</a:t>
            </a:r>
            <a:endParaRPr lang="en-US" sz="1600" dirty="0"/>
          </a:p>
        </p:txBody>
      </p:sp>
    </p:spTree>
    <p:extLst>
      <p:ext uri="{BB962C8B-B14F-4D97-AF65-F5344CB8AC3E}">
        <p14:creationId xmlns:p14="http://schemas.microsoft.com/office/powerpoint/2010/main" val="81974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457200" y="457200"/>
            <a:ext cx="8229600" cy="667544"/>
          </a:xfrm>
        </p:spPr>
        <p:txBody>
          <a:bodyPr/>
          <a:lstStyle/>
          <a:p>
            <a:pPr marL="342900" indent="-342900"/>
            <a:r>
              <a:rPr lang="ro-RO" b="1" dirty="0" smtClean="0"/>
              <a:t>Scopul utilizării</a:t>
            </a:r>
            <a:endParaRPr lang="en-US" b="1" dirty="0" smtClean="0"/>
          </a:p>
        </p:txBody>
      </p:sp>
      <p:graphicFrame>
        <p:nvGraphicFramePr>
          <p:cNvPr id="6" name="Объект 5"/>
          <p:cNvGraphicFramePr>
            <a:graphicFrameLocks noGrp="1"/>
          </p:cNvGraphicFramePr>
          <p:nvPr>
            <p:ph idx="1"/>
            <p:extLst>
              <p:ext uri="{D42A27DB-BD31-4B8C-83A1-F6EECF244321}">
                <p14:modId xmlns:p14="http://schemas.microsoft.com/office/powerpoint/2010/main" val="2466195686"/>
              </p:ext>
            </p:extLst>
          </p:nvPr>
        </p:nvGraphicFramePr>
        <p:xfrm>
          <a:off x="107504" y="1268761"/>
          <a:ext cx="8928992" cy="5400599"/>
        </p:xfrm>
        <a:graphic>
          <a:graphicData uri="http://schemas.openxmlformats.org/drawingml/2006/table">
            <a:tbl>
              <a:tblPr firstRow="1" bandRow="1">
                <a:tableStyleId>{5C22544A-7EE6-4342-B048-85BDC9FD1C3A}</a:tableStyleId>
              </a:tblPr>
              <a:tblGrid>
                <a:gridCol w="4464496"/>
                <a:gridCol w="4464496"/>
              </a:tblGrid>
              <a:tr h="533418">
                <a:tc gridSpan="2">
                  <a:txBody>
                    <a:bodyPr/>
                    <a:lstStyle/>
                    <a:p>
                      <a:pPr>
                        <a:spcAft>
                          <a:spcPts val="0"/>
                        </a:spcAft>
                      </a:pPr>
                      <a:endParaRPr lang="en-US" sz="1400" b="1" dirty="0" smtClean="0">
                        <a:solidFill>
                          <a:schemeClr val="bg1"/>
                        </a:solidFill>
                        <a:effectLst/>
                        <a:latin typeface="Times New Roman"/>
                        <a:ea typeface="Times New Roman"/>
                        <a:cs typeface="Times New Roman"/>
                      </a:endParaRPr>
                    </a:p>
                    <a:p>
                      <a:pPr>
                        <a:spcAft>
                          <a:spcPts val="0"/>
                        </a:spcAft>
                      </a:pPr>
                      <a:endParaRPr lang="ru-RU" sz="1400" b="1" dirty="0">
                        <a:solidFill>
                          <a:schemeClr val="bg1"/>
                        </a:solidFill>
                        <a:effectLst/>
                        <a:latin typeface="Times New Roman"/>
                        <a:ea typeface="Times New Roman"/>
                        <a:cs typeface="Times New Roman"/>
                      </a:endParaRPr>
                    </a:p>
                  </a:txBody>
                  <a:tcPr marL="68580" marR="68580" marT="0" marB="0"/>
                </a:tc>
                <a:tc hMerge="1">
                  <a:txBody>
                    <a:bodyPr/>
                    <a:lstStyle/>
                    <a:p>
                      <a:endParaRPr lang="ru-RU"/>
                    </a:p>
                  </a:txBody>
                  <a:tcPr/>
                </a:tc>
              </a:tr>
              <a:tr h="366712">
                <a:tc>
                  <a:txBody>
                    <a:bodyPr/>
                    <a:lstStyle/>
                    <a:p>
                      <a:pPr marL="0" algn="ctr" defTabSz="914400" rtl="0" eaLnBrk="1" latinLnBrk="0" hangingPunct="1">
                        <a:spcAft>
                          <a:spcPts val="0"/>
                        </a:spcAft>
                      </a:pPr>
                      <a:r>
                        <a:rPr lang="ro-RO" sz="1800" b="1" kern="1200" dirty="0">
                          <a:solidFill>
                            <a:srgbClr val="4F81BD"/>
                          </a:solidFill>
                          <a:effectLst/>
                          <a:latin typeface="Times New Roman"/>
                          <a:ea typeface="Times New Roman"/>
                          <a:cs typeface="Times New Roman"/>
                        </a:rPr>
                        <a:t>  </a:t>
                      </a:r>
                      <a:r>
                        <a:rPr lang="ro-RO" sz="1800" b="1" kern="1200" dirty="0" smtClean="0">
                          <a:solidFill>
                            <a:srgbClr val="4F81BD"/>
                          </a:solidFill>
                          <a:effectLst/>
                          <a:latin typeface="Times New Roman"/>
                          <a:ea typeface="Times New Roman"/>
                          <a:cs typeface="Times New Roman"/>
                        </a:rPr>
                        <a:t>IDAM</a:t>
                      </a:r>
                      <a:endParaRPr lang="ru-RU" sz="1800" b="1" kern="1200" dirty="0">
                        <a:solidFill>
                          <a:srgbClr val="4F81BD"/>
                        </a:solidFill>
                        <a:effectLst/>
                        <a:latin typeface="Times New Roman"/>
                        <a:ea typeface="Times New Roman"/>
                        <a:cs typeface="Times New Roman"/>
                      </a:endParaRPr>
                    </a:p>
                  </a:txBody>
                  <a:tcPr marL="68580" marR="68580" marT="0" marB="0">
                    <a:solidFill>
                      <a:srgbClr val="EFEFFF"/>
                    </a:solidFill>
                  </a:tcPr>
                </a:tc>
                <a:tc>
                  <a:txBody>
                    <a:bodyPr/>
                    <a:lstStyle/>
                    <a:p>
                      <a:pPr marL="0" algn="ctr" defTabSz="914400" rtl="0" eaLnBrk="1" latinLnBrk="0" hangingPunct="1">
                        <a:spcAft>
                          <a:spcPts val="0"/>
                        </a:spcAft>
                      </a:pPr>
                      <a:r>
                        <a:rPr lang="ro-RO" sz="1800" b="1" kern="1200" dirty="0" smtClean="0">
                          <a:solidFill>
                            <a:srgbClr val="4F81BD"/>
                          </a:solidFill>
                          <a:effectLst/>
                          <a:latin typeface="Times New Roman"/>
                          <a:ea typeface="Times New Roman"/>
                          <a:cs typeface="Times New Roman"/>
                        </a:rPr>
                        <a:t>BD</a:t>
                      </a:r>
                      <a:endParaRPr lang="en-US" sz="1800" b="1" kern="1200" dirty="0" smtClean="0">
                        <a:solidFill>
                          <a:srgbClr val="4F81BD"/>
                        </a:solidFill>
                        <a:effectLst/>
                        <a:latin typeface="Times New Roman"/>
                        <a:ea typeface="Times New Roman"/>
                        <a:cs typeface="Times New Roman"/>
                      </a:endParaRPr>
                    </a:p>
                  </a:txBody>
                  <a:tcPr marL="68580" marR="68580" marT="0" marB="0">
                    <a:solidFill>
                      <a:srgbClr val="EFEFFF"/>
                    </a:solidFill>
                  </a:tcPr>
                </a:tc>
              </a:tr>
              <a:tr h="4050587">
                <a:tc>
                  <a:txBody>
                    <a:bodyPr/>
                    <a:lstStyle/>
                    <a:p>
                      <a:pPr algn="ctr">
                        <a:spcAft>
                          <a:spcPts val="0"/>
                        </a:spcAft>
                      </a:pPr>
                      <a:endParaRPr lang="ru-RU" sz="1000" dirty="0">
                        <a:effectLst/>
                        <a:latin typeface="Calibri"/>
                        <a:cs typeface="Times New Roman"/>
                      </a:endParaRPr>
                    </a:p>
                  </a:txBody>
                  <a:tcPr marL="68580" marR="68580" marT="0" marB="0"/>
                </a:tc>
                <a:tc>
                  <a:txBody>
                    <a:bodyPr/>
                    <a:lstStyle/>
                    <a:p>
                      <a:pPr>
                        <a:spcAft>
                          <a:spcPts val="0"/>
                        </a:spcAft>
                      </a:pPr>
                      <a:endParaRPr lang="ru-RU" sz="1000" dirty="0">
                        <a:effectLst/>
                        <a:latin typeface="Calibri"/>
                        <a:cs typeface="Times New Roman"/>
                      </a:endParaRPr>
                    </a:p>
                  </a:txBody>
                  <a:tcPr marL="68580" marR="68580" marT="0" marB="0">
                    <a:solidFill>
                      <a:srgbClr val="EFEFFF"/>
                    </a:solidFill>
                  </a:tcPr>
                </a:tc>
              </a:tr>
              <a:tr h="449882">
                <a:tc gridSpan="2">
                  <a:txBody>
                    <a:bodyPr/>
                    <a:lstStyle/>
                    <a:p>
                      <a:pPr>
                        <a:spcAft>
                          <a:spcPts val="600"/>
                        </a:spcAft>
                      </a:pPr>
                      <a:r>
                        <a:rPr lang="ro-RO" sz="1000" i="1" dirty="0">
                          <a:solidFill>
                            <a:srgbClr val="000000"/>
                          </a:solidFill>
                          <a:effectLst/>
                          <a:latin typeface="Calibri"/>
                          <a:cs typeface="Times New Roman"/>
                        </a:rPr>
                        <a:t>Sursa: </a:t>
                      </a:r>
                      <a:r>
                        <a:rPr lang="ro-RO" sz="1000" i="1" dirty="0">
                          <a:effectLst/>
                          <a:latin typeface="Calibri"/>
                          <a:cs typeface="Times New Roman"/>
                        </a:rPr>
                        <a:t>Chestionar de evaluare a IDAM şi BD</a:t>
                      </a:r>
                      <a:endParaRPr lang="ru-RU" sz="1000" dirty="0">
                        <a:effectLst/>
                        <a:latin typeface="Calibri"/>
                        <a:cs typeface="Times New Roman"/>
                      </a:endParaRPr>
                    </a:p>
                  </a:txBody>
                  <a:tcPr marL="68580" marR="68580" marT="0" marB="0"/>
                </a:tc>
                <a:tc hMerge="1">
                  <a:txBody>
                    <a:bodyPr/>
                    <a:lstStyle/>
                    <a:p>
                      <a:endParaRPr lang="ru-RU"/>
                    </a:p>
                  </a:txBody>
                  <a:tcPr/>
                </a:tc>
              </a:tr>
            </a:tbl>
          </a:graphicData>
        </a:graphic>
      </p:graphicFrame>
      <p:pic>
        <p:nvPicPr>
          <p:cNvPr id="42001" name="Рисунок 79"/>
          <p:cNvPicPr>
            <a:picLocks noChangeAspect="1" noChangeArrowheads="1"/>
          </p:cNvPicPr>
          <p:nvPr/>
        </p:nvPicPr>
        <p:blipFill>
          <a:blip r:embed="rId3"/>
          <a:srcRect/>
          <a:stretch>
            <a:fillRect/>
          </a:stretch>
        </p:blipFill>
        <p:spPr bwMode="auto">
          <a:xfrm>
            <a:off x="177844" y="2204864"/>
            <a:ext cx="4321131" cy="3888432"/>
          </a:xfrm>
          <a:prstGeom prst="rect">
            <a:avLst/>
          </a:prstGeom>
          <a:noFill/>
          <a:ln w="9525">
            <a:noFill/>
            <a:miter lim="800000"/>
            <a:headEnd/>
            <a:tailEnd/>
          </a:ln>
        </p:spPr>
      </p:pic>
      <p:pic>
        <p:nvPicPr>
          <p:cNvPr id="42002" name="Рисунок 80"/>
          <p:cNvPicPr>
            <a:picLocks noChangeAspect="1" noChangeArrowheads="1"/>
          </p:cNvPicPr>
          <p:nvPr/>
        </p:nvPicPr>
        <p:blipFill>
          <a:blip r:embed="rId4"/>
          <a:srcRect/>
          <a:stretch>
            <a:fillRect/>
          </a:stretch>
        </p:blipFill>
        <p:spPr bwMode="auto">
          <a:xfrm>
            <a:off x="4610099" y="2204864"/>
            <a:ext cx="4368553"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r>
              <a:rPr lang="ro-RO" b="1" dirty="0" smtClean="0"/>
              <a:t>Nivelul de dezagregare al IDAM utilizat de respondenţi</a:t>
            </a:r>
            <a:endParaRPr lang="en-US" b="1" dirty="0" smtClean="0"/>
          </a:p>
        </p:txBody>
      </p:sp>
      <p:sp>
        <p:nvSpPr>
          <p:cNvPr id="44034" name="Объект 2"/>
          <p:cNvSpPr>
            <a:spLocks noGrp="1"/>
          </p:cNvSpPr>
          <p:nvPr>
            <p:ph idx="1"/>
          </p:nvPr>
        </p:nvSpPr>
        <p:spPr/>
        <p:txBody>
          <a:bodyPr/>
          <a:lstStyle/>
          <a:p>
            <a:endParaRPr lang="ro-RO" sz="1800" smtClean="0"/>
          </a:p>
        </p:txBody>
      </p:sp>
      <p:graphicFrame>
        <p:nvGraphicFramePr>
          <p:cNvPr id="4" name="Таблица 3"/>
          <p:cNvGraphicFramePr>
            <a:graphicFrameLocks noGrp="1"/>
          </p:cNvGraphicFramePr>
          <p:nvPr/>
        </p:nvGraphicFramePr>
        <p:xfrm>
          <a:off x="539750" y="1989138"/>
          <a:ext cx="8136905" cy="3988453"/>
        </p:xfrm>
        <a:graphic>
          <a:graphicData uri="http://schemas.openxmlformats.org/drawingml/2006/table">
            <a:tbl>
              <a:tblPr firstRow="1" firstCol="1" bandRow="1">
                <a:tableStyleId>{5C22544A-7EE6-4342-B048-85BDC9FD1C3A}</a:tableStyleId>
              </a:tblPr>
              <a:tblGrid>
                <a:gridCol w="3333190"/>
                <a:gridCol w="1764630"/>
                <a:gridCol w="1372490"/>
                <a:gridCol w="1666595"/>
              </a:tblGrid>
              <a:tr h="723555">
                <a:tc>
                  <a:txBody>
                    <a:bodyPr/>
                    <a:lstStyle/>
                    <a:p>
                      <a:pPr marL="457200" algn="ctr">
                        <a:lnSpc>
                          <a:spcPct val="115000"/>
                        </a:lnSpc>
                        <a:spcAft>
                          <a:spcPts val="0"/>
                        </a:spcAft>
                      </a:pPr>
                      <a:r>
                        <a:rPr lang="ro-RO" sz="800" b="1" dirty="0">
                          <a:solidFill>
                            <a:srgbClr val="FFFFFF"/>
                          </a:solidFill>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9525"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Regiune</a:t>
                      </a:r>
                      <a:endParaRPr lang="en-US" sz="1500" b="1" kern="1200" baseline="0" dirty="0">
                        <a:solidFill>
                          <a:schemeClr val="bg1"/>
                        </a:solidFill>
                        <a:latin typeface="+mn-lt"/>
                        <a:ea typeface="+mn-ea"/>
                        <a:cs typeface="+mn-cs"/>
                      </a:endParaRPr>
                    </a:p>
                  </a:txBody>
                  <a:tcPr marL="0" marR="0" marT="0"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Raion</a:t>
                      </a:r>
                      <a:endParaRPr lang="en-US" sz="1500" b="1" kern="1200" baseline="0" dirty="0">
                        <a:solidFill>
                          <a:schemeClr val="bg1"/>
                        </a:solidFill>
                        <a:latin typeface="+mn-lt"/>
                        <a:ea typeface="+mn-ea"/>
                        <a:cs typeface="+mn-cs"/>
                      </a:endParaRPr>
                    </a:p>
                  </a:txBody>
                  <a:tcPr marL="0" marR="0" marT="0"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Primărie</a:t>
                      </a:r>
                      <a:endParaRPr lang="en-US" sz="1500" b="1" kern="1200" baseline="0" dirty="0">
                        <a:solidFill>
                          <a:schemeClr val="bg1"/>
                        </a:solidFill>
                        <a:latin typeface="+mn-lt"/>
                        <a:ea typeface="+mn-ea"/>
                        <a:cs typeface="+mn-cs"/>
                      </a:endParaRPr>
                    </a:p>
                  </a:txBody>
                  <a:tcPr marL="0" marR="0" marT="0" marB="0" anchor="ctr"/>
                </a:tc>
              </a:tr>
              <a:tr h="451590">
                <a:tc>
                  <a:txBody>
                    <a:bodyPr/>
                    <a:lstStyle/>
                    <a:p>
                      <a:pPr>
                        <a:lnSpc>
                          <a:spcPct val="115000"/>
                        </a:lnSpc>
                        <a:spcAft>
                          <a:spcPts val="0"/>
                        </a:spcAft>
                      </a:pPr>
                      <a:r>
                        <a:rPr lang="ro-RO" sz="1500" b="1" kern="1200" baseline="0" dirty="0">
                          <a:solidFill>
                            <a:schemeClr val="bg1"/>
                          </a:solidFill>
                          <a:latin typeface="+mn-lt"/>
                          <a:ea typeface="+mn-ea"/>
                          <a:cs typeface="+mn-cs"/>
                        </a:rPr>
                        <a:t>Agenții de dezvoltare regională</a:t>
                      </a:r>
                      <a:endParaRPr lang="en-US" sz="1500" b="1" kern="1200" baseline="0" dirty="0">
                        <a:solidFill>
                          <a:schemeClr val="bg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83.3</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58.3</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a:solidFill>
                            <a:srgbClr val="000000"/>
                          </a:solidFill>
                          <a:effectLst/>
                          <a:latin typeface="Times New Roman"/>
                          <a:ea typeface="Times New Roman"/>
                          <a:cs typeface="Times New Roman"/>
                        </a:rPr>
                        <a:t>33.3</a:t>
                      </a:r>
                      <a:endParaRPr lang="en-US" sz="1600">
                        <a:effectLst/>
                        <a:latin typeface="Times New Roman"/>
                        <a:ea typeface="Times New Roman"/>
                        <a:cs typeface="Times New Roman"/>
                      </a:endParaRPr>
                    </a:p>
                  </a:txBody>
                  <a:tcPr marL="0" marR="0" marT="0" marB="0" anchor="ctr"/>
                </a:tc>
              </a:tr>
              <a:tr h="555358">
                <a:tc>
                  <a:txBody>
                    <a:bodyPr/>
                    <a:lstStyle/>
                    <a:p>
                      <a:pPr>
                        <a:lnSpc>
                          <a:spcPct val="115000"/>
                        </a:lnSpc>
                        <a:spcAft>
                          <a:spcPts val="0"/>
                        </a:spcAft>
                      </a:pPr>
                      <a:r>
                        <a:rPr lang="ro-RO" sz="1500" b="1" kern="1200" baseline="0" dirty="0">
                          <a:solidFill>
                            <a:schemeClr val="bg1"/>
                          </a:solidFill>
                          <a:latin typeface="+mn-lt"/>
                          <a:ea typeface="+mn-ea"/>
                          <a:cs typeface="+mn-cs"/>
                        </a:rPr>
                        <a:t>Ministerul Dezvoltării Regionale și Construcţiilor</a:t>
                      </a:r>
                      <a:endParaRPr lang="en-US" sz="1500" b="1" kern="1200" baseline="0" dirty="0">
                        <a:solidFill>
                          <a:schemeClr val="bg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57.1</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42.9</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71.4</a:t>
                      </a:r>
                      <a:endParaRPr lang="en-US" sz="1600" dirty="0">
                        <a:effectLst/>
                        <a:latin typeface="Times New Roman"/>
                        <a:ea typeface="Times New Roman"/>
                        <a:cs typeface="Times New Roman"/>
                      </a:endParaRPr>
                    </a:p>
                  </a:txBody>
                  <a:tcPr marL="0" marR="0" marT="0" marB="0" anchor="ctr"/>
                </a:tc>
              </a:tr>
              <a:tr h="451590">
                <a:tc>
                  <a:txBody>
                    <a:bodyPr/>
                    <a:lstStyle/>
                    <a:p>
                      <a:pPr>
                        <a:lnSpc>
                          <a:spcPct val="115000"/>
                        </a:lnSpc>
                        <a:spcAft>
                          <a:spcPts val="0"/>
                        </a:spcAft>
                      </a:pPr>
                      <a:r>
                        <a:rPr lang="ro-RO" sz="1500" b="1" kern="1200" baseline="0" dirty="0">
                          <a:solidFill>
                            <a:schemeClr val="bg1"/>
                          </a:solidFill>
                          <a:latin typeface="+mn-lt"/>
                          <a:ea typeface="+mn-ea"/>
                          <a:cs typeface="+mn-cs"/>
                        </a:rPr>
                        <a:t>Consilii raionale/municipale</a:t>
                      </a:r>
                      <a:endParaRPr lang="en-US" sz="1500" b="1" kern="1200" baseline="0" dirty="0">
                        <a:solidFill>
                          <a:schemeClr val="bg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a:solidFill>
                            <a:srgbClr val="000000"/>
                          </a:solidFill>
                          <a:effectLst/>
                          <a:latin typeface="Times New Roman"/>
                          <a:ea typeface="Times New Roman"/>
                          <a:cs typeface="Times New Roman"/>
                        </a:rPr>
                        <a:t>24.0</a:t>
                      </a:r>
                      <a:endParaRPr lang="en-US" sz="160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100.0</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52.0</a:t>
                      </a:r>
                      <a:endParaRPr lang="en-US" sz="1600" dirty="0">
                        <a:effectLst/>
                        <a:latin typeface="Times New Roman"/>
                        <a:ea typeface="Times New Roman"/>
                        <a:cs typeface="Times New Roman"/>
                      </a:endParaRPr>
                    </a:p>
                  </a:txBody>
                  <a:tcPr marL="0" marR="0" marT="0" marB="0" anchor="ctr"/>
                </a:tc>
              </a:tr>
              <a:tr h="451590">
                <a:tc>
                  <a:txBody>
                    <a:bodyPr/>
                    <a:lstStyle/>
                    <a:p>
                      <a:pPr>
                        <a:lnSpc>
                          <a:spcPct val="115000"/>
                        </a:lnSpc>
                        <a:spcAft>
                          <a:spcPts val="0"/>
                        </a:spcAft>
                      </a:pPr>
                      <a:r>
                        <a:rPr lang="ro-RO" sz="1500" b="1" kern="1200" baseline="0" dirty="0">
                          <a:solidFill>
                            <a:schemeClr val="bg1"/>
                          </a:solidFill>
                          <a:latin typeface="+mn-lt"/>
                          <a:ea typeface="+mn-ea"/>
                          <a:cs typeface="+mn-cs"/>
                        </a:rPr>
                        <a:t>Autorități publice centrale</a:t>
                      </a:r>
                      <a:endParaRPr lang="en-US" sz="1500" b="1" kern="1200" baseline="0" dirty="0">
                        <a:solidFill>
                          <a:schemeClr val="bg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35.3</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70.6</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41.2</a:t>
                      </a:r>
                      <a:endParaRPr lang="en-US" sz="1600" dirty="0">
                        <a:effectLst/>
                        <a:latin typeface="Times New Roman"/>
                        <a:ea typeface="Times New Roman"/>
                        <a:cs typeface="Times New Roman"/>
                      </a:endParaRPr>
                    </a:p>
                  </a:txBody>
                  <a:tcPr marL="0" marR="0" marT="0" marB="0" anchor="ctr"/>
                </a:tc>
              </a:tr>
              <a:tr h="451590">
                <a:tc>
                  <a:txBody>
                    <a:bodyPr/>
                    <a:lstStyle/>
                    <a:p>
                      <a:pPr>
                        <a:lnSpc>
                          <a:spcPct val="115000"/>
                        </a:lnSpc>
                        <a:spcAft>
                          <a:spcPts val="0"/>
                        </a:spcAft>
                      </a:pPr>
                      <a:r>
                        <a:rPr lang="ro-RO" sz="1500" b="1" kern="1200" baseline="0" dirty="0">
                          <a:solidFill>
                            <a:schemeClr val="bg1"/>
                          </a:solidFill>
                          <a:latin typeface="+mn-lt"/>
                          <a:ea typeface="+mn-ea"/>
                          <a:cs typeface="+mn-cs"/>
                        </a:rPr>
                        <a:t>Parteneri de dezvoltare</a:t>
                      </a:r>
                      <a:endParaRPr lang="en-US" sz="1500" b="1" kern="1200" baseline="0" dirty="0">
                        <a:solidFill>
                          <a:schemeClr val="bg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a:solidFill>
                            <a:srgbClr val="000000"/>
                          </a:solidFill>
                          <a:effectLst/>
                          <a:latin typeface="Times New Roman"/>
                          <a:ea typeface="Times New Roman"/>
                          <a:cs typeface="Times New Roman"/>
                        </a:rPr>
                        <a:t>16.7</a:t>
                      </a:r>
                      <a:endParaRPr lang="en-US" sz="160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100.0</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66.7</a:t>
                      </a:r>
                      <a:endParaRPr lang="en-US" sz="1600" dirty="0">
                        <a:effectLst/>
                        <a:latin typeface="Times New Roman"/>
                        <a:ea typeface="Times New Roman"/>
                        <a:cs typeface="Times New Roman"/>
                      </a:endParaRPr>
                    </a:p>
                  </a:txBody>
                  <a:tcPr marL="0" marR="0" marT="0" marB="0" anchor="ctr"/>
                </a:tc>
              </a:tr>
              <a:tr h="451590">
                <a:tc>
                  <a:txBody>
                    <a:bodyPr/>
                    <a:lstStyle/>
                    <a:p>
                      <a:pPr>
                        <a:lnSpc>
                          <a:spcPct val="115000"/>
                        </a:lnSpc>
                        <a:spcAft>
                          <a:spcPts val="0"/>
                        </a:spcAft>
                      </a:pPr>
                      <a:r>
                        <a:rPr lang="ro-RO" sz="1500" b="1" kern="1200" baseline="0" dirty="0">
                          <a:solidFill>
                            <a:schemeClr val="bg1"/>
                          </a:solidFill>
                          <a:latin typeface="+mn-lt"/>
                          <a:ea typeface="+mn-ea"/>
                          <a:cs typeface="+mn-cs"/>
                        </a:rPr>
                        <a:t>Primarii</a:t>
                      </a:r>
                      <a:endParaRPr lang="en-US" sz="1500" b="1" kern="1200" baseline="0" dirty="0">
                        <a:solidFill>
                          <a:schemeClr val="bg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a:solidFill>
                            <a:srgbClr val="000000"/>
                          </a:solidFill>
                          <a:effectLst/>
                          <a:latin typeface="Times New Roman"/>
                          <a:ea typeface="Times New Roman"/>
                          <a:cs typeface="Times New Roman"/>
                        </a:rPr>
                        <a:t>6.7</a:t>
                      </a:r>
                      <a:endParaRPr lang="en-US" sz="160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26.7</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dirty="0">
                          <a:solidFill>
                            <a:srgbClr val="000000"/>
                          </a:solidFill>
                          <a:effectLst/>
                          <a:latin typeface="Times New Roman"/>
                          <a:ea typeface="Times New Roman"/>
                          <a:cs typeface="Times New Roman"/>
                        </a:rPr>
                        <a:t>93.3</a:t>
                      </a:r>
                      <a:endParaRPr lang="en-US" sz="1600" dirty="0">
                        <a:effectLst/>
                        <a:latin typeface="Times New Roman"/>
                        <a:ea typeface="Times New Roman"/>
                        <a:cs typeface="Times New Roman"/>
                      </a:endParaRPr>
                    </a:p>
                  </a:txBody>
                  <a:tcPr marL="0" marR="0" marT="0" marB="0" anchor="ctr"/>
                </a:tc>
              </a:tr>
              <a:tr h="451590">
                <a:tc>
                  <a:txBody>
                    <a:bodyPr/>
                    <a:lstStyle/>
                    <a:p>
                      <a:pPr>
                        <a:lnSpc>
                          <a:spcPct val="115000"/>
                        </a:lnSpc>
                        <a:spcAft>
                          <a:spcPts val="0"/>
                        </a:spcAft>
                      </a:pPr>
                      <a:r>
                        <a:rPr lang="ro-RO" sz="1500" b="1" kern="1200" baseline="0" dirty="0">
                          <a:solidFill>
                            <a:schemeClr val="tx1"/>
                          </a:solidFill>
                          <a:latin typeface="+mn-lt"/>
                          <a:ea typeface="+mn-ea"/>
                          <a:cs typeface="+mn-cs"/>
                        </a:rPr>
                        <a:t>Total</a:t>
                      </a:r>
                      <a:endParaRPr lang="en-US" sz="1500" b="1" kern="1200" baseline="0" dirty="0">
                        <a:solidFill>
                          <a:schemeClr val="tx1"/>
                        </a:solidFill>
                        <a:latin typeface="+mn-lt"/>
                        <a:ea typeface="+mn-ea"/>
                        <a:cs typeface="+mn-cs"/>
                      </a:endParaRPr>
                    </a:p>
                  </a:txBody>
                  <a:tcPr marL="68580" marR="68580" marT="9525" marB="0" anchor="ctr"/>
                </a:tc>
                <a:tc>
                  <a:txBody>
                    <a:bodyPr/>
                    <a:lstStyle/>
                    <a:p>
                      <a:pPr algn="ctr">
                        <a:lnSpc>
                          <a:spcPct val="115000"/>
                        </a:lnSpc>
                        <a:spcAft>
                          <a:spcPts val="0"/>
                        </a:spcAft>
                      </a:pPr>
                      <a:r>
                        <a:rPr lang="ro-RO" sz="1600" b="1" dirty="0">
                          <a:solidFill>
                            <a:srgbClr val="000000"/>
                          </a:solidFill>
                          <a:effectLst/>
                          <a:latin typeface="Times New Roman"/>
                          <a:ea typeface="Times New Roman"/>
                          <a:cs typeface="Times New Roman"/>
                        </a:rPr>
                        <a:t>34.5</a:t>
                      </a:r>
                      <a:endParaRPr lang="en-US" sz="1600" dirty="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b="1">
                          <a:solidFill>
                            <a:srgbClr val="000000"/>
                          </a:solidFill>
                          <a:effectLst/>
                          <a:latin typeface="Times New Roman"/>
                          <a:ea typeface="Times New Roman"/>
                          <a:cs typeface="Times New Roman"/>
                        </a:rPr>
                        <a:t>69.0</a:t>
                      </a:r>
                      <a:endParaRPr lang="en-US" sz="1600">
                        <a:effectLst/>
                        <a:latin typeface="Times New Roman"/>
                        <a:ea typeface="Times New Roman"/>
                        <a:cs typeface="Times New Roman"/>
                      </a:endParaRPr>
                    </a:p>
                  </a:txBody>
                  <a:tcPr marL="0" marR="0" marT="0" marB="0" anchor="ctr"/>
                </a:tc>
                <a:tc>
                  <a:txBody>
                    <a:bodyPr/>
                    <a:lstStyle/>
                    <a:p>
                      <a:pPr algn="ctr">
                        <a:lnSpc>
                          <a:spcPct val="115000"/>
                        </a:lnSpc>
                        <a:spcAft>
                          <a:spcPts val="0"/>
                        </a:spcAft>
                      </a:pPr>
                      <a:r>
                        <a:rPr lang="ro-RO" sz="1600" b="1" dirty="0">
                          <a:solidFill>
                            <a:srgbClr val="000000"/>
                          </a:solidFill>
                          <a:effectLst/>
                          <a:latin typeface="Times New Roman"/>
                          <a:ea typeface="Times New Roman"/>
                          <a:cs typeface="Times New Roman"/>
                        </a:rPr>
                        <a:t>56.0</a:t>
                      </a:r>
                      <a:endParaRPr lang="en-US" sz="1600" dirty="0">
                        <a:effectLst/>
                        <a:latin typeface="Times New Roman"/>
                        <a:ea typeface="Times New Roman"/>
                        <a:cs typeface="Times New Roman"/>
                      </a:endParaRPr>
                    </a:p>
                  </a:txBody>
                  <a:tcPr marL="0" marR="0" marT="0" marB="0" anchor="ctr"/>
                </a:tc>
              </a:tr>
            </a:tbl>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lstStyle/>
          <a:p>
            <a:r>
              <a:rPr lang="ro-RO" b="1" dirty="0" smtClean="0"/>
              <a:t>Nivelul de dezagregare al BD utilizat de respondenţi</a:t>
            </a:r>
            <a:endParaRPr lang="en-US" b="1" dirty="0" smtClean="0"/>
          </a:p>
        </p:txBody>
      </p:sp>
      <p:sp>
        <p:nvSpPr>
          <p:cNvPr id="46082" name="Объект 2"/>
          <p:cNvSpPr>
            <a:spLocks noGrp="1"/>
          </p:cNvSpPr>
          <p:nvPr>
            <p:ph idx="1"/>
          </p:nvPr>
        </p:nvSpPr>
        <p:spPr/>
        <p:txBody>
          <a:bodyPr/>
          <a:lstStyle/>
          <a:p>
            <a:endParaRPr lang="ro-RO" sz="1800" smtClean="0"/>
          </a:p>
        </p:txBody>
      </p:sp>
      <p:graphicFrame>
        <p:nvGraphicFramePr>
          <p:cNvPr id="4" name="Таблица 3"/>
          <p:cNvGraphicFramePr>
            <a:graphicFrameLocks noGrp="1"/>
          </p:cNvGraphicFramePr>
          <p:nvPr/>
        </p:nvGraphicFramePr>
        <p:xfrm>
          <a:off x="539750" y="1989138"/>
          <a:ext cx="8136906" cy="4072168"/>
        </p:xfrm>
        <a:graphic>
          <a:graphicData uri="http://schemas.openxmlformats.org/drawingml/2006/table">
            <a:tbl>
              <a:tblPr firstRow="1" firstCol="1" bandRow="1">
                <a:tableStyleId>{5C22544A-7EE6-4342-B048-85BDC9FD1C3A}</a:tableStyleId>
              </a:tblPr>
              <a:tblGrid>
                <a:gridCol w="2766548"/>
                <a:gridCol w="1464643"/>
                <a:gridCol w="1139167"/>
                <a:gridCol w="1383274"/>
                <a:gridCol w="1383274"/>
              </a:tblGrid>
              <a:tr h="723555">
                <a:tc>
                  <a:txBody>
                    <a:bodyPr/>
                    <a:lstStyle/>
                    <a:p>
                      <a:pPr marL="457200" algn="ctr">
                        <a:lnSpc>
                          <a:spcPct val="115000"/>
                        </a:lnSpc>
                        <a:spcAft>
                          <a:spcPts val="0"/>
                        </a:spcAft>
                      </a:pPr>
                      <a:r>
                        <a:rPr lang="ro-RO" sz="800" b="1" dirty="0">
                          <a:solidFill>
                            <a:srgbClr val="FFFFFF"/>
                          </a:solidFill>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9525"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Naţional</a:t>
                      </a:r>
                      <a:endParaRPr lang="en-US" sz="1500" b="1" kern="1200" baseline="0" dirty="0">
                        <a:solidFill>
                          <a:schemeClr val="bg1"/>
                        </a:solidFill>
                        <a:latin typeface="+mn-lt"/>
                        <a:ea typeface="+mn-ea"/>
                        <a:cs typeface="+mn-cs"/>
                      </a:endParaRPr>
                    </a:p>
                  </a:txBody>
                  <a:tcPr marL="0" marR="0" marT="0"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Regiune</a:t>
                      </a:r>
                      <a:endParaRPr lang="en-US" sz="1500" b="1" kern="1200" baseline="0" dirty="0">
                        <a:solidFill>
                          <a:schemeClr val="bg1"/>
                        </a:solidFill>
                        <a:latin typeface="+mn-lt"/>
                        <a:ea typeface="+mn-ea"/>
                        <a:cs typeface="+mn-cs"/>
                      </a:endParaRPr>
                    </a:p>
                  </a:txBody>
                  <a:tcPr marL="0" marR="0" marT="0"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Raion</a:t>
                      </a:r>
                      <a:endParaRPr lang="en-US" sz="1500" b="1" kern="1200" baseline="0" dirty="0">
                        <a:solidFill>
                          <a:schemeClr val="bg1"/>
                        </a:solidFill>
                        <a:latin typeface="+mn-lt"/>
                        <a:ea typeface="+mn-ea"/>
                        <a:cs typeface="+mn-cs"/>
                      </a:endParaRPr>
                    </a:p>
                  </a:txBody>
                  <a:tcPr marL="0" marR="0" marT="0" marB="0" anchor="ctr"/>
                </a:tc>
                <a:tc>
                  <a:txBody>
                    <a:bodyPr/>
                    <a:lstStyle/>
                    <a:p>
                      <a:pPr marL="0" indent="0" algn="ctr" defTabSz="914400" rtl="0" eaLnBrk="1" latinLnBrk="0" hangingPunct="1">
                        <a:lnSpc>
                          <a:spcPct val="115000"/>
                        </a:lnSpc>
                        <a:spcAft>
                          <a:spcPts val="0"/>
                        </a:spcAft>
                      </a:pPr>
                      <a:r>
                        <a:rPr lang="ro-RO" sz="1500" b="1" kern="1200" baseline="0" dirty="0">
                          <a:solidFill>
                            <a:schemeClr val="bg1"/>
                          </a:solidFill>
                          <a:latin typeface="+mn-lt"/>
                          <a:ea typeface="+mn-ea"/>
                          <a:cs typeface="+mn-cs"/>
                        </a:rPr>
                        <a:t>Primărie</a:t>
                      </a:r>
                      <a:endParaRPr lang="en-US" sz="1500" b="1" kern="1200" baseline="0" dirty="0">
                        <a:solidFill>
                          <a:schemeClr val="bg1"/>
                        </a:solidFill>
                        <a:latin typeface="+mn-lt"/>
                        <a:ea typeface="+mn-ea"/>
                        <a:cs typeface="+mn-cs"/>
                      </a:endParaRPr>
                    </a:p>
                  </a:txBody>
                  <a:tcPr marL="0" marR="0" marT="0" marB="0" anchor="ctr"/>
                </a:tc>
              </a:tr>
              <a:tr h="451590">
                <a:tc>
                  <a:txBody>
                    <a:bodyPr/>
                    <a:lstStyle/>
                    <a:p>
                      <a:pPr algn="l">
                        <a:lnSpc>
                          <a:spcPct val="115000"/>
                        </a:lnSpc>
                        <a:spcAft>
                          <a:spcPts val="0"/>
                        </a:spcAft>
                      </a:pPr>
                      <a:r>
                        <a:rPr lang="ro-RO" sz="1500" b="1" kern="1200" baseline="0" dirty="0">
                          <a:solidFill>
                            <a:schemeClr val="bg1"/>
                          </a:solidFill>
                          <a:latin typeface="+mn-lt"/>
                          <a:ea typeface="+mn-ea"/>
                          <a:cs typeface="+mn-cs"/>
                        </a:rPr>
                        <a:t>Agenții de dezvoltare regională</a:t>
                      </a:r>
                      <a:endParaRPr lang="en-US" sz="1500" b="1" kern="1200" baseline="0" dirty="0">
                        <a:solidFill>
                          <a:schemeClr val="bg1"/>
                        </a:solidFill>
                        <a:latin typeface="+mn-lt"/>
                        <a:ea typeface="+mn-ea"/>
                        <a:cs typeface="+mn-cs"/>
                      </a:endParaRPr>
                    </a:p>
                  </a:txBody>
                  <a:tcPr marL="68580" marR="68580" marT="9525"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36.4</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100.0</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72.7</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9.1</a:t>
                      </a:r>
                      <a:endParaRPr lang="en-US" sz="1600" kern="1200">
                        <a:solidFill>
                          <a:srgbClr val="000000"/>
                        </a:solidFill>
                        <a:effectLst/>
                        <a:latin typeface="Times New Roman"/>
                        <a:ea typeface="Times New Roman"/>
                        <a:cs typeface="Times New Roman"/>
                      </a:endParaRPr>
                    </a:p>
                  </a:txBody>
                  <a:tcPr marL="0" marR="0" marT="0" marB="0" anchor="ctr"/>
                </a:tc>
              </a:tr>
              <a:tr h="555358">
                <a:tc>
                  <a:txBody>
                    <a:bodyPr/>
                    <a:lstStyle/>
                    <a:p>
                      <a:pPr algn="l">
                        <a:lnSpc>
                          <a:spcPct val="115000"/>
                        </a:lnSpc>
                        <a:spcAft>
                          <a:spcPts val="0"/>
                        </a:spcAft>
                      </a:pPr>
                      <a:r>
                        <a:rPr lang="ro-RO" sz="1500" b="1" kern="1200" baseline="0" dirty="0">
                          <a:solidFill>
                            <a:schemeClr val="bg1"/>
                          </a:solidFill>
                          <a:latin typeface="+mn-lt"/>
                          <a:ea typeface="+mn-ea"/>
                          <a:cs typeface="+mn-cs"/>
                        </a:rPr>
                        <a:t>Ministerul Dezvoltării Regionale și Construcţiilor</a:t>
                      </a:r>
                      <a:endParaRPr lang="en-US" sz="1500" b="1" kern="1200" baseline="0" dirty="0">
                        <a:solidFill>
                          <a:schemeClr val="bg1"/>
                        </a:solidFill>
                        <a:latin typeface="+mn-lt"/>
                        <a:ea typeface="+mn-ea"/>
                        <a:cs typeface="+mn-cs"/>
                      </a:endParaRPr>
                    </a:p>
                  </a:txBody>
                  <a:tcPr marL="68580" marR="68580" marT="9525"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42.9</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57.1</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71.4</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57.1</a:t>
                      </a:r>
                      <a:endParaRPr lang="en-US" sz="1600" kern="1200">
                        <a:solidFill>
                          <a:srgbClr val="000000"/>
                        </a:solidFill>
                        <a:effectLst/>
                        <a:latin typeface="Times New Roman"/>
                        <a:ea typeface="Times New Roman"/>
                        <a:cs typeface="Times New Roman"/>
                      </a:endParaRPr>
                    </a:p>
                  </a:txBody>
                  <a:tcPr marL="0" marR="0" marT="0" marB="0" anchor="ctr"/>
                </a:tc>
              </a:tr>
              <a:tr h="451590">
                <a:tc>
                  <a:txBody>
                    <a:bodyPr/>
                    <a:lstStyle/>
                    <a:p>
                      <a:pPr algn="l">
                        <a:lnSpc>
                          <a:spcPct val="115000"/>
                        </a:lnSpc>
                        <a:spcAft>
                          <a:spcPts val="0"/>
                        </a:spcAft>
                      </a:pPr>
                      <a:r>
                        <a:rPr lang="ro-RO" sz="1500" b="1" kern="1200" baseline="0" dirty="0">
                          <a:solidFill>
                            <a:schemeClr val="bg1"/>
                          </a:solidFill>
                          <a:latin typeface="+mn-lt"/>
                          <a:ea typeface="+mn-ea"/>
                          <a:cs typeface="+mn-cs"/>
                        </a:rPr>
                        <a:t>Consilii raionale/municipale</a:t>
                      </a:r>
                      <a:endParaRPr lang="en-US" sz="1500" b="1" kern="1200" baseline="0" dirty="0">
                        <a:solidFill>
                          <a:schemeClr val="bg1"/>
                        </a:solidFill>
                        <a:latin typeface="+mn-lt"/>
                        <a:ea typeface="+mn-ea"/>
                        <a:cs typeface="+mn-cs"/>
                      </a:endParaRPr>
                    </a:p>
                  </a:txBody>
                  <a:tcPr marL="68580" marR="68580" marT="9525"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 -</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 -</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96.6</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55.2</a:t>
                      </a:r>
                      <a:endParaRPr lang="en-US" sz="1600" kern="1200">
                        <a:solidFill>
                          <a:srgbClr val="000000"/>
                        </a:solidFill>
                        <a:effectLst/>
                        <a:latin typeface="Times New Roman"/>
                        <a:ea typeface="Times New Roman"/>
                        <a:cs typeface="Times New Roman"/>
                      </a:endParaRPr>
                    </a:p>
                  </a:txBody>
                  <a:tcPr marL="0" marR="0" marT="0" marB="0" anchor="ctr"/>
                </a:tc>
              </a:tr>
              <a:tr h="451590">
                <a:tc>
                  <a:txBody>
                    <a:bodyPr/>
                    <a:lstStyle/>
                    <a:p>
                      <a:pPr algn="l">
                        <a:lnSpc>
                          <a:spcPct val="115000"/>
                        </a:lnSpc>
                        <a:spcAft>
                          <a:spcPts val="0"/>
                        </a:spcAft>
                      </a:pPr>
                      <a:r>
                        <a:rPr lang="ro-RO" sz="1500" b="1" kern="1200" baseline="0" dirty="0">
                          <a:solidFill>
                            <a:schemeClr val="bg1"/>
                          </a:solidFill>
                          <a:latin typeface="+mn-lt"/>
                          <a:ea typeface="+mn-ea"/>
                          <a:cs typeface="+mn-cs"/>
                        </a:rPr>
                        <a:t>Autorități publice centrale</a:t>
                      </a:r>
                      <a:endParaRPr lang="en-US" sz="1500" b="1" kern="1200" baseline="0" dirty="0">
                        <a:solidFill>
                          <a:schemeClr val="bg1"/>
                        </a:solidFill>
                        <a:latin typeface="+mn-lt"/>
                        <a:ea typeface="+mn-ea"/>
                        <a:cs typeface="+mn-cs"/>
                      </a:endParaRPr>
                    </a:p>
                  </a:txBody>
                  <a:tcPr marL="68580" marR="68580" marT="9525"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80.0</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50.0</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60.0</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40.0</a:t>
                      </a:r>
                      <a:endParaRPr lang="en-US" sz="1600" kern="1200" dirty="0">
                        <a:solidFill>
                          <a:srgbClr val="000000"/>
                        </a:solidFill>
                        <a:effectLst/>
                        <a:latin typeface="Times New Roman"/>
                        <a:ea typeface="Times New Roman"/>
                        <a:cs typeface="Times New Roman"/>
                      </a:endParaRPr>
                    </a:p>
                  </a:txBody>
                  <a:tcPr marL="0" marR="0" marT="0" marB="0" anchor="ctr"/>
                </a:tc>
              </a:tr>
              <a:tr h="451590">
                <a:tc>
                  <a:txBody>
                    <a:bodyPr/>
                    <a:lstStyle/>
                    <a:p>
                      <a:pPr algn="l">
                        <a:lnSpc>
                          <a:spcPct val="115000"/>
                        </a:lnSpc>
                        <a:spcAft>
                          <a:spcPts val="0"/>
                        </a:spcAft>
                      </a:pPr>
                      <a:r>
                        <a:rPr lang="ro-RO" sz="1500" b="1" kern="1200" baseline="0" dirty="0">
                          <a:solidFill>
                            <a:schemeClr val="bg1"/>
                          </a:solidFill>
                          <a:latin typeface="+mn-lt"/>
                          <a:ea typeface="+mn-ea"/>
                          <a:cs typeface="+mn-cs"/>
                        </a:rPr>
                        <a:t>Parteneri de dezvoltare</a:t>
                      </a:r>
                      <a:endParaRPr lang="en-US" sz="1500" b="1" kern="1200" baseline="0" dirty="0">
                        <a:solidFill>
                          <a:schemeClr val="bg1"/>
                        </a:solidFill>
                        <a:latin typeface="+mn-lt"/>
                        <a:ea typeface="+mn-ea"/>
                        <a:cs typeface="+mn-cs"/>
                      </a:endParaRPr>
                    </a:p>
                  </a:txBody>
                  <a:tcPr marL="68580" marR="68580" marT="9525"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16.7</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33.3</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100.0</a:t>
                      </a:r>
                      <a:endParaRPr lang="en-US" sz="1600"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83.3</a:t>
                      </a:r>
                      <a:endParaRPr lang="en-US" sz="1600" kern="1200" dirty="0">
                        <a:solidFill>
                          <a:srgbClr val="000000"/>
                        </a:solidFill>
                        <a:effectLst/>
                        <a:latin typeface="Times New Roman"/>
                        <a:ea typeface="Times New Roman"/>
                        <a:cs typeface="Times New Roman"/>
                      </a:endParaRPr>
                    </a:p>
                  </a:txBody>
                  <a:tcPr marL="0" marR="0" marT="0" marB="0" anchor="ctr"/>
                </a:tc>
              </a:tr>
              <a:tr h="451590">
                <a:tc>
                  <a:txBody>
                    <a:bodyPr/>
                    <a:lstStyle/>
                    <a:p>
                      <a:pPr algn="l">
                        <a:lnSpc>
                          <a:spcPct val="115000"/>
                        </a:lnSpc>
                        <a:spcAft>
                          <a:spcPts val="0"/>
                        </a:spcAft>
                      </a:pPr>
                      <a:r>
                        <a:rPr lang="ro-RO" sz="1500" b="1" kern="1200" baseline="0" dirty="0">
                          <a:solidFill>
                            <a:schemeClr val="bg1"/>
                          </a:solidFill>
                          <a:latin typeface="+mn-lt"/>
                          <a:ea typeface="+mn-ea"/>
                          <a:cs typeface="+mn-cs"/>
                        </a:rPr>
                        <a:t>Primarii</a:t>
                      </a:r>
                      <a:endParaRPr lang="en-US" sz="1500" b="1" kern="1200" baseline="0" dirty="0">
                        <a:solidFill>
                          <a:schemeClr val="bg1"/>
                        </a:solidFill>
                        <a:latin typeface="+mn-lt"/>
                        <a:ea typeface="+mn-ea"/>
                        <a:cs typeface="+mn-cs"/>
                      </a:endParaRPr>
                    </a:p>
                  </a:txBody>
                  <a:tcPr marL="68580" marR="68580" marT="9525"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 -</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 -</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a:solidFill>
                            <a:srgbClr val="000000"/>
                          </a:solidFill>
                          <a:effectLst/>
                          <a:latin typeface="Times New Roman"/>
                          <a:ea typeface="Times New Roman"/>
                          <a:cs typeface="Times New Roman"/>
                        </a:rPr>
                        <a:t>28.6</a:t>
                      </a:r>
                      <a:endParaRPr lang="en-US" sz="1600" kern="120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kern="1200" dirty="0">
                          <a:solidFill>
                            <a:srgbClr val="000000"/>
                          </a:solidFill>
                          <a:effectLst/>
                          <a:latin typeface="Times New Roman"/>
                          <a:ea typeface="Times New Roman"/>
                          <a:cs typeface="Times New Roman"/>
                        </a:rPr>
                        <a:t>92.9</a:t>
                      </a:r>
                      <a:endParaRPr lang="en-US" sz="1600" kern="1200" dirty="0">
                        <a:solidFill>
                          <a:srgbClr val="000000"/>
                        </a:solidFill>
                        <a:effectLst/>
                        <a:latin typeface="Times New Roman"/>
                        <a:ea typeface="Times New Roman"/>
                        <a:cs typeface="Times New Roman"/>
                      </a:endParaRPr>
                    </a:p>
                  </a:txBody>
                  <a:tcPr marL="0" marR="0" marT="0" marB="0" anchor="ctr"/>
                </a:tc>
              </a:tr>
              <a:tr h="451590">
                <a:tc>
                  <a:txBody>
                    <a:bodyPr/>
                    <a:lstStyle/>
                    <a:p>
                      <a:pPr marL="0" algn="l" defTabSz="914400" rtl="0" eaLnBrk="1" latinLnBrk="0" hangingPunct="1">
                        <a:lnSpc>
                          <a:spcPct val="115000"/>
                        </a:lnSpc>
                        <a:spcAft>
                          <a:spcPts val="0"/>
                        </a:spcAft>
                      </a:pPr>
                      <a:r>
                        <a:rPr lang="ro-RO" sz="1600" b="1" kern="1200" dirty="0">
                          <a:solidFill>
                            <a:srgbClr val="000000"/>
                          </a:solidFill>
                          <a:effectLst/>
                          <a:latin typeface="Times New Roman"/>
                          <a:ea typeface="Times New Roman"/>
                          <a:cs typeface="Times New Roman"/>
                        </a:rPr>
                        <a:t>Total</a:t>
                      </a:r>
                      <a:endParaRPr lang="en-US" sz="1600" b="1" kern="1200" dirty="0">
                        <a:solidFill>
                          <a:srgbClr val="000000"/>
                        </a:solidFill>
                        <a:effectLst/>
                        <a:latin typeface="Times New Roman"/>
                        <a:ea typeface="Times New Roman"/>
                        <a:cs typeface="Times New Roman"/>
                      </a:endParaRPr>
                    </a:p>
                  </a:txBody>
                  <a:tcPr marL="68580" marR="68580" marT="9525" marB="0" anchor="ctr"/>
                </a:tc>
                <a:tc>
                  <a:txBody>
                    <a:bodyPr/>
                    <a:lstStyle/>
                    <a:p>
                      <a:pPr marL="0" algn="ctr" defTabSz="914400" rtl="0" eaLnBrk="1" latinLnBrk="0" hangingPunct="1">
                        <a:lnSpc>
                          <a:spcPct val="115000"/>
                        </a:lnSpc>
                        <a:spcAft>
                          <a:spcPts val="0"/>
                        </a:spcAft>
                      </a:pPr>
                      <a:r>
                        <a:rPr lang="ro-RO" sz="1600" b="1" kern="1200" dirty="0">
                          <a:solidFill>
                            <a:srgbClr val="000000"/>
                          </a:solidFill>
                          <a:effectLst/>
                          <a:latin typeface="Times New Roman"/>
                          <a:ea typeface="Times New Roman"/>
                          <a:cs typeface="Times New Roman"/>
                        </a:rPr>
                        <a:t>26,0</a:t>
                      </a:r>
                      <a:endParaRPr lang="en-US" sz="1600" b="1"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b="1" kern="1200" dirty="0">
                          <a:solidFill>
                            <a:srgbClr val="000000"/>
                          </a:solidFill>
                          <a:effectLst/>
                          <a:latin typeface="Times New Roman"/>
                          <a:ea typeface="Times New Roman"/>
                          <a:cs typeface="Times New Roman"/>
                        </a:rPr>
                        <a:t>28,0</a:t>
                      </a:r>
                      <a:endParaRPr lang="en-US" sz="1600" b="1"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b="1" kern="1200" dirty="0">
                          <a:solidFill>
                            <a:srgbClr val="000000"/>
                          </a:solidFill>
                          <a:effectLst/>
                          <a:latin typeface="Times New Roman"/>
                          <a:ea typeface="Times New Roman"/>
                          <a:cs typeface="Times New Roman"/>
                        </a:rPr>
                        <a:t>68,0</a:t>
                      </a:r>
                      <a:endParaRPr lang="en-US" sz="1600" b="1" kern="1200" dirty="0">
                        <a:solidFill>
                          <a:srgbClr val="000000"/>
                        </a:solidFill>
                        <a:effectLst/>
                        <a:latin typeface="Times New Roman"/>
                        <a:ea typeface="Times New Roman"/>
                        <a:cs typeface="Times New Roman"/>
                      </a:endParaRPr>
                    </a:p>
                  </a:txBody>
                  <a:tcPr marL="0" marR="0" marT="0" marB="0" anchor="ctr"/>
                </a:tc>
                <a:tc>
                  <a:txBody>
                    <a:bodyPr/>
                    <a:lstStyle/>
                    <a:p>
                      <a:pPr marL="0" algn="ctr" defTabSz="914400" rtl="0" eaLnBrk="1" latinLnBrk="0" hangingPunct="1">
                        <a:lnSpc>
                          <a:spcPct val="115000"/>
                        </a:lnSpc>
                        <a:spcAft>
                          <a:spcPts val="0"/>
                        </a:spcAft>
                      </a:pPr>
                      <a:r>
                        <a:rPr lang="ro-RO" sz="1600" b="1" kern="1200" dirty="0">
                          <a:solidFill>
                            <a:srgbClr val="000000"/>
                          </a:solidFill>
                          <a:effectLst/>
                          <a:latin typeface="Times New Roman"/>
                          <a:ea typeface="Times New Roman"/>
                          <a:cs typeface="Times New Roman"/>
                        </a:rPr>
                        <a:t>58,0</a:t>
                      </a:r>
                      <a:endParaRPr lang="en-US" sz="1600" b="1" kern="1200" dirty="0">
                        <a:solidFill>
                          <a:srgbClr val="000000"/>
                        </a:solidFill>
                        <a:effectLst/>
                        <a:latin typeface="Times New Roman"/>
                        <a:ea typeface="Times New Roman"/>
                        <a:cs typeface="Times New Roman"/>
                      </a:endParaRPr>
                    </a:p>
                  </a:txBody>
                  <a:tcPr marL="0" marR="0" marT="0" marB="0" anchor="ctr"/>
                </a:tc>
              </a:tr>
            </a:tbl>
          </a:graphicData>
        </a:graphic>
      </p:graphicFrame>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2.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3.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4.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docProps/app.xml><?xml version="1.0" encoding="utf-8"?>
<Properties xmlns="http://schemas.openxmlformats.org/officeDocument/2006/extended-properties" xmlns:vt="http://schemas.openxmlformats.org/officeDocument/2006/docPropsVTypes">
  <Template>Waveform</Template>
  <TotalTime>8847</TotalTime>
  <Words>20860</Words>
  <Application>Microsoft Office PowerPoint</Application>
  <PresentationFormat>On-screen Show (4:3)</PresentationFormat>
  <Paragraphs>1891</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Pixel</vt:lpstr>
      <vt:lpstr>1_Pixel</vt:lpstr>
      <vt:lpstr> </vt:lpstr>
      <vt:lpstr>Obiective</vt:lpstr>
      <vt:lpstr>Abordari metodologice</vt:lpstr>
      <vt:lpstr>Nivelul de utilizare</vt:lpstr>
      <vt:lpstr>Cine sunt utilizatorii?</vt:lpstr>
      <vt:lpstr>Nivelul de utilizare pe domenii </vt:lpstr>
      <vt:lpstr>Scopul utilizării</vt:lpstr>
      <vt:lpstr>Nivelul de dezagregare al IDAM utilizat de respondenţi</vt:lpstr>
      <vt:lpstr>Nivelul de dezagregare al BD utilizat de respondenţi</vt:lpstr>
      <vt:lpstr>Avantaje</vt:lpstr>
      <vt:lpstr>Cauze ale neutilizării</vt:lpstr>
      <vt:lpstr>Constrîngeri</vt:lpstr>
      <vt:lpstr>Concluzii privind evaluarea IDAM (1)</vt:lpstr>
      <vt:lpstr>Concluzii privind evaluarea IDAM (2)</vt:lpstr>
      <vt:lpstr>Concluzii privind evaluarea IDAM (3)</vt:lpstr>
      <vt:lpstr>Corelarea IDAM cu cadrul strategic actual Abordari metodologice</vt:lpstr>
      <vt:lpstr>Corelarea domeniilor IDAM cu cadrul strategic actual Domenii existente IDAM</vt:lpstr>
      <vt:lpstr>Corelarea domeniilor IDAM cu cadrul strategic actual Necesităţi identificate</vt:lpstr>
      <vt:lpstr>Corelarea domeniilor IDAM cu cadrul strategic actual Priorități naționale și regionale</vt:lpstr>
      <vt:lpstr>Corelarea domeniilor IDAM cu cadrul strategic actual Domenii identificate conform cadrului de politici şi necesităţi</vt:lpstr>
      <vt:lpstr>Domeniul economic Indicele de Deprivare Economică existent </vt:lpstr>
      <vt:lpstr>Domeniul economic  Prevederi ale cadrului strategic, activitatea economică</vt:lpstr>
      <vt:lpstr>Domeniul economic Prevederi ale cadrului strategic - agricultura</vt:lpstr>
      <vt:lpstr>Domeniul economic Necesităţi identificate</vt:lpstr>
      <vt:lpstr>Nivelul de corelare al Indicelui de deprivare economică existent cu cadrul strategic</vt:lpstr>
      <vt:lpstr>Domeniul economic  Indicatorii identifcați conform prevederilor cadrului strategic şi a necesităţilor utilizatorilor </vt:lpstr>
      <vt:lpstr>Domeniul demografic Indicele de Deprivare Demografică existent </vt:lpstr>
      <vt:lpstr>Domeniul demografic  Prevederi ale cadrului strategic, domeniul demografic</vt:lpstr>
      <vt:lpstr>Domeniul demografic Necesităţi identificate</vt:lpstr>
      <vt:lpstr>Nivelul de corelare al Indicelui de Deprivare Demografică existent cu cadrul strategic</vt:lpstr>
      <vt:lpstr>Domeniul demografic Indicatorii identifcați conform prevederilor cadrului strategic şi a necesităţilor utilizatorilor </vt:lpstr>
      <vt:lpstr>Domeniul „Educaţie” Indicele de Deprivare de Servicii de Educaţie existent </vt:lpstr>
      <vt:lpstr>Domeniul „Educaţie” Prevederi ale cadrului strategic, domeniul educaţie</vt:lpstr>
      <vt:lpstr>Domeniul „Educaţie” Necesităţi identificate</vt:lpstr>
      <vt:lpstr>Nivelul de corelare al Indicelui de Deprivare Educaţională existent cu cadrul strategic</vt:lpstr>
      <vt:lpstr>Domeniul „Educaţie” Indicatorii identifcați conform prevederilor cadrului strategic şi a necesităţilor utilizatorilor </vt:lpstr>
      <vt:lpstr>Domeniul „Sănătate” Indicele de Deprivare de Servicii de Sănătate existent </vt:lpstr>
      <vt:lpstr>Domeniul „Sănătate” Prevederi ale cadrului strategic, domeniul sănătate</vt:lpstr>
      <vt:lpstr>Domeniul „Sănătate” Necesităţi identificate</vt:lpstr>
      <vt:lpstr>Nivelul de corelare al Indicelui de Deprivare de Servicii de Sănătate existent cu cadrul strategic</vt:lpstr>
      <vt:lpstr>Domeniul „Sănătate” Indicatorii identifcați conform prevederilor cadrului strategic şi a necesităţilor utilizatorilor </vt:lpstr>
      <vt:lpstr>Domeniul financiar Indicele de Deprivare de Venituri ale Bugetelor Locale existent </vt:lpstr>
      <vt:lpstr>Domeniul financiar Prevederi ale cadrului strategic, bugete locale</vt:lpstr>
      <vt:lpstr>Domeniul financiar Necesităţi identificate</vt:lpstr>
      <vt:lpstr>Nivelul de corelare al Indicelui de Deprivare de Venituri ale Bugetelor Locale existent cu cadrul strategic</vt:lpstr>
      <vt:lpstr>Domeniul financiar Indicatorii identifcați conform prevederilor cadrului strategic şi a necesităţilor utilizatorilor </vt:lpstr>
      <vt:lpstr>Domeniul „INFRASTRUCTURĂ” Indicele existent de Deprivare de Condiţii de Trai şi  Indicele de Deprivare Geografică</vt:lpstr>
      <vt:lpstr>Domeniul „INFRASTRUCTURĂ” Prevederi ale cadrului strategic</vt:lpstr>
      <vt:lpstr>Domeniul „INFRASTRUCTURĂ” Prevederi ale cadrului strategic</vt:lpstr>
      <vt:lpstr>Domeniul „INFRASTRUCTURĂ” Prevederi ale cadrului strategic</vt:lpstr>
      <vt:lpstr>Domeniul „INFRASTRUCTURĂ” Necesităţi identificate</vt:lpstr>
      <vt:lpstr>Nivelul de corelare al Indicelui de Deprivare de Condiţii de Trai existent cu cadrul strategic</vt:lpstr>
      <vt:lpstr>Nivelul de corelare al Indicelui de Deprivare Geografic existent cu cadrul strategic</vt:lpstr>
      <vt:lpstr>Domeniul „INFRASTRUCTURĂ” Indicatorii identifcați conform prevederilor cadrului strategic şi a necesităţilor utilizatorilor </vt:lpstr>
      <vt:lpstr>Domeniul social Prevederi ale cadrului strategic</vt:lpstr>
      <vt:lpstr>Domeniul social Necesităţi identificate</vt:lpstr>
      <vt:lpstr>Domeniul social Indicatorii identifcați conform prevederilor cadrului strategic şi a necesităţilor utilizatorilor </vt:lpstr>
      <vt:lpstr>Domeniul „Mediul înconjurător” Prevederi ale cadrului strategic</vt:lpstr>
      <vt:lpstr>Domeniul „Mediul înconjurător” Necesităţi identificate</vt:lpstr>
      <vt:lpstr>Domeniul „Mediul Înconjurător” Indicatorii identifcați conform prevederilor cadrului strategic şi a necesităţilor utilizatorilor </vt:lpstr>
      <vt:lpstr>PowerPoint Presentation</vt:lpstr>
      <vt:lpstr>Cadrul Tanahashi pentru acoperirea efectivă cu servicii de sănătate</vt:lpstr>
      <vt:lpstr>PowerPoint Presentation</vt:lpstr>
      <vt:lpstr>PowerPoint Presentation</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Platforma de Comunicare Interinstituţională</dc:title>
  <dc:creator>Rodica</dc:creator>
  <cp:lastModifiedBy>Rodica</cp:lastModifiedBy>
  <cp:revision>432</cp:revision>
  <cp:lastPrinted>2014-08-25T08:25:34Z</cp:lastPrinted>
  <dcterms:created xsi:type="dcterms:W3CDTF">2013-02-07T07:12:30Z</dcterms:created>
  <dcterms:modified xsi:type="dcterms:W3CDTF">2014-08-25T08:31:21Z</dcterms:modified>
</cp:coreProperties>
</file>