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
  </p:notesMasterIdLst>
  <p:sldIdLst>
    <p:sldId id="258" r:id="rId5"/>
    <p:sldId id="354" r:id="rId6"/>
    <p:sldId id="352" r:id="rId7"/>
    <p:sldId id="353" r:id="rId8"/>
  </p:sldIdLst>
  <p:sldSz cx="12192000" cy="6858000"/>
  <p:notesSz cx="6735763" cy="98663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748" autoAdjust="0"/>
    <p:restoredTop sz="75592" autoAdjust="0"/>
  </p:normalViewPr>
  <p:slideViewPr>
    <p:cSldViewPr snapToGrid="0">
      <p:cViewPr varScale="1">
        <p:scale>
          <a:sx n="71" d="100"/>
          <a:sy n="71" d="100"/>
        </p:scale>
        <p:origin x="690" y="72"/>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sorterViewPr>
    <p:cViewPr>
      <p:scale>
        <a:sx n="58" d="100"/>
        <a:sy n="5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19565" cy="493868"/>
          </a:xfrm>
          <a:prstGeom prst="rect">
            <a:avLst/>
          </a:prstGeom>
        </p:spPr>
        <p:txBody>
          <a:bodyPr vert="horz" lIns="90763" tIns="45382" rIns="90763" bIns="45382" rtlCol="0"/>
          <a:lstStyle>
            <a:lvl1pPr algn="l">
              <a:defRPr sz="1200"/>
            </a:lvl1pPr>
          </a:lstStyle>
          <a:p>
            <a:endParaRPr lang="it-IT"/>
          </a:p>
        </p:txBody>
      </p:sp>
      <p:sp>
        <p:nvSpPr>
          <p:cNvPr id="3" name="Segnaposto data 2"/>
          <p:cNvSpPr>
            <a:spLocks noGrp="1"/>
          </p:cNvSpPr>
          <p:nvPr>
            <p:ph type="dt" idx="1"/>
          </p:nvPr>
        </p:nvSpPr>
        <p:spPr>
          <a:xfrm>
            <a:off x="3814626" y="0"/>
            <a:ext cx="2919565" cy="493868"/>
          </a:xfrm>
          <a:prstGeom prst="rect">
            <a:avLst/>
          </a:prstGeom>
        </p:spPr>
        <p:txBody>
          <a:bodyPr vert="horz" lIns="90763" tIns="45382" rIns="90763" bIns="45382" rtlCol="0"/>
          <a:lstStyle>
            <a:lvl1pPr algn="r">
              <a:defRPr sz="1200"/>
            </a:lvl1pPr>
          </a:lstStyle>
          <a:p>
            <a:fld id="{6859EEFC-CC73-4584-9AC0-E4B03FA5111E}" type="datetimeFigureOut">
              <a:rPr lang="it-IT" smtClean="0"/>
              <a:t>08/10/2020</a:t>
            </a:fld>
            <a:endParaRPr lang="it-IT"/>
          </a:p>
        </p:txBody>
      </p:sp>
      <p:sp>
        <p:nvSpPr>
          <p:cNvPr id="4" name="Segnaposto immagine diapositiva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0763" tIns="45382" rIns="90763" bIns="45382" rtlCol="0" anchor="ctr"/>
          <a:lstStyle/>
          <a:p>
            <a:endParaRPr lang="it-IT"/>
          </a:p>
        </p:txBody>
      </p:sp>
      <p:sp>
        <p:nvSpPr>
          <p:cNvPr id="5" name="Segnaposto note 4"/>
          <p:cNvSpPr>
            <a:spLocks noGrp="1"/>
          </p:cNvSpPr>
          <p:nvPr>
            <p:ph type="body" sz="quarter" idx="3"/>
          </p:nvPr>
        </p:nvSpPr>
        <p:spPr>
          <a:xfrm>
            <a:off x="673262" y="4747760"/>
            <a:ext cx="5389240" cy="3884673"/>
          </a:xfrm>
          <a:prstGeom prst="rect">
            <a:avLst/>
          </a:prstGeom>
        </p:spPr>
        <p:txBody>
          <a:bodyPr vert="horz" lIns="90763" tIns="45382" rIns="90763" bIns="45382"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372445"/>
            <a:ext cx="2919565" cy="493868"/>
          </a:xfrm>
          <a:prstGeom prst="rect">
            <a:avLst/>
          </a:prstGeom>
        </p:spPr>
        <p:txBody>
          <a:bodyPr vert="horz" lIns="90763" tIns="45382" rIns="90763" bIns="45382" rtlCol="0" anchor="b"/>
          <a:lstStyle>
            <a:lvl1pPr algn="l">
              <a:defRPr sz="1200"/>
            </a:lvl1pPr>
          </a:lstStyle>
          <a:p>
            <a:endParaRPr lang="it-IT"/>
          </a:p>
        </p:txBody>
      </p:sp>
      <p:sp>
        <p:nvSpPr>
          <p:cNvPr id="7" name="Segnaposto numero diapositiva 6"/>
          <p:cNvSpPr>
            <a:spLocks noGrp="1"/>
          </p:cNvSpPr>
          <p:nvPr>
            <p:ph type="sldNum" sz="quarter" idx="5"/>
          </p:nvPr>
        </p:nvSpPr>
        <p:spPr>
          <a:xfrm>
            <a:off x="3814626" y="9372445"/>
            <a:ext cx="2919565" cy="493868"/>
          </a:xfrm>
          <a:prstGeom prst="rect">
            <a:avLst/>
          </a:prstGeom>
        </p:spPr>
        <p:txBody>
          <a:bodyPr vert="horz" lIns="90763" tIns="45382" rIns="90763" bIns="45382" rtlCol="0" anchor="b"/>
          <a:lstStyle>
            <a:lvl1pPr algn="r">
              <a:defRPr sz="1200"/>
            </a:lvl1pPr>
          </a:lstStyle>
          <a:p>
            <a:fld id="{D867DFE7-6EC7-4C2F-A7A6-F7A3846EC618}" type="slidenum">
              <a:rPr lang="it-IT" smtClean="0"/>
              <a:t>‹#›</a:t>
            </a:fld>
            <a:endParaRPr lang="it-IT"/>
          </a:p>
        </p:txBody>
      </p:sp>
    </p:spTree>
    <p:extLst>
      <p:ext uri="{BB962C8B-B14F-4D97-AF65-F5344CB8AC3E}">
        <p14:creationId xmlns:p14="http://schemas.microsoft.com/office/powerpoint/2010/main" val="1330251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7DFE7-6EC7-4C2F-A7A6-F7A3846EC618}" type="slidenum">
              <a:rPr lang="it-IT" smtClean="0"/>
              <a:t>3</a:t>
            </a:fld>
            <a:endParaRPr lang="it-IT"/>
          </a:p>
        </p:txBody>
      </p:sp>
    </p:spTree>
    <p:extLst>
      <p:ext uri="{BB962C8B-B14F-4D97-AF65-F5344CB8AC3E}">
        <p14:creationId xmlns:p14="http://schemas.microsoft.com/office/powerpoint/2010/main" val="409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73025" lvl="0" indent="0" algn="just">
              <a:spcBef>
                <a:spcPts val="355"/>
              </a:spcBef>
              <a:spcAft>
                <a:spcPts val="0"/>
              </a:spcAft>
              <a:buClr>
                <a:srgbClr val="1F497D"/>
              </a:buClr>
              <a:buFont typeface="Symbol" panose="05050102010706020507" pitchFamily="18" charset="2"/>
              <a:buNone/>
            </a:pPr>
            <a:endParaRPr lang="en-US" sz="1200" b="0" kern="1200" dirty="0">
              <a:solidFill>
                <a:schemeClr val="accent5">
                  <a:lumMod val="75000"/>
                </a:schemeClr>
              </a:solidFill>
              <a:effectLst/>
              <a:latin typeface="+mn-lt"/>
              <a:ea typeface="+mn-ea"/>
              <a:cs typeface="+mn-cs"/>
            </a:endParaRPr>
          </a:p>
          <a:p>
            <a:pPr marL="0" marR="73025" lvl="0" indent="0" algn="just">
              <a:spcBef>
                <a:spcPts val="355"/>
              </a:spcBef>
              <a:spcAft>
                <a:spcPts val="0"/>
              </a:spcAft>
              <a:buClr>
                <a:srgbClr val="1F497D"/>
              </a:buClr>
              <a:buFont typeface="Symbol" panose="05050102010706020507" pitchFamily="18" charset="2"/>
              <a:buNone/>
            </a:pPr>
            <a:r>
              <a:rPr lang="en-US" sz="1200" b="0" kern="1200" dirty="0">
                <a:solidFill>
                  <a:schemeClr val="accent5">
                    <a:lumMod val="75000"/>
                  </a:schemeClr>
                </a:solidFill>
                <a:effectLst/>
                <a:latin typeface="+mn-lt"/>
                <a:ea typeface="+mn-ea"/>
                <a:cs typeface="+mn-cs"/>
              </a:rPr>
              <a:t>The main Issues are:</a:t>
            </a:r>
          </a:p>
          <a:p>
            <a:pPr marL="342900" marR="73025" lvl="0" indent="-342900" algn="just">
              <a:spcBef>
                <a:spcPts val="355"/>
              </a:spcBef>
              <a:spcAft>
                <a:spcPts val="0"/>
              </a:spcAft>
              <a:buClr>
                <a:srgbClr val="1F497D"/>
              </a:buClr>
              <a:buFont typeface="Symbol" panose="05050102010706020507" pitchFamily="18" charset="2"/>
              <a:buChar char=""/>
            </a:pPr>
            <a:r>
              <a:rPr lang="en-US" sz="1200" b="0" kern="1200" dirty="0">
                <a:solidFill>
                  <a:schemeClr val="accent5">
                    <a:lumMod val="75000"/>
                  </a:schemeClr>
                </a:solidFill>
                <a:effectLst/>
                <a:latin typeface="+mn-lt"/>
                <a:ea typeface="+mn-ea"/>
                <a:cs typeface="+mn-cs"/>
              </a:rPr>
              <a:t>Project timeline is too short to achieve sustainable results in some project areas – e.g. implementation of the quality management framework which is a long-term process with complex activities</a:t>
            </a:r>
          </a:p>
          <a:p>
            <a:pPr marL="342900" marR="73025" lvl="0" indent="-342900" algn="just" defTabSz="914400" rtl="0" eaLnBrk="1" fontAlgn="auto" latinLnBrk="0" hangingPunct="1">
              <a:lnSpc>
                <a:spcPct val="100000"/>
              </a:lnSpc>
              <a:spcBef>
                <a:spcPts val="355"/>
              </a:spcBef>
              <a:spcAft>
                <a:spcPts val="1200"/>
              </a:spcAft>
              <a:buClr>
                <a:srgbClr val="1F497D"/>
              </a:buClr>
              <a:buSzTx/>
              <a:buFont typeface="Symbol" panose="05050102010706020507" pitchFamily="18" charset="2"/>
              <a:buChar char=""/>
              <a:tabLst/>
              <a:defRPr/>
            </a:pPr>
            <a:r>
              <a:rPr lang="en-GB" sz="1200" b="0" kern="1200" dirty="0">
                <a:solidFill>
                  <a:schemeClr val="accent5">
                    <a:lumMod val="75000"/>
                  </a:schemeClr>
                </a:solidFill>
                <a:effectLst/>
                <a:latin typeface="+mn-lt"/>
                <a:ea typeface="+mn-ea"/>
                <a:cs typeface="+mn-cs"/>
              </a:rPr>
              <a:t>Insufficient or not enough qualified NBS staff to get involved in all projects’ areas of intervention – in many of the Project’s areas of intervention the experience and capacities of NBS specialists are very limited or missing at all. That’s why the shortage of the available staff at NBS could be overcome through sharing the practice of the NSO members of Project’s Consortium, as well as subcontracting of national consultants  </a:t>
            </a:r>
          </a:p>
          <a:p>
            <a:pPr marL="342900" marR="73025" lvl="0" indent="-342900" algn="just" defTabSz="914400" rtl="0" eaLnBrk="1" fontAlgn="auto" latinLnBrk="0" hangingPunct="1">
              <a:lnSpc>
                <a:spcPct val="100000"/>
              </a:lnSpc>
              <a:spcBef>
                <a:spcPts val="355"/>
              </a:spcBef>
              <a:spcAft>
                <a:spcPts val="1200"/>
              </a:spcAft>
              <a:buClr>
                <a:srgbClr val="1F497D"/>
              </a:buClr>
              <a:buSzTx/>
              <a:buFont typeface="Symbol" panose="05050102010706020507" pitchFamily="18" charset="2"/>
              <a:buChar char=""/>
              <a:tabLst/>
              <a:defRPr/>
            </a:pPr>
            <a:r>
              <a:rPr lang="en-GB" sz="1200" b="0" kern="1200" dirty="0">
                <a:solidFill>
                  <a:schemeClr val="accent5">
                    <a:lumMod val="75000"/>
                  </a:schemeClr>
                </a:solidFill>
                <a:effectLst/>
                <a:latin typeface="+mn-lt"/>
                <a:ea typeface="+mn-ea"/>
                <a:cs typeface="+mn-cs"/>
              </a:rPr>
              <a:t>Adequate hardware and software not available at the NBS – and this is a huge impediment in the full accomplishment of the activities planned within the Project  </a:t>
            </a:r>
            <a:endParaRPr lang="en-US" sz="1200" b="0" kern="1200" dirty="0">
              <a:solidFill>
                <a:schemeClr val="accent5">
                  <a:lumMod val="75000"/>
                </a:schemeClr>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867DFE7-6EC7-4C2F-A7A6-F7A3846EC618}" type="slidenum">
              <a:rPr lang="it-IT" smtClean="0"/>
              <a:t>4</a:t>
            </a:fld>
            <a:endParaRPr lang="it-IT"/>
          </a:p>
        </p:txBody>
      </p:sp>
    </p:spTree>
    <p:extLst>
      <p:ext uri="{BB962C8B-B14F-4D97-AF65-F5344CB8AC3E}">
        <p14:creationId xmlns:p14="http://schemas.microsoft.com/office/powerpoint/2010/main" val="253273514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6" name="Segnaposto numero diapositiva 5"/>
          <p:cNvSpPr>
            <a:spLocks noGrp="1"/>
          </p:cNvSpPr>
          <p:nvPr>
            <p:ph type="sldNum" sz="quarter" idx="12"/>
          </p:nvPr>
        </p:nvSpPr>
        <p:spPr/>
        <p:txBody>
          <a:bodyPr/>
          <a:lstStyle/>
          <a:p>
            <a:fld id="{7A24A1FB-09D4-4D62-88CB-578AB39EDAB3}" type="slidenum">
              <a:rPr lang="it-IT" smtClean="0"/>
              <a:t>‹#›</a:t>
            </a:fld>
            <a:endParaRPr lang="it-IT"/>
          </a:p>
        </p:txBody>
      </p:sp>
      <p:grpSp>
        <p:nvGrpSpPr>
          <p:cNvPr id="8" name="Gruppo 7"/>
          <p:cNvGrpSpPr/>
          <p:nvPr userDrawn="1"/>
        </p:nvGrpSpPr>
        <p:grpSpPr>
          <a:xfrm>
            <a:off x="1556184" y="16398"/>
            <a:ext cx="8758220" cy="1386230"/>
            <a:chOff x="1556184" y="16398"/>
            <a:chExt cx="8758220" cy="1386230"/>
          </a:xfrm>
        </p:grpSpPr>
        <p:grpSp>
          <p:nvGrpSpPr>
            <p:cNvPr id="9" name="Gruppo 8"/>
            <p:cNvGrpSpPr/>
            <p:nvPr/>
          </p:nvGrpSpPr>
          <p:grpSpPr>
            <a:xfrm>
              <a:off x="1556184" y="16398"/>
              <a:ext cx="8758220" cy="1159542"/>
              <a:chOff x="0" y="0"/>
              <a:chExt cx="6052166" cy="868159"/>
            </a:xfrm>
          </p:grpSpPr>
          <p:pic>
            <p:nvPicPr>
              <p:cNvPr id="11" name="Immagine 10" descr="download"/>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04364" y="197893"/>
                <a:ext cx="721995" cy="483235"/>
              </a:xfrm>
              <a:prstGeom prst="rect">
                <a:avLst/>
              </a:prstGeom>
              <a:noFill/>
            </p:spPr>
          </p:pic>
          <p:pic>
            <p:nvPicPr>
              <p:cNvPr id="12" name="Picture 21" descr="statistica"/>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97893"/>
                <a:ext cx="1042035" cy="481330"/>
              </a:xfrm>
              <a:prstGeom prst="rect">
                <a:avLst/>
              </a:prstGeom>
              <a:noFill/>
            </p:spPr>
          </p:pic>
          <p:pic>
            <p:nvPicPr>
              <p:cNvPr id="13" name="Picture 24" descr="logo trasparente-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22376" y="170597"/>
                <a:ext cx="403860" cy="121920"/>
              </a:xfrm>
              <a:prstGeom prst="rect">
                <a:avLst/>
              </a:prstGeom>
              <a:noFill/>
            </p:spPr>
          </p:pic>
          <p:pic>
            <p:nvPicPr>
              <p:cNvPr id="14" name="Picture 3" descr="untitled"/>
              <p:cNvPicPr>
                <a:picLocks noChangeAspect="1"/>
              </p:cNvPicPr>
              <p:nvPr/>
            </p:nvPicPr>
            <p:blipFill>
              <a:blip r:embed="rId5">
                <a:lum contrast="40000"/>
                <a:extLst>
                  <a:ext uri="{28A0092B-C50C-407E-A947-70E740481C1C}">
                    <a14:useLocalDpi xmlns:a14="http://schemas.microsoft.com/office/drawing/2010/main" val="0"/>
                  </a:ext>
                </a:extLst>
              </a:blip>
              <a:srcRect/>
              <a:stretch>
                <a:fillRect/>
              </a:stretch>
            </p:blipFill>
            <p:spPr bwMode="auto">
              <a:xfrm>
                <a:off x="5547815" y="0"/>
                <a:ext cx="406400" cy="568325"/>
              </a:xfrm>
              <a:prstGeom prst="rect">
                <a:avLst/>
              </a:prstGeom>
              <a:noFill/>
            </p:spPr>
          </p:pic>
          <p:pic>
            <p:nvPicPr>
              <p:cNvPr id="15" name="Picture 2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95081" y="361666"/>
                <a:ext cx="425450" cy="226695"/>
              </a:xfrm>
              <a:prstGeom prst="rect">
                <a:avLst/>
              </a:prstGeom>
              <a:noFill/>
            </p:spPr>
          </p:pic>
          <p:pic>
            <p:nvPicPr>
              <p:cNvPr id="16" name="Picture 2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17409" y="634621"/>
                <a:ext cx="928370" cy="230505"/>
              </a:xfrm>
              <a:prstGeom prst="rect">
                <a:avLst/>
              </a:prstGeom>
              <a:noFill/>
            </p:spPr>
          </p:pic>
          <p:pic>
            <p:nvPicPr>
              <p:cNvPr id="17" name="Immagine 16" descr="UniversitÃ  Roma Tre logo"/>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540991" y="586854"/>
                <a:ext cx="511175" cy="281305"/>
              </a:xfrm>
              <a:prstGeom prst="rect">
                <a:avLst/>
              </a:prstGeom>
              <a:noFill/>
            </p:spPr>
          </p:pic>
        </p:grpSp>
        <p:sp>
          <p:nvSpPr>
            <p:cNvPr id="10" name="Rettangolo 9"/>
            <p:cNvSpPr/>
            <p:nvPr/>
          </p:nvSpPr>
          <p:spPr>
            <a:xfrm>
              <a:off x="2654710" y="1002518"/>
              <a:ext cx="6096000" cy="400110"/>
            </a:xfrm>
            <a:prstGeom prst="rect">
              <a:avLst/>
            </a:prstGeom>
          </p:spPr>
          <p:txBody>
            <a:bodyPr>
              <a:spAutoFit/>
            </a:bodyPr>
            <a:lstStyle/>
            <a:p>
              <a:pPr algn="ctr">
                <a:spcAft>
                  <a:spcPts val="0"/>
                </a:spcAft>
                <a:tabLst>
                  <a:tab pos="2743200" algn="ctr"/>
                  <a:tab pos="5486400" algn="r"/>
                </a:tabLst>
              </a:pPr>
              <a:r>
                <a:rPr lang="en-GB" sz="1000" dirty="0">
                  <a:effectLst/>
                  <a:latin typeface="Times New Roman" panose="02020603050405020304" pitchFamily="18" charset="0"/>
                  <a:ea typeface="Times New Roman" panose="02020603050405020304" pitchFamily="18" charset="0"/>
                </a:rPr>
                <a:t>EU funded Project </a:t>
              </a:r>
              <a:r>
                <a:rPr lang="tr-TR" sz="1000" dirty="0">
                  <a:effectLst/>
                  <a:latin typeface="Times New Roman" panose="02020603050405020304" pitchFamily="18" charset="0"/>
                  <a:ea typeface="Times New Roman" panose="02020603050405020304" pitchFamily="18" charset="0"/>
                </a:rPr>
                <a:t>ENI/2019/406-262</a:t>
              </a:r>
              <a:endParaRPr lang="it-IT" sz="1000" dirty="0">
                <a:effectLst/>
                <a:latin typeface="Times New Roman" panose="02020603050405020304" pitchFamily="18" charset="0"/>
                <a:ea typeface="Times New Roman" panose="02020603050405020304" pitchFamily="18" charset="0"/>
              </a:endParaRPr>
            </a:p>
            <a:p>
              <a:pPr algn="ctr">
                <a:spcAft>
                  <a:spcPts val="0"/>
                </a:spcAft>
                <a:tabLst>
                  <a:tab pos="2743200" algn="ctr"/>
                  <a:tab pos="5486400" algn="r"/>
                </a:tabLst>
              </a:pPr>
              <a:r>
                <a:rPr lang="tr-TR" sz="1000" i="1" dirty="0">
                  <a:effectLst/>
                  <a:latin typeface="Times New Roman" panose="02020603050405020304" pitchFamily="18" charset="0"/>
                  <a:ea typeface="Times New Roman" panose="02020603050405020304" pitchFamily="18" charset="0"/>
                </a:rPr>
                <a:t>“Technical Assistance to Support the National Bureau of Statistics of the Republic of Moldova</a:t>
              </a:r>
              <a:r>
                <a:rPr lang="tr-TR" sz="1000" dirty="0">
                  <a:effectLst/>
                  <a:latin typeface="Times New Roman" panose="02020603050405020304" pitchFamily="18" charset="0"/>
                  <a:ea typeface="Times New Roman" panose="02020603050405020304" pitchFamily="18" charset="0"/>
                </a:rPr>
                <a:t>”</a:t>
              </a:r>
              <a:endParaRPr lang="it-IT" sz="1000" dirty="0">
                <a:effectLst/>
                <a:latin typeface="Times New Roman" panose="02020603050405020304" pitchFamily="18" charset="0"/>
                <a:ea typeface="Times New Roman" panose="02020603050405020304" pitchFamily="18" charset="0"/>
              </a:endParaRPr>
            </a:p>
          </p:txBody>
        </p:sp>
      </p:grpSp>
      <p:sp>
        <p:nvSpPr>
          <p:cNvPr id="18" name="CasellaDiTesto 17"/>
          <p:cNvSpPr txBox="1"/>
          <p:nvPr userDrawn="1"/>
        </p:nvSpPr>
        <p:spPr>
          <a:xfrm>
            <a:off x="2122415" y="6304002"/>
            <a:ext cx="7160590" cy="553998"/>
          </a:xfrm>
          <a:prstGeom prst="rect">
            <a:avLst/>
          </a:prstGeom>
          <a:noFill/>
        </p:spPr>
        <p:txBody>
          <a:bodyPr wrap="square" rtlCol="0">
            <a:spAutoFit/>
          </a:bodyPr>
          <a:lstStyle/>
          <a:p>
            <a:pPr marR="228600" algn="ctr">
              <a:spcAft>
                <a:spcPts val="0"/>
              </a:spcAft>
            </a:pPr>
            <a:r>
              <a:rPr lang="en-GB" sz="1000" i="1" dirty="0">
                <a:effectLst/>
                <a:latin typeface="Times New Roman" panose="02020603050405020304" pitchFamily="18" charset="0"/>
                <a:ea typeface="Times New Roman" panose="02020603050405020304" pitchFamily="18" charset="0"/>
              </a:rPr>
              <a:t>Project funded by the European Union and implemented by the Research &amp; Development Unit (URS)</a:t>
            </a:r>
            <a:endParaRPr lang="it-IT" sz="1000" dirty="0">
              <a:effectLst/>
              <a:latin typeface="Times New Roman" panose="02020603050405020304" pitchFamily="18" charset="0"/>
              <a:ea typeface="Times New Roman" panose="02020603050405020304" pitchFamily="18" charset="0"/>
            </a:endParaRPr>
          </a:p>
          <a:p>
            <a:pPr marR="228600" algn="ctr">
              <a:spcAft>
                <a:spcPts val="0"/>
              </a:spcAft>
            </a:pPr>
            <a:r>
              <a:rPr lang="en-GB" sz="1000" i="1" dirty="0">
                <a:effectLst/>
                <a:latin typeface="Times New Roman" panose="02020603050405020304" pitchFamily="18" charset="0"/>
                <a:ea typeface="Times New Roman" panose="02020603050405020304" pitchFamily="18" charset="0"/>
              </a:rPr>
              <a:t>of the Italian Geographical Society and Roma Tre University in partnership with the Italian National Institute of Statistics (</a:t>
            </a:r>
            <a:r>
              <a:rPr lang="en-GB" sz="1000" i="1" dirty="0" err="1">
                <a:effectLst/>
                <a:latin typeface="Times New Roman" panose="02020603050405020304" pitchFamily="18" charset="0"/>
                <a:ea typeface="Times New Roman" panose="02020603050405020304" pitchFamily="18" charset="0"/>
              </a:rPr>
              <a:t>Istat</a:t>
            </a:r>
            <a:r>
              <a:rPr lang="en-GB" sz="1000" i="1" dirty="0">
                <a:effectLst/>
                <a:latin typeface="Times New Roman" panose="02020603050405020304" pitchFamily="18" charset="0"/>
                <a:ea typeface="Times New Roman" panose="02020603050405020304" pitchFamily="18" charset="0"/>
              </a:rPr>
              <a:t>), Statistics Denmark and Statistics Poland</a:t>
            </a:r>
            <a:endParaRPr lang="it-IT" sz="1000" dirty="0">
              <a:effectLst/>
              <a:latin typeface="Times New Roman" panose="02020603050405020304" pitchFamily="18" charset="0"/>
              <a:ea typeface="Times New Roman" panose="02020603050405020304" pitchFamily="18" charset="0"/>
            </a:endParaRPr>
          </a:p>
        </p:txBody>
      </p:sp>
      <p:sp>
        <p:nvSpPr>
          <p:cNvPr id="19" name="Rettangolo 18"/>
          <p:cNvSpPr/>
          <p:nvPr userDrawn="1"/>
        </p:nvSpPr>
        <p:spPr>
          <a:xfrm>
            <a:off x="515565" y="1479010"/>
            <a:ext cx="11235447" cy="4824991"/>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82899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ol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609600" y="274638"/>
            <a:ext cx="10972800" cy="1143000"/>
          </a:xfrm>
          <a:prstGeom prst="rect">
            <a:avLst/>
          </a:prstGeom>
        </p:spPr>
        <p:txBody>
          <a:bodyPr/>
          <a:lstStyle/>
          <a:p>
            <a:r>
              <a:rPr lang="it-IT"/>
              <a:t>Fare clic per modificare stile</a:t>
            </a:r>
          </a:p>
        </p:txBody>
      </p:sp>
      <p:sp>
        <p:nvSpPr>
          <p:cNvPr id="3" name="Segnaposto contenuto 2"/>
          <p:cNvSpPr>
            <a:spLocks noGrp="1"/>
          </p:cNvSpPr>
          <p:nvPr>
            <p:ph idx="1"/>
          </p:nvPr>
        </p:nvSpPr>
        <p:spPr>
          <a:xfrm>
            <a:off x="609600" y="1600201"/>
            <a:ext cx="10972800" cy="4525963"/>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a:xfrm>
            <a:off x="609600" y="6356351"/>
            <a:ext cx="2844800" cy="365125"/>
          </a:xfrm>
          <a:prstGeom prst="rect">
            <a:avLst/>
          </a:prstGeom>
        </p:spPr>
        <p:txBody>
          <a:bodyPr/>
          <a:lstStyle/>
          <a:p>
            <a:fld id="{89DC0F17-B556-A148-93D6-180038A225EF}" type="datetimeFigureOut">
              <a:rPr lang="it-IT" smtClean="0"/>
              <a:t>08/10/2020</a:t>
            </a:fld>
            <a:endParaRPr lang="it-IT"/>
          </a:p>
        </p:txBody>
      </p:sp>
      <p:sp>
        <p:nvSpPr>
          <p:cNvPr id="5" name="Segnaposto piè di pagina 4"/>
          <p:cNvSpPr>
            <a:spLocks noGrp="1"/>
          </p:cNvSpPr>
          <p:nvPr>
            <p:ph type="ftr" sz="quarter" idx="11"/>
          </p:nvPr>
        </p:nvSpPr>
        <p:spPr>
          <a:xfrm>
            <a:off x="4165600" y="6356351"/>
            <a:ext cx="3860800" cy="365125"/>
          </a:xfrm>
          <a:prstGeom prst="rect">
            <a:avLst/>
          </a:prstGeom>
        </p:spPr>
        <p:txBody>
          <a:bodyPr/>
          <a:lstStyle/>
          <a:p>
            <a:endParaRPr lang="it-IT"/>
          </a:p>
        </p:txBody>
      </p:sp>
      <p:sp>
        <p:nvSpPr>
          <p:cNvPr id="6" name="Segnaposto numero diapositiva 5"/>
          <p:cNvSpPr>
            <a:spLocks noGrp="1"/>
          </p:cNvSpPr>
          <p:nvPr>
            <p:ph type="sldNum" sz="quarter" idx="12"/>
          </p:nvPr>
        </p:nvSpPr>
        <p:spPr>
          <a:xfrm>
            <a:off x="8737600" y="6356351"/>
            <a:ext cx="2844800" cy="365125"/>
          </a:xfrm>
          <a:prstGeom prst="rect">
            <a:avLst/>
          </a:prstGeom>
        </p:spPr>
        <p:txBody>
          <a:bodyPr/>
          <a:lstStyle/>
          <a:p>
            <a:fld id="{E0C751B5-631A-9242-B635-C18491BE6C62}" type="slidenum">
              <a:rPr lang="it-IT" smtClean="0"/>
              <a:t>‹#›</a:t>
            </a:fld>
            <a:endParaRPr lang="it-IT"/>
          </a:p>
        </p:txBody>
      </p:sp>
    </p:spTree>
    <p:extLst>
      <p:ext uri="{BB962C8B-B14F-4D97-AF65-F5344CB8AC3E}">
        <p14:creationId xmlns:p14="http://schemas.microsoft.com/office/powerpoint/2010/main" val="14023673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4" name="Rectangle 3"/>
          <p:cNvSpPr/>
          <p:nvPr userDrawn="1"/>
        </p:nvSpPr>
        <p:spPr>
          <a:xfrm>
            <a:off x="0" y="1"/>
            <a:ext cx="12192000" cy="989013"/>
          </a:xfrm>
          <a:prstGeom prst="rect">
            <a:avLst/>
          </a:prstGeom>
          <a:solidFill>
            <a:srgbClr val="0F5494"/>
          </a:solidFill>
          <a:ln>
            <a:solidFill>
              <a:srgbClr val="0F5494"/>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5" name="Picture 5" descr="LOGO CE-EN-NEG-quadri.ai"/>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228167" y="3175"/>
            <a:ext cx="2015067"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5683251" y="6669089"/>
            <a:ext cx="795867" cy="198437"/>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r>
              <a:rPr lang="en-US" sz="700" b="0" i="1" dirty="0">
                <a:solidFill>
                  <a:schemeClr val="bg1"/>
                </a:solidFill>
              </a:rPr>
              <a:t>Eurostat</a:t>
            </a:r>
          </a:p>
        </p:txBody>
      </p:sp>
      <p:sp>
        <p:nvSpPr>
          <p:cNvPr id="7" name="Rectangle 4"/>
          <p:cNvSpPr>
            <a:spLocks noGrp="1" noChangeArrowheads="1"/>
          </p:cNvSpPr>
          <p:nvPr>
            <p:ph type="dt" sz="half" idx="10"/>
          </p:nvPr>
        </p:nvSpPr>
        <p:spPr>
          <a:xfrm>
            <a:off x="609600" y="6356351"/>
            <a:ext cx="2844800" cy="365125"/>
          </a:xfrm>
          <a:prstGeom prst="rect">
            <a:avLst/>
          </a:prstGeom>
        </p:spPr>
        <p:txBody>
          <a:bodyPr/>
          <a:lstStyle>
            <a:lvl1pPr>
              <a:defRPr>
                <a:solidFill>
                  <a:srgbClr val="133176"/>
                </a:solidFill>
              </a:defRPr>
            </a:lvl1pPr>
          </a:lstStyle>
          <a:p>
            <a:pPr>
              <a:defRPr/>
            </a:pPr>
            <a:endParaRPr lang="en-GB"/>
          </a:p>
        </p:txBody>
      </p:sp>
      <p:sp>
        <p:nvSpPr>
          <p:cNvPr id="8" name="Rectangle 5"/>
          <p:cNvSpPr>
            <a:spLocks noGrp="1" noChangeArrowheads="1"/>
          </p:cNvSpPr>
          <p:nvPr>
            <p:ph type="ftr" sz="quarter" idx="11"/>
          </p:nvPr>
        </p:nvSpPr>
        <p:spPr>
          <a:xfrm>
            <a:off x="4165600" y="6237289"/>
            <a:ext cx="3860800" cy="484187"/>
          </a:xfrm>
          <a:prstGeom prst="rect">
            <a:avLst/>
          </a:prstGeom>
        </p:spPr>
        <p:txBody>
          <a:bodyPr/>
          <a:lstStyle>
            <a:lvl1pPr>
              <a:defRPr>
                <a:solidFill>
                  <a:srgbClr val="133176"/>
                </a:solidFill>
              </a:defRPr>
            </a:lvl1pPr>
          </a:lstStyle>
          <a:p>
            <a:pPr>
              <a:defRPr/>
            </a:pPr>
            <a:r>
              <a:rPr lang="en-US"/>
              <a:t>CONTRACTORS ORGANISING SOME OF THE COURSES ARE ACTING UNDER A FRAMEWORK CONTRACT CONCLUDED WITH THE COMMISSION</a:t>
            </a:r>
            <a:endParaRPr/>
          </a:p>
        </p:txBody>
      </p:sp>
      <p:sp>
        <p:nvSpPr>
          <p:cNvPr id="9" name="Rectangle 6"/>
          <p:cNvSpPr>
            <a:spLocks noGrp="1" noChangeArrowheads="1"/>
          </p:cNvSpPr>
          <p:nvPr>
            <p:ph type="sldNum" sz="quarter" idx="12"/>
          </p:nvPr>
        </p:nvSpPr>
        <p:spPr/>
        <p:txBody>
          <a:bodyPr/>
          <a:lstStyle>
            <a:lvl1pPr>
              <a:defRPr>
                <a:solidFill>
                  <a:srgbClr val="133176"/>
                </a:solidFill>
              </a:defRPr>
            </a:lvl1pPr>
          </a:lstStyle>
          <a:p>
            <a:pPr>
              <a:defRPr/>
            </a:pPr>
            <a:fld id="{635DD6CB-0961-442F-A92A-F016252A940F}" type="slidenum">
              <a:rPr lang="en-GB"/>
              <a:pPr>
                <a:defRPr/>
              </a:pPr>
              <a:t>‹#›</a:t>
            </a:fld>
            <a:endParaRPr lang="en-GB" dirty="0"/>
          </a:p>
        </p:txBody>
      </p:sp>
    </p:spTree>
    <p:extLst>
      <p:ext uri="{BB962C8B-B14F-4D97-AF65-F5344CB8AC3E}">
        <p14:creationId xmlns:p14="http://schemas.microsoft.com/office/powerpoint/2010/main" val="105427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7.jpe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theme" Target="../theme/theme1.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24A1FB-09D4-4D62-88CB-578AB39EDAB3}" type="slidenum">
              <a:rPr lang="it-IT" smtClean="0"/>
              <a:t>‹#›</a:t>
            </a:fld>
            <a:endParaRPr lang="it-IT"/>
          </a:p>
        </p:txBody>
      </p:sp>
      <p:grpSp>
        <p:nvGrpSpPr>
          <p:cNvPr id="7" name="Gruppo 6"/>
          <p:cNvGrpSpPr/>
          <p:nvPr userDrawn="1"/>
        </p:nvGrpSpPr>
        <p:grpSpPr>
          <a:xfrm>
            <a:off x="1556184" y="16398"/>
            <a:ext cx="8758220" cy="1386230"/>
            <a:chOff x="1556184" y="16398"/>
            <a:chExt cx="8758220" cy="1386230"/>
          </a:xfrm>
        </p:grpSpPr>
        <p:grpSp>
          <p:nvGrpSpPr>
            <p:cNvPr id="8" name="Gruppo 7"/>
            <p:cNvGrpSpPr/>
            <p:nvPr/>
          </p:nvGrpSpPr>
          <p:grpSpPr>
            <a:xfrm>
              <a:off x="1556184" y="16398"/>
              <a:ext cx="8758220" cy="1159542"/>
              <a:chOff x="0" y="0"/>
              <a:chExt cx="6052166" cy="868159"/>
            </a:xfrm>
          </p:grpSpPr>
          <p:pic>
            <p:nvPicPr>
              <p:cNvPr id="10" name="Immagine 9" descr="download"/>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4364" y="197893"/>
                <a:ext cx="721995" cy="483235"/>
              </a:xfrm>
              <a:prstGeom prst="rect">
                <a:avLst/>
              </a:prstGeom>
              <a:noFill/>
            </p:spPr>
          </p:pic>
          <p:pic>
            <p:nvPicPr>
              <p:cNvPr id="11" name="Picture 21" descr="statistica"/>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197893"/>
                <a:ext cx="1042035" cy="481330"/>
              </a:xfrm>
              <a:prstGeom prst="rect">
                <a:avLst/>
              </a:prstGeom>
              <a:noFill/>
            </p:spPr>
          </p:pic>
          <p:pic>
            <p:nvPicPr>
              <p:cNvPr id="12" name="Picture 24" descr="logo trasparente-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22376" y="170597"/>
                <a:ext cx="403860" cy="121920"/>
              </a:xfrm>
              <a:prstGeom prst="rect">
                <a:avLst/>
              </a:prstGeom>
              <a:noFill/>
            </p:spPr>
          </p:pic>
          <p:pic>
            <p:nvPicPr>
              <p:cNvPr id="13" name="Picture 3" descr="untitled"/>
              <p:cNvPicPr>
                <a:picLocks noChangeAspect="1"/>
              </p:cNvPicPr>
              <p:nvPr/>
            </p:nvPicPr>
            <p:blipFill>
              <a:blip r:embed="rId8">
                <a:lum contrast="40000"/>
                <a:extLst>
                  <a:ext uri="{28A0092B-C50C-407E-A947-70E740481C1C}">
                    <a14:useLocalDpi xmlns:a14="http://schemas.microsoft.com/office/drawing/2010/main" val="0"/>
                  </a:ext>
                </a:extLst>
              </a:blip>
              <a:srcRect/>
              <a:stretch>
                <a:fillRect/>
              </a:stretch>
            </p:blipFill>
            <p:spPr bwMode="auto">
              <a:xfrm>
                <a:off x="5547815" y="0"/>
                <a:ext cx="406400" cy="568325"/>
              </a:xfrm>
              <a:prstGeom prst="rect">
                <a:avLst/>
              </a:prstGeom>
              <a:noFill/>
            </p:spPr>
          </p:pic>
          <p:pic>
            <p:nvPicPr>
              <p:cNvPr id="14" name="Picture 25"/>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995081" y="361666"/>
                <a:ext cx="425450" cy="226695"/>
              </a:xfrm>
              <a:prstGeom prst="rect">
                <a:avLst/>
              </a:prstGeom>
              <a:noFill/>
            </p:spPr>
          </p:pic>
          <p:pic>
            <p:nvPicPr>
              <p:cNvPr id="15" name="Picture 26"/>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17409" y="634621"/>
                <a:ext cx="928370" cy="230505"/>
              </a:xfrm>
              <a:prstGeom prst="rect">
                <a:avLst/>
              </a:prstGeom>
              <a:noFill/>
            </p:spPr>
          </p:pic>
          <p:pic>
            <p:nvPicPr>
              <p:cNvPr id="16" name="Immagine 15" descr="UniversitÃ  Roma Tre logo"/>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40991" y="586854"/>
                <a:ext cx="511175" cy="281305"/>
              </a:xfrm>
              <a:prstGeom prst="rect">
                <a:avLst/>
              </a:prstGeom>
              <a:noFill/>
            </p:spPr>
          </p:pic>
        </p:grpSp>
        <p:sp>
          <p:nvSpPr>
            <p:cNvPr id="9" name="Rettangolo 8"/>
            <p:cNvSpPr/>
            <p:nvPr/>
          </p:nvSpPr>
          <p:spPr>
            <a:xfrm>
              <a:off x="2654710" y="1002518"/>
              <a:ext cx="6096000" cy="400110"/>
            </a:xfrm>
            <a:prstGeom prst="rect">
              <a:avLst/>
            </a:prstGeom>
          </p:spPr>
          <p:txBody>
            <a:bodyPr>
              <a:spAutoFit/>
            </a:bodyPr>
            <a:lstStyle/>
            <a:p>
              <a:pPr algn="ctr">
                <a:spcAft>
                  <a:spcPts val="0"/>
                </a:spcAft>
                <a:tabLst>
                  <a:tab pos="2743200" algn="ctr"/>
                  <a:tab pos="5486400" algn="r"/>
                </a:tabLst>
              </a:pPr>
              <a:r>
                <a:rPr lang="en-GB" sz="1000" dirty="0">
                  <a:effectLst/>
                  <a:latin typeface="Times New Roman" panose="02020603050405020304" pitchFamily="18" charset="0"/>
                  <a:ea typeface="Times New Roman" panose="02020603050405020304" pitchFamily="18" charset="0"/>
                </a:rPr>
                <a:t>EU funded Project </a:t>
              </a:r>
              <a:r>
                <a:rPr lang="tr-TR" sz="1000" dirty="0">
                  <a:effectLst/>
                  <a:latin typeface="Times New Roman" panose="02020603050405020304" pitchFamily="18" charset="0"/>
                  <a:ea typeface="Times New Roman" panose="02020603050405020304" pitchFamily="18" charset="0"/>
                </a:rPr>
                <a:t>ENI/2019/406-262</a:t>
              </a:r>
              <a:endParaRPr lang="it-IT" sz="1000" dirty="0">
                <a:effectLst/>
                <a:latin typeface="Times New Roman" panose="02020603050405020304" pitchFamily="18" charset="0"/>
                <a:ea typeface="Times New Roman" panose="02020603050405020304" pitchFamily="18" charset="0"/>
              </a:endParaRPr>
            </a:p>
            <a:p>
              <a:pPr algn="ctr">
                <a:spcAft>
                  <a:spcPts val="0"/>
                </a:spcAft>
                <a:tabLst>
                  <a:tab pos="2743200" algn="ctr"/>
                  <a:tab pos="5486400" algn="r"/>
                </a:tabLst>
              </a:pPr>
              <a:r>
                <a:rPr lang="tr-TR" sz="1000" i="1" dirty="0">
                  <a:effectLst/>
                  <a:latin typeface="Times New Roman" panose="02020603050405020304" pitchFamily="18" charset="0"/>
                  <a:ea typeface="Times New Roman" panose="02020603050405020304" pitchFamily="18" charset="0"/>
                </a:rPr>
                <a:t>“Technical Assistance to Support the National Bureau of Statistics of the Republic of Moldova</a:t>
              </a:r>
              <a:r>
                <a:rPr lang="tr-TR" sz="1000" dirty="0">
                  <a:effectLst/>
                  <a:latin typeface="Times New Roman" panose="02020603050405020304" pitchFamily="18" charset="0"/>
                  <a:ea typeface="Times New Roman" panose="02020603050405020304" pitchFamily="18" charset="0"/>
                </a:rPr>
                <a:t>”</a:t>
              </a:r>
              <a:endParaRPr lang="it-IT" sz="1000" dirty="0">
                <a:effectLst/>
                <a:latin typeface="Times New Roman" panose="02020603050405020304" pitchFamily="18" charset="0"/>
                <a:ea typeface="Times New Roman" panose="02020603050405020304" pitchFamily="18" charset="0"/>
              </a:endParaRPr>
            </a:p>
          </p:txBody>
        </p:sp>
      </p:grpSp>
      <p:sp>
        <p:nvSpPr>
          <p:cNvPr id="17" name="CasellaDiTesto 16"/>
          <p:cNvSpPr txBox="1"/>
          <p:nvPr userDrawn="1"/>
        </p:nvSpPr>
        <p:spPr>
          <a:xfrm>
            <a:off x="2122415" y="6304002"/>
            <a:ext cx="7160590" cy="553998"/>
          </a:xfrm>
          <a:prstGeom prst="rect">
            <a:avLst/>
          </a:prstGeom>
          <a:noFill/>
        </p:spPr>
        <p:txBody>
          <a:bodyPr wrap="square" rtlCol="0">
            <a:spAutoFit/>
          </a:bodyPr>
          <a:lstStyle/>
          <a:p>
            <a:pPr marR="228600" algn="ctr">
              <a:spcAft>
                <a:spcPts val="0"/>
              </a:spcAft>
            </a:pPr>
            <a:r>
              <a:rPr lang="en-GB" sz="1000" i="1" dirty="0">
                <a:effectLst/>
                <a:latin typeface="Times New Roman" panose="02020603050405020304" pitchFamily="18" charset="0"/>
                <a:ea typeface="Times New Roman" panose="02020603050405020304" pitchFamily="18" charset="0"/>
              </a:rPr>
              <a:t>Project funded by the European Union and implemented by the Research &amp; Development Unit (URS)</a:t>
            </a:r>
            <a:endParaRPr lang="it-IT" sz="1000" dirty="0">
              <a:effectLst/>
              <a:latin typeface="Times New Roman" panose="02020603050405020304" pitchFamily="18" charset="0"/>
              <a:ea typeface="Times New Roman" panose="02020603050405020304" pitchFamily="18" charset="0"/>
            </a:endParaRPr>
          </a:p>
          <a:p>
            <a:pPr marR="228600" algn="ctr">
              <a:spcAft>
                <a:spcPts val="0"/>
              </a:spcAft>
            </a:pPr>
            <a:r>
              <a:rPr lang="en-GB" sz="1000" i="1" dirty="0">
                <a:effectLst/>
                <a:latin typeface="Times New Roman" panose="02020603050405020304" pitchFamily="18" charset="0"/>
                <a:ea typeface="Times New Roman" panose="02020603050405020304" pitchFamily="18" charset="0"/>
              </a:rPr>
              <a:t>of the Italian Geographical Society and Roma Tre University in partnership with the Italian National Institute of Statistics (</a:t>
            </a:r>
            <a:r>
              <a:rPr lang="en-GB" sz="1000" i="1" dirty="0" err="1">
                <a:effectLst/>
                <a:latin typeface="Times New Roman" panose="02020603050405020304" pitchFamily="18" charset="0"/>
                <a:ea typeface="Times New Roman" panose="02020603050405020304" pitchFamily="18" charset="0"/>
              </a:rPr>
              <a:t>Istat</a:t>
            </a:r>
            <a:r>
              <a:rPr lang="en-GB" sz="1000" i="1" dirty="0">
                <a:effectLst/>
                <a:latin typeface="Times New Roman" panose="02020603050405020304" pitchFamily="18" charset="0"/>
                <a:ea typeface="Times New Roman" panose="02020603050405020304" pitchFamily="18" charset="0"/>
              </a:rPr>
              <a:t>), Statistics Denmark and Statistics Poland</a:t>
            </a:r>
            <a:endParaRPr lang="it-IT" sz="1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47049848"/>
      </p:ext>
    </p:extLst>
  </p:cSld>
  <p:clrMap bg1="lt1" tx1="dk1" bg2="lt2" tx2="dk2" accent1="accent1" accent2="accent2" accent3="accent3" accent4="accent4" accent5="accent5" accent6="accent6" hlink="hlink" folHlink="folHlink"/>
  <p:sldLayoutIdLst>
    <p:sldLayoutId id="2147483650" r:id="rId1"/>
    <p:sldLayoutId id="2147483653" r:id="rId2"/>
    <p:sldLayoutId id="214748365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4"/>
          <p:cNvSpPr>
            <a:spLocks noGrp="1"/>
          </p:cNvSpPr>
          <p:nvPr>
            <p:ph idx="4294967295"/>
          </p:nvPr>
        </p:nvSpPr>
        <p:spPr>
          <a:xfrm>
            <a:off x="482884" y="1448327"/>
            <a:ext cx="11239215" cy="4921651"/>
          </a:xfrm>
          <a:prstGeom prst="rect">
            <a:avLst/>
          </a:prstGeom>
          <a:solidFill>
            <a:schemeClr val="bg1">
              <a:lumMod val="95000"/>
              <a:alpha val="20000"/>
            </a:schemeClr>
          </a:solidFill>
          <a:ln w="12700">
            <a:noFill/>
          </a:ln>
        </p:spPr>
        <p:txBody>
          <a:bodyPr>
            <a:normAutofit/>
          </a:bodyPr>
          <a:lstStyle/>
          <a:p>
            <a:pPr marL="0" indent="0" algn="ctr">
              <a:buNone/>
            </a:pPr>
            <a:endParaRPr lang="en-US" sz="2000" b="1" dirty="0">
              <a:solidFill>
                <a:srgbClr val="7030A0"/>
              </a:solidFill>
            </a:endParaRPr>
          </a:p>
          <a:p>
            <a:pPr marL="0" indent="0" algn="ctr">
              <a:buNone/>
            </a:pPr>
            <a:r>
              <a:rPr lang="en-US" b="1" dirty="0">
                <a:solidFill>
                  <a:srgbClr val="0070C0"/>
                </a:solidFill>
              </a:rPr>
              <a:t>PARSTAT PROJECT</a:t>
            </a:r>
          </a:p>
          <a:p>
            <a:pPr marL="0" indent="0" algn="ctr">
              <a:buNone/>
            </a:pPr>
            <a:endParaRPr lang="en-US" b="1" dirty="0">
              <a:solidFill>
                <a:srgbClr val="7030A0"/>
              </a:solidFill>
            </a:endParaRPr>
          </a:p>
          <a:p>
            <a:pPr marL="0" indent="0" algn="ctr">
              <a:buNone/>
            </a:pPr>
            <a:r>
              <a:rPr lang="en-US" b="1" dirty="0">
                <a:solidFill>
                  <a:srgbClr val="0070C0"/>
                </a:solidFill>
              </a:rPr>
              <a:t>Thursday, 8 October 2020</a:t>
            </a:r>
          </a:p>
          <a:p>
            <a:pPr marL="0" indent="0" algn="ctr">
              <a:buNone/>
            </a:pPr>
            <a:endParaRPr lang="en-US" dirty="0">
              <a:solidFill>
                <a:srgbClr val="7030A0"/>
              </a:solidFill>
            </a:endParaRPr>
          </a:p>
          <a:p>
            <a:pPr marL="0" indent="0" algn="ctr">
              <a:lnSpc>
                <a:spcPct val="100000"/>
              </a:lnSpc>
              <a:spcBef>
                <a:spcPts val="2400"/>
              </a:spcBef>
              <a:spcAft>
                <a:spcPts val="1200"/>
              </a:spcAft>
              <a:buNone/>
            </a:pPr>
            <a:r>
              <a:rPr lang="en-US" sz="4400" b="1" dirty="0">
                <a:solidFill>
                  <a:srgbClr val="0070C0"/>
                </a:solidFill>
                <a:latin typeface="Arial Black" panose="020B0A04020102020204" pitchFamily="34" charset="0"/>
              </a:rPr>
              <a:t>Project overview</a:t>
            </a:r>
          </a:p>
          <a:p>
            <a:pPr marL="0" indent="0">
              <a:buNone/>
            </a:pPr>
            <a:r>
              <a:rPr lang="en-US" dirty="0"/>
              <a:t>	</a:t>
            </a:r>
          </a:p>
          <a:p>
            <a:pPr marL="0" indent="0" algn="ctr">
              <a:buNone/>
            </a:pPr>
            <a:r>
              <a:rPr lang="en-US" sz="1800" dirty="0" err="1">
                <a:solidFill>
                  <a:schemeClr val="accent1">
                    <a:lumMod val="75000"/>
                  </a:schemeClr>
                </a:solidFill>
                <a:latin typeface="Cambria" panose="02040503050406030204" pitchFamily="18" charset="0"/>
              </a:rPr>
              <a:t>Webex</a:t>
            </a:r>
            <a:r>
              <a:rPr lang="en-US" sz="1800" dirty="0">
                <a:solidFill>
                  <a:schemeClr val="accent1">
                    <a:lumMod val="75000"/>
                  </a:schemeClr>
                </a:solidFill>
                <a:latin typeface="Cambria" panose="02040503050406030204" pitchFamily="18" charset="0"/>
              </a:rPr>
              <a:t> meeting with the EUD</a:t>
            </a:r>
          </a:p>
          <a:p>
            <a:pPr marL="0" indent="0">
              <a:buNone/>
            </a:pPr>
            <a:endParaRPr lang="en-US" sz="1900" dirty="0">
              <a:solidFill>
                <a:schemeClr val="accent1">
                  <a:lumMod val="75000"/>
                </a:schemeClr>
              </a:solidFill>
              <a:latin typeface="Cambria" panose="02040503050406030204" pitchFamily="18" charset="0"/>
            </a:endParaRPr>
          </a:p>
          <a:p>
            <a:pPr marL="0" indent="0" algn="ctr">
              <a:buNone/>
            </a:pPr>
            <a:endParaRPr lang="en-US" sz="1800" dirty="0">
              <a:solidFill>
                <a:schemeClr val="accent1">
                  <a:lumMod val="75000"/>
                </a:schemeClr>
              </a:solidFill>
              <a:latin typeface="Cambria" panose="02040503050406030204" pitchFamily="18" charset="0"/>
            </a:endParaRPr>
          </a:p>
        </p:txBody>
      </p:sp>
    </p:spTree>
    <p:extLst>
      <p:ext uri="{BB962C8B-B14F-4D97-AF65-F5344CB8AC3E}">
        <p14:creationId xmlns:p14="http://schemas.microsoft.com/office/powerpoint/2010/main" val="39132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67497D95-9756-4972-B0DB-2BE6D027EE0A}"/>
              </a:ext>
            </a:extLst>
          </p:cNvPr>
          <p:cNvGraphicFramePr>
            <a:graphicFrameLocks noGrp="1"/>
          </p:cNvGraphicFramePr>
          <p:nvPr>
            <p:extLst>
              <p:ext uri="{D42A27DB-BD31-4B8C-83A1-F6EECF244321}">
                <p14:modId xmlns:p14="http://schemas.microsoft.com/office/powerpoint/2010/main" val="250316710"/>
              </p:ext>
            </p:extLst>
          </p:nvPr>
        </p:nvGraphicFramePr>
        <p:xfrm>
          <a:off x="566949" y="1620229"/>
          <a:ext cx="11018410" cy="1122971"/>
        </p:xfrm>
        <a:graphic>
          <a:graphicData uri="http://schemas.openxmlformats.org/drawingml/2006/table">
            <a:tbl>
              <a:tblPr firstRow="1" firstCol="1" lastRow="1" lastCol="1" bandRow="1" bandCol="1">
                <a:tableStyleId>{5C22544A-7EE6-4342-B048-85BDC9FD1C3A}</a:tableStyleId>
              </a:tblPr>
              <a:tblGrid>
                <a:gridCol w="2464409">
                  <a:extLst>
                    <a:ext uri="{9D8B030D-6E8A-4147-A177-3AD203B41FA5}">
                      <a16:colId xmlns:a16="http://schemas.microsoft.com/office/drawing/2014/main" val="2821849385"/>
                    </a:ext>
                  </a:extLst>
                </a:gridCol>
                <a:gridCol w="8554001">
                  <a:extLst>
                    <a:ext uri="{9D8B030D-6E8A-4147-A177-3AD203B41FA5}">
                      <a16:colId xmlns:a16="http://schemas.microsoft.com/office/drawing/2014/main" val="3112588294"/>
                    </a:ext>
                  </a:extLst>
                </a:gridCol>
              </a:tblGrid>
              <a:tr h="1122971">
                <a:tc>
                  <a:txBody>
                    <a:bodyPr/>
                    <a:lstStyle/>
                    <a:p>
                      <a:pPr marL="71120" marR="0">
                        <a:spcBef>
                          <a:spcPts val="365"/>
                        </a:spcBef>
                        <a:spcAft>
                          <a:spcPts val="0"/>
                        </a:spcAft>
                      </a:pPr>
                      <a:r>
                        <a:rPr lang="en-GB" sz="2000" dirty="0">
                          <a:effectLst/>
                        </a:rPr>
                        <a:t>Overall objective of the project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tc>
                  <a:txBody>
                    <a:bodyPr/>
                    <a:lstStyle/>
                    <a:p>
                      <a:pPr marL="68580" marR="71755" algn="just">
                        <a:spcBef>
                          <a:spcPts val="600"/>
                        </a:spcBef>
                        <a:spcAft>
                          <a:spcPts val="600"/>
                        </a:spcAft>
                      </a:pPr>
                      <a:r>
                        <a:rPr lang="en-GB" sz="2000" b="0" dirty="0">
                          <a:solidFill>
                            <a:schemeClr val="accent5">
                              <a:lumMod val="75000"/>
                            </a:schemeClr>
                          </a:solidFill>
                          <a:effectLst/>
                        </a:rPr>
                        <a:t>Strengthening of the capabilities of the National Bureau of Statistics for the </a:t>
                      </a:r>
                      <a:r>
                        <a:rPr lang="en-GB" sz="2000" b="1" dirty="0">
                          <a:solidFill>
                            <a:schemeClr val="accent5">
                              <a:lumMod val="75000"/>
                            </a:schemeClr>
                          </a:solidFill>
                          <a:effectLst/>
                        </a:rPr>
                        <a:t>effective approximation </a:t>
                      </a:r>
                      <a:r>
                        <a:rPr lang="en-GB" sz="2000" b="0" dirty="0">
                          <a:solidFill>
                            <a:schemeClr val="accent5">
                              <a:lumMod val="75000"/>
                            </a:schemeClr>
                          </a:solidFill>
                          <a:effectLst/>
                        </a:rPr>
                        <a:t>to </a:t>
                      </a:r>
                      <a:r>
                        <a:rPr lang="en-GB" sz="2000" b="1" dirty="0">
                          <a:solidFill>
                            <a:schemeClr val="accent5">
                              <a:lumMod val="75000"/>
                            </a:schemeClr>
                          </a:solidFill>
                          <a:effectLst/>
                        </a:rPr>
                        <a:t>EU norms and standards</a:t>
                      </a:r>
                      <a:r>
                        <a:rPr lang="en-GB" sz="2000" b="0" dirty="0">
                          <a:solidFill>
                            <a:schemeClr val="accent5">
                              <a:lumMod val="75000"/>
                            </a:schemeClr>
                          </a:solidFill>
                          <a:effectLst/>
                        </a:rPr>
                        <a:t>, in line with </a:t>
                      </a:r>
                      <a:r>
                        <a:rPr lang="en-GB" sz="2000" b="1" dirty="0">
                          <a:solidFill>
                            <a:schemeClr val="accent5">
                              <a:lumMod val="75000"/>
                            </a:schemeClr>
                          </a:solidFill>
                          <a:effectLst/>
                        </a:rPr>
                        <a:t>Chapter 6 of the EU-Moldova Association Agreement</a:t>
                      </a:r>
                      <a:r>
                        <a:rPr lang="en-GB" sz="2000" b="0" dirty="0">
                          <a:solidFill>
                            <a:schemeClr val="accent5">
                              <a:lumMod val="75000"/>
                            </a:schemeClr>
                          </a:solidFill>
                          <a:effectLst/>
                        </a:rPr>
                        <a:t>.</a:t>
                      </a:r>
                      <a:endParaRPr lang="en-US" sz="2000" b="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919795114"/>
                  </a:ext>
                </a:extLst>
              </a:tr>
            </a:tbl>
          </a:graphicData>
        </a:graphic>
      </p:graphicFrame>
      <p:graphicFrame>
        <p:nvGraphicFramePr>
          <p:cNvPr id="4" name="Table 3">
            <a:extLst>
              <a:ext uri="{FF2B5EF4-FFF2-40B4-BE49-F238E27FC236}">
                <a16:creationId xmlns:a16="http://schemas.microsoft.com/office/drawing/2014/main" id="{9FFCA862-899F-4DAE-91AB-69A122B60958}"/>
              </a:ext>
            </a:extLst>
          </p:cNvPr>
          <p:cNvGraphicFramePr>
            <a:graphicFrameLocks noGrp="1"/>
          </p:cNvGraphicFramePr>
          <p:nvPr>
            <p:extLst>
              <p:ext uri="{D42A27DB-BD31-4B8C-83A1-F6EECF244321}">
                <p14:modId xmlns:p14="http://schemas.microsoft.com/office/powerpoint/2010/main" val="2486199217"/>
              </p:ext>
            </p:extLst>
          </p:nvPr>
        </p:nvGraphicFramePr>
        <p:xfrm>
          <a:off x="586795" y="2743200"/>
          <a:ext cx="11018410" cy="3162897"/>
        </p:xfrm>
        <a:graphic>
          <a:graphicData uri="http://schemas.openxmlformats.org/drawingml/2006/table">
            <a:tbl>
              <a:tblPr firstRow="1" firstCol="1" lastRow="1" lastCol="1" bandRow="1" bandCol="1">
                <a:tableStyleId>{5C22544A-7EE6-4342-B048-85BDC9FD1C3A}</a:tableStyleId>
              </a:tblPr>
              <a:tblGrid>
                <a:gridCol w="2436323">
                  <a:extLst>
                    <a:ext uri="{9D8B030D-6E8A-4147-A177-3AD203B41FA5}">
                      <a16:colId xmlns:a16="http://schemas.microsoft.com/office/drawing/2014/main" val="26393024"/>
                    </a:ext>
                  </a:extLst>
                </a:gridCol>
                <a:gridCol w="8582087">
                  <a:extLst>
                    <a:ext uri="{9D8B030D-6E8A-4147-A177-3AD203B41FA5}">
                      <a16:colId xmlns:a16="http://schemas.microsoft.com/office/drawing/2014/main" val="2304625338"/>
                    </a:ext>
                  </a:extLst>
                </a:gridCol>
              </a:tblGrid>
              <a:tr h="3162897">
                <a:tc>
                  <a:txBody>
                    <a:bodyPr/>
                    <a:lstStyle/>
                    <a:p>
                      <a:pPr marL="71120" marR="0">
                        <a:spcBef>
                          <a:spcPts val="365"/>
                        </a:spcBef>
                        <a:spcAft>
                          <a:spcPts val="0"/>
                        </a:spcAft>
                      </a:pPr>
                      <a:r>
                        <a:rPr lang="en-GB" sz="2000" dirty="0">
                          <a:effectLst/>
                        </a:rPr>
                        <a:t>Project purpose</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73025" lvl="0" indent="-342900" algn="just">
                        <a:spcBef>
                          <a:spcPts val="355"/>
                        </a:spcBef>
                        <a:spcAft>
                          <a:spcPts val="0"/>
                        </a:spcAft>
                        <a:buClr>
                          <a:srgbClr val="1F497D"/>
                        </a:buClr>
                        <a:buFont typeface="Symbol" panose="05050102010706020507" pitchFamily="18" charset="2"/>
                        <a:buChar char=""/>
                      </a:pPr>
                      <a:r>
                        <a:rPr lang="en-GB" sz="2000" b="0" dirty="0">
                          <a:solidFill>
                            <a:schemeClr val="accent5">
                              <a:lumMod val="75000"/>
                            </a:schemeClr>
                          </a:solidFill>
                          <a:effectLst/>
                        </a:rPr>
                        <a:t>To strengthen the National Bureau of Statistics’ </a:t>
                      </a:r>
                      <a:r>
                        <a:rPr lang="en-GB" sz="2000" b="1" dirty="0">
                          <a:solidFill>
                            <a:schemeClr val="accent5">
                              <a:lumMod val="75000"/>
                            </a:schemeClr>
                          </a:solidFill>
                          <a:effectLst/>
                        </a:rPr>
                        <a:t>coordinating role </a:t>
                      </a:r>
                      <a:r>
                        <a:rPr lang="en-GB" sz="2000" b="0" dirty="0">
                          <a:solidFill>
                            <a:schemeClr val="accent5">
                              <a:lumMod val="75000"/>
                            </a:schemeClr>
                          </a:solidFill>
                          <a:effectLst/>
                        </a:rPr>
                        <a:t>of the National Statistical System and its capacity to </a:t>
                      </a:r>
                      <a:r>
                        <a:rPr lang="en-GB" sz="2000" b="1" dirty="0">
                          <a:solidFill>
                            <a:schemeClr val="accent5">
                              <a:lumMod val="75000"/>
                            </a:schemeClr>
                          </a:solidFill>
                          <a:effectLst/>
                        </a:rPr>
                        <a:t>access and use administrative registers and other</a:t>
                      </a:r>
                      <a:r>
                        <a:rPr lang="en-GB" sz="2000" b="0" dirty="0">
                          <a:solidFill>
                            <a:schemeClr val="accent5">
                              <a:lumMod val="75000"/>
                            </a:schemeClr>
                          </a:solidFill>
                          <a:effectLst/>
                        </a:rPr>
                        <a:t> data sources of Moldovan institutions </a:t>
                      </a:r>
                      <a:r>
                        <a:rPr lang="en-GB" sz="2000" b="0" u="sng" dirty="0">
                          <a:solidFill>
                            <a:schemeClr val="accent5">
                              <a:lumMod val="75000"/>
                            </a:schemeClr>
                          </a:solidFill>
                          <a:effectLst/>
                        </a:rPr>
                        <a:t>for statistical purposes</a:t>
                      </a:r>
                      <a:r>
                        <a:rPr lang="en-GB" sz="2000" b="0" dirty="0">
                          <a:solidFill>
                            <a:schemeClr val="accent5">
                              <a:lumMod val="75000"/>
                            </a:schemeClr>
                          </a:solidFill>
                          <a:effectLst/>
                        </a:rPr>
                        <a:t>, aiming at enhancing </a:t>
                      </a:r>
                      <a:r>
                        <a:rPr lang="en-GB" sz="2000" b="1" dirty="0">
                          <a:solidFill>
                            <a:schemeClr val="accent5">
                              <a:lumMod val="75000"/>
                            </a:schemeClr>
                          </a:solidFill>
                          <a:effectLst/>
                        </a:rPr>
                        <a:t>public trust</a:t>
                      </a:r>
                      <a:r>
                        <a:rPr lang="en-GB" sz="2000" b="0" dirty="0">
                          <a:solidFill>
                            <a:schemeClr val="accent5">
                              <a:lumMod val="75000"/>
                            </a:schemeClr>
                          </a:solidFill>
                          <a:effectLst/>
                        </a:rPr>
                        <a:t>, high </a:t>
                      </a:r>
                      <a:r>
                        <a:rPr lang="en-GB" sz="2000" b="1" dirty="0">
                          <a:solidFill>
                            <a:schemeClr val="accent5">
                              <a:lumMod val="75000"/>
                            </a:schemeClr>
                          </a:solidFill>
                          <a:effectLst/>
                        </a:rPr>
                        <a:t>quality</a:t>
                      </a:r>
                      <a:r>
                        <a:rPr lang="en-GB" sz="2000" b="0" dirty="0">
                          <a:solidFill>
                            <a:schemeClr val="accent5">
                              <a:lumMod val="75000"/>
                            </a:schemeClr>
                          </a:solidFill>
                          <a:effectLst/>
                        </a:rPr>
                        <a:t> and </a:t>
                      </a:r>
                      <a:r>
                        <a:rPr lang="en-GB" sz="2000" b="1" dirty="0">
                          <a:solidFill>
                            <a:schemeClr val="accent5">
                              <a:lumMod val="75000"/>
                            </a:schemeClr>
                          </a:solidFill>
                          <a:effectLst/>
                        </a:rPr>
                        <a:t>accurateness</a:t>
                      </a:r>
                      <a:r>
                        <a:rPr lang="en-GB" sz="2000" b="0" dirty="0">
                          <a:solidFill>
                            <a:schemeClr val="accent5">
                              <a:lumMod val="75000"/>
                            </a:schemeClr>
                          </a:solidFill>
                          <a:effectLst/>
                        </a:rPr>
                        <a:t> of data provided and processed;</a:t>
                      </a:r>
                    </a:p>
                    <a:p>
                      <a:pPr marL="342900" marR="73025" lvl="0" indent="-342900" algn="just">
                        <a:spcBef>
                          <a:spcPts val="355"/>
                        </a:spcBef>
                        <a:spcAft>
                          <a:spcPts val="0"/>
                        </a:spcAft>
                        <a:buClr>
                          <a:srgbClr val="1F497D"/>
                        </a:buClr>
                        <a:buFont typeface="Symbol" panose="05050102010706020507" pitchFamily="18" charset="2"/>
                        <a:buChar char=""/>
                      </a:pPr>
                      <a:endParaRPr lang="en-US" sz="2000" b="0" dirty="0">
                        <a:solidFill>
                          <a:schemeClr val="accent5">
                            <a:lumMod val="75000"/>
                          </a:schemeClr>
                        </a:solidFill>
                        <a:effectLst/>
                      </a:endParaRPr>
                    </a:p>
                    <a:p>
                      <a:pPr marL="342900" marR="73025" lvl="0" indent="-342900" algn="just">
                        <a:spcBef>
                          <a:spcPts val="355"/>
                        </a:spcBef>
                        <a:spcAft>
                          <a:spcPts val="1200"/>
                        </a:spcAft>
                        <a:buClr>
                          <a:srgbClr val="1F497D"/>
                        </a:buClr>
                        <a:buFont typeface="Symbol" panose="05050102010706020507" pitchFamily="18" charset="2"/>
                        <a:buChar char=""/>
                      </a:pPr>
                      <a:r>
                        <a:rPr lang="en-GB" sz="2000" b="0" dirty="0">
                          <a:solidFill>
                            <a:schemeClr val="accent5">
                              <a:lumMod val="75000"/>
                            </a:schemeClr>
                          </a:solidFill>
                          <a:effectLst/>
                        </a:rPr>
                        <a:t>To promote </a:t>
                      </a:r>
                      <a:r>
                        <a:rPr lang="en-GB" sz="2000" b="1" dirty="0">
                          <a:solidFill>
                            <a:schemeClr val="accent5">
                              <a:lumMod val="75000"/>
                            </a:schemeClr>
                          </a:solidFill>
                          <a:effectLst/>
                        </a:rPr>
                        <a:t>harmonisation of statistics </a:t>
                      </a:r>
                      <a:r>
                        <a:rPr lang="en-GB" sz="2000" b="0" dirty="0">
                          <a:solidFill>
                            <a:schemeClr val="accent5">
                              <a:lumMod val="75000"/>
                            </a:schemeClr>
                          </a:solidFill>
                          <a:effectLst/>
                        </a:rPr>
                        <a:t>in line with the EU and international standards, by enabling the efficient and effective </a:t>
                      </a:r>
                      <a:r>
                        <a:rPr lang="en-GB" sz="2000" b="1" dirty="0">
                          <a:solidFill>
                            <a:schemeClr val="accent5">
                              <a:lumMod val="75000"/>
                            </a:schemeClr>
                          </a:solidFill>
                          <a:effectLst/>
                        </a:rPr>
                        <a:t>production</a:t>
                      </a:r>
                      <a:r>
                        <a:rPr lang="en-GB" sz="2000" b="0" dirty="0">
                          <a:solidFill>
                            <a:schemeClr val="accent5">
                              <a:lumMod val="75000"/>
                            </a:schemeClr>
                          </a:solidFill>
                          <a:effectLst/>
                        </a:rPr>
                        <a:t>, </a:t>
                      </a:r>
                      <a:r>
                        <a:rPr lang="en-GB" sz="2000" b="1" dirty="0">
                          <a:solidFill>
                            <a:schemeClr val="accent5">
                              <a:lumMod val="75000"/>
                            </a:schemeClr>
                          </a:solidFill>
                          <a:effectLst/>
                        </a:rPr>
                        <a:t>analysis</a:t>
                      </a:r>
                      <a:r>
                        <a:rPr lang="en-GB" sz="2000" b="0" dirty="0">
                          <a:solidFill>
                            <a:schemeClr val="accent5">
                              <a:lumMod val="75000"/>
                            </a:schemeClr>
                          </a:solidFill>
                          <a:effectLst/>
                        </a:rPr>
                        <a:t> and </a:t>
                      </a:r>
                      <a:r>
                        <a:rPr lang="en-GB" sz="2000" b="1" dirty="0">
                          <a:solidFill>
                            <a:schemeClr val="accent5">
                              <a:lumMod val="75000"/>
                            </a:schemeClr>
                          </a:solidFill>
                          <a:effectLst/>
                        </a:rPr>
                        <a:t>dissemination</a:t>
                      </a:r>
                      <a:r>
                        <a:rPr lang="en-GB" sz="2000" b="0" dirty="0">
                          <a:solidFill>
                            <a:schemeClr val="accent5">
                              <a:lumMod val="75000"/>
                            </a:schemeClr>
                          </a:solidFill>
                          <a:effectLst/>
                        </a:rPr>
                        <a:t> of official statistics, following EU </a:t>
                      </a:r>
                      <a:r>
                        <a:rPr lang="en-GB" sz="2000" b="0" u="sng" dirty="0">
                          <a:solidFill>
                            <a:schemeClr val="accent5">
                              <a:lumMod val="75000"/>
                            </a:schemeClr>
                          </a:solidFill>
                          <a:effectLst/>
                        </a:rPr>
                        <a:t>best practices</a:t>
                      </a:r>
                      <a:r>
                        <a:rPr lang="en-GB" sz="2000" b="0" u="none" dirty="0">
                          <a:solidFill>
                            <a:schemeClr val="accent5">
                              <a:lumMod val="75000"/>
                            </a:schemeClr>
                          </a:solidFill>
                          <a:effectLst/>
                        </a:rPr>
                        <a:t> and </a:t>
                      </a:r>
                      <a:r>
                        <a:rPr lang="en-GB" sz="2000" b="0" dirty="0">
                          <a:solidFill>
                            <a:schemeClr val="accent5">
                              <a:lumMod val="75000"/>
                            </a:schemeClr>
                          </a:solidFill>
                          <a:effectLst/>
                        </a:rPr>
                        <a:t>by adopting </a:t>
                      </a:r>
                      <a:r>
                        <a:rPr lang="en-GB" sz="2000" b="0" u="sng" dirty="0">
                          <a:solidFill>
                            <a:schemeClr val="accent5">
                              <a:lumMod val="75000"/>
                            </a:schemeClr>
                          </a:solidFill>
                          <a:effectLst/>
                        </a:rPr>
                        <a:t>new technologies </a:t>
                      </a:r>
                      <a:r>
                        <a:rPr lang="en-GB" sz="2000" b="0" dirty="0">
                          <a:solidFill>
                            <a:schemeClr val="accent5">
                              <a:lumMod val="75000"/>
                            </a:schemeClr>
                          </a:solidFill>
                          <a:effectLst/>
                        </a:rPr>
                        <a:t>and </a:t>
                      </a:r>
                      <a:r>
                        <a:rPr lang="en-GB" sz="2000" b="0" u="sng" dirty="0">
                          <a:solidFill>
                            <a:schemeClr val="accent5">
                              <a:lumMod val="75000"/>
                            </a:schemeClr>
                          </a:solidFill>
                          <a:effectLst/>
                        </a:rPr>
                        <a:t>methods</a:t>
                      </a:r>
                      <a:r>
                        <a:rPr lang="en-GB" sz="2000" b="0" dirty="0">
                          <a:solidFill>
                            <a:schemeClr val="accent5">
                              <a:lumMod val="75000"/>
                            </a:schemeClr>
                          </a:solidFill>
                          <a:effectLst/>
                        </a:rPr>
                        <a:t> for data collection and processing.</a:t>
                      </a:r>
                      <a:endParaRPr lang="en-US" sz="2000" b="0" dirty="0">
                        <a:solidFill>
                          <a:schemeClr val="accent5">
                            <a:lumMod val="75000"/>
                          </a:schemeClr>
                        </a:solidFill>
                        <a:effectLst/>
                        <a:latin typeface="Calibri" panose="020F0502020204030204" pitchFamily="34" charset="0"/>
                        <a:ea typeface="Calibri" panose="020F0502020204030204" pitchFamily="34" charset="0"/>
                        <a:cs typeface="Symbol" panose="05050102010706020507" pitchFamily="18" charset="2"/>
                      </a:endParaRPr>
                    </a:p>
                  </a:txBody>
                  <a:tcPr marL="0" marR="0" marT="0" marB="0">
                    <a:noFill/>
                  </a:tcPr>
                </a:tc>
                <a:extLst>
                  <a:ext uri="{0D108BD9-81ED-4DB2-BD59-A6C34878D82A}">
                    <a16:rowId xmlns:a16="http://schemas.microsoft.com/office/drawing/2014/main" val="2110976403"/>
                  </a:ext>
                </a:extLst>
              </a:tr>
            </a:tbl>
          </a:graphicData>
        </a:graphic>
      </p:graphicFrame>
    </p:spTree>
    <p:extLst>
      <p:ext uri="{BB962C8B-B14F-4D97-AF65-F5344CB8AC3E}">
        <p14:creationId xmlns:p14="http://schemas.microsoft.com/office/powerpoint/2010/main" val="17626723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9CCF4CF-1C20-4736-9AE7-8CBCF85668C3}"/>
              </a:ext>
            </a:extLst>
          </p:cNvPr>
          <p:cNvSpPr txBox="1"/>
          <p:nvPr/>
        </p:nvSpPr>
        <p:spPr>
          <a:xfrm>
            <a:off x="911293" y="1725965"/>
            <a:ext cx="2176272" cy="523220"/>
          </a:xfrm>
          <a:prstGeom prst="rect">
            <a:avLst/>
          </a:prstGeom>
          <a:noFill/>
          <a:ln>
            <a:solidFill>
              <a:srgbClr val="7030A0"/>
            </a:solidFill>
          </a:ln>
        </p:spPr>
        <p:txBody>
          <a:bodyPr wrap="square" rtlCol="0">
            <a:spAutoFit/>
          </a:bodyPr>
          <a:lstStyle/>
          <a:p>
            <a:r>
              <a:rPr lang="it-IT" sz="2800" b="1" dirty="0">
                <a:solidFill>
                  <a:srgbClr val="7030A0"/>
                </a:solidFill>
              </a:rPr>
              <a:t>Component 1</a:t>
            </a:r>
            <a:endParaRPr lang="en-US" sz="2800" b="1" dirty="0">
              <a:solidFill>
                <a:srgbClr val="7030A0"/>
              </a:solidFill>
            </a:endParaRPr>
          </a:p>
        </p:txBody>
      </p:sp>
      <p:graphicFrame>
        <p:nvGraphicFramePr>
          <p:cNvPr id="7" name="Table 6">
            <a:extLst>
              <a:ext uri="{FF2B5EF4-FFF2-40B4-BE49-F238E27FC236}">
                <a16:creationId xmlns:a16="http://schemas.microsoft.com/office/drawing/2014/main" id="{EC3BC77F-95F9-4E96-AD1C-E33818F0F21D}"/>
              </a:ext>
            </a:extLst>
          </p:cNvPr>
          <p:cNvGraphicFramePr>
            <a:graphicFrameLocks noGrp="1"/>
          </p:cNvGraphicFramePr>
          <p:nvPr>
            <p:extLst>
              <p:ext uri="{D42A27DB-BD31-4B8C-83A1-F6EECF244321}">
                <p14:modId xmlns:p14="http://schemas.microsoft.com/office/powerpoint/2010/main" val="3992178144"/>
              </p:ext>
            </p:extLst>
          </p:nvPr>
        </p:nvGraphicFramePr>
        <p:xfrm>
          <a:off x="639192" y="2361458"/>
          <a:ext cx="11026066" cy="2963569"/>
        </p:xfrm>
        <a:graphic>
          <a:graphicData uri="http://schemas.openxmlformats.org/drawingml/2006/table">
            <a:tbl>
              <a:tblPr firstRow="1" firstCol="1" lastRow="1" lastCol="1" bandRow="1" bandCol="1">
                <a:tableStyleId>{5C22544A-7EE6-4342-B048-85BDC9FD1C3A}</a:tableStyleId>
              </a:tblPr>
              <a:tblGrid>
                <a:gridCol w="2714354">
                  <a:extLst>
                    <a:ext uri="{9D8B030D-6E8A-4147-A177-3AD203B41FA5}">
                      <a16:colId xmlns:a16="http://schemas.microsoft.com/office/drawing/2014/main" val="518809824"/>
                    </a:ext>
                  </a:extLst>
                </a:gridCol>
                <a:gridCol w="2791322">
                  <a:extLst>
                    <a:ext uri="{9D8B030D-6E8A-4147-A177-3AD203B41FA5}">
                      <a16:colId xmlns:a16="http://schemas.microsoft.com/office/drawing/2014/main" val="3427801006"/>
                    </a:ext>
                  </a:extLst>
                </a:gridCol>
                <a:gridCol w="2791322">
                  <a:extLst>
                    <a:ext uri="{9D8B030D-6E8A-4147-A177-3AD203B41FA5}">
                      <a16:colId xmlns:a16="http://schemas.microsoft.com/office/drawing/2014/main" val="2916133621"/>
                    </a:ext>
                  </a:extLst>
                </a:gridCol>
                <a:gridCol w="2729068">
                  <a:extLst>
                    <a:ext uri="{9D8B030D-6E8A-4147-A177-3AD203B41FA5}">
                      <a16:colId xmlns:a16="http://schemas.microsoft.com/office/drawing/2014/main" val="70726546"/>
                    </a:ext>
                  </a:extLst>
                </a:gridCol>
              </a:tblGrid>
              <a:tr h="2963569">
                <a:tc>
                  <a:txBody>
                    <a:bodyPr/>
                    <a:lstStyle/>
                    <a:p>
                      <a:pPr marL="71120" marR="0" algn="ctr">
                        <a:lnSpc>
                          <a:spcPct val="107000"/>
                        </a:lnSpc>
                        <a:spcBef>
                          <a:spcPts val="365"/>
                        </a:spcBef>
                        <a:spcAft>
                          <a:spcPts val="0"/>
                        </a:spcAft>
                      </a:pPr>
                      <a:r>
                        <a:rPr lang="en-GB" sz="1800" dirty="0">
                          <a:effectLst/>
                        </a:rPr>
                        <a:t>Result 1</a:t>
                      </a:r>
                    </a:p>
                    <a:p>
                      <a:pPr marL="71120" marR="0" algn="ctr">
                        <a:lnSpc>
                          <a:spcPct val="107000"/>
                        </a:lnSpc>
                        <a:spcBef>
                          <a:spcPts val="0"/>
                        </a:spcBef>
                        <a:spcAft>
                          <a:spcPts val="0"/>
                        </a:spcAft>
                      </a:pPr>
                      <a:endParaRPr lang="en-US" sz="1800" dirty="0">
                        <a:effectLst/>
                      </a:endParaRPr>
                    </a:p>
                    <a:p>
                      <a:pPr marL="71120" marR="0" algn="ctr">
                        <a:lnSpc>
                          <a:spcPct val="100000"/>
                        </a:lnSpc>
                        <a:spcBef>
                          <a:spcPts val="365"/>
                        </a:spcBef>
                        <a:spcAft>
                          <a:spcPts val="0"/>
                        </a:spcAft>
                      </a:pPr>
                      <a:r>
                        <a:rPr lang="en-GB" sz="1800" b="1" dirty="0">
                          <a:effectLst/>
                        </a:rPr>
                        <a:t>Institutional capacity </a:t>
                      </a:r>
                      <a:r>
                        <a:rPr lang="en-GB" sz="1800" b="0" dirty="0">
                          <a:effectLst/>
                        </a:rPr>
                        <a:t>of the NBS for </a:t>
                      </a:r>
                      <a:r>
                        <a:rPr lang="en-GB" sz="1800" b="0" u="sng" dirty="0">
                          <a:effectLst/>
                        </a:rPr>
                        <a:t>efficient and effective development </a:t>
                      </a:r>
                      <a:r>
                        <a:rPr lang="en-GB" sz="1800" b="0" dirty="0">
                          <a:effectLst/>
                        </a:rPr>
                        <a:t>of national statistics strengthened</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120" marR="0" algn="ctr">
                        <a:lnSpc>
                          <a:spcPct val="107000"/>
                        </a:lnSpc>
                        <a:spcBef>
                          <a:spcPts val="365"/>
                        </a:spcBef>
                        <a:spcAft>
                          <a:spcPts val="0"/>
                        </a:spcAft>
                      </a:pPr>
                      <a:r>
                        <a:rPr lang="en-GB" sz="1800" dirty="0">
                          <a:effectLst/>
                        </a:rPr>
                        <a:t>Result 2. </a:t>
                      </a:r>
                    </a:p>
                    <a:p>
                      <a:pPr marL="71120" marR="0" algn="ctr">
                        <a:lnSpc>
                          <a:spcPct val="107000"/>
                        </a:lnSpc>
                        <a:spcBef>
                          <a:spcPts val="0"/>
                        </a:spcBef>
                        <a:spcAft>
                          <a:spcPts val="0"/>
                        </a:spcAft>
                      </a:pPr>
                      <a:endParaRPr lang="en-US" sz="1800" dirty="0">
                        <a:effectLst/>
                      </a:endParaRPr>
                    </a:p>
                    <a:p>
                      <a:pPr marL="71120" marR="0" algn="ctr">
                        <a:lnSpc>
                          <a:spcPct val="100000"/>
                        </a:lnSpc>
                        <a:spcBef>
                          <a:spcPts val="365"/>
                        </a:spcBef>
                        <a:spcAft>
                          <a:spcPts val="0"/>
                        </a:spcAft>
                      </a:pPr>
                      <a:r>
                        <a:rPr lang="en-GB" sz="1800" b="0" dirty="0">
                          <a:effectLst/>
                        </a:rPr>
                        <a:t>Ensure the national commitment to the </a:t>
                      </a:r>
                      <a:r>
                        <a:rPr lang="en-GB" sz="1800" b="1" dirty="0">
                          <a:effectLst/>
                        </a:rPr>
                        <a:t>principles and rules of official statistics</a:t>
                      </a:r>
                      <a:r>
                        <a:rPr lang="en-GB" sz="1800" b="0" dirty="0">
                          <a:effectLst/>
                        </a:rPr>
                        <a:t>, by aligning statistical products and services with the existing </a:t>
                      </a:r>
                      <a:r>
                        <a:rPr lang="en-GB" sz="1800" b="0" u="sng" dirty="0">
                          <a:effectLst/>
                        </a:rPr>
                        <a:t>quality standards</a:t>
                      </a:r>
                      <a:endParaRPr lang="en-US" sz="1800" b="0" u="sng"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120" marR="0" algn="ctr">
                        <a:lnSpc>
                          <a:spcPct val="107000"/>
                        </a:lnSpc>
                        <a:spcBef>
                          <a:spcPts val="365"/>
                        </a:spcBef>
                        <a:spcAft>
                          <a:spcPts val="0"/>
                        </a:spcAft>
                      </a:pPr>
                      <a:r>
                        <a:rPr lang="en-GB" sz="1800" dirty="0">
                          <a:effectLst/>
                        </a:rPr>
                        <a:t>Result 3. </a:t>
                      </a:r>
                    </a:p>
                    <a:p>
                      <a:pPr marL="71120" marR="0" algn="ctr">
                        <a:lnSpc>
                          <a:spcPct val="107000"/>
                        </a:lnSpc>
                        <a:spcBef>
                          <a:spcPts val="0"/>
                        </a:spcBef>
                        <a:spcAft>
                          <a:spcPts val="0"/>
                        </a:spcAft>
                      </a:pPr>
                      <a:endParaRPr lang="en-US" sz="1800" dirty="0">
                        <a:effectLst/>
                      </a:endParaRPr>
                    </a:p>
                    <a:p>
                      <a:pPr marL="71120" marR="0" algn="ctr">
                        <a:lnSpc>
                          <a:spcPct val="100000"/>
                        </a:lnSpc>
                        <a:spcBef>
                          <a:spcPts val="365"/>
                        </a:spcBef>
                        <a:spcAft>
                          <a:spcPts val="0"/>
                        </a:spcAft>
                      </a:pPr>
                      <a:r>
                        <a:rPr lang="en-GB" sz="1800" b="0" dirty="0">
                          <a:effectLst/>
                        </a:rPr>
                        <a:t>The NSS is further </a:t>
                      </a:r>
                      <a:r>
                        <a:rPr lang="en-GB" sz="1800" b="1" dirty="0">
                          <a:effectLst/>
                        </a:rPr>
                        <a:t>harmonised with the EU acquis </a:t>
                      </a:r>
                      <a:r>
                        <a:rPr lang="en-GB" sz="1800" b="0" dirty="0">
                          <a:effectLst/>
                        </a:rPr>
                        <a:t>in statistics to ensure </a:t>
                      </a:r>
                      <a:r>
                        <a:rPr lang="en-GB" sz="1800" b="0" u="sng" dirty="0">
                          <a:effectLst/>
                        </a:rPr>
                        <a:t>sufficient and reliable evidence </a:t>
                      </a:r>
                      <a:r>
                        <a:rPr lang="en-GB" sz="1800" b="0" dirty="0">
                          <a:effectLst/>
                        </a:rPr>
                        <a:t>for national decision-making and international </a:t>
                      </a:r>
                      <a:r>
                        <a:rPr lang="en-GB" sz="1800" b="0" u="sng" dirty="0">
                          <a:effectLst/>
                        </a:rPr>
                        <a:t>comparability</a:t>
                      </a:r>
                      <a:endParaRPr lang="en-US" sz="1800" b="0" u="sng"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71120" marR="0" algn="ctr">
                        <a:lnSpc>
                          <a:spcPct val="107000"/>
                        </a:lnSpc>
                        <a:spcBef>
                          <a:spcPts val="365"/>
                        </a:spcBef>
                        <a:spcAft>
                          <a:spcPts val="0"/>
                        </a:spcAft>
                      </a:pPr>
                      <a:r>
                        <a:rPr lang="en-GB" sz="1800" dirty="0">
                          <a:effectLst/>
                        </a:rPr>
                        <a:t>Result 4. </a:t>
                      </a:r>
                    </a:p>
                    <a:p>
                      <a:pPr marL="71120" marR="0" algn="ctr">
                        <a:lnSpc>
                          <a:spcPct val="107000"/>
                        </a:lnSpc>
                        <a:spcBef>
                          <a:spcPts val="0"/>
                        </a:spcBef>
                        <a:spcAft>
                          <a:spcPts val="0"/>
                        </a:spcAft>
                      </a:pPr>
                      <a:endParaRPr lang="en-US" sz="1800" dirty="0">
                        <a:effectLst/>
                      </a:endParaRPr>
                    </a:p>
                    <a:p>
                      <a:pPr marL="71120" marR="0" algn="ctr">
                        <a:lnSpc>
                          <a:spcPct val="100000"/>
                        </a:lnSpc>
                        <a:spcBef>
                          <a:spcPts val="365"/>
                        </a:spcBef>
                        <a:spcAft>
                          <a:spcPts val="0"/>
                        </a:spcAft>
                      </a:pPr>
                      <a:r>
                        <a:rPr lang="en-GB" sz="1800" b="1" dirty="0">
                          <a:effectLst/>
                        </a:rPr>
                        <a:t>New technologies</a:t>
                      </a:r>
                      <a:r>
                        <a:rPr lang="en-GB" sz="1800" b="0" dirty="0">
                          <a:effectLst/>
                        </a:rPr>
                        <a:t> are used for </a:t>
                      </a:r>
                      <a:r>
                        <a:rPr lang="en-GB" sz="1800" b="1" dirty="0">
                          <a:effectLst/>
                        </a:rPr>
                        <a:t>statistical production </a:t>
                      </a:r>
                      <a:r>
                        <a:rPr lang="en-GB" sz="1800" b="0" dirty="0">
                          <a:effectLst/>
                        </a:rPr>
                        <a:t>and an </a:t>
                      </a:r>
                      <a:r>
                        <a:rPr lang="en-GB" sz="1800" b="0" u="sng" dirty="0">
                          <a:effectLst/>
                        </a:rPr>
                        <a:t>integrated information system </a:t>
                      </a:r>
                      <a:r>
                        <a:rPr lang="en-GB" sz="1800" b="0" dirty="0">
                          <a:effectLst/>
                        </a:rPr>
                        <a:t>is developed that covers the whole statistical process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4103194630"/>
                  </a:ext>
                </a:extLst>
              </a:tr>
            </a:tbl>
          </a:graphicData>
        </a:graphic>
      </p:graphicFrame>
      <p:sp>
        <p:nvSpPr>
          <p:cNvPr id="10" name="TextBox 9">
            <a:extLst>
              <a:ext uri="{FF2B5EF4-FFF2-40B4-BE49-F238E27FC236}">
                <a16:creationId xmlns:a16="http://schemas.microsoft.com/office/drawing/2014/main" id="{81A29EEB-692B-4D78-A72F-10211018709B}"/>
              </a:ext>
            </a:extLst>
          </p:cNvPr>
          <p:cNvSpPr txBox="1"/>
          <p:nvPr/>
        </p:nvSpPr>
        <p:spPr>
          <a:xfrm>
            <a:off x="3691483" y="1725965"/>
            <a:ext cx="2176272" cy="523220"/>
          </a:xfrm>
          <a:prstGeom prst="rect">
            <a:avLst/>
          </a:prstGeom>
          <a:noFill/>
          <a:ln>
            <a:solidFill>
              <a:srgbClr val="7030A0"/>
            </a:solidFill>
          </a:ln>
        </p:spPr>
        <p:txBody>
          <a:bodyPr wrap="square" rtlCol="0">
            <a:spAutoFit/>
          </a:bodyPr>
          <a:lstStyle/>
          <a:p>
            <a:r>
              <a:rPr lang="it-IT" sz="2800" b="1" dirty="0">
                <a:solidFill>
                  <a:srgbClr val="7030A0"/>
                </a:solidFill>
              </a:rPr>
              <a:t>Component 2</a:t>
            </a:r>
            <a:endParaRPr lang="en-US" sz="2800" b="1" dirty="0">
              <a:solidFill>
                <a:srgbClr val="7030A0"/>
              </a:solidFill>
            </a:endParaRPr>
          </a:p>
        </p:txBody>
      </p:sp>
      <p:sp>
        <p:nvSpPr>
          <p:cNvPr id="11" name="TextBox 10">
            <a:extLst>
              <a:ext uri="{FF2B5EF4-FFF2-40B4-BE49-F238E27FC236}">
                <a16:creationId xmlns:a16="http://schemas.microsoft.com/office/drawing/2014/main" id="{FD7ED982-DF65-4864-8561-4B12143A6E56}"/>
              </a:ext>
            </a:extLst>
          </p:cNvPr>
          <p:cNvSpPr txBox="1"/>
          <p:nvPr/>
        </p:nvSpPr>
        <p:spPr>
          <a:xfrm>
            <a:off x="6471673" y="1725965"/>
            <a:ext cx="2176272" cy="523220"/>
          </a:xfrm>
          <a:prstGeom prst="rect">
            <a:avLst/>
          </a:prstGeom>
          <a:noFill/>
          <a:ln>
            <a:solidFill>
              <a:srgbClr val="7030A0"/>
            </a:solidFill>
          </a:ln>
        </p:spPr>
        <p:txBody>
          <a:bodyPr wrap="square" rtlCol="0">
            <a:spAutoFit/>
          </a:bodyPr>
          <a:lstStyle/>
          <a:p>
            <a:r>
              <a:rPr lang="it-IT" sz="2800" b="1" dirty="0">
                <a:solidFill>
                  <a:srgbClr val="7030A0"/>
                </a:solidFill>
              </a:rPr>
              <a:t>Component 3</a:t>
            </a:r>
            <a:endParaRPr lang="en-US" sz="2800" b="1" dirty="0">
              <a:solidFill>
                <a:srgbClr val="7030A0"/>
              </a:solidFill>
            </a:endParaRPr>
          </a:p>
        </p:txBody>
      </p:sp>
      <p:sp>
        <p:nvSpPr>
          <p:cNvPr id="14" name="TextBox 13">
            <a:extLst>
              <a:ext uri="{FF2B5EF4-FFF2-40B4-BE49-F238E27FC236}">
                <a16:creationId xmlns:a16="http://schemas.microsoft.com/office/drawing/2014/main" id="{35B5B551-E332-46AE-ACE5-A03664331686}"/>
              </a:ext>
            </a:extLst>
          </p:cNvPr>
          <p:cNvSpPr txBox="1"/>
          <p:nvPr/>
        </p:nvSpPr>
        <p:spPr>
          <a:xfrm>
            <a:off x="9177884" y="1725965"/>
            <a:ext cx="2176272" cy="523220"/>
          </a:xfrm>
          <a:prstGeom prst="rect">
            <a:avLst/>
          </a:prstGeom>
          <a:noFill/>
          <a:ln>
            <a:solidFill>
              <a:srgbClr val="7030A0"/>
            </a:solidFill>
          </a:ln>
        </p:spPr>
        <p:txBody>
          <a:bodyPr wrap="square" rtlCol="0">
            <a:spAutoFit/>
          </a:bodyPr>
          <a:lstStyle/>
          <a:p>
            <a:r>
              <a:rPr lang="it-IT" sz="2800" b="1" dirty="0">
                <a:solidFill>
                  <a:srgbClr val="7030A0"/>
                </a:solidFill>
              </a:rPr>
              <a:t>Component 4</a:t>
            </a:r>
            <a:endParaRPr lang="en-US" sz="2800" b="1" dirty="0">
              <a:solidFill>
                <a:srgbClr val="7030A0"/>
              </a:solidFill>
            </a:endParaRPr>
          </a:p>
        </p:txBody>
      </p:sp>
      <p:sp>
        <p:nvSpPr>
          <p:cNvPr id="15" name="Right Arrow 10">
            <a:extLst>
              <a:ext uri="{FF2B5EF4-FFF2-40B4-BE49-F238E27FC236}">
                <a16:creationId xmlns:a16="http://schemas.microsoft.com/office/drawing/2014/main" id="{E75C87A1-FF81-4E6C-BF41-96E6F7400FF9}"/>
              </a:ext>
            </a:extLst>
          </p:cNvPr>
          <p:cNvSpPr/>
          <p:nvPr/>
        </p:nvSpPr>
        <p:spPr>
          <a:xfrm>
            <a:off x="639192" y="5609180"/>
            <a:ext cx="11024381" cy="688911"/>
          </a:xfrm>
          <a:prstGeom prst="rightArrow">
            <a:avLst>
              <a:gd name="adj1" fmla="val 50000"/>
              <a:gd name="adj2" fmla="val 77304"/>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a:extLst>
              <a:ext uri="{FF2B5EF4-FFF2-40B4-BE49-F238E27FC236}">
                <a16:creationId xmlns:a16="http://schemas.microsoft.com/office/drawing/2014/main" id="{DFF3CF68-ADC1-425C-8EE9-E15BC867A4D4}"/>
              </a:ext>
            </a:extLst>
          </p:cNvPr>
          <p:cNvSpPr/>
          <p:nvPr/>
        </p:nvSpPr>
        <p:spPr>
          <a:xfrm>
            <a:off x="1045604" y="5851741"/>
            <a:ext cx="206828" cy="20379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7355507D-4955-4F14-8094-DEE9E1B6B75B}"/>
              </a:ext>
            </a:extLst>
          </p:cNvPr>
          <p:cNvSpPr/>
          <p:nvPr/>
        </p:nvSpPr>
        <p:spPr>
          <a:xfrm>
            <a:off x="4470741" y="5851741"/>
            <a:ext cx="206828" cy="20379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D2D266C0-0BE8-4045-9701-A4A6F35A2D92}"/>
              </a:ext>
            </a:extLst>
          </p:cNvPr>
          <p:cNvSpPr/>
          <p:nvPr/>
        </p:nvSpPr>
        <p:spPr>
          <a:xfrm>
            <a:off x="10162606" y="5856462"/>
            <a:ext cx="206828" cy="20379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a:extLst>
              <a:ext uri="{FF2B5EF4-FFF2-40B4-BE49-F238E27FC236}">
                <a16:creationId xmlns:a16="http://schemas.microsoft.com/office/drawing/2014/main" id="{83A6CDE8-FBC7-4819-AA42-6077C9CAE125}"/>
              </a:ext>
            </a:extLst>
          </p:cNvPr>
          <p:cNvSpPr/>
          <p:nvPr/>
        </p:nvSpPr>
        <p:spPr>
          <a:xfrm>
            <a:off x="7358819" y="5851741"/>
            <a:ext cx="206828" cy="203790"/>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A998AF6C-71AC-4BD2-A761-CF5B3F3543A8}"/>
              </a:ext>
            </a:extLst>
          </p:cNvPr>
          <p:cNvSpPr/>
          <p:nvPr/>
        </p:nvSpPr>
        <p:spPr>
          <a:xfrm>
            <a:off x="9918441" y="5271807"/>
            <a:ext cx="2123305" cy="461665"/>
          </a:xfrm>
          <a:prstGeom prst="rect">
            <a:avLst/>
          </a:prstGeom>
        </p:spPr>
        <p:txBody>
          <a:bodyPr wrap="square">
            <a:spAutoFit/>
          </a:bodyPr>
          <a:lstStyle/>
          <a:p>
            <a:r>
              <a:rPr lang="en-US" sz="2400" b="1" dirty="0">
                <a:solidFill>
                  <a:srgbClr val="C00000"/>
                </a:solidFill>
                <a:latin typeface="Tw Cen MT Condensed" panose="020B0606020104020203" pitchFamily="34" charset="0"/>
              </a:rPr>
              <a:t>7 January 2022</a:t>
            </a:r>
          </a:p>
        </p:txBody>
      </p:sp>
      <p:sp>
        <p:nvSpPr>
          <p:cNvPr id="23" name="Rectangle 22">
            <a:extLst>
              <a:ext uri="{FF2B5EF4-FFF2-40B4-BE49-F238E27FC236}">
                <a16:creationId xmlns:a16="http://schemas.microsoft.com/office/drawing/2014/main" id="{4DC24662-3E02-4812-9FEC-1343F8CB919B}"/>
              </a:ext>
            </a:extLst>
          </p:cNvPr>
          <p:cNvSpPr/>
          <p:nvPr/>
        </p:nvSpPr>
        <p:spPr>
          <a:xfrm>
            <a:off x="583809" y="5271807"/>
            <a:ext cx="1690451" cy="461665"/>
          </a:xfrm>
          <a:prstGeom prst="rect">
            <a:avLst/>
          </a:prstGeom>
        </p:spPr>
        <p:txBody>
          <a:bodyPr wrap="square">
            <a:spAutoFit/>
          </a:bodyPr>
          <a:lstStyle/>
          <a:p>
            <a:r>
              <a:rPr lang="en-US" sz="2400" b="1" dirty="0">
                <a:solidFill>
                  <a:srgbClr val="7030A0"/>
                </a:solidFill>
                <a:latin typeface="Tw Cen MT Condensed" panose="020B0606020104020203" pitchFamily="34" charset="0"/>
              </a:rPr>
              <a:t>8 July 2019</a:t>
            </a:r>
          </a:p>
        </p:txBody>
      </p:sp>
      <p:sp>
        <p:nvSpPr>
          <p:cNvPr id="19" name="Rectangle 18">
            <a:extLst>
              <a:ext uri="{FF2B5EF4-FFF2-40B4-BE49-F238E27FC236}">
                <a16:creationId xmlns:a16="http://schemas.microsoft.com/office/drawing/2014/main" id="{86EA8DE5-246F-4DEA-9B62-E22956D6C89A}"/>
              </a:ext>
            </a:extLst>
          </p:cNvPr>
          <p:cNvSpPr/>
          <p:nvPr/>
        </p:nvSpPr>
        <p:spPr>
          <a:xfrm>
            <a:off x="6797644" y="5271807"/>
            <a:ext cx="1690451" cy="461665"/>
          </a:xfrm>
          <a:prstGeom prst="rect">
            <a:avLst/>
          </a:prstGeom>
        </p:spPr>
        <p:txBody>
          <a:bodyPr wrap="square">
            <a:spAutoFit/>
          </a:bodyPr>
          <a:lstStyle/>
          <a:p>
            <a:r>
              <a:rPr lang="en-US" sz="2400" b="1" dirty="0">
                <a:solidFill>
                  <a:srgbClr val="7030A0"/>
                </a:solidFill>
                <a:latin typeface="Tw Cen MT Condensed" panose="020B0606020104020203" pitchFamily="34" charset="0"/>
              </a:rPr>
              <a:t>8 July 2021</a:t>
            </a:r>
          </a:p>
        </p:txBody>
      </p:sp>
    </p:spTree>
    <p:extLst>
      <p:ext uri="{BB962C8B-B14F-4D97-AF65-F5344CB8AC3E}">
        <p14:creationId xmlns:p14="http://schemas.microsoft.com/office/powerpoint/2010/main" val="4205131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207F518-A2C7-4DDB-B2BD-1BA4FB5BF4DE}"/>
              </a:ext>
            </a:extLst>
          </p:cNvPr>
          <p:cNvGraphicFramePr>
            <a:graphicFrameLocks noGrp="1"/>
          </p:cNvGraphicFramePr>
          <p:nvPr>
            <p:extLst>
              <p:ext uri="{D42A27DB-BD31-4B8C-83A1-F6EECF244321}">
                <p14:modId xmlns:p14="http://schemas.microsoft.com/office/powerpoint/2010/main" val="1639562196"/>
              </p:ext>
            </p:extLst>
          </p:nvPr>
        </p:nvGraphicFramePr>
        <p:xfrm>
          <a:off x="586795" y="1512277"/>
          <a:ext cx="11018410" cy="3352800"/>
        </p:xfrm>
        <a:graphic>
          <a:graphicData uri="http://schemas.openxmlformats.org/drawingml/2006/table">
            <a:tbl>
              <a:tblPr firstRow="1" firstCol="1" lastRow="1" lastCol="1" bandRow="1" bandCol="1">
                <a:tableStyleId>{5C22544A-7EE6-4342-B048-85BDC9FD1C3A}</a:tableStyleId>
              </a:tblPr>
              <a:tblGrid>
                <a:gridCol w="2464315">
                  <a:extLst>
                    <a:ext uri="{9D8B030D-6E8A-4147-A177-3AD203B41FA5}">
                      <a16:colId xmlns:a16="http://schemas.microsoft.com/office/drawing/2014/main" val="26393024"/>
                    </a:ext>
                  </a:extLst>
                </a:gridCol>
                <a:gridCol w="8554095">
                  <a:extLst>
                    <a:ext uri="{9D8B030D-6E8A-4147-A177-3AD203B41FA5}">
                      <a16:colId xmlns:a16="http://schemas.microsoft.com/office/drawing/2014/main" val="2304625338"/>
                    </a:ext>
                  </a:extLst>
                </a:gridCol>
              </a:tblGrid>
              <a:tr h="3094892">
                <a:tc>
                  <a:txBody>
                    <a:bodyPr/>
                    <a:lstStyle/>
                    <a:p>
                      <a:pPr marL="71120" marR="0">
                        <a:spcBef>
                          <a:spcPts val="365"/>
                        </a:spcBef>
                        <a:spcAft>
                          <a:spcPts val="0"/>
                        </a:spcAft>
                      </a:pPr>
                      <a:r>
                        <a:rPr lang="en-GB" sz="2000" dirty="0">
                          <a:effectLst/>
                          <a:latin typeface="Calibri" panose="020F0502020204030204" pitchFamily="34" charset="0"/>
                          <a:ea typeface="Calibri" panose="020F0502020204030204" pitchFamily="34" charset="0"/>
                          <a:cs typeface="Times New Roman" panose="02020603050405020304" pitchFamily="18" charset="0"/>
                        </a:rPr>
                        <a:t>NBS expectations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342900" marR="73025" lvl="0" indent="-342900" algn="just">
                        <a:spcBef>
                          <a:spcPts val="355"/>
                        </a:spcBef>
                        <a:spcAft>
                          <a:spcPts val="0"/>
                        </a:spcAft>
                        <a:buClr>
                          <a:srgbClr val="1F497D"/>
                        </a:buClr>
                        <a:buFont typeface="Symbol" panose="05050102010706020507" pitchFamily="18" charset="2"/>
                        <a:buChar char=""/>
                      </a:pPr>
                      <a:r>
                        <a:rPr lang="en-GB" sz="2000" b="0" kern="1200" dirty="0">
                          <a:solidFill>
                            <a:schemeClr val="accent5">
                              <a:lumMod val="75000"/>
                            </a:schemeClr>
                          </a:solidFill>
                          <a:effectLst/>
                          <a:latin typeface="+mn-lt"/>
                          <a:ea typeface="+mn-ea"/>
                          <a:cs typeface="+mn-cs"/>
                        </a:rPr>
                        <a:t>Project update through the contract addendum and funds’ reallocations requested, keeping the same project’s objectives and purposes (agreed by SC);</a:t>
                      </a:r>
                      <a:endParaRPr lang="en-US" sz="2000" b="0" kern="1200" dirty="0">
                        <a:solidFill>
                          <a:schemeClr val="accent5">
                            <a:lumMod val="75000"/>
                          </a:schemeClr>
                        </a:solidFill>
                        <a:effectLst/>
                        <a:latin typeface="+mn-lt"/>
                        <a:ea typeface="+mn-ea"/>
                        <a:cs typeface="+mn-cs"/>
                      </a:endParaRPr>
                    </a:p>
                    <a:p>
                      <a:pPr marL="342900" marR="73025" lvl="0" indent="-342900" algn="just" defTabSz="914400" rtl="0" eaLnBrk="1" fontAlgn="auto" latinLnBrk="0" hangingPunct="1">
                        <a:lnSpc>
                          <a:spcPct val="100000"/>
                        </a:lnSpc>
                        <a:spcBef>
                          <a:spcPts val="355"/>
                        </a:spcBef>
                        <a:spcAft>
                          <a:spcPts val="0"/>
                        </a:spcAft>
                        <a:buClr>
                          <a:srgbClr val="1F497D"/>
                        </a:buClr>
                        <a:buSzTx/>
                        <a:buFont typeface="Symbol" panose="05050102010706020507" pitchFamily="18" charset="2"/>
                        <a:buChar char=""/>
                        <a:tabLst/>
                        <a:defRPr/>
                      </a:pPr>
                      <a:r>
                        <a:rPr lang="en-GB" sz="2000" b="0" kern="1200" dirty="0">
                          <a:solidFill>
                            <a:schemeClr val="accent5">
                              <a:lumMod val="75000"/>
                            </a:schemeClr>
                          </a:solidFill>
                          <a:effectLst/>
                          <a:latin typeface="+mn-lt"/>
                          <a:ea typeface="+mn-ea"/>
                          <a:cs typeface="+mn-cs"/>
                        </a:rPr>
                        <a:t>Detailed project planning and prioritization to ensure that concrete results will be achieved in the priority areas of the project;</a:t>
                      </a:r>
                    </a:p>
                    <a:p>
                      <a:pPr marL="342900" marR="73025" lvl="0" indent="-342900" algn="just">
                        <a:spcBef>
                          <a:spcPts val="355"/>
                        </a:spcBef>
                        <a:spcAft>
                          <a:spcPts val="0"/>
                        </a:spcAft>
                        <a:buClr>
                          <a:srgbClr val="1F497D"/>
                        </a:buClr>
                        <a:buFont typeface="Symbol" panose="05050102010706020507" pitchFamily="18" charset="2"/>
                        <a:buChar char=""/>
                      </a:pPr>
                      <a:r>
                        <a:rPr lang="en-GB" sz="2000" b="0" kern="1200" dirty="0">
                          <a:solidFill>
                            <a:schemeClr val="accent5">
                              <a:lumMod val="75000"/>
                            </a:schemeClr>
                          </a:solidFill>
                          <a:effectLst/>
                          <a:latin typeface="+mn-lt"/>
                          <a:ea typeface="+mn-ea"/>
                          <a:cs typeface="+mn-cs"/>
                        </a:rPr>
                        <a:t>Speed up the implementation of project activities, especially the procedures of hiring the non-key experts from Consortium’s NSOs and at national level;</a:t>
                      </a:r>
                    </a:p>
                    <a:p>
                      <a:pPr marL="342900" marR="73025" lvl="0" indent="-342900" algn="just">
                        <a:spcBef>
                          <a:spcPts val="355"/>
                        </a:spcBef>
                        <a:spcAft>
                          <a:spcPts val="0"/>
                        </a:spcAft>
                        <a:buClr>
                          <a:srgbClr val="1F497D"/>
                        </a:buClr>
                        <a:buFont typeface="Symbol" panose="05050102010706020507" pitchFamily="18" charset="2"/>
                        <a:buChar char=""/>
                      </a:pPr>
                      <a:r>
                        <a:rPr lang="en-GB" sz="2000" b="0" kern="1200" dirty="0">
                          <a:solidFill>
                            <a:schemeClr val="accent5">
                              <a:lumMod val="75000"/>
                            </a:schemeClr>
                          </a:solidFill>
                          <a:effectLst/>
                          <a:latin typeface="+mn-lt"/>
                          <a:ea typeface="+mn-ea"/>
                          <a:cs typeface="+mn-cs"/>
                        </a:rPr>
                        <a:t>Pro-active participation of Poland and Denmark practitioners from NSOs;</a:t>
                      </a:r>
                    </a:p>
                    <a:p>
                      <a:pPr marL="342900" marR="73025" lvl="0" indent="-342900" algn="just" defTabSz="914400" rtl="0" eaLnBrk="1" fontAlgn="auto" latinLnBrk="0" hangingPunct="1">
                        <a:lnSpc>
                          <a:spcPct val="100000"/>
                        </a:lnSpc>
                        <a:spcBef>
                          <a:spcPts val="355"/>
                        </a:spcBef>
                        <a:spcAft>
                          <a:spcPts val="0"/>
                        </a:spcAft>
                        <a:buClr>
                          <a:srgbClr val="1F497D"/>
                        </a:buClr>
                        <a:buSzTx/>
                        <a:buFont typeface="Symbol" panose="05050102010706020507" pitchFamily="18" charset="2"/>
                        <a:buChar char=""/>
                        <a:tabLst/>
                        <a:defRPr/>
                      </a:pPr>
                      <a:r>
                        <a:rPr lang="en-US" sz="2000" b="0" kern="1200" dirty="0">
                          <a:solidFill>
                            <a:schemeClr val="accent5">
                              <a:lumMod val="75000"/>
                            </a:schemeClr>
                          </a:solidFill>
                          <a:effectLst/>
                          <a:latin typeface="+mn-lt"/>
                          <a:ea typeface="+mn-ea"/>
                          <a:cs typeface="+mn-cs"/>
                        </a:rPr>
                        <a:t>Further progress on the modernization of the NSS;</a:t>
                      </a:r>
                    </a:p>
                    <a:p>
                      <a:pPr marL="342900" marR="73025" lvl="0" indent="-342900" algn="just" defTabSz="914400" rtl="0" eaLnBrk="1" fontAlgn="auto" latinLnBrk="0" hangingPunct="1">
                        <a:lnSpc>
                          <a:spcPct val="100000"/>
                        </a:lnSpc>
                        <a:spcBef>
                          <a:spcPts val="355"/>
                        </a:spcBef>
                        <a:spcAft>
                          <a:spcPts val="0"/>
                        </a:spcAft>
                        <a:buClr>
                          <a:srgbClr val="1F497D"/>
                        </a:buClr>
                        <a:buSzTx/>
                        <a:buFont typeface="Symbol" panose="05050102010706020507" pitchFamily="18" charset="2"/>
                        <a:buChar char=""/>
                        <a:tabLst/>
                        <a:defRPr/>
                      </a:pPr>
                      <a:r>
                        <a:rPr lang="en-GB" sz="2000" b="0" kern="1200" dirty="0">
                          <a:solidFill>
                            <a:schemeClr val="accent5">
                              <a:lumMod val="75000"/>
                            </a:schemeClr>
                          </a:solidFill>
                          <a:effectLst/>
                          <a:latin typeface="+mn-lt"/>
                          <a:ea typeface="+mn-ea"/>
                          <a:cs typeface="+mn-cs"/>
                        </a:rPr>
                        <a:t>Adapt to constraints caused by  Covid-19; </a:t>
                      </a:r>
                      <a:endParaRPr lang="en-US" sz="2000" b="0" kern="1200" dirty="0">
                        <a:solidFill>
                          <a:schemeClr val="accent5">
                            <a:lumMod val="75000"/>
                          </a:schemeClr>
                        </a:solidFill>
                        <a:effectLst/>
                        <a:latin typeface="+mn-lt"/>
                        <a:ea typeface="+mn-ea"/>
                        <a:cs typeface="+mn-cs"/>
                      </a:endParaRPr>
                    </a:p>
                    <a:p>
                      <a:pPr marL="342900" marR="73025" lvl="0" indent="-342900" algn="just">
                        <a:spcBef>
                          <a:spcPts val="355"/>
                        </a:spcBef>
                        <a:spcAft>
                          <a:spcPts val="0"/>
                        </a:spcAft>
                        <a:buClr>
                          <a:srgbClr val="1F497D"/>
                        </a:buClr>
                        <a:buFont typeface="Symbol" panose="05050102010706020507" pitchFamily="18" charset="2"/>
                        <a:buChar char=""/>
                      </a:pPr>
                      <a:endParaRPr lang="en-US" sz="2000" b="0" kern="1200" dirty="0">
                        <a:solidFill>
                          <a:schemeClr val="accent5">
                            <a:lumMod val="75000"/>
                          </a:schemeClr>
                        </a:solidFill>
                        <a:effectLst/>
                        <a:latin typeface="+mn-lt"/>
                        <a:ea typeface="+mn-ea"/>
                        <a:cs typeface="+mn-cs"/>
                      </a:endParaRPr>
                    </a:p>
                  </a:txBody>
                  <a:tcPr marL="0" marR="0" marT="0" marB="0">
                    <a:noFill/>
                  </a:tcPr>
                </a:tc>
                <a:extLst>
                  <a:ext uri="{0D108BD9-81ED-4DB2-BD59-A6C34878D82A}">
                    <a16:rowId xmlns:a16="http://schemas.microsoft.com/office/drawing/2014/main" val="2110976403"/>
                  </a:ext>
                </a:extLst>
              </a:tr>
            </a:tbl>
          </a:graphicData>
        </a:graphic>
      </p:graphicFrame>
      <p:graphicFrame>
        <p:nvGraphicFramePr>
          <p:cNvPr id="6" name="Table 5">
            <a:extLst>
              <a:ext uri="{FF2B5EF4-FFF2-40B4-BE49-F238E27FC236}">
                <a16:creationId xmlns:a16="http://schemas.microsoft.com/office/drawing/2014/main" id="{5D4E9648-1A48-4FB6-8A96-E69D49D55B8D}"/>
              </a:ext>
            </a:extLst>
          </p:cNvPr>
          <p:cNvGraphicFramePr>
            <a:graphicFrameLocks noGrp="1"/>
          </p:cNvGraphicFramePr>
          <p:nvPr>
            <p:extLst>
              <p:ext uri="{D42A27DB-BD31-4B8C-83A1-F6EECF244321}">
                <p14:modId xmlns:p14="http://schemas.microsoft.com/office/powerpoint/2010/main" val="2921556253"/>
              </p:ext>
            </p:extLst>
          </p:nvPr>
        </p:nvGraphicFramePr>
        <p:xfrm>
          <a:off x="586795" y="4758433"/>
          <a:ext cx="11018410" cy="1521070"/>
        </p:xfrm>
        <a:graphic>
          <a:graphicData uri="http://schemas.openxmlformats.org/drawingml/2006/table">
            <a:tbl>
              <a:tblPr firstRow="1" firstCol="1" lastRow="1" lastCol="1" bandRow="1" bandCol="1">
                <a:tableStyleId>{5C22544A-7EE6-4342-B048-85BDC9FD1C3A}</a:tableStyleId>
              </a:tblPr>
              <a:tblGrid>
                <a:gridCol w="2464409">
                  <a:extLst>
                    <a:ext uri="{9D8B030D-6E8A-4147-A177-3AD203B41FA5}">
                      <a16:colId xmlns:a16="http://schemas.microsoft.com/office/drawing/2014/main" val="2821849385"/>
                    </a:ext>
                  </a:extLst>
                </a:gridCol>
                <a:gridCol w="8554001">
                  <a:extLst>
                    <a:ext uri="{9D8B030D-6E8A-4147-A177-3AD203B41FA5}">
                      <a16:colId xmlns:a16="http://schemas.microsoft.com/office/drawing/2014/main" val="3112588294"/>
                    </a:ext>
                  </a:extLst>
                </a:gridCol>
              </a:tblGrid>
              <a:tr h="1521070">
                <a:tc>
                  <a:txBody>
                    <a:bodyPr/>
                    <a:lstStyle/>
                    <a:p>
                      <a:pPr marL="71120" marR="0">
                        <a:spcBef>
                          <a:spcPts val="365"/>
                        </a:spcBef>
                        <a:spcAft>
                          <a:spcPts val="0"/>
                        </a:spcAft>
                      </a:pPr>
                      <a:r>
                        <a:rPr lang="en-GB" sz="2000" dirty="0">
                          <a:effectLst/>
                        </a:rPr>
                        <a:t>Main issues</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solidFill>
                      <a:schemeClr val="accent1"/>
                    </a:solidFill>
                  </a:tcPr>
                </a:tc>
                <a:tc>
                  <a:txBody>
                    <a:bodyPr/>
                    <a:lstStyle/>
                    <a:p>
                      <a:pPr marL="342900" marR="73025" lvl="0" indent="-342900" algn="just">
                        <a:lnSpc>
                          <a:spcPct val="100000"/>
                        </a:lnSpc>
                        <a:spcBef>
                          <a:spcPts val="355"/>
                        </a:spcBef>
                        <a:spcAft>
                          <a:spcPts val="0"/>
                        </a:spcAft>
                        <a:buClr>
                          <a:srgbClr val="1F497D"/>
                        </a:buClr>
                        <a:buFont typeface="Symbol" panose="05050102010706020507" pitchFamily="18" charset="2"/>
                        <a:buChar char=""/>
                      </a:pPr>
                      <a:r>
                        <a:rPr lang="en-US" sz="2000" b="0" kern="1200" dirty="0">
                          <a:solidFill>
                            <a:schemeClr val="accent5">
                              <a:lumMod val="75000"/>
                            </a:schemeClr>
                          </a:solidFill>
                          <a:effectLst/>
                          <a:latin typeface="+mn-lt"/>
                          <a:ea typeface="+mn-ea"/>
                          <a:cs typeface="+mn-cs"/>
                        </a:rPr>
                        <a:t>Project timeline too short to achieve sustainable results in some project areas</a:t>
                      </a:r>
                    </a:p>
                    <a:p>
                      <a:pPr marL="342900" marR="73025" lvl="0" indent="-342900" algn="just" defTabSz="914400" rtl="0" eaLnBrk="1" fontAlgn="auto" latinLnBrk="0" hangingPunct="1">
                        <a:lnSpc>
                          <a:spcPct val="100000"/>
                        </a:lnSpc>
                        <a:spcBef>
                          <a:spcPts val="355"/>
                        </a:spcBef>
                        <a:spcAft>
                          <a:spcPts val="0"/>
                        </a:spcAft>
                        <a:buClr>
                          <a:srgbClr val="1F497D"/>
                        </a:buClr>
                        <a:buSzTx/>
                        <a:buFont typeface="Symbol" panose="05050102010706020507" pitchFamily="18" charset="2"/>
                        <a:buChar char=""/>
                        <a:tabLst/>
                        <a:defRPr/>
                      </a:pPr>
                      <a:r>
                        <a:rPr lang="en-GB" sz="2000" b="0" kern="1200" dirty="0">
                          <a:solidFill>
                            <a:schemeClr val="accent5">
                              <a:lumMod val="75000"/>
                            </a:schemeClr>
                          </a:solidFill>
                          <a:effectLst/>
                          <a:latin typeface="+mn-lt"/>
                          <a:ea typeface="+mn-ea"/>
                          <a:cs typeface="+mn-cs"/>
                        </a:rPr>
                        <a:t>Insufficient or not enough qualified NBS staff to get involved in all projects’ areas of intervention;</a:t>
                      </a:r>
                    </a:p>
                    <a:p>
                      <a:pPr marL="342900" marR="73025" lvl="0" indent="-342900" algn="just" defTabSz="914400" rtl="0" eaLnBrk="1" fontAlgn="auto" latinLnBrk="0" hangingPunct="1">
                        <a:lnSpc>
                          <a:spcPct val="100000"/>
                        </a:lnSpc>
                        <a:spcBef>
                          <a:spcPts val="355"/>
                        </a:spcBef>
                        <a:spcAft>
                          <a:spcPts val="0"/>
                        </a:spcAft>
                        <a:buClr>
                          <a:srgbClr val="1F497D"/>
                        </a:buClr>
                        <a:buSzTx/>
                        <a:buFont typeface="Symbol" panose="05050102010706020507" pitchFamily="18" charset="2"/>
                        <a:buChar char=""/>
                        <a:tabLst/>
                        <a:defRPr/>
                      </a:pPr>
                      <a:r>
                        <a:rPr lang="en-GB" sz="2000" b="0" kern="1200" dirty="0">
                          <a:solidFill>
                            <a:schemeClr val="accent5">
                              <a:lumMod val="75000"/>
                            </a:schemeClr>
                          </a:solidFill>
                          <a:effectLst/>
                          <a:latin typeface="+mn-lt"/>
                          <a:ea typeface="+mn-ea"/>
                          <a:cs typeface="+mn-cs"/>
                        </a:rPr>
                        <a:t>Adequate hardware and software not available at </a:t>
                      </a:r>
                      <a:r>
                        <a:rPr lang="en-GB" sz="2000" b="0" kern="1200">
                          <a:solidFill>
                            <a:schemeClr val="accent5">
                              <a:lumMod val="75000"/>
                            </a:schemeClr>
                          </a:solidFill>
                          <a:effectLst/>
                          <a:latin typeface="+mn-lt"/>
                          <a:ea typeface="+mn-ea"/>
                          <a:cs typeface="+mn-cs"/>
                        </a:rPr>
                        <a:t>the NBS.</a:t>
                      </a:r>
                      <a:endParaRPr lang="en-US" sz="2000" b="0" dirty="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oFill/>
                  </a:tcPr>
                </a:tc>
                <a:extLst>
                  <a:ext uri="{0D108BD9-81ED-4DB2-BD59-A6C34878D82A}">
                    <a16:rowId xmlns:a16="http://schemas.microsoft.com/office/drawing/2014/main" val="919795114"/>
                  </a:ext>
                </a:extLst>
              </a:tr>
            </a:tbl>
          </a:graphicData>
        </a:graphic>
      </p:graphicFrame>
    </p:spTree>
    <p:extLst>
      <p:ext uri="{BB962C8B-B14F-4D97-AF65-F5344CB8AC3E}">
        <p14:creationId xmlns:p14="http://schemas.microsoft.com/office/powerpoint/2010/main" val="3602705562"/>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301550E48629A4090E72C9E458353F3" ma:contentTypeVersion="9" ma:contentTypeDescription="Create a new document." ma:contentTypeScope="" ma:versionID="cc4cc51c507a214486e88f004e73c318">
  <xsd:schema xmlns:xsd="http://www.w3.org/2001/XMLSchema" xmlns:xs="http://www.w3.org/2001/XMLSchema" xmlns:p="http://schemas.microsoft.com/office/2006/metadata/properties" xmlns:ns2="8e25aebc-3b03-4828-85b4-80a48dfcc506" targetNamespace="http://schemas.microsoft.com/office/2006/metadata/properties" ma:root="true" ma:fieldsID="8e4c964deaa834bc4be9f0626f39e53e" ns2:_="">
    <xsd:import namespace="8e25aebc-3b03-4828-85b4-80a48dfcc50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25aebc-3b03-4828-85b4-80a48dfcc50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D4FAC30-A502-44CF-94DD-647F6E1A0BDC}">
  <ds:schemaRefs>
    <ds:schemaRef ds:uri="http://schemas.microsoft.com/sharepoint/v3/contenttype/forms"/>
  </ds:schemaRefs>
</ds:datastoreItem>
</file>

<file path=customXml/itemProps2.xml><?xml version="1.0" encoding="utf-8"?>
<ds:datastoreItem xmlns:ds="http://schemas.openxmlformats.org/officeDocument/2006/customXml" ds:itemID="{8BB45544-DA3E-45B0-9909-6A970B164D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25aebc-3b03-4828-85b4-80a48dfcc5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74D1FB3-B5D6-4510-82F4-A7C9F90D7535}">
  <ds:schemaRefs>
    <ds:schemaRef ds:uri="http://purl.org/dc/terms/"/>
    <ds:schemaRef ds:uri="http://purl.org/dc/dcmitype/"/>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8e25aebc-3b03-4828-85b4-80a48dfcc506"/>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391</TotalTime>
  <Words>452</Words>
  <Application>Microsoft Office PowerPoint</Application>
  <PresentationFormat>Widescreen</PresentationFormat>
  <Paragraphs>51</Paragraphs>
  <Slides>4</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vt:i4>
      </vt:variant>
    </vt:vector>
  </HeadingPairs>
  <TitlesOfParts>
    <vt:vector size="13" baseType="lpstr">
      <vt:lpstr>Arial</vt:lpstr>
      <vt:lpstr>Arial Black</vt:lpstr>
      <vt:lpstr>Calibri</vt:lpstr>
      <vt:lpstr>Calibri Light</vt:lpstr>
      <vt:lpstr>Cambria</vt:lpstr>
      <vt:lpstr>Symbol</vt:lpstr>
      <vt:lpstr>Times New Roman</vt:lpstr>
      <vt:lpstr>Tw Cen MT Condensed</vt:lpstr>
      <vt:lpstr>Tema di Office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Amerigo Liotti</dc:creator>
  <cp:lastModifiedBy>Doina Vudvud</cp:lastModifiedBy>
  <cp:revision>40</cp:revision>
  <dcterms:created xsi:type="dcterms:W3CDTF">2020-02-24T12:56:21Z</dcterms:created>
  <dcterms:modified xsi:type="dcterms:W3CDTF">2020-10-08T13:14:31Z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0x0101007301550E48629A4090E72C9E458353F3</vt:lpwstr>
  </property>
</Properties>
</file>