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8" r:id="rId2"/>
    <p:sldId id="259" r:id="rId3"/>
    <p:sldId id="263" r:id="rId4"/>
    <p:sldId id="265" r:id="rId5"/>
    <p:sldId id="260" r:id="rId6"/>
    <p:sldId id="261" r:id="rId7"/>
    <p:sldId id="262" r:id="rId8"/>
    <p:sldId id="267" r:id="rId9"/>
    <p:sldId id="264" r:id="rId10"/>
    <p:sldId id="266"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690" autoAdjust="0"/>
  </p:normalViewPr>
  <p:slideViewPr>
    <p:cSldViewPr>
      <p:cViewPr>
        <p:scale>
          <a:sx n="104" d="100"/>
          <a:sy n="104" d="100"/>
        </p:scale>
        <p:origin x="-120" y="5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4BE74DF-4593-4644-A3C5-A0BE3293AA22}" type="datetimeFigureOut">
              <a:rPr lang="en-US"/>
              <a:pPr>
                <a:defRPr/>
              </a:pPr>
              <a:t>9/1/2014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13CE2EF-8465-459A-BBEE-F0334CDA10C7}" type="slidenum">
              <a:rPr lang="en-US"/>
              <a:pPr>
                <a:defRPr/>
              </a:pPr>
              <a:t>‹#›</a:t>
            </a:fld>
            <a:endParaRPr lang="en-US"/>
          </a:p>
        </p:txBody>
      </p:sp>
    </p:spTree>
    <p:extLst>
      <p:ext uri="{BB962C8B-B14F-4D97-AF65-F5344CB8AC3E}">
        <p14:creationId xmlns:p14="http://schemas.microsoft.com/office/powerpoint/2010/main" val="32842527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Образ слайда 1"/>
          <p:cNvSpPr>
            <a:spLocks noGrp="1" noRot="1" noChangeAspect="1"/>
          </p:cNvSpPr>
          <p:nvPr>
            <p:ph type="sldImg"/>
          </p:nvPr>
        </p:nvSpPr>
        <p:spPr bwMode="auto">
          <a:noFill/>
          <a:ln>
            <a:solidFill>
              <a:srgbClr val="000000"/>
            </a:solidFill>
            <a:miter lim="800000"/>
            <a:headEnd/>
            <a:tailEnd/>
          </a:ln>
        </p:spPr>
      </p:sp>
      <p:sp>
        <p:nvSpPr>
          <p:cNvPr id="16386"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6387"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57268D-FE56-44AB-B5AD-B63C6E0307D1}" type="slidenum">
              <a:rPr lang="ru-RU">
                <a:solidFill>
                  <a:srgbClr val="000000"/>
                </a:solidFill>
                <a:cs typeface="Arial" charset="0"/>
              </a:rPr>
              <a:pPr fontAlgn="base">
                <a:spcBef>
                  <a:spcPct val="0"/>
                </a:spcBef>
                <a:spcAft>
                  <a:spcPct val="0"/>
                </a:spcAft>
              </a:pPr>
              <a:t>1</a:t>
            </a:fld>
            <a:endParaRPr lang="ru-RU">
              <a:solidFill>
                <a:srgbClr val="000000"/>
              </a:solidFill>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66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3EA657E-C9CE-49BE-9E48-8ABD0E8475BB}" type="slidenum">
              <a:rPr lang="en-US" sz="1200">
                <a:latin typeface="Calibri" pitchFamily="34" charset="0"/>
              </a:rPr>
              <a:pPr algn="r"/>
              <a:t>4</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1C1CDA-5368-4BA1-8A05-24884322FA0B}"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auto">
                <a:spcBef>
                  <a:spcPts val="0"/>
                </a:spcBef>
                <a:spcAft>
                  <a:spcPts val="0"/>
                </a:spcAft>
                <a:defRPr/>
              </a:pPr>
              <a:endParaRPr lang="ro-RO" sz="2400">
                <a:solidFill>
                  <a:srgbClr val="000000"/>
                </a:solidFill>
                <a:latin typeface="Times New Roman" pitchFamily="18" charset="0"/>
                <a:cs typeface="+mn-cs"/>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grpSp>
      </p:grpSp>
      <p:sp>
        <p:nvSpPr>
          <p:cNvPr id="2459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a:t>Click to edit Master title style</a:t>
            </a:r>
          </a:p>
        </p:txBody>
      </p:sp>
      <p:sp>
        <p:nvSpPr>
          <p:cNvPr id="2459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83B50910-B7B7-4A21-AEDB-C418F7389A8E}" type="datetimeFigureOut">
              <a:rPr lang="ru-RU"/>
              <a:pPr>
                <a:defRPr/>
              </a:pPr>
              <a:t>01.09.2014</a:t>
            </a:fld>
            <a:endParaRPr lang="ru-RU"/>
          </a:p>
        </p:txBody>
      </p:sp>
      <p:sp>
        <p:nvSpPr>
          <p:cNvPr id="19" name="Rectangle 17"/>
          <p:cNvSpPr>
            <a:spLocks noGrp="1" noChangeArrowheads="1"/>
          </p:cNvSpPr>
          <p:nvPr>
            <p:ph type="ftr" sz="quarter" idx="11"/>
          </p:nvPr>
        </p:nvSpPr>
        <p:spPr/>
        <p:txBody>
          <a:bodyPr/>
          <a:lstStyle>
            <a:lvl1pPr>
              <a:defRPr/>
            </a:lvl1pPr>
          </a:lstStyle>
          <a:p>
            <a:pPr>
              <a:defRPr/>
            </a:pPr>
            <a:endParaRPr lang="ru-RU"/>
          </a:p>
        </p:txBody>
      </p:sp>
      <p:sp>
        <p:nvSpPr>
          <p:cNvPr id="20" name="Rectangle 18"/>
          <p:cNvSpPr>
            <a:spLocks noGrp="1" noChangeArrowheads="1"/>
          </p:cNvSpPr>
          <p:nvPr>
            <p:ph type="sldNum" sz="quarter" idx="12"/>
          </p:nvPr>
        </p:nvSpPr>
        <p:spPr/>
        <p:txBody>
          <a:bodyPr/>
          <a:lstStyle>
            <a:lvl1pPr>
              <a:defRPr/>
            </a:lvl1pPr>
          </a:lstStyle>
          <a:p>
            <a:pPr>
              <a:defRPr/>
            </a:pPr>
            <a:fld id="{7C3701DE-69AA-4002-9E4C-527D8FCDFA64}" type="slidenum">
              <a:rPr lang="ru-RU"/>
              <a:pPr>
                <a:defRPr/>
              </a:pPr>
              <a:t>‹#›</a:t>
            </a:fld>
            <a:endParaRPr lang="ru-RU"/>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241EEDC1-469D-40EC-9748-2E17D89A88BB}"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C8FF9BE6-781C-4C38-B132-7FE9B007726B}" type="datetimeFigureOut">
              <a:rPr lang="ru-RU"/>
              <a:pPr>
                <a:defRPr/>
              </a:pPr>
              <a:t>01.09.2014</a:t>
            </a:fld>
            <a:endParaRPr lang="ru-RU"/>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E1AABFC3-1378-4507-8A4A-F3E3D6B96D03}"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1431249C-1F78-4C27-81F8-E53A39720D76}" type="datetimeFigureOut">
              <a:rPr lang="ru-RU"/>
              <a:pPr>
                <a:defRPr/>
              </a:pPr>
              <a:t>01.09.2014</a:t>
            </a:fld>
            <a:endParaRPr lang="ru-RU"/>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ro-RO"/>
          </a:p>
        </p:txBody>
      </p:sp>
      <p:sp>
        <p:nvSpPr>
          <p:cNvPr id="3" name="Content Placeholder 2"/>
          <p:cNvSpPr>
            <a:spLocks noGrp="1"/>
          </p:cNvSpPr>
          <p:nvPr>
            <p:ph sz="quarter" idx="1"/>
          </p:nvPr>
        </p:nvSpPr>
        <p:spPr>
          <a:xfrm>
            <a:off x="457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half" idx="3"/>
          </p:nvPr>
        </p:nvSpPr>
        <p:spPr>
          <a:xfrm>
            <a:off x="457200" y="4000500"/>
            <a:ext cx="8229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Rectangle 2"/>
          <p:cNvSpPr>
            <a:spLocks noGrp="1" noChangeArrowheads="1"/>
          </p:cNvSpPr>
          <p:nvPr>
            <p:ph type="ftr" sz="quarter" idx="10"/>
          </p:nvPr>
        </p:nvSpPr>
        <p:spPr>
          <a:ln/>
        </p:spPr>
        <p:txBody>
          <a:bodyPr/>
          <a:lstStyle>
            <a:lvl1pPr>
              <a:defRPr/>
            </a:lvl1pPr>
          </a:lstStyle>
          <a:p>
            <a:pPr>
              <a:defRPr/>
            </a:pPr>
            <a:endParaRPr lang="ru-RU"/>
          </a:p>
        </p:txBody>
      </p:sp>
      <p:sp>
        <p:nvSpPr>
          <p:cNvPr id="7" name="Rectangle 3"/>
          <p:cNvSpPr>
            <a:spLocks noGrp="1" noChangeArrowheads="1"/>
          </p:cNvSpPr>
          <p:nvPr>
            <p:ph type="sldNum" sz="quarter" idx="11"/>
          </p:nvPr>
        </p:nvSpPr>
        <p:spPr>
          <a:ln/>
        </p:spPr>
        <p:txBody>
          <a:bodyPr/>
          <a:lstStyle>
            <a:lvl1pPr>
              <a:defRPr/>
            </a:lvl1pPr>
          </a:lstStyle>
          <a:p>
            <a:pPr>
              <a:defRPr/>
            </a:pPr>
            <a:fld id="{C41560C8-EC6F-4D7C-8441-B8C21EEFAD83}" type="slidenum">
              <a:rPr lang="ru-RU"/>
              <a:pPr>
                <a:defRPr/>
              </a:pPr>
              <a:t>‹#›</a:t>
            </a:fld>
            <a:endParaRPr lang="ru-RU"/>
          </a:p>
        </p:txBody>
      </p:sp>
      <p:sp>
        <p:nvSpPr>
          <p:cNvPr id="8" name="Rectangle 16"/>
          <p:cNvSpPr>
            <a:spLocks noGrp="1" noChangeArrowheads="1"/>
          </p:cNvSpPr>
          <p:nvPr>
            <p:ph type="dt" sz="half" idx="12"/>
          </p:nvPr>
        </p:nvSpPr>
        <p:spPr>
          <a:ln/>
        </p:spPr>
        <p:txBody>
          <a:bodyPr/>
          <a:lstStyle>
            <a:lvl1pPr>
              <a:defRPr/>
            </a:lvl1pPr>
          </a:lstStyle>
          <a:p>
            <a:pPr>
              <a:defRPr/>
            </a:pPr>
            <a:fld id="{1F09898F-AF1A-41F7-B8CB-6115E9F13C5A}" type="datetimeFigureOut">
              <a:rPr lang="ru-RU"/>
              <a:pPr>
                <a:defRPr/>
              </a:pPr>
              <a:t>01.09.2014</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440CCD48-3FE1-43E5-8D82-01782858847D}"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9F10EE21-B3E8-4968-9DDD-A3896B6954E9}" type="datetimeFigureOut">
              <a:rPr lang="ru-RU"/>
              <a:pPr>
                <a:defRPr/>
              </a:pPr>
              <a:t>01.09.2014</a:t>
            </a:fld>
            <a:endParaRPr lang="ru-RU"/>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p>
        </p:txBody>
      </p:sp>
      <p:sp>
        <p:nvSpPr>
          <p:cNvPr id="5" name="Rectangle 3"/>
          <p:cNvSpPr>
            <a:spLocks noGrp="1" noChangeArrowheads="1"/>
          </p:cNvSpPr>
          <p:nvPr>
            <p:ph type="sldNum" sz="quarter" idx="11"/>
          </p:nvPr>
        </p:nvSpPr>
        <p:spPr>
          <a:ln/>
        </p:spPr>
        <p:txBody>
          <a:bodyPr/>
          <a:lstStyle>
            <a:lvl1pPr>
              <a:defRPr/>
            </a:lvl1pPr>
          </a:lstStyle>
          <a:p>
            <a:pPr>
              <a:defRPr/>
            </a:pPr>
            <a:fld id="{CCA6C005-2F3B-4E62-8A0A-032212D6DE25}" type="slidenum">
              <a:rPr lang="ru-RU"/>
              <a:pPr>
                <a:defRPr/>
              </a:pPr>
              <a:t>‹#›</a:t>
            </a:fld>
            <a:endParaRPr lang="ru-RU"/>
          </a:p>
        </p:txBody>
      </p:sp>
      <p:sp>
        <p:nvSpPr>
          <p:cNvPr id="6" name="Rectangle 16"/>
          <p:cNvSpPr>
            <a:spLocks noGrp="1" noChangeArrowheads="1"/>
          </p:cNvSpPr>
          <p:nvPr>
            <p:ph type="dt" sz="half" idx="12"/>
          </p:nvPr>
        </p:nvSpPr>
        <p:spPr>
          <a:ln/>
        </p:spPr>
        <p:txBody>
          <a:bodyPr/>
          <a:lstStyle>
            <a:lvl1pPr>
              <a:defRPr/>
            </a:lvl1pPr>
          </a:lstStyle>
          <a:p>
            <a:pPr>
              <a:defRPr/>
            </a:pPr>
            <a:fld id="{7E82DF1E-937C-4CC9-B6AE-14D7E1DE1E5B}" type="datetimeFigureOut">
              <a:rPr lang="ru-RU"/>
              <a:pPr>
                <a:defRPr/>
              </a:pPr>
              <a:t>01.09.2014</a:t>
            </a:fld>
            <a:endParaRPr lang="ru-RU"/>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0F938C02-D864-4CCD-89A4-DCE934A0BEEE}"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fld id="{7C0094DA-FCBE-40C8-89FE-DFA1A16C5F54}" type="datetimeFigureOut">
              <a:rPr lang="ru-RU"/>
              <a:pPr>
                <a:defRPr/>
              </a:pPr>
              <a:t>01.09.2014</a:t>
            </a:fld>
            <a:endParaRPr lang="ru-RU"/>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ro-RO"/>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Rectangle 2"/>
          <p:cNvSpPr>
            <a:spLocks noGrp="1" noChangeArrowheads="1"/>
          </p:cNvSpPr>
          <p:nvPr>
            <p:ph type="ftr" sz="quarter" idx="10"/>
          </p:nvPr>
        </p:nvSpPr>
        <p:spPr>
          <a:ln/>
        </p:spPr>
        <p:txBody>
          <a:bodyPr/>
          <a:lstStyle>
            <a:lvl1pPr>
              <a:defRPr/>
            </a:lvl1pPr>
          </a:lstStyle>
          <a:p>
            <a:pPr>
              <a:defRPr/>
            </a:pPr>
            <a:endParaRPr lang="ru-RU"/>
          </a:p>
        </p:txBody>
      </p:sp>
      <p:sp>
        <p:nvSpPr>
          <p:cNvPr id="8" name="Rectangle 3"/>
          <p:cNvSpPr>
            <a:spLocks noGrp="1" noChangeArrowheads="1"/>
          </p:cNvSpPr>
          <p:nvPr>
            <p:ph type="sldNum" sz="quarter" idx="11"/>
          </p:nvPr>
        </p:nvSpPr>
        <p:spPr>
          <a:ln/>
        </p:spPr>
        <p:txBody>
          <a:bodyPr/>
          <a:lstStyle>
            <a:lvl1pPr>
              <a:defRPr/>
            </a:lvl1pPr>
          </a:lstStyle>
          <a:p>
            <a:pPr>
              <a:defRPr/>
            </a:pPr>
            <a:fld id="{CE8B4AD2-AF68-42DB-A07F-7B2F0E102C18}" type="slidenum">
              <a:rPr lang="ru-RU"/>
              <a:pPr>
                <a:defRPr/>
              </a:pPr>
              <a:t>‹#›</a:t>
            </a:fld>
            <a:endParaRPr lang="ru-RU"/>
          </a:p>
        </p:txBody>
      </p:sp>
      <p:sp>
        <p:nvSpPr>
          <p:cNvPr id="9" name="Rectangle 16"/>
          <p:cNvSpPr>
            <a:spLocks noGrp="1" noChangeArrowheads="1"/>
          </p:cNvSpPr>
          <p:nvPr>
            <p:ph type="dt" sz="half" idx="12"/>
          </p:nvPr>
        </p:nvSpPr>
        <p:spPr>
          <a:ln/>
        </p:spPr>
        <p:txBody>
          <a:bodyPr/>
          <a:lstStyle>
            <a:lvl1pPr>
              <a:defRPr/>
            </a:lvl1pPr>
          </a:lstStyle>
          <a:p>
            <a:pPr>
              <a:defRPr/>
            </a:pPr>
            <a:fld id="{789EABF0-CB54-49C8-AF82-7FC20DE9343A}" type="datetimeFigureOut">
              <a:rPr lang="ru-RU"/>
              <a:pPr>
                <a:defRPr/>
              </a:pPr>
              <a:t>01.09.2014</a:t>
            </a:fld>
            <a:endParaRPr lang="ru-RU"/>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ro-RO"/>
          </a:p>
        </p:txBody>
      </p:sp>
      <p:sp>
        <p:nvSpPr>
          <p:cNvPr id="3" name="Rectangle 2"/>
          <p:cNvSpPr>
            <a:spLocks noGrp="1" noChangeArrowheads="1"/>
          </p:cNvSpPr>
          <p:nvPr>
            <p:ph type="ftr" sz="quarter" idx="10"/>
          </p:nvPr>
        </p:nvSpPr>
        <p:spPr>
          <a:ln/>
        </p:spPr>
        <p:txBody>
          <a:bodyPr/>
          <a:lstStyle>
            <a:lvl1pPr>
              <a:defRPr/>
            </a:lvl1pPr>
          </a:lstStyle>
          <a:p>
            <a:pPr>
              <a:defRPr/>
            </a:pPr>
            <a:endParaRPr lang="ru-RU"/>
          </a:p>
        </p:txBody>
      </p:sp>
      <p:sp>
        <p:nvSpPr>
          <p:cNvPr id="4" name="Rectangle 3"/>
          <p:cNvSpPr>
            <a:spLocks noGrp="1" noChangeArrowheads="1"/>
          </p:cNvSpPr>
          <p:nvPr>
            <p:ph type="sldNum" sz="quarter" idx="11"/>
          </p:nvPr>
        </p:nvSpPr>
        <p:spPr>
          <a:ln/>
        </p:spPr>
        <p:txBody>
          <a:bodyPr/>
          <a:lstStyle>
            <a:lvl1pPr>
              <a:defRPr/>
            </a:lvl1pPr>
          </a:lstStyle>
          <a:p>
            <a:pPr>
              <a:defRPr/>
            </a:pPr>
            <a:fld id="{4AC26E1C-F190-462C-B11B-CE647BC48C52}" type="slidenum">
              <a:rPr lang="ru-RU"/>
              <a:pPr>
                <a:defRPr/>
              </a:pPr>
              <a:t>‹#›</a:t>
            </a:fld>
            <a:endParaRPr lang="ru-RU"/>
          </a:p>
        </p:txBody>
      </p:sp>
      <p:sp>
        <p:nvSpPr>
          <p:cNvPr id="5" name="Rectangle 16"/>
          <p:cNvSpPr>
            <a:spLocks noGrp="1" noChangeArrowheads="1"/>
          </p:cNvSpPr>
          <p:nvPr>
            <p:ph type="dt" sz="half" idx="12"/>
          </p:nvPr>
        </p:nvSpPr>
        <p:spPr>
          <a:ln/>
        </p:spPr>
        <p:txBody>
          <a:bodyPr/>
          <a:lstStyle>
            <a:lvl1pPr>
              <a:defRPr/>
            </a:lvl1pPr>
          </a:lstStyle>
          <a:p>
            <a:pPr>
              <a:defRPr/>
            </a:pPr>
            <a:fld id="{DBBD23C4-CB68-4AF9-95E4-0CCDCA7B44C5}" type="datetimeFigureOut">
              <a:rPr lang="ru-RU"/>
              <a:pPr>
                <a:defRPr/>
              </a:pPr>
              <a:t>01.09.2014</a:t>
            </a:fld>
            <a:endParaRPr lang="ru-RU"/>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p>
        </p:txBody>
      </p:sp>
      <p:sp>
        <p:nvSpPr>
          <p:cNvPr id="3" name="Rectangle 3"/>
          <p:cNvSpPr>
            <a:spLocks noGrp="1" noChangeArrowheads="1"/>
          </p:cNvSpPr>
          <p:nvPr>
            <p:ph type="sldNum" sz="quarter" idx="11"/>
          </p:nvPr>
        </p:nvSpPr>
        <p:spPr>
          <a:ln/>
        </p:spPr>
        <p:txBody>
          <a:bodyPr/>
          <a:lstStyle>
            <a:lvl1pPr>
              <a:defRPr/>
            </a:lvl1pPr>
          </a:lstStyle>
          <a:p>
            <a:pPr>
              <a:defRPr/>
            </a:pPr>
            <a:fld id="{AD793115-B1BE-4978-9957-56B60CD7E85D}" type="slidenum">
              <a:rPr lang="ru-RU"/>
              <a:pPr>
                <a:defRPr/>
              </a:pPr>
              <a:t>‹#›</a:t>
            </a:fld>
            <a:endParaRPr lang="ru-RU"/>
          </a:p>
        </p:txBody>
      </p:sp>
      <p:sp>
        <p:nvSpPr>
          <p:cNvPr id="4" name="Rectangle 16"/>
          <p:cNvSpPr>
            <a:spLocks noGrp="1" noChangeArrowheads="1"/>
          </p:cNvSpPr>
          <p:nvPr>
            <p:ph type="dt" sz="half" idx="12"/>
          </p:nvPr>
        </p:nvSpPr>
        <p:spPr>
          <a:ln/>
        </p:spPr>
        <p:txBody>
          <a:bodyPr/>
          <a:lstStyle>
            <a:lvl1pPr>
              <a:defRPr/>
            </a:lvl1pPr>
          </a:lstStyle>
          <a:p>
            <a:pPr>
              <a:defRPr/>
            </a:pPr>
            <a:fld id="{82F0B950-48CF-494C-85CB-21CC94DDE8AE}" type="datetimeFigureOut">
              <a:rPr lang="ru-RU"/>
              <a:pPr>
                <a:defRPr/>
              </a:pPr>
              <a:t>01.09.2014</a:t>
            </a:fld>
            <a:endParaRPr lang="ru-RU"/>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BE2DB87A-4CAB-4D89-96C0-5CB6D919219F}"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fld id="{2258358C-A155-45A7-94D9-441123DE159F}" type="datetimeFigureOut">
              <a:rPr lang="ru-RU"/>
              <a:pPr>
                <a:defRPr/>
              </a:pPr>
              <a:t>01.09.2014</a:t>
            </a:fld>
            <a:endParaRPr lang="ru-RU"/>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o-RO"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p>
        </p:txBody>
      </p:sp>
      <p:sp>
        <p:nvSpPr>
          <p:cNvPr id="6" name="Rectangle 3"/>
          <p:cNvSpPr>
            <a:spLocks noGrp="1" noChangeArrowheads="1"/>
          </p:cNvSpPr>
          <p:nvPr>
            <p:ph type="sldNum" sz="quarter" idx="11"/>
          </p:nvPr>
        </p:nvSpPr>
        <p:spPr>
          <a:ln/>
        </p:spPr>
        <p:txBody>
          <a:bodyPr/>
          <a:lstStyle>
            <a:lvl1pPr>
              <a:defRPr/>
            </a:lvl1pPr>
          </a:lstStyle>
          <a:p>
            <a:pPr>
              <a:defRPr/>
            </a:pPr>
            <a:fld id="{0A637F1F-4E28-4315-8008-C6BFB7D68845}" type="slidenum">
              <a:rPr lang="ru-RU"/>
              <a:pPr>
                <a:defRPr/>
              </a:pPr>
              <a:t>‹#›</a:t>
            </a:fld>
            <a:endParaRPr lang="ru-RU"/>
          </a:p>
        </p:txBody>
      </p:sp>
      <p:sp>
        <p:nvSpPr>
          <p:cNvPr id="7" name="Rectangle 16"/>
          <p:cNvSpPr>
            <a:spLocks noGrp="1" noChangeArrowheads="1"/>
          </p:cNvSpPr>
          <p:nvPr>
            <p:ph type="dt" sz="half" idx="12"/>
          </p:nvPr>
        </p:nvSpPr>
        <p:spPr>
          <a:ln/>
        </p:spPr>
        <p:txBody>
          <a:bodyPr/>
          <a:lstStyle>
            <a:lvl1pPr>
              <a:defRPr/>
            </a:lvl1pPr>
          </a:lstStyle>
          <a:p>
            <a:pPr>
              <a:defRPr/>
            </a:pPr>
            <a:fld id="{FD213EAC-C106-4DF4-BCA1-301ACC7FE180}" type="datetimeFigureOut">
              <a:rPr lang="ru-RU"/>
              <a:pPr>
                <a:defRPr/>
              </a:pPr>
              <a:t>01.09.2014</a:t>
            </a:fld>
            <a:endParaRPr lang="ru-RU"/>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fontAlgn="auto">
              <a:spcBef>
                <a:spcPts val="0"/>
              </a:spcBef>
              <a:spcAft>
                <a:spcPts val="0"/>
              </a:spcAft>
              <a:defRPr sz="1200">
                <a:solidFill>
                  <a:srgbClr val="000000"/>
                </a:solidFill>
                <a:latin typeface="+mn-lt"/>
                <a:cs typeface="+mn-cs"/>
              </a:defRPr>
            </a:lvl1pPr>
          </a:lstStyle>
          <a:p>
            <a:pPr>
              <a:defRPr/>
            </a:pPr>
            <a:endParaRPr lang="ru-RU"/>
          </a:p>
        </p:txBody>
      </p:sp>
      <p:sp>
        <p:nvSpPr>
          <p:cNvPr id="2355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fontAlgn="auto">
              <a:spcBef>
                <a:spcPts val="0"/>
              </a:spcBef>
              <a:spcAft>
                <a:spcPts val="0"/>
              </a:spcAft>
              <a:defRPr sz="1200">
                <a:solidFill>
                  <a:srgbClr val="000000"/>
                </a:solidFill>
                <a:latin typeface="Arial Black" pitchFamily="34" charset="0"/>
                <a:cs typeface="+mn-cs"/>
              </a:defRPr>
            </a:lvl1pPr>
          </a:lstStyle>
          <a:p>
            <a:pPr>
              <a:defRPr/>
            </a:pPr>
            <a:fld id="{6DCDE6DC-9372-4048-B151-1EA6368FA3CD}" type="slidenum">
              <a:rPr lang="ru-RU"/>
              <a:pPr>
                <a:defRPr/>
              </a:pPr>
              <a:t>‹#›</a:t>
            </a:fld>
            <a:endParaRPr lang="ru-RU"/>
          </a:p>
        </p:txBody>
      </p:sp>
      <p:grpSp>
        <p:nvGrpSpPr>
          <p:cNvPr id="1028" name="Group 4"/>
          <p:cNvGrpSpPr>
            <a:grpSpLocks/>
          </p:cNvGrpSpPr>
          <p:nvPr/>
        </p:nvGrpSpPr>
        <p:grpSpPr bwMode="auto">
          <a:xfrm>
            <a:off x="0" y="0"/>
            <a:ext cx="9144000" cy="546100"/>
            <a:chOff x="0" y="0"/>
            <a:chExt cx="5760" cy="344"/>
          </a:xfrm>
        </p:grpSpPr>
        <p:sp>
          <p:nvSpPr>
            <p:cNvPr id="2355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fontAlgn="auto">
                <a:spcBef>
                  <a:spcPts val="0"/>
                </a:spcBef>
                <a:spcAft>
                  <a:spcPts val="0"/>
                </a:spcAft>
                <a:defRPr/>
              </a:pPr>
              <a:endParaRPr lang="ro-RO" sz="2400">
                <a:solidFill>
                  <a:srgbClr val="000000"/>
                </a:solidFill>
                <a:latin typeface="Times New Roman" pitchFamily="18" charset="0"/>
                <a:cs typeface="+mn-cs"/>
              </a:endParaRPr>
            </a:p>
          </p:txBody>
        </p:sp>
        <p:sp>
          <p:nvSpPr>
            <p:cNvPr id="2355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2355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a:solidFill>
                  <a:srgbClr val="666699"/>
                </a:solidFill>
                <a:latin typeface="+mn-lt"/>
                <a:cs typeface="+mn-cs"/>
              </a:endParaRPr>
            </a:p>
          </p:txBody>
        </p:sp>
        <p:sp>
          <p:nvSpPr>
            <p:cNvPr id="2356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a:solidFill>
                  <a:srgbClr val="666699"/>
                </a:solidFill>
                <a:latin typeface="+mn-lt"/>
                <a:cs typeface="+mn-cs"/>
              </a:endParaRPr>
            </a:p>
          </p:txBody>
        </p:sp>
        <p:sp>
          <p:nvSpPr>
            <p:cNvPr id="2356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a:solidFill>
                  <a:srgbClr val="9999CC"/>
                </a:solidFill>
                <a:latin typeface="+mn-lt"/>
                <a:cs typeface="+mn-cs"/>
              </a:endParaRPr>
            </a:p>
          </p:txBody>
        </p:sp>
        <p:sp>
          <p:nvSpPr>
            <p:cNvPr id="2356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fontAlgn="auto">
                <a:spcBef>
                  <a:spcPts val="0"/>
                </a:spcBef>
                <a:spcAft>
                  <a:spcPts val="0"/>
                </a:spcAft>
                <a:defRPr/>
              </a:pPr>
              <a:endParaRPr lang="ro-RO">
                <a:solidFill>
                  <a:srgbClr val="666699"/>
                </a:solidFill>
                <a:latin typeface="+mn-lt"/>
                <a:cs typeface="+mn-cs"/>
              </a:endParaRPr>
            </a:p>
          </p:txBody>
        </p:sp>
        <p:sp>
          <p:nvSpPr>
            <p:cNvPr id="2356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fontAlgn="auto">
                <a:spcBef>
                  <a:spcPts val="0"/>
                </a:spcBef>
                <a:spcAft>
                  <a:spcPts val="0"/>
                </a:spcAft>
                <a:defRPr/>
              </a:pPr>
              <a:endParaRPr lang="ro-RO" sz="2400">
                <a:solidFill>
                  <a:srgbClr val="000000"/>
                </a:solidFill>
                <a:latin typeface="Times New Roman" pitchFamily="18" charset="0"/>
                <a:cs typeface="+mn-cs"/>
              </a:endParaRPr>
            </a:p>
          </p:txBody>
        </p:sp>
        <p:sp>
          <p:nvSpPr>
            <p:cNvPr id="2356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a:solidFill>
                  <a:srgbClr val="9999CC"/>
                </a:solidFill>
                <a:latin typeface="+mn-lt"/>
                <a:cs typeface="+mn-cs"/>
              </a:endParaRPr>
            </a:p>
          </p:txBody>
        </p:sp>
        <p:sp>
          <p:nvSpPr>
            <p:cNvPr id="2356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fontAlgn="auto">
                <a:spcBef>
                  <a:spcPts val="0"/>
                </a:spcBef>
                <a:spcAft>
                  <a:spcPts val="0"/>
                </a:spcAft>
                <a:defRPr/>
              </a:pPr>
              <a:endParaRPr lang="ro-RO">
                <a:solidFill>
                  <a:srgbClr val="9999CC"/>
                </a:solidFill>
                <a:latin typeface="+mn-lt"/>
                <a:cs typeface="+mn-cs"/>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2356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fontAlgn="auto">
              <a:spcBef>
                <a:spcPts val="0"/>
              </a:spcBef>
              <a:spcAft>
                <a:spcPts val="0"/>
              </a:spcAft>
              <a:defRPr sz="1200">
                <a:solidFill>
                  <a:srgbClr val="000000"/>
                </a:solidFill>
                <a:latin typeface="+mn-lt"/>
                <a:cs typeface="+mn-cs"/>
              </a:defRPr>
            </a:lvl1pPr>
          </a:lstStyle>
          <a:p>
            <a:pPr>
              <a:defRPr/>
            </a:pPr>
            <a:fld id="{D0BA1760-765F-427A-B206-947EE0EBF0A5}" type="datetimeFigureOut">
              <a:rPr lang="ru-RU"/>
              <a:pPr>
                <a:defRPr/>
              </a:pPr>
              <a:t>01.09.2014</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 id="2147483662" r:id="rId12"/>
  </p:sldLayoutIdLst>
  <p:transition>
    <p:wipe dir="d"/>
  </p:transition>
  <p:timing>
    <p:tnLst>
      <p:par>
        <p:cTn id="1" dur="indefinite" restart="never" nodeType="tmRoot"/>
      </p:par>
    </p:tnLst>
  </p:timing>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gif"/><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hyperlink" Target="http://www.date.gov.m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ate.gov.m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912813" y="349250"/>
          <a:ext cx="7344816" cy="1279862"/>
        </p:xfrm>
        <a:graphic>
          <a:graphicData uri="http://schemas.openxmlformats.org/drawingml/2006/table">
            <a:tbl>
              <a:tblPr firstRow="1" firstCol="1" bandRow="1" bandCol="1">
                <a:tableStyleId>{5C22544A-7EE6-4342-B048-85BDC9FD1C3A}</a:tableStyleId>
              </a:tblPr>
              <a:tblGrid>
                <a:gridCol w="2657742"/>
                <a:gridCol w="2566827"/>
                <a:gridCol w="2120247"/>
              </a:tblGrid>
              <a:tr h="1279862">
                <a:tc>
                  <a:txBody>
                    <a:bodyPr/>
                    <a:lstStyle/>
                    <a:p>
                      <a:pPr algn="just">
                        <a:lnSpc>
                          <a:spcPts val="1535"/>
                        </a:lnSpc>
                        <a:spcAft>
                          <a:spcPts val="1000"/>
                        </a:spcAft>
                      </a:pPr>
                      <a:endParaRPr lang="ro-RO" sz="1100" dirty="0">
                        <a:solidFill>
                          <a:schemeClr val="tx1"/>
                        </a:solidFill>
                        <a:effectLst/>
                        <a:latin typeface="Calibri"/>
                        <a:ea typeface="Calibri"/>
                        <a:cs typeface="Times New Roman"/>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35"/>
                        </a:lnSpc>
                        <a:spcAft>
                          <a:spcPts val="1000"/>
                        </a:spcAft>
                      </a:pPr>
                      <a:endParaRPr lang="ro-RO" sz="1100" dirty="0" smtClean="0">
                        <a:solidFill>
                          <a:schemeClr val="tx1"/>
                        </a:solidFill>
                        <a:effectLst/>
                        <a:latin typeface="Calibri"/>
                        <a:ea typeface="Calibri"/>
                        <a:cs typeface="Times New Roman"/>
                      </a:endParaRPr>
                    </a:p>
                    <a:p>
                      <a:pPr algn="ctr">
                        <a:lnSpc>
                          <a:spcPts val="1535"/>
                        </a:lnSpc>
                        <a:spcAft>
                          <a:spcPts val="1000"/>
                        </a:spcAft>
                      </a:pPr>
                      <a:endParaRPr lang="ro-RO" sz="1100" dirty="0" smtClean="0">
                        <a:solidFill>
                          <a:schemeClr val="tx1"/>
                        </a:solidFill>
                        <a:effectLst/>
                        <a:latin typeface="Calibri"/>
                        <a:ea typeface="Calibri"/>
                        <a:cs typeface="Times New Roman"/>
                      </a:endParaRPr>
                    </a:p>
                    <a:p>
                      <a:pPr algn="ctr">
                        <a:lnSpc>
                          <a:spcPts val="1535"/>
                        </a:lnSpc>
                        <a:spcAft>
                          <a:spcPts val="1000"/>
                        </a:spcAft>
                      </a:pPr>
                      <a:endParaRPr lang="ro-RO" sz="1100" dirty="0" smtClean="0">
                        <a:solidFill>
                          <a:schemeClr val="tx1"/>
                        </a:solidFill>
                        <a:effectLst/>
                        <a:latin typeface="Calibri"/>
                        <a:ea typeface="Calibri"/>
                        <a:cs typeface="Times New Roman"/>
                      </a:endParaRPr>
                    </a:p>
                    <a:p>
                      <a:pPr algn="ctr">
                        <a:lnSpc>
                          <a:spcPts val="1535"/>
                        </a:lnSpc>
                        <a:spcAft>
                          <a:spcPts val="1000"/>
                        </a:spcAft>
                      </a:pPr>
                      <a:r>
                        <a:rPr lang="ro-RO" sz="1100" dirty="0" smtClean="0">
                          <a:solidFill>
                            <a:schemeClr val="tx1"/>
                          </a:solidFill>
                          <a:effectLst/>
                          <a:latin typeface="Calibri"/>
                          <a:ea typeface="Calibri"/>
                          <a:cs typeface="Times New Roman"/>
                        </a:rPr>
                        <a:t>Guvernul</a:t>
                      </a:r>
                      <a:r>
                        <a:rPr lang="ro-RO" sz="1100" baseline="0" dirty="0" smtClean="0">
                          <a:solidFill>
                            <a:schemeClr val="tx1"/>
                          </a:solidFill>
                          <a:effectLst/>
                          <a:latin typeface="Calibri"/>
                          <a:ea typeface="Calibri"/>
                          <a:cs typeface="Times New Roman"/>
                        </a:rPr>
                        <a:t> Republicii Moldova</a:t>
                      </a:r>
                      <a:endParaRPr lang="ro-RO" sz="1100" dirty="0" smtClean="0">
                        <a:solidFill>
                          <a:schemeClr val="tx1"/>
                        </a:solidFill>
                        <a:effectLst/>
                        <a:latin typeface="Calibri"/>
                        <a:ea typeface="Calibri"/>
                        <a:cs typeface="Times New Roman"/>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lnSpc>
                          <a:spcPts val="1535"/>
                        </a:lnSpc>
                        <a:spcAft>
                          <a:spcPts val="1000"/>
                        </a:spcAft>
                      </a:pPr>
                      <a:endParaRPr lang="ro-RO" sz="1100" dirty="0" smtClean="0">
                        <a:solidFill>
                          <a:schemeClr val="tx1"/>
                        </a:solidFill>
                        <a:effectLst/>
                        <a:latin typeface="Calibri"/>
                        <a:ea typeface="Calibri"/>
                        <a:cs typeface="Times New Roman"/>
                      </a:endParaRPr>
                    </a:p>
                    <a:p>
                      <a:pPr algn="just">
                        <a:lnSpc>
                          <a:spcPts val="1535"/>
                        </a:lnSpc>
                        <a:spcAft>
                          <a:spcPts val="1000"/>
                        </a:spcAft>
                      </a:pPr>
                      <a:endParaRPr lang="ro-RO" sz="1100" dirty="0" smtClean="0">
                        <a:solidFill>
                          <a:schemeClr val="tx1"/>
                        </a:solidFill>
                        <a:effectLst/>
                        <a:latin typeface="Calibri"/>
                        <a:ea typeface="Calibri"/>
                        <a:cs typeface="Times New Roman"/>
                      </a:endParaRPr>
                    </a:p>
                    <a:p>
                      <a:pPr algn="just">
                        <a:lnSpc>
                          <a:spcPts val="1535"/>
                        </a:lnSpc>
                        <a:spcAft>
                          <a:spcPts val="1000"/>
                        </a:spcAft>
                      </a:pPr>
                      <a:endParaRPr lang="ro-RO" sz="1100" dirty="0" smtClean="0">
                        <a:solidFill>
                          <a:schemeClr val="tx1"/>
                        </a:solidFill>
                        <a:effectLst/>
                        <a:latin typeface="Calibri"/>
                        <a:ea typeface="Calibri"/>
                        <a:cs typeface="Times New Roman"/>
                      </a:endParaRPr>
                    </a:p>
                    <a:p>
                      <a:pPr algn="ctr">
                        <a:lnSpc>
                          <a:spcPts val="1535"/>
                        </a:lnSpc>
                        <a:spcAft>
                          <a:spcPts val="1000"/>
                        </a:spcAft>
                      </a:pPr>
                      <a:r>
                        <a:rPr lang="ro-RO" sz="1100" dirty="0" smtClean="0">
                          <a:solidFill>
                            <a:schemeClr val="tx1"/>
                          </a:solidFill>
                          <a:effectLst/>
                          <a:latin typeface="Calibri"/>
                          <a:ea typeface="Calibri"/>
                          <a:cs typeface="Times New Roman"/>
                        </a:rPr>
                        <a:t>Guvernul României</a:t>
                      </a:r>
                      <a:endParaRPr lang="ro-RO" sz="1100" dirty="0">
                        <a:solidFill>
                          <a:schemeClr val="tx1"/>
                        </a:solidFill>
                        <a:effectLst/>
                        <a:latin typeface="Calibri"/>
                        <a:ea typeface="Calibri"/>
                        <a:cs typeface="Times New Roman"/>
                      </a:endParaRPr>
                    </a:p>
                  </a:txBody>
                  <a:tcPr marL="68580" marR="68580" marT="0" marB="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15368" name="Picture 8" descr="gerb"/>
          <p:cNvPicPr>
            <a:picLocks noChangeAspect="1" noChangeArrowheads="1"/>
          </p:cNvPicPr>
          <p:nvPr/>
        </p:nvPicPr>
        <p:blipFill>
          <a:blip r:embed="rId4"/>
          <a:srcRect/>
          <a:stretch>
            <a:fillRect/>
          </a:stretch>
        </p:blipFill>
        <p:spPr bwMode="auto">
          <a:xfrm>
            <a:off x="3814763" y="284163"/>
            <a:ext cx="2162175" cy="1058862"/>
          </a:xfrm>
          <a:prstGeom prst="rect">
            <a:avLst/>
          </a:prstGeom>
          <a:noFill/>
          <a:ln w="9525">
            <a:noFill/>
            <a:miter lim="800000"/>
            <a:headEnd/>
            <a:tailEnd/>
          </a:ln>
        </p:spPr>
      </p:pic>
      <p:pic>
        <p:nvPicPr>
          <p:cNvPr id="15369" name="Picture 9" descr="stema_romania"/>
          <p:cNvPicPr>
            <a:picLocks noChangeAspect="1" noChangeArrowheads="1"/>
          </p:cNvPicPr>
          <p:nvPr/>
        </p:nvPicPr>
        <p:blipFill>
          <a:blip r:embed="rId5"/>
          <a:srcRect/>
          <a:stretch>
            <a:fillRect/>
          </a:stretch>
        </p:blipFill>
        <p:spPr bwMode="auto">
          <a:xfrm>
            <a:off x="6940550" y="455613"/>
            <a:ext cx="620713" cy="847725"/>
          </a:xfrm>
          <a:prstGeom prst="rect">
            <a:avLst/>
          </a:prstGeom>
          <a:noFill/>
          <a:ln w="9525">
            <a:noFill/>
            <a:miter lim="800000"/>
            <a:headEnd/>
            <a:tailEnd/>
          </a:ln>
        </p:spPr>
      </p:pic>
      <p:grpSp>
        <p:nvGrpSpPr>
          <p:cNvPr id="15370" name="Группа 6"/>
          <p:cNvGrpSpPr>
            <a:grpSpLocks/>
          </p:cNvGrpSpPr>
          <p:nvPr/>
        </p:nvGrpSpPr>
        <p:grpSpPr bwMode="auto">
          <a:xfrm>
            <a:off x="912813" y="892175"/>
            <a:ext cx="2160587" cy="525463"/>
            <a:chOff x="1115615" y="1228221"/>
            <a:chExt cx="2376265" cy="643775"/>
          </a:xfrm>
        </p:grpSpPr>
        <p:pic>
          <p:nvPicPr>
            <p:cNvPr id="15374" name="Picture 12" descr="Logo"/>
            <p:cNvPicPr>
              <a:picLocks noChangeAspect="1" noChangeArrowheads="1"/>
            </p:cNvPicPr>
            <p:nvPr/>
          </p:nvPicPr>
          <p:blipFill>
            <a:blip r:embed="rId6"/>
            <a:srcRect/>
            <a:stretch>
              <a:fillRect/>
            </a:stretch>
          </p:blipFill>
          <p:spPr bwMode="auto">
            <a:xfrm>
              <a:off x="1288232" y="1228221"/>
              <a:ext cx="2203648" cy="627783"/>
            </a:xfrm>
            <a:prstGeom prst="rect">
              <a:avLst/>
            </a:prstGeom>
            <a:noFill/>
            <a:ln w="9525">
              <a:noFill/>
              <a:miter lim="800000"/>
              <a:headEnd/>
              <a:tailEnd/>
            </a:ln>
          </p:spPr>
        </p:pic>
        <p:pic>
          <p:nvPicPr>
            <p:cNvPr id="15375" name="Picture 11" descr="http://www.americanalumni.eu/UserFiles/File/Utenti/touche/unflag.gif"/>
            <p:cNvPicPr>
              <a:picLocks noChangeAspect="1" noChangeArrowheads="1"/>
            </p:cNvPicPr>
            <p:nvPr/>
          </p:nvPicPr>
          <p:blipFill>
            <a:blip r:embed="rId7"/>
            <a:srcRect/>
            <a:stretch>
              <a:fillRect/>
            </a:stretch>
          </p:blipFill>
          <p:spPr bwMode="auto">
            <a:xfrm>
              <a:off x="1115615" y="1228221"/>
              <a:ext cx="965661" cy="643775"/>
            </a:xfrm>
            <a:prstGeom prst="rect">
              <a:avLst/>
            </a:prstGeom>
            <a:noFill/>
            <a:ln w="9525">
              <a:noFill/>
              <a:miter lim="800000"/>
              <a:headEnd/>
              <a:tailEnd/>
            </a:ln>
          </p:spPr>
        </p:pic>
      </p:grpSp>
      <p:sp>
        <p:nvSpPr>
          <p:cNvPr id="15371" name="Заголовок 3"/>
          <p:cNvSpPr>
            <a:spLocks noGrp="1"/>
          </p:cNvSpPr>
          <p:nvPr>
            <p:ph type="ctrTitle"/>
          </p:nvPr>
        </p:nvSpPr>
        <p:spPr/>
        <p:txBody>
          <a:bodyPr/>
          <a:lstStyle/>
          <a:p>
            <a:r>
              <a:rPr lang="ro-RO" sz="4000" smtClean="0"/>
              <a:t> </a:t>
            </a:r>
          </a:p>
        </p:txBody>
      </p:sp>
      <p:sp>
        <p:nvSpPr>
          <p:cNvPr id="15372" name="Rectangle 1"/>
          <p:cNvSpPr>
            <a:spLocks noChangeArrowheads="1"/>
          </p:cNvSpPr>
          <p:nvPr/>
        </p:nvSpPr>
        <p:spPr bwMode="auto">
          <a:xfrm>
            <a:off x="2293938" y="2565400"/>
            <a:ext cx="6605587" cy="457200"/>
          </a:xfrm>
          <a:prstGeom prst="rect">
            <a:avLst/>
          </a:prstGeom>
          <a:noFill/>
          <a:ln w="9525">
            <a:noFill/>
            <a:miter lim="800000"/>
            <a:headEnd/>
            <a:tailEnd/>
          </a:ln>
        </p:spPr>
        <p:txBody>
          <a:bodyPr>
            <a:spAutoFit/>
          </a:bodyPr>
          <a:lstStyle/>
          <a:p>
            <a:r>
              <a:rPr lang="en-US" sz="2400" b="1">
                <a:solidFill>
                  <a:srgbClr val="FFFFFF"/>
                </a:solidFill>
              </a:rPr>
              <a:t>Concluzii, recomand</a:t>
            </a:r>
            <a:r>
              <a:rPr lang="ro-RO" sz="2400" b="1">
                <a:solidFill>
                  <a:srgbClr val="FFFFFF"/>
                </a:solidFill>
              </a:rPr>
              <a:t>ări, perspective</a:t>
            </a:r>
            <a:endParaRPr lang="en-US" sz="2400">
              <a:solidFill>
                <a:srgbClr val="FFFFFF"/>
              </a:solidFill>
            </a:endParaRPr>
          </a:p>
        </p:txBody>
      </p:sp>
      <p:sp>
        <p:nvSpPr>
          <p:cNvPr id="15373" name="Subtitle 2"/>
          <p:cNvSpPr txBox="1">
            <a:spLocks/>
          </p:cNvSpPr>
          <p:nvPr/>
        </p:nvSpPr>
        <p:spPr bwMode="auto">
          <a:xfrm>
            <a:off x="3052763" y="1844675"/>
            <a:ext cx="5846762" cy="323850"/>
          </a:xfrm>
          <a:prstGeom prst="rect">
            <a:avLst/>
          </a:prstGeom>
          <a:noFill/>
          <a:ln w="9525">
            <a:noFill/>
            <a:miter lim="800000"/>
            <a:headEnd/>
            <a:tailEnd/>
          </a:ln>
        </p:spPr>
        <p:txBody>
          <a:bodyPr/>
          <a:lstStyle/>
          <a:p>
            <a:pPr algn="ctr" eaLnBrk="0" hangingPunct="0">
              <a:spcBef>
                <a:spcPct val="20000"/>
              </a:spcBef>
              <a:buClr>
                <a:srgbClr val="00007D"/>
              </a:buClr>
              <a:buSzPct val="75000"/>
              <a:buFont typeface="Wingdings" pitchFamily="2" charset="2"/>
              <a:buNone/>
            </a:pPr>
            <a:r>
              <a:rPr lang="ro-RO" sz="1200" b="1">
                <a:solidFill>
                  <a:srgbClr val="FFFFFF"/>
                </a:solidFill>
              </a:rPr>
              <a:t>Proiectul “Îmbunătăţirea disponibilităţii şi fiabilităţii statisticilor regionale</a:t>
            </a:r>
            <a:r>
              <a:rPr lang="ro-RO" sz="1400" b="1">
                <a:solidFill>
                  <a:srgbClr val="000000"/>
                </a:solidFill>
              </a:rPr>
              <a:t>“</a:t>
            </a:r>
            <a:endParaRPr lang="ru-RU" sz="1400">
              <a:solidFill>
                <a:srgbClr val="000000"/>
              </a:solidFill>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08175" y="332656"/>
            <a:ext cx="6778625" cy="432048"/>
          </a:xfrm>
        </p:spPr>
        <p:txBody>
          <a:bodyPr/>
          <a:lstStyle/>
          <a:p>
            <a:r>
              <a:rPr lang="ro-RO" sz="3200" dirty="0" smtClean="0"/>
              <a:t>Paşi de urmat</a:t>
            </a:r>
            <a:endParaRPr lang="ru-RU" sz="3200" dirty="0" smtClean="0"/>
          </a:p>
        </p:txBody>
      </p:sp>
      <p:sp>
        <p:nvSpPr>
          <p:cNvPr id="27651" name="Rectangle 3"/>
          <p:cNvSpPr>
            <a:spLocks noGrp="1" noChangeArrowheads="1"/>
          </p:cNvSpPr>
          <p:nvPr>
            <p:ph type="body" idx="1"/>
          </p:nvPr>
        </p:nvSpPr>
        <p:spPr>
          <a:xfrm>
            <a:off x="395536" y="692150"/>
            <a:ext cx="8496944" cy="5977210"/>
          </a:xfrm>
        </p:spPr>
        <p:txBody>
          <a:bodyPr/>
          <a:lstStyle/>
          <a:p>
            <a:pPr>
              <a:lnSpc>
                <a:spcPct val="80000"/>
              </a:lnSpc>
              <a:buFont typeface="Wingdings" pitchFamily="2" charset="2"/>
              <a:buNone/>
            </a:pPr>
            <a:r>
              <a:rPr lang="ro-RO" sz="1600" dirty="0" smtClean="0"/>
              <a:t>Instituţionalizare şi diseminare</a:t>
            </a:r>
          </a:p>
          <a:p>
            <a:pPr>
              <a:lnSpc>
                <a:spcPct val="80000"/>
              </a:lnSpc>
            </a:pPr>
            <a:r>
              <a:rPr lang="ro-RO" sz="1600" dirty="0" smtClean="0"/>
              <a:t>Crearea unei aplicaţii pe un portal  public (ex. </a:t>
            </a:r>
            <a:r>
              <a:rPr lang="ro-RO" sz="1600" u="sng" dirty="0" err="1" smtClean="0">
                <a:hlinkClick r:id="rId2"/>
              </a:rPr>
              <a:t>www.date.gov.md</a:t>
            </a:r>
            <a:r>
              <a:rPr lang="ro-RO" sz="1600" dirty="0" smtClean="0"/>
              <a:t>), unde va fi plasată baza de date şi IDAM. Aceasta va include trei componente: date nivel central, date nivel local, IDAM </a:t>
            </a:r>
            <a:r>
              <a:rPr lang="ro-RO" sz="1600" dirty="0" smtClean="0"/>
              <a:t>și indicii de </a:t>
            </a:r>
            <a:r>
              <a:rPr lang="ro-RO" sz="1600" dirty="0" err="1" smtClean="0"/>
              <a:t>deprivare</a:t>
            </a:r>
            <a:r>
              <a:rPr lang="ro-RO" sz="1600" dirty="0" smtClean="0"/>
              <a:t> </a:t>
            </a:r>
            <a:r>
              <a:rPr lang="ro-RO" sz="1600" dirty="0" smtClean="0"/>
              <a:t>pe </a:t>
            </a:r>
            <a:r>
              <a:rPr lang="ro-RO" sz="1600" dirty="0" smtClean="0"/>
              <a:t>domenii. </a:t>
            </a:r>
            <a:endParaRPr lang="ro-RO" sz="1600" dirty="0" smtClean="0"/>
          </a:p>
          <a:p>
            <a:pPr lvl="1">
              <a:lnSpc>
                <a:spcPct val="80000"/>
              </a:lnSpc>
            </a:pPr>
            <a:r>
              <a:rPr lang="ro-RO" sz="1600" dirty="0" smtClean="0"/>
              <a:t>date nivel central – prestatorii de date vor prezenta datele solicitate într-un format prestabilit, reglementat prin actul normativ propus pentru revizuire, însoţite de </a:t>
            </a:r>
            <a:r>
              <a:rPr lang="ro-RO" sz="1600" dirty="0" smtClean="0"/>
              <a:t>meta date</a:t>
            </a:r>
            <a:endParaRPr lang="ro-RO" sz="1600" dirty="0" smtClean="0"/>
          </a:p>
          <a:p>
            <a:pPr lvl="1">
              <a:lnSpc>
                <a:spcPct val="80000"/>
              </a:lnSpc>
            </a:pPr>
            <a:r>
              <a:rPr lang="ro-RO" sz="1600" dirty="0" smtClean="0"/>
              <a:t>date nivel local – aplicaţia poate include una din trei opţiuni, care sunt propuse pentru discuţie:</a:t>
            </a:r>
          </a:p>
          <a:p>
            <a:pPr lvl="3">
              <a:lnSpc>
                <a:spcPct val="80000"/>
              </a:lnSpc>
            </a:pPr>
            <a:r>
              <a:rPr lang="ro-RO" sz="1400" dirty="0" smtClean="0"/>
              <a:t>Raioane</a:t>
            </a:r>
          </a:p>
          <a:p>
            <a:pPr lvl="4">
              <a:lnSpc>
                <a:spcPct val="80000"/>
              </a:lnSpc>
            </a:pPr>
            <a:r>
              <a:rPr lang="ro-RO" sz="1400" dirty="0" smtClean="0"/>
              <a:t>Consiliile raionale, prin intermediul Direcţiilor (secţiilor) economie, care vor colecta datele de la primării şi vor fi responsabili de prezentarea acestora pe portalul public</a:t>
            </a:r>
          </a:p>
          <a:p>
            <a:pPr lvl="3">
              <a:lnSpc>
                <a:spcPct val="80000"/>
              </a:lnSpc>
            </a:pPr>
            <a:r>
              <a:rPr lang="ro-RO" sz="1400" dirty="0" smtClean="0"/>
              <a:t>Regiuni de dezvoltare</a:t>
            </a:r>
          </a:p>
          <a:p>
            <a:pPr lvl="4">
              <a:lnSpc>
                <a:spcPct val="80000"/>
              </a:lnSpc>
            </a:pPr>
            <a:r>
              <a:rPr lang="ro-RO" sz="1400" dirty="0" smtClean="0"/>
              <a:t>Consiliile raionale, prin intermediul Direcţiilor (secţiilor) economie, care vor colecta datele de la primării şi le vor remite ADR</a:t>
            </a:r>
          </a:p>
          <a:p>
            <a:pPr lvl="4">
              <a:lnSpc>
                <a:spcPct val="80000"/>
              </a:lnSpc>
            </a:pPr>
            <a:r>
              <a:rPr lang="ro-RO" sz="1400" dirty="0" smtClean="0"/>
              <a:t>ADR vor valida datele şi vor fi responsabili de prezentarea acestora pe portalul public</a:t>
            </a:r>
          </a:p>
          <a:p>
            <a:pPr lvl="3">
              <a:lnSpc>
                <a:spcPct val="80000"/>
              </a:lnSpc>
            </a:pPr>
            <a:r>
              <a:rPr lang="ro-RO" sz="1400" dirty="0" smtClean="0"/>
              <a:t>MDR</a:t>
            </a:r>
          </a:p>
          <a:p>
            <a:pPr lvl="4">
              <a:lnSpc>
                <a:spcPct val="80000"/>
              </a:lnSpc>
            </a:pPr>
            <a:r>
              <a:rPr lang="ro-RO" sz="1400" dirty="0" smtClean="0"/>
              <a:t>Consiliile raionale, prin intermediul Direcţiilor (secţiilor) economie, care vor colecta datele de la primării şi le vor remite ADR</a:t>
            </a:r>
          </a:p>
          <a:p>
            <a:pPr lvl="4">
              <a:lnSpc>
                <a:spcPct val="80000"/>
              </a:lnSpc>
            </a:pPr>
            <a:r>
              <a:rPr lang="ro-RO" sz="1400" dirty="0" smtClean="0"/>
              <a:t>ADR vor valida datele şi le vor remite la MDR</a:t>
            </a:r>
          </a:p>
          <a:p>
            <a:pPr lvl="4">
              <a:lnSpc>
                <a:spcPct val="80000"/>
              </a:lnSpc>
            </a:pPr>
            <a:r>
              <a:rPr lang="ro-RO" sz="1400" dirty="0" smtClean="0"/>
              <a:t>MDR va fi responsabil de prezentarea acestora pe portalul public</a:t>
            </a:r>
          </a:p>
          <a:p>
            <a:pPr lvl="2">
              <a:lnSpc>
                <a:spcPct val="80000"/>
              </a:lnSpc>
              <a:buFont typeface="Wingdings" pitchFamily="2" charset="2"/>
              <a:buNone/>
            </a:pPr>
            <a:r>
              <a:rPr lang="ro-RO" sz="1400" b="1" i="1" dirty="0" smtClean="0"/>
              <a:t>În toate cele trei cazuri sunt necesare activităţi de instruire a persoanelor implicate în colectarea datelor la nivel local</a:t>
            </a:r>
          </a:p>
          <a:p>
            <a:pPr lvl="1">
              <a:lnSpc>
                <a:spcPct val="80000"/>
              </a:lnSpc>
            </a:pPr>
            <a:r>
              <a:rPr lang="ro-RO" sz="1600" dirty="0" smtClean="0"/>
              <a:t>IDAM şi indicii </a:t>
            </a:r>
            <a:r>
              <a:rPr lang="ro-RO" sz="1600" dirty="0" smtClean="0"/>
              <a:t>de </a:t>
            </a:r>
            <a:r>
              <a:rPr lang="ro-RO" sz="1600" dirty="0" err="1" smtClean="0"/>
              <a:t>deprivare</a:t>
            </a:r>
            <a:r>
              <a:rPr lang="ro-RO" sz="1600" dirty="0" smtClean="0"/>
              <a:t> pe </a:t>
            </a:r>
            <a:r>
              <a:rPr lang="ro-RO" sz="1600" dirty="0" smtClean="0"/>
              <a:t>domenii – vor fi calculaţi de către o instituţie angajată pentru prima dată prin concurs</a:t>
            </a:r>
            <a:r>
              <a:rPr lang="ro-RO" sz="1600" dirty="0" smtClean="0"/>
              <a:t>, care, pentru asigurarea continuității, </a:t>
            </a:r>
            <a:r>
              <a:rPr lang="ro-RO" sz="1600" dirty="0" smtClean="0"/>
              <a:t>ulterior </a:t>
            </a:r>
            <a:r>
              <a:rPr lang="ro-RO" sz="1600" dirty="0" smtClean="0"/>
              <a:t>va fi finanţată </a:t>
            </a:r>
            <a:r>
              <a:rPr lang="ro-RO" sz="1600" dirty="0" smtClean="0"/>
              <a:t>odată la </a:t>
            </a:r>
            <a:r>
              <a:rPr lang="en-US" sz="1600" dirty="0" smtClean="0"/>
              <a:t>3</a:t>
            </a:r>
            <a:r>
              <a:rPr lang="ro-RO" sz="1600" dirty="0" smtClean="0"/>
              <a:t> </a:t>
            </a:r>
            <a:r>
              <a:rPr lang="ro-RO" sz="1600" dirty="0" smtClean="0"/>
              <a:t>ani în acest </a:t>
            </a:r>
            <a:r>
              <a:rPr lang="ro-RO" sz="1600" dirty="0" smtClean="0"/>
              <a:t>scop. Instituția menționată </a:t>
            </a:r>
            <a:r>
              <a:rPr lang="ro-RO" sz="1600" dirty="0" smtClean="0"/>
              <a:t>va prezenta datele pe portalul public în formatul </a:t>
            </a:r>
            <a:r>
              <a:rPr lang="ro-RO" sz="1600" dirty="0" smtClean="0"/>
              <a:t>prestabilit</a:t>
            </a:r>
            <a:r>
              <a:rPr lang="en-US" sz="1600" dirty="0" smtClean="0"/>
              <a:t>.</a:t>
            </a:r>
            <a:endParaRPr lang="ru-RU" sz="1600" dirty="0" smtClean="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457200"/>
            <a:ext cx="8229600" cy="450850"/>
          </a:xfrm>
        </p:spPr>
        <p:txBody>
          <a:bodyPr/>
          <a:lstStyle/>
          <a:p>
            <a:r>
              <a:rPr lang="ro-RO" sz="3200" smtClean="0"/>
              <a:t>Concluzii</a:t>
            </a:r>
            <a:endParaRPr lang="ru-RU" sz="3200" smtClean="0"/>
          </a:p>
        </p:txBody>
      </p:sp>
      <p:sp>
        <p:nvSpPr>
          <p:cNvPr id="17410" name="Content Placeholder 2"/>
          <p:cNvSpPr>
            <a:spLocks noGrp="1"/>
          </p:cNvSpPr>
          <p:nvPr>
            <p:ph idx="1"/>
          </p:nvPr>
        </p:nvSpPr>
        <p:spPr>
          <a:xfrm>
            <a:off x="457200" y="908050"/>
            <a:ext cx="8229600" cy="5329238"/>
          </a:xfrm>
        </p:spPr>
        <p:txBody>
          <a:bodyPr/>
          <a:lstStyle/>
          <a:p>
            <a:r>
              <a:rPr lang="ro-RO" sz="2000" smtClean="0">
                <a:latin typeface="Tahoma" pitchFamily="34" charset="0"/>
              </a:rPr>
              <a:t>Indicatori compoziți sunt tot mai mult recunoscuți ca un instrument util pentru elaborarea de politici, comunicații publice privind performanțele în diverse domenii cum ar fi economie, societate, mediu, etc. Indicatori compoziți sunt mult mai ușor de interpretat decât încercarea de a găsi o tendință comună în mai mulți indicatori separați. </a:t>
            </a:r>
          </a:p>
          <a:p>
            <a:r>
              <a:rPr lang="ro-RO" sz="2000" smtClean="0">
                <a:latin typeface="Tahoma" pitchFamily="34" charset="0"/>
              </a:rPr>
              <a:t>Indicatorii compoziţi sunt, în general, folosiţi pentru a rezuma o serie de indicatori individuali, în special în exerciţiile de analiză comparativă. Un indicator poate estima poziția relativă a unităţilor comparate, iar atunci când se măsoară în timp, poate indica direcția de schimbare. În contextul de analiză a politicilor la nivel național și internațional, indicatorii sunt utili în identificarea tendințelor de performanță a politicior, pot să atragă atenția asupra unor aspecte specifice. </a:t>
            </a:r>
          </a:p>
          <a:p>
            <a:r>
              <a:rPr lang="ro-RO" sz="2000" smtClean="0">
                <a:latin typeface="Tahoma" pitchFamily="34" charset="0"/>
              </a:rPr>
              <a:t>Problemele metodologice, inclusiv interpretarea indicatorilor, trebuie să fie abordate în mod transparent pentru a evita manipularea datelor, transmiterea mesajelor politice eronate sau non-robuste.</a:t>
            </a: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1403350" y="333375"/>
            <a:ext cx="7283450" cy="647700"/>
          </a:xfrm>
        </p:spPr>
        <p:txBody>
          <a:bodyPr/>
          <a:lstStyle/>
          <a:p>
            <a:r>
              <a:rPr lang="ro-RO" sz="3200" smtClean="0"/>
              <a:t>Concluzii</a:t>
            </a:r>
            <a:endParaRPr lang="ru-RU" sz="3200" smtClean="0"/>
          </a:p>
        </p:txBody>
      </p:sp>
      <p:sp>
        <p:nvSpPr>
          <p:cNvPr id="23555" name="Content Placeholder 2"/>
          <p:cNvSpPr>
            <a:spLocks noGrp="1"/>
          </p:cNvSpPr>
          <p:nvPr>
            <p:ph idx="4294967295"/>
          </p:nvPr>
        </p:nvSpPr>
        <p:spPr>
          <a:xfrm>
            <a:off x="323850" y="908050"/>
            <a:ext cx="8569325" cy="5689600"/>
          </a:xfrm>
        </p:spPr>
        <p:txBody>
          <a:bodyPr/>
          <a:lstStyle/>
          <a:p>
            <a:r>
              <a:rPr lang="ro-RO" sz="2000" dirty="0" smtClean="0">
                <a:latin typeface="Tahoma" pitchFamily="34" charset="0"/>
              </a:rPr>
              <a:t>Calitatea datelor primare utilizate este deosebit de importantă (ceia ce este prost definit probabil că va fi prost măsurat). Indicatorii individuali, incluşi în calcul, trebuie să se bazeze pe relevanţa politică, sa fie măsurabili în timp, să asigure acoperirea pe ţară, să fie sensibili pentru a detecta modificările în timp şi spaţiu.</a:t>
            </a:r>
          </a:p>
          <a:p>
            <a:r>
              <a:rPr lang="ro-RO" sz="2000" dirty="0" smtClean="0">
                <a:latin typeface="Tahoma" pitchFamily="34" charset="0"/>
              </a:rPr>
              <a:t>Activitatea respectivă a rezultat în revizuirea indicatorilor individuali disponibili la nivel local şi a domeniilor IDAM, corelarea la politicile actuale promovate de Guvern. IDAM şi indicatorii individuali actuali identificaţi corespund cu obiectivele înscrise în cadrul strategic naţional, sectorial, regional.</a:t>
            </a:r>
          </a:p>
          <a:p>
            <a:r>
              <a:rPr lang="ro-RO" sz="2000" dirty="0" smtClean="0">
                <a:latin typeface="Tahoma" pitchFamily="34" charset="0"/>
              </a:rPr>
              <a:t>Evaluarea calităţii datelor utilizate în IDAM precedent a condus la revizuirea surselor de date, la determinarea posibilităţilor de a obţine o serie de indicatori individuali la nivel central. Indicatorii respectivi sunt colectaţi şi calculaţi cu aplicarea unor metodologii prestabilite ceia ce asigură calitatea datelor în baza cărora se calculează IDAM.</a:t>
            </a:r>
          </a:p>
          <a:p>
            <a:r>
              <a:rPr lang="ro-RO" sz="2000" dirty="0" smtClean="0">
                <a:latin typeface="Tahoma" pitchFamily="34" charset="0"/>
              </a:rPr>
              <a:t>Metodologia aplicată pentru calcularea IDAM este în corespundere cu cele aplicate la nivel internaţional pentru calcularea indicatorilor compoziţi.</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457200" y="457200"/>
            <a:ext cx="8229600" cy="523875"/>
          </a:xfrm>
        </p:spPr>
        <p:txBody>
          <a:bodyPr/>
          <a:lstStyle/>
          <a:p>
            <a:r>
              <a:rPr lang="en-US" sz="3200" smtClean="0"/>
              <a:t>Recomandari</a:t>
            </a:r>
            <a:r>
              <a:rPr lang="ro-RO" sz="3200" smtClean="0"/>
              <a:t>, perspective</a:t>
            </a:r>
            <a:endParaRPr lang="en-US" sz="3200" smtClean="0"/>
          </a:p>
        </p:txBody>
      </p:sp>
      <p:sp>
        <p:nvSpPr>
          <p:cNvPr id="3" name="Content Placeholder 2"/>
          <p:cNvSpPr>
            <a:spLocks noGrp="1"/>
          </p:cNvSpPr>
          <p:nvPr>
            <p:ph idx="4294967295"/>
          </p:nvPr>
        </p:nvSpPr>
        <p:spPr>
          <a:xfrm>
            <a:off x="457200" y="1268760"/>
            <a:ext cx="8229600" cy="4598640"/>
          </a:xfrm>
        </p:spPr>
        <p:txBody>
          <a:bodyPr/>
          <a:lstStyle/>
          <a:p>
            <a:pPr>
              <a:buFont typeface="Wingdings" pitchFamily="2" charset="2"/>
              <a:buNone/>
            </a:pPr>
            <a:r>
              <a:rPr lang="ro-RO" sz="2000" b="1" dirty="0" smtClean="0"/>
              <a:t>Periodicitatea</a:t>
            </a:r>
            <a:r>
              <a:rPr lang="ro-RO" sz="2000" dirty="0" smtClean="0"/>
              <a:t> </a:t>
            </a:r>
          </a:p>
          <a:p>
            <a:pPr algn="just"/>
            <a:r>
              <a:rPr lang="ro-RO" sz="2000" i="1" dirty="0" smtClean="0"/>
              <a:t>Constituirea anuală a bazei de date.</a:t>
            </a:r>
            <a:r>
              <a:rPr lang="ro-RO" sz="2000" dirty="0" smtClean="0"/>
              <a:t> Existenţa unei baze de date integrate din diverse surse la nivel local, asigurarea seriilor în timp a indicatorilor, facilitează  procesului de planificare strategică și de scriere a propunerilor de proiecte de dezvoltare locală, capacități necesare mai ales în condiţiile în care Republica Moldova ar putea avea acces la fondurile europene pentru preaderare. </a:t>
            </a:r>
            <a:endParaRPr lang="en-US" sz="2000" dirty="0" smtClean="0"/>
          </a:p>
          <a:p>
            <a:pPr algn="just"/>
            <a:r>
              <a:rPr lang="ro-RO" sz="2000" i="1" dirty="0" smtClean="0"/>
              <a:t>Calcularea IDAM o dată la </a:t>
            </a:r>
            <a:r>
              <a:rPr lang="en-US" sz="2000" i="1" dirty="0" smtClean="0"/>
              <a:t>3</a:t>
            </a:r>
            <a:r>
              <a:rPr lang="ro-RO" sz="2000" i="1" dirty="0" smtClean="0"/>
              <a:t> ani.</a:t>
            </a:r>
            <a:r>
              <a:rPr lang="ro-RO" sz="2000" dirty="0" smtClean="0"/>
              <a:t> În general, impactul politicilor / proiectelor implementate este resimțit în timp. Totodată, </a:t>
            </a:r>
            <a:r>
              <a:rPr lang="en-US" sz="2000" dirty="0" err="1" smtClean="0"/>
              <a:t>ciclul</a:t>
            </a:r>
            <a:r>
              <a:rPr lang="en-US" sz="2000" dirty="0" smtClean="0"/>
              <a:t> de </a:t>
            </a:r>
            <a:r>
              <a:rPr lang="en-US" sz="2000" dirty="0" err="1" smtClean="0"/>
              <a:t>planificare</a:t>
            </a:r>
            <a:r>
              <a:rPr lang="en-US" sz="2000" dirty="0" smtClean="0"/>
              <a:t> / </a:t>
            </a:r>
            <a:r>
              <a:rPr lang="en-US" sz="2000" dirty="0" err="1" smtClean="0"/>
              <a:t>programare</a:t>
            </a:r>
            <a:r>
              <a:rPr lang="en-US" sz="2000" dirty="0" smtClean="0"/>
              <a:t> </a:t>
            </a:r>
            <a:r>
              <a:rPr lang="ro-RO" sz="2000" dirty="0" smtClean="0"/>
              <a:t>strategică, inclusiv în domeniul dezvoltării regionale, se realizează pe o perioadă de 3 ani. Disponibilitatea IDAM trebuie asigurată la etapa de realizare a procesului de planificare a dezvoltării regionale </a:t>
            </a:r>
            <a:r>
              <a:rPr lang="en-US" sz="2000" dirty="0"/>
              <a:t>[</a:t>
            </a:r>
            <a:r>
              <a:rPr lang="ro-RO" sz="1600" i="1" dirty="0" smtClean="0"/>
              <a:t>în anul 2015 trebuie sa existe IDAM pentru 2014</a:t>
            </a:r>
            <a:r>
              <a:rPr lang="en-US" sz="1600" i="1" dirty="0" smtClean="0"/>
              <a:t>,</a:t>
            </a:r>
            <a:r>
              <a:rPr lang="ro-RO" sz="1600" i="1" dirty="0" smtClean="0"/>
              <a:t> cînd se va face planificarea pentru perioada 2016-2018</a:t>
            </a:r>
            <a:r>
              <a:rPr lang="en-US" sz="1600" i="1" dirty="0" smtClean="0"/>
              <a:t>]</a:t>
            </a:r>
            <a:r>
              <a:rPr lang="ro-RO" sz="2000" dirty="0" smtClean="0"/>
              <a:t>.</a:t>
            </a:r>
            <a:endParaRPr lang="en-US" sz="2000" dirty="0" smtClean="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457200" y="457200"/>
            <a:ext cx="8229600" cy="523875"/>
          </a:xfrm>
        </p:spPr>
        <p:txBody>
          <a:bodyPr/>
          <a:lstStyle/>
          <a:p>
            <a:r>
              <a:rPr lang="en-US" sz="4000" smtClean="0"/>
              <a:t>Recomandari</a:t>
            </a:r>
            <a:r>
              <a:rPr lang="ro-RO" sz="4000" smtClean="0"/>
              <a:t>, perspective</a:t>
            </a:r>
            <a:endParaRPr lang="en-US" sz="4000" smtClean="0"/>
          </a:p>
        </p:txBody>
      </p:sp>
      <p:sp>
        <p:nvSpPr>
          <p:cNvPr id="3" name="Content Placeholder 2"/>
          <p:cNvSpPr>
            <a:spLocks noGrp="1"/>
          </p:cNvSpPr>
          <p:nvPr>
            <p:ph idx="1"/>
          </p:nvPr>
        </p:nvSpPr>
        <p:spPr>
          <a:xfrm>
            <a:off x="395536" y="1988840"/>
            <a:ext cx="8229600" cy="3816424"/>
          </a:xfrm>
        </p:spPr>
        <p:txBody>
          <a:bodyPr/>
          <a:lstStyle/>
          <a:p>
            <a:pPr>
              <a:buFont typeface="Wingdings" pitchFamily="2" charset="2"/>
              <a:buNone/>
            </a:pPr>
            <a:r>
              <a:rPr lang="ro-RO" sz="2000" b="1" dirty="0" smtClean="0"/>
              <a:t>Cadrul normativ</a:t>
            </a:r>
            <a:r>
              <a:rPr lang="ro-RO" sz="2000" i="1" dirty="0" smtClean="0"/>
              <a:t> </a:t>
            </a:r>
            <a:endParaRPr lang="en-US" sz="2000" i="1" dirty="0" smtClean="0"/>
          </a:p>
          <a:p>
            <a:r>
              <a:rPr lang="ro-RO" sz="2400" i="1" dirty="0" smtClean="0"/>
              <a:t>Revizuirea cadrului normativ în domeniu</a:t>
            </a:r>
            <a:r>
              <a:rPr lang="ro-RO" sz="2400" dirty="0" smtClean="0"/>
              <a:t>, care ar include:</a:t>
            </a:r>
          </a:p>
          <a:p>
            <a:pPr lvl="1"/>
            <a:r>
              <a:rPr lang="ro-RO" sz="2000" dirty="0" smtClean="0"/>
              <a:t>delimitarea </a:t>
            </a:r>
            <a:r>
              <a:rPr lang="ro-RO" sz="2000" dirty="0" smtClean="0"/>
              <a:t>responsabilităţilor instituțiilor prestatoare de informaţii privind furnizarea informației calitative și în timp util</a:t>
            </a:r>
          </a:p>
          <a:p>
            <a:pPr lvl="1"/>
            <a:r>
              <a:rPr lang="ro-RO" sz="2000" dirty="0" smtClean="0"/>
              <a:t>optimizarea la nivel instituțional cu referire la:</a:t>
            </a:r>
          </a:p>
          <a:p>
            <a:pPr lvl="2"/>
            <a:r>
              <a:rPr lang="ro-RO" sz="1800" dirty="0" smtClean="0"/>
              <a:t>colectarea </a:t>
            </a:r>
            <a:r>
              <a:rPr lang="ro-RO" sz="1800" dirty="0" smtClean="0"/>
              <a:t>datelor, </a:t>
            </a:r>
          </a:p>
          <a:p>
            <a:pPr lvl="2"/>
            <a:r>
              <a:rPr lang="ro-RO" sz="1800" dirty="0" smtClean="0"/>
              <a:t>menţinerea bazelor de date, </a:t>
            </a:r>
          </a:p>
          <a:p>
            <a:pPr lvl="2"/>
            <a:r>
              <a:rPr lang="ro-RO" sz="1800" dirty="0" smtClean="0"/>
              <a:t>calcularea </a:t>
            </a:r>
            <a:r>
              <a:rPr lang="ro-RO" sz="1800" dirty="0" smtClean="0"/>
              <a:t>IDAM</a:t>
            </a:r>
            <a:endParaRPr lang="ro-RO" sz="1800" dirty="0" smtClean="0"/>
          </a:p>
          <a:p>
            <a:pPr lvl="1"/>
            <a:r>
              <a:rPr lang="ro-RO" sz="2000" dirty="0"/>
              <a:t>c</a:t>
            </a:r>
            <a:r>
              <a:rPr lang="ro-RO" sz="2000" smtClean="0"/>
              <a:t>lauze </a:t>
            </a:r>
            <a:r>
              <a:rPr lang="ro-RO" sz="2000" dirty="0" smtClean="0"/>
              <a:t>specifice cu privire la diseminarea datelor prin intermediul unui sistem specializat de diseminare</a:t>
            </a:r>
            <a:endParaRPr lang="ro-RO" sz="2000" dirty="0"/>
          </a:p>
          <a:p>
            <a:pPr>
              <a:buFont typeface="Wingdings" pitchFamily="2" charset="2"/>
              <a:buNone/>
            </a:pPr>
            <a:endParaRPr lang="en-US" sz="2800" dirty="0" smtClean="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457200"/>
            <a:ext cx="8229600" cy="595313"/>
          </a:xfrm>
        </p:spPr>
        <p:txBody>
          <a:bodyPr/>
          <a:lstStyle/>
          <a:p>
            <a:r>
              <a:rPr lang="en-US" sz="3200" smtClean="0"/>
              <a:t>Recomand</a:t>
            </a:r>
            <a:r>
              <a:rPr lang="ro-RO" sz="3200" smtClean="0"/>
              <a:t>ă</a:t>
            </a:r>
            <a:r>
              <a:rPr lang="en-US" sz="3200" smtClean="0"/>
              <a:t>ri</a:t>
            </a:r>
          </a:p>
        </p:txBody>
      </p:sp>
      <p:sp>
        <p:nvSpPr>
          <p:cNvPr id="3" name="Content Placeholder 2"/>
          <p:cNvSpPr>
            <a:spLocks noGrp="1"/>
          </p:cNvSpPr>
          <p:nvPr>
            <p:ph idx="1"/>
          </p:nvPr>
        </p:nvSpPr>
        <p:spPr>
          <a:xfrm>
            <a:off x="457200" y="1484784"/>
            <a:ext cx="8229600" cy="3456384"/>
          </a:xfrm>
        </p:spPr>
        <p:txBody>
          <a:bodyPr/>
          <a:lstStyle/>
          <a:p>
            <a:pPr>
              <a:buFont typeface="Wingdings" pitchFamily="2" charset="2"/>
              <a:buNone/>
            </a:pPr>
            <a:r>
              <a:rPr lang="ro-RO" sz="2000" b="1" dirty="0" smtClean="0"/>
              <a:t>Informarea</a:t>
            </a:r>
          </a:p>
          <a:p>
            <a:r>
              <a:rPr lang="ro-RO" sz="2000" i="1" dirty="0" smtClean="0"/>
              <a:t>Organizarea seminarelor de instruire.  </a:t>
            </a:r>
            <a:r>
              <a:rPr lang="ro-RO" sz="2000" dirty="0" smtClean="0"/>
              <a:t>În scopul creșterii nivelul de utilizare al indicilor de </a:t>
            </a:r>
            <a:r>
              <a:rPr lang="ro-RO" sz="2000" dirty="0" err="1" smtClean="0"/>
              <a:t>deprivare</a:t>
            </a:r>
            <a:r>
              <a:rPr lang="ro-RO" sz="2000" dirty="0" smtClean="0"/>
              <a:t> şi a BD se recomandă organizarea seminarelor de instruire pentru utilizatori și potențiali utilizatori privind modul în care pot fi utilizați indicii de </a:t>
            </a:r>
            <a:r>
              <a:rPr lang="ro-RO" sz="2000" dirty="0" err="1" smtClean="0"/>
              <a:t>deprivare</a:t>
            </a:r>
            <a:r>
              <a:rPr lang="ro-RO" sz="2000" dirty="0" smtClean="0"/>
              <a:t>. În calitate de beneficiari de instruiri se propune a fi incluse: agențiile de dezvoltare regională, autoritățile publice centrale, parteneri de dezvoltare, APL.</a:t>
            </a:r>
          </a:p>
          <a:p>
            <a:r>
              <a:rPr lang="ro-RO" sz="2000" i="1" dirty="0" smtClean="0"/>
              <a:t>Mediatizarea. </a:t>
            </a:r>
            <a:r>
              <a:rPr lang="ro-RO" sz="2000" dirty="0" smtClean="0"/>
              <a:t>Sunt necesare acţiuni de mediatizare a indicilor de </a:t>
            </a:r>
            <a:r>
              <a:rPr lang="ro-RO" sz="2000" dirty="0" err="1" smtClean="0"/>
              <a:t>deprivare</a:t>
            </a:r>
            <a:r>
              <a:rPr lang="ro-RO" sz="2000" dirty="0" smtClean="0"/>
              <a:t> şi a BD. Studiul realizat a evidenţiat faptul că potențialii utilizatori nu cunosc despre existența instrumentelor respective. </a:t>
            </a:r>
          </a:p>
          <a:p>
            <a:endParaRPr lang="en-US" sz="2000" dirty="0" smtClean="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3600" smtClean="0"/>
              <a:t>Recomand</a:t>
            </a:r>
            <a:r>
              <a:rPr lang="ro-RO" sz="3600" smtClean="0"/>
              <a:t>ă</a:t>
            </a:r>
            <a:r>
              <a:rPr lang="en-US" sz="3600" smtClean="0"/>
              <a:t>ri</a:t>
            </a:r>
            <a:endParaRPr lang="ru-RU" sz="3600" smtClean="0"/>
          </a:p>
        </p:txBody>
      </p:sp>
      <p:sp>
        <p:nvSpPr>
          <p:cNvPr id="21506" name="Content Placeholder 2"/>
          <p:cNvSpPr>
            <a:spLocks noGrp="1"/>
          </p:cNvSpPr>
          <p:nvPr>
            <p:ph idx="1"/>
          </p:nvPr>
        </p:nvSpPr>
        <p:spPr>
          <a:xfrm>
            <a:off x="457200" y="1700808"/>
            <a:ext cx="8229600" cy="4166592"/>
          </a:xfrm>
        </p:spPr>
        <p:txBody>
          <a:bodyPr/>
          <a:lstStyle/>
          <a:p>
            <a:pPr>
              <a:buFont typeface="Wingdings" pitchFamily="2" charset="2"/>
              <a:buNone/>
            </a:pPr>
            <a:r>
              <a:rPr lang="ro-RO" sz="2400" i="1" dirty="0" smtClean="0"/>
              <a:t>Sporirea accesului</a:t>
            </a:r>
          </a:p>
          <a:p>
            <a:r>
              <a:rPr lang="ro-RO" sz="2000" dirty="0" smtClean="0"/>
              <a:t>mediatizarea sursei de diseminare unde în prezent sunt publicaţi indicii de </a:t>
            </a:r>
            <a:r>
              <a:rPr lang="ro-RO" sz="2000" dirty="0" err="1" smtClean="0"/>
              <a:t>deprivare</a:t>
            </a:r>
            <a:r>
              <a:rPr lang="ro-RO" sz="2000" dirty="0" smtClean="0"/>
              <a:t> şi indicatorii din BD. </a:t>
            </a:r>
          </a:p>
          <a:p>
            <a:r>
              <a:rPr lang="ro-RO" sz="2000" dirty="0" smtClean="0"/>
              <a:t>„multiplicarea” surselor de diseminare a datelor, prin plasarea indicilor de </a:t>
            </a:r>
            <a:r>
              <a:rPr lang="ro-RO" sz="2000" dirty="0" err="1" smtClean="0"/>
              <a:t>deprivare</a:t>
            </a:r>
            <a:r>
              <a:rPr lang="ro-RO" sz="2000" dirty="0" smtClean="0"/>
              <a:t> pe portaluri de date cunoscute de un cerc mai larg de utilizatori (ex. </a:t>
            </a:r>
            <a:r>
              <a:rPr lang="ro-RO" sz="2000" u="sng" dirty="0" err="1" smtClean="0">
                <a:hlinkClick r:id="rId2"/>
              </a:rPr>
              <a:t>www.date.gov.md</a:t>
            </a:r>
            <a:r>
              <a:rPr lang="ro-RO" sz="2000" dirty="0" smtClean="0"/>
              <a:t>). </a:t>
            </a:r>
          </a:p>
          <a:p>
            <a:r>
              <a:rPr lang="ro-RO" sz="2000" dirty="0" smtClean="0"/>
              <a:t>încadrarea indicilor de </a:t>
            </a:r>
            <a:r>
              <a:rPr lang="ro-RO" sz="2000" dirty="0" err="1" smtClean="0"/>
              <a:t>deprivare</a:t>
            </a:r>
            <a:r>
              <a:rPr lang="ro-RO" sz="2000" dirty="0" smtClean="0"/>
              <a:t>/indicatorilor din BD într-un sistem de diseminare specializat, care ar oferi utilizatorilor mai multe posibilități de accesare, ar permite folosirea oportunităţilor oferite de aceste instrumente (harţi, grafice, tabele produse în dependenţă de necesităţi)</a:t>
            </a:r>
            <a:endParaRPr lang="en-US" sz="2000" dirty="0" smtClean="0"/>
          </a:p>
          <a:p>
            <a:pPr lvl="1"/>
            <a:endParaRPr lang="ro-RO" sz="2000" dirty="0" smtClean="0"/>
          </a:p>
          <a:p>
            <a:pPr lvl="1"/>
            <a:endParaRPr lang="ro-RO" i="1" dirty="0" smtClean="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3600" smtClean="0"/>
              <a:t>Recomand</a:t>
            </a:r>
            <a:r>
              <a:rPr lang="ro-RO" sz="3600" smtClean="0"/>
              <a:t>ă</a:t>
            </a:r>
            <a:r>
              <a:rPr lang="en-US" sz="3600" smtClean="0"/>
              <a:t>ri</a:t>
            </a:r>
            <a:endParaRPr lang="ru-RU" sz="3600" smtClean="0"/>
          </a:p>
        </p:txBody>
      </p:sp>
      <p:sp>
        <p:nvSpPr>
          <p:cNvPr id="21506" name="Content Placeholder 2"/>
          <p:cNvSpPr>
            <a:spLocks noGrp="1"/>
          </p:cNvSpPr>
          <p:nvPr>
            <p:ph idx="1"/>
          </p:nvPr>
        </p:nvSpPr>
        <p:spPr>
          <a:xfrm>
            <a:off x="457200" y="1700808"/>
            <a:ext cx="8229600" cy="3240360"/>
          </a:xfrm>
        </p:spPr>
        <p:txBody>
          <a:bodyPr/>
          <a:lstStyle/>
          <a:p>
            <a:pPr>
              <a:buFont typeface="Wingdings" pitchFamily="2" charset="2"/>
              <a:buNone/>
            </a:pPr>
            <a:r>
              <a:rPr lang="ro-RO" sz="2400" i="1" dirty="0" smtClean="0"/>
              <a:t>Calitatea datelor</a:t>
            </a:r>
            <a:endParaRPr lang="ro-RO" sz="2400" i="1" dirty="0" smtClean="0"/>
          </a:p>
          <a:p>
            <a:r>
              <a:rPr lang="ro-RO" sz="2000" dirty="0" smtClean="0"/>
              <a:t>Pentru asigurarea calității și facilitarea </a:t>
            </a:r>
            <a:r>
              <a:rPr lang="ro-RO" sz="2000" dirty="0"/>
              <a:t>procesului de constituire </a:t>
            </a:r>
            <a:r>
              <a:rPr lang="ro-RO" sz="2000" dirty="0" smtClean="0"/>
              <a:t>a bazei </a:t>
            </a:r>
            <a:r>
              <a:rPr lang="ro-RO" sz="2000" dirty="0"/>
              <a:t>de date integrate </a:t>
            </a:r>
            <a:r>
              <a:rPr lang="ro-RO" sz="2000" dirty="0" smtClean="0"/>
              <a:t>este necesară prezentarea datelor despre localități de către prestatori cu utilizarea CUATM BNS</a:t>
            </a:r>
          </a:p>
          <a:p>
            <a:r>
              <a:rPr lang="ro-RO" sz="2000" dirty="0" smtClean="0"/>
              <a:t>În scopul asigurării unor date calitative recepționate de la primării este necesară r</a:t>
            </a:r>
            <a:r>
              <a:rPr lang="en-US" sz="2000" dirty="0" err="1" smtClean="0"/>
              <a:t>evitalizar</a:t>
            </a:r>
            <a:r>
              <a:rPr lang="ro-RO" sz="2000" dirty="0"/>
              <a:t>ea</a:t>
            </a:r>
            <a:r>
              <a:rPr lang="en-US" sz="2000" dirty="0"/>
              <a:t> </a:t>
            </a:r>
            <a:r>
              <a:rPr lang="en-US" sz="2000" dirty="0" err="1" smtClean="0"/>
              <a:t>Registr</a:t>
            </a:r>
            <a:r>
              <a:rPr lang="ro-RO" sz="2000" dirty="0" smtClean="0"/>
              <a:t>ului</a:t>
            </a:r>
            <a:r>
              <a:rPr lang="en-US" sz="2000" dirty="0" smtClean="0"/>
              <a:t> </a:t>
            </a:r>
            <a:r>
              <a:rPr lang="en-US" sz="2000" dirty="0"/>
              <a:t>de </a:t>
            </a:r>
            <a:r>
              <a:rPr lang="en-US" sz="2000" dirty="0" err="1"/>
              <a:t>eviden</a:t>
            </a:r>
            <a:r>
              <a:rPr lang="ro-RO" sz="2000" dirty="0" err="1"/>
              <a:t>ță</a:t>
            </a:r>
            <a:r>
              <a:rPr lang="en-US" sz="2000" dirty="0"/>
              <a:t> </a:t>
            </a:r>
            <a:r>
              <a:rPr lang="en-US" sz="2000" dirty="0" smtClean="0"/>
              <a:t>a</a:t>
            </a:r>
            <a:r>
              <a:rPr lang="ro-RO" sz="2000" dirty="0" smtClean="0"/>
              <a:t>l</a:t>
            </a:r>
            <a:r>
              <a:rPr lang="en-US" sz="2000" dirty="0" smtClean="0"/>
              <a:t> </a:t>
            </a:r>
            <a:r>
              <a:rPr lang="en-US" sz="2000" dirty="0" err="1"/>
              <a:t>gospod</a:t>
            </a:r>
            <a:r>
              <a:rPr lang="ro-RO" sz="2000" dirty="0"/>
              <a:t>ă</a:t>
            </a:r>
            <a:r>
              <a:rPr lang="en-US" sz="2000" dirty="0" err="1"/>
              <a:t>riilor</a:t>
            </a:r>
            <a:r>
              <a:rPr lang="en-US" sz="2000" dirty="0"/>
              <a:t>, </a:t>
            </a:r>
            <a:r>
              <a:rPr lang="en-US" sz="2000" dirty="0" err="1"/>
              <a:t>propunere</a:t>
            </a:r>
            <a:r>
              <a:rPr lang="en-US" sz="2000" dirty="0"/>
              <a:t> </a:t>
            </a:r>
            <a:r>
              <a:rPr lang="en-US" sz="2000" dirty="0" err="1"/>
              <a:t>parvenit</a:t>
            </a:r>
            <a:r>
              <a:rPr lang="ro-RO" sz="2000" dirty="0"/>
              <a:t>ă în cadrul mesei rotunde din partea </a:t>
            </a:r>
            <a:r>
              <a:rPr lang="ro-RO" sz="2000" dirty="0" smtClean="0"/>
              <a:t>participanților, formatul acestuia poate </a:t>
            </a:r>
            <a:r>
              <a:rPr lang="ro-RO" sz="2000" dirty="0"/>
              <a:t>fi </a:t>
            </a:r>
            <a:r>
              <a:rPr lang="ro-RO" sz="2000" dirty="0" err="1"/>
              <a:t>atît</a:t>
            </a:r>
            <a:r>
              <a:rPr lang="ro-RO" sz="2000" dirty="0"/>
              <a:t> pe </a:t>
            </a:r>
            <a:r>
              <a:rPr lang="ro-RO" sz="2000" dirty="0" err="1"/>
              <a:t>hîrtie</a:t>
            </a:r>
            <a:r>
              <a:rPr lang="ro-RO" sz="2000" dirty="0"/>
              <a:t> </a:t>
            </a:r>
            <a:r>
              <a:rPr lang="ro-RO" sz="2000" dirty="0" err="1"/>
              <a:t>cît</a:t>
            </a:r>
            <a:r>
              <a:rPr lang="ro-RO" sz="2000" dirty="0"/>
              <a:t> și electronic</a:t>
            </a:r>
            <a:r>
              <a:rPr lang="ro-RO" sz="2000" dirty="0" smtClean="0"/>
              <a:t>.</a:t>
            </a:r>
            <a:endParaRPr lang="ro-RO" sz="2000" dirty="0" smtClean="0"/>
          </a:p>
        </p:txBody>
      </p:sp>
    </p:spTree>
    <p:extLst>
      <p:ext uri="{BB962C8B-B14F-4D97-AF65-F5344CB8AC3E}">
        <p14:creationId xmlns:p14="http://schemas.microsoft.com/office/powerpoint/2010/main" val="4143466782"/>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ro-RO" dirty="0" smtClean="0"/>
              <a:t>Paşi de urmat</a:t>
            </a:r>
            <a:endParaRPr lang="ru-RU" dirty="0" smtClean="0"/>
          </a:p>
        </p:txBody>
      </p:sp>
      <p:sp>
        <p:nvSpPr>
          <p:cNvPr id="24579" name="Rectangle 3"/>
          <p:cNvSpPr>
            <a:spLocks noGrp="1" noChangeArrowheads="1"/>
          </p:cNvSpPr>
          <p:nvPr>
            <p:ph type="body" idx="1"/>
          </p:nvPr>
        </p:nvSpPr>
        <p:spPr>
          <a:xfrm>
            <a:off x="457200" y="2204864"/>
            <a:ext cx="8229600" cy="2880320"/>
          </a:xfrm>
        </p:spPr>
        <p:txBody>
          <a:bodyPr/>
          <a:lstStyle/>
          <a:p>
            <a:r>
              <a:rPr lang="ro-RO" sz="1800" i="1" dirty="0" smtClean="0"/>
              <a:t>Calcularea IDAM cu includerea componentei urbane. </a:t>
            </a:r>
            <a:r>
              <a:rPr lang="ro-RO" sz="1800" dirty="0" smtClean="0"/>
              <a:t>Pentru a ajusta IDAM la necesitățile utilizatorilor şi calcularea IDAM integral, nu doar pentru mediul rural, se recomandă de a elabora și calcula indici de </a:t>
            </a:r>
            <a:r>
              <a:rPr lang="ro-RO" sz="1800" dirty="0" err="1" smtClean="0"/>
              <a:t>deprivare</a:t>
            </a:r>
            <a:r>
              <a:rPr lang="ro-RO" sz="1800" dirty="0" smtClean="0"/>
              <a:t> pentru localitățile urbane. Studiul realizat a accentuat necesitatea acestei activităţi, în special, pentru implementarea politicii de dezvoltare regională, un obiectiv al căreia este dezvoltarea unor poli de creștere economică pentru a asigura o dezvoltare durabilă la nivel regional</a:t>
            </a:r>
            <a:r>
              <a:rPr lang="ro-RO" sz="1800" dirty="0" smtClean="0"/>
              <a:t>.</a:t>
            </a: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themeOverride>
</file>

<file path=docProps/app.xml><?xml version="1.0" encoding="utf-8"?>
<Properties xmlns="http://schemas.openxmlformats.org/officeDocument/2006/extended-properties" xmlns:vt="http://schemas.openxmlformats.org/officeDocument/2006/docPropsVTypes">
  <TotalTime>339</TotalTime>
  <Words>1210</Words>
  <Application>Microsoft Office PowerPoint</Application>
  <PresentationFormat>On-screen Show (4:3)</PresentationFormat>
  <Paragraphs>67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Pixel</vt:lpstr>
      <vt:lpstr> </vt:lpstr>
      <vt:lpstr>Concluzii</vt:lpstr>
      <vt:lpstr>Concluzii</vt:lpstr>
      <vt:lpstr>Recomandari, perspective</vt:lpstr>
      <vt:lpstr>Recomandari, perspective</vt:lpstr>
      <vt:lpstr>Recomandări</vt:lpstr>
      <vt:lpstr>Recomandări</vt:lpstr>
      <vt:lpstr>Recomandări</vt:lpstr>
      <vt:lpstr>Paşi de urmat</vt:lpstr>
      <vt:lpstr>Paşi de urmat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Rodica</dc:creator>
  <cp:lastModifiedBy>MV</cp:lastModifiedBy>
  <cp:revision>21</cp:revision>
  <dcterms:created xsi:type="dcterms:W3CDTF">2014-08-25T05:41:11Z</dcterms:created>
  <dcterms:modified xsi:type="dcterms:W3CDTF">2014-09-01T11:49:20Z</dcterms:modified>
</cp:coreProperties>
</file>