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41" r:id="rId2"/>
    <p:sldId id="418" r:id="rId3"/>
    <p:sldId id="430" r:id="rId4"/>
    <p:sldId id="445" r:id="rId5"/>
    <p:sldId id="431" r:id="rId6"/>
    <p:sldId id="432" r:id="rId7"/>
    <p:sldId id="439" r:id="rId8"/>
    <p:sldId id="438" r:id="rId9"/>
    <p:sldId id="435" r:id="rId10"/>
    <p:sldId id="436" r:id="rId11"/>
    <p:sldId id="440" r:id="rId12"/>
    <p:sldId id="441" r:id="rId13"/>
    <p:sldId id="442" r:id="rId14"/>
    <p:sldId id="443" r:id="rId15"/>
    <p:sldId id="444" r:id="rId16"/>
    <p:sldId id="348" r:id="rId17"/>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Untitled Section" id="{F21597CF-F0CE-4068-94F1-02996A7321B2}">
          <p14:sldIdLst>
            <p14:sldId id="341"/>
            <p14:sldId id="418"/>
            <p14:sldId id="430"/>
            <p14:sldId id="445"/>
            <p14:sldId id="431"/>
            <p14:sldId id="432"/>
            <p14:sldId id="439"/>
            <p14:sldId id="438"/>
            <p14:sldId id="435"/>
            <p14:sldId id="436"/>
            <p14:sldId id="440"/>
            <p14:sldId id="441"/>
            <p14:sldId id="442"/>
            <p14:sldId id="443"/>
            <p14:sldId id="444"/>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1B1B1B"/>
    <a:srgbClr val="66CCFF"/>
    <a:srgbClr val="33CCFF"/>
    <a:srgbClr val="12B2EB"/>
    <a:srgbClr val="FF6699"/>
    <a:srgbClr val="0000CC"/>
    <a:srgbClr val="3366FF"/>
    <a:srgbClr val="F0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5844" autoAdjust="0"/>
  </p:normalViewPr>
  <p:slideViewPr>
    <p:cSldViewPr>
      <p:cViewPr>
        <p:scale>
          <a:sx n="100" d="100"/>
          <a:sy n="100" d="100"/>
        </p:scale>
        <p:origin x="1068"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0A5E1-5A11-4720-8D00-80EF38F23A7F}"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58B97FA9-C110-4CE1-9701-1EB1E99BD543}">
      <dgm:prSet phldrT="[Text]"/>
      <dgm:spPr>
        <a:solidFill>
          <a:srgbClr val="99CC00"/>
        </a:solidFill>
      </dgm:spPr>
      <dgm:t>
        <a:bodyPr/>
        <a:lstStyle/>
        <a:p>
          <a:r>
            <a:rPr lang="en-US" b="0">
              <a:solidFill>
                <a:schemeClr val="bg1"/>
              </a:solidFill>
            </a:rPr>
            <a:t>Geographic Information</a:t>
          </a:r>
          <a:endParaRPr lang="en-US" b="0" dirty="0">
            <a:solidFill>
              <a:schemeClr val="bg1"/>
            </a:solidFill>
          </a:endParaRPr>
        </a:p>
      </dgm:t>
    </dgm:pt>
    <dgm:pt modelId="{E4286209-3898-4FE7-893C-90B4FB63C194}" type="parTrans" cxnId="{40234C72-8DE9-42F0-B100-69E292DBEC7C}">
      <dgm:prSet/>
      <dgm:spPr/>
      <dgm:t>
        <a:bodyPr/>
        <a:lstStyle/>
        <a:p>
          <a:endParaRPr lang="en-US"/>
        </a:p>
      </dgm:t>
    </dgm:pt>
    <dgm:pt modelId="{07F1C236-C716-4448-8A6D-AE068AA9FDC7}" type="sibTrans" cxnId="{40234C72-8DE9-42F0-B100-69E292DBEC7C}">
      <dgm:prSet/>
      <dgm:spPr/>
      <dgm:t>
        <a:bodyPr/>
        <a:lstStyle/>
        <a:p>
          <a:endParaRPr lang="en-US"/>
        </a:p>
      </dgm:t>
    </dgm:pt>
    <dgm:pt modelId="{455B49C3-8531-484E-85E6-B65D9FB4F436}">
      <dgm:prSet phldrT="[Text]"/>
      <dgm:spPr/>
      <dgm:t>
        <a:bodyPr/>
        <a:lstStyle/>
        <a:p>
          <a:r>
            <a:rPr lang="en-US">
              <a:solidFill>
                <a:schemeClr val="bg1"/>
              </a:solidFill>
            </a:rPr>
            <a:t>Reengineering geographic information system (GIS)</a:t>
          </a:r>
        </a:p>
        <a:p>
          <a:endParaRPr lang="en-US">
            <a:solidFill>
              <a:schemeClr val="bg1"/>
            </a:solidFill>
          </a:endParaRPr>
        </a:p>
        <a:p>
          <a:r>
            <a:rPr lang="en-US">
              <a:solidFill>
                <a:schemeClr val="bg1"/>
              </a:solidFill>
            </a:rPr>
            <a:t>data collection, monitoring, analysis, dissemination</a:t>
          </a:r>
          <a:endParaRPr lang="en-US" dirty="0">
            <a:solidFill>
              <a:schemeClr val="bg1"/>
            </a:solidFill>
          </a:endParaRPr>
        </a:p>
      </dgm:t>
    </dgm:pt>
    <dgm:pt modelId="{EB92124C-1B4D-4266-8BAC-AABC0B780E49}" type="parTrans" cxnId="{9CDBCFD8-5964-4B2E-B03E-328DF2A0732C}">
      <dgm:prSet/>
      <dgm:spPr/>
      <dgm:t>
        <a:bodyPr/>
        <a:lstStyle/>
        <a:p>
          <a:endParaRPr lang="en-US"/>
        </a:p>
      </dgm:t>
    </dgm:pt>
    <dgm:pt modelId="{BDE73155-918E-4C73-A869-3FF7BEE8C9A3}" type="sibTrans" cxnId="{9CDBCFD8-5964-4B2E-B03E-328DF2A0732C}">
      <dgm:prSet/>
      <dgm:spPr/>
      <dgm:t>
        <a:bodyPr/>
        <a:lstStyle/>
        <a:p>
          <a:endParaRPr lang="en-US"/>
        </a:p>
      </dgm:t>
    </dgm:pt>
    <dgm:pt modelId="{FAA6BF7A-3253-4672-946B-95E0CE14EFB1}">
      <dgm:prSet phldrT="[Text]"/>
      <dgm:spPr>
        <a:solidFill>
          <a:srgbClr val="3399FF"/>
        </a:solidFill>
      </dgm:spPr>
      <dgm:t>
        <a:bodyPr/>
        <a:lstStyle/>
        <a:p>
          <a:pPr>
            <a:lnSpc>
              <a:spcPct val="100000"/>
            </a:lnSpc>
          </a:pPr>
          <a:r>
            <a:rPr lang="en-US"/>
            <a:t>Population Data</a:t>
          </a:r>
          <a:endParaRPr lang="en-US" dirty="0"/>
        </a:p>
      </dgm:t>
    </dgm:pt>
    <dgm:pt modelId="{8BEAFC99-499F-4599-BA22-6E804DE7DBAE}" type="parTrans" cxnId="{4FDC8512-0D03-408C-A124-B9AD6A6207BB}">
      <dgm:prSet/>
      <dgm:spPr/>
      <dgm:t>
        <a:bodyPr/>
        <a:lstStyle/>
        <a:p>
          <a:endParaRPr lang="en-US"/>
        </a:p>
      </dgm:t>
    </dgm:pt>
    <dgm:pt modelId="{8474E7DA-2289-40A1-B7C9-3D0892214F16}" type="sibTrans" cxnId="{4FDC8512-0D03-408C-A124-B9AD6A6207BB}">
      <dgm:prSet/>
      <dgm:spPr/>
      <dgm:t>
        <a:bodyPr/>
        <a:lstStyle/>
        <a:p>
          <a:endParaRPr lang="en-US"/>
        </a:p>
      </dgm:t>
    </dgm:pt>
    <dgm:pt modelId="{69BC6C8A-3865-4B35-8415-8ECA278CC637}">
      <dgm:prSet phldrT="[Text]"/>
      <dgm:spPr/>
      <dgm:t>
        <a:bodyPr/>
        <a:lstStyle/>
        <a:p>
          <a:pPr>
            <a:lnSpc>
              <a:spcPct val="100000"/>
            </a:lnSpc>
          </a:pPr>
          <a:r>
            <a:rPr lang="en-US" b="0" i="0" dirty="0"/>
            <a:t>Investing on Register-based census</a:t>
          </a:r>
        </a:p>
        <a:p>
          <a:pPr>
            <a:lnSpc>
              <a:spcPct val="100000"/>
            </a:lnSpc>
          </a:pPr>
          <a:endParaRPr lang="en-US" b="0" i="0" dirty="0"/>
        </a:p>
        <a:p>
          <a:pPr>
            <a:lnSpc>
              <a:spcPct val="100000"/>
            </a:lnSpc>
          </a:pPr>
          <a:r>
            <a:rPr lang="en-US" dirty="0"/>
            <a:t>utilizing 2020 census as a base for creating Statistical Population Register</a:t>
          </a:r>
        </a:p>
      </dgm:t>
    </dgm:pt>
    <dgm:pt modelId="{707B94E4-675C-4EA3-8195-5BACB4F8B291}" type="parTrans" cxnId="{36A16FB6-9506-4603-9DFA-60EEBDACB1AB}">
      <dgm:prSet/>
      <dgm:spPr/>
      <dgm:t>
        <a:bodyPr/>
        <a:lstStyle/>
        <a:p>
          <a:endParaRPr lang="en-US"/>
        </a:p>
      </dgm:t>
    </dgm:pt>
    <dgm:pt modelId="{99BD76D2-D2DC-4516-A16C-7EB74A348C40}" type="sibTrans" cxnId="{36A16FB6-9506-4603-9DFA-60EEBDACB1AB}">
      <dgm:prSet/>
      <dgm:spPr/>
      <dgm:t>
        <a:bodyPr/>
        <a:lstStyle/>
        <a:p>
          <a:endParaRPr lang="en-US"/>
        </a:p>
      </dgm:t>
    </dgm:pt>
    <dgm:pt modelId="{8228DDC1-16BF-464C-B78A-9341B2C1B86C}">
      <dgm:prSet phldrT="[Text]"/>
      <dgm:spPr>
        <a:solidFill>
          <a:srgbClr val="FF5050"/>
        </a:solidFill>
      </dgm:spPr>
      <dgm:t>
        <a:bodyPr/>
        <a:lstStyle/>
        <a:p>
          <a:pPr>
            <a:lnSpc>
              <a:spcPct val="100000"/>
            </a:lnSpc>
          </a:pPr>
          <a:r>
            <a:rPr lang="en-US" b="0"/>
            <a:t>Use of Technology </a:t>
          </a:r>
          <a:endParaRPr lang="en-US" b="0" dirty="0"/>
        </a:p>
      </dgm:t>
    </dgm:pt>
    <dgm:pt modelId="{DF6F2D0C-0A29-4E47-8475-983C2ED6C010}" type="parTrans" cxnId="{FEB160FC-43DF-4AD7-855A-470E1F30F10E}">
      <dgm:prSet/>
      <dgm:spPr/>
      <dgm:t>
        <a:bodyPr/>
        <a:lstStyle/>
        <a:p>
          <a:endParaRPr lang="en-US"/>
        </a:p>
      </dgm:t>
    </dgm:pt>
    <dgm:pt modelId="{E645181C-4E42-4648-A904-3C080ECC68D6}" type="sibTrans" cxnId="{FEB160FC-43DF-4AD7-855A-470E1F30F10E}">
      <dgm:prSet/>
      <dgm:spPr/>
      <dgm:t>
        <a:bodyPr/>
        <a:lstStyle/>
        <a:p>
          <a:endParaRPr lang="en-US"/>
        </a:p>
      </dgm:t>
    </dgm:pt>
    <dgm:pt modelId="{48BB928A-D23A-4CEC-9126-C5F71BD968F5}">
      <dgm:prSet phldrT="[Text]"/>
      <dgm:spPr/>
      <dgm:t>
        <a:bodyPr/>
        <a:lstStyle/>
        <a:p>
          <a:pPr>
            <a:lnSpc>
              <a:spcPct val="100000"/>
            </a:lnSpc>
          </a:pPr>
          <a:r>
            <a:rPr lang="en-US" dirty="0"/>
            <a:t>Establishing a sustainable system for CAPI data collection</a:t>
          </a:r>
        </a:p>
        <a:p>
          <a:pPr>
            <a:lnSpc>
              <a:spcPct val="100000"/>
            </a:lnSpc>
          </a:pPr>
          <a:endParaRPr lang="en-US" dirty="0"/>
        </a:p>
        <a:p>
          <a:pPr>
            <a:lnSpc>
              <a:spcPct val="100000"/>
            </a:lnSpc>
          </a:pPr>
          <a:r>
            <a:rPr lang="en-US" dirty="0"/>
            <a:t>useful not only for census but in the future for other statistical activities </a:t>
          </a:r>
        </a:p>
      </dgm:t>
    </dgm:pt>
    <dgm:pt modelId="{138181EA-EAE6-46C3-A277-B04F3D6E47C0}" type="parTrans" cxnId="{89483CFE-C5E8-43EC-AA8B-DB48842C59A5}">
      <dgm:prSet/>
      <dgm:spPr/>
      <dgm:t>
        <a:bodyPr/>
        <a:lstStyle/>
        <a:p>
          <a:endParaRPr lang="en-US"/>
        </a:p>
      </dgm:t>
    </dgm:pt>
    <dgm:pt modelId="{8985C01B-5D63-4E0C-A73A-646761FC03DE}" type="sibTrans" cxnId="{89483CFE-C5E8-43EC-AA8B-DB48842C59A5}">
      <dgm:prSet/>
      <dgm:spPr/>
      <dgm:t>
        <a:bodyPr/>
        <a:lstStyle/>
        <a:p>
          <a:endParaRPr lang="en-US"/>
        </a:p>
      </dgm:t>
    </dgm:pt>
    <dgm:pt modelId="{7F97C6D0-D8F6-4C53-B931-FAA57AAC5DCE}" type="pres">
      <dgm:prSet presAssocID="{BD70A5E1-5A11-4720-8D00-80EF38F23A7F}" presName="Name0" presStyleCnt="0">
        <dgm:presLayoutVars>
          <dgm:dir/>
          <dgm:animLvl val="lvl"/>
          <dgm:resizeHandles val="exact"/>
        </dgm:presLayoutVars>
      </dgm:prSet>
      <dgm:spPr/>
    </dgm:pt>
    <dgm:pt modelId="{367F0351-9680-477E-885F-EFF7E478B572}" type="pres">
      <dgm:prSet presAssocID="{58B97FA9-C110-4CE1-9701-1EB1E99BD543}" presName="compositeNode" presStyleCnt="0">
        <dgm:presLayoutVars>
          <dgm:bulletEnabled val="1"/>
        </dgm:presLayoutVars>
      </dgm:prSet>
      <dgm:spPr/>
    </dgm:pt>
    <dgm:pt modelId="{F2938910-306A-4043-827A-7D3790B40EDD}" type="pres">
      <dgm:prSet presAssocID="{58B97FA9-C110-4CE1-9701-1EB1E99BD543}" presName="bgRect" presStyleLbl="node1" presStyleIdx="0" presStyleCnt="3"/>
      <dgm:spPr/>
    </dgm:pt>
    <dgm:pt modelId="{26AB7CAC-22B8-4C75-94C8-EBB055DFB9D1}" type="pres">
      <dgm:prSet presAssocID="{58B97FA9-C110-4CE1-9701-1EB1E99BD543}" presName="parentNode" presStyleLbl="node1" presStyleIdx="0" presStyleCnt="3">
        <dgm:presLayoutVars>
          <dgm:chMax val="0"/>
          <dgm:bulletEnabled val="1"/>
        </dgm:presLayoutVars>
      </dgm:prSet>
      <dgm:spPr/>
    </dgm:pt>
    <dgm:pt modelId="{4E51FFBD-225E-4923-97D5-78DBAF748974}" type="pres">
      <dgm:prSet presAssocID="{58B97FA9-C110-4CE1-9701-1EB1E99BD543}" presName="childNode" presStyleLbl="node1" presStyleIdx="0" presStyleCnt="3">
        <dgm:presLayoutVars>
          <dgm:bulletEnabled val="1"/>
        </dgm:presLayoutVars>
      </dgm:prSet>
      <dgm:spPr/>
    </dgm:pt>
    <dgm:pt modelId="{893A3AC4-A82E-48F9-8520-70C49CDFCFDF}" type="pres">
      <dgm:prSet presAssocID="{07F1C236-C716-4448-8A6D-AE068AA9FDC7}" presName="hSp" presStyleCnt="0"/>
      <dgm:spPr/>
    </dgm:pt>
    <dgm:pt modelId="{42032AAF-61C1-431A-B438-5AB6543B6D0B}" type="pres">
      <dgm:prSet presAssocID="{07F1C236-C716-4448-8A6D-AE068AA9FDC7}" presName="vProcSp" presStyleCnt="0"/>
      <dgm:spPr/>
    </dgm:pt>
    <dgm:pt modelId="{02205EA8-476C-430F-93D1-D3DD6965C90F}" type="pres">
      <dgm:prSet presAssocID="{07F1C236-C716-4448-8A6D-AE068AA9FDC7}" presName="vSp1" presStyleCnt="0"/>
      <dgm:spPr/>
    </dgm:pt>
    <dgm:pt modelId="{132B72A2-F11C-4545-9DA5-2AEFE5A1304D}" type="pres">
      <dgm:prSet presAssocID="{07F1C236-C716-4448-8A6D-AE068AA9FDC7}" presName="simulatedConn" presStyleLbl="solidFgAcc1" presStyleIdx="0" presStyleCnt="2"/>
      <dgm:spPr>
        <a:noFill/>
        <a:ln>
          <a:noFill/>
        </a:ln>
      </dgm:spPr>
    </dgm:pt>
    <dgm:pt modelId="{0DA1F68D-9C77-40F4-9F52-B52D44F60D14}" type="pres">
      <dgm:prSet presAssocID="{07F1C236-C716-4448-8A6D-AE068AA9FDC7}" presName="vSp2" presStyleCnt="0"/>
      <dgm:spPr/>
    </dgm:pt>
    <dgm:pt modelId="{CBCA97F5-F5A5-4A07-B838-9D42F5BFE86D}" type="pres">
      <dgm:prSet presAssocID="{07F1C236-C716-4448-8A6D-AE068AA9FDC7}" presName="sibTrans" presStyleCnt="0"/>
      <dgm:spPr/>
    </dgm:pt>
    <dgm:pt modelId="{65D0B8EB-AF7A-4DCE-A688-B8D75F710A26}" type="pres">
      <dgm:prSet presAssocID="{FAA6BF7A-3253-4672-946B-95E0CE14EFB1}" presName="compositeNode" presStyleCnt="0">
        <dgm:presLayoutVars>
          <dgm:bulletEnabled val="1"/>
        </dgm:presLayoutVars>
      </dgm:prSet>
      <dgm:spPr/>
    </dgm:pt>
    <dgm:pt modelId="{3D490EFC-26D6-4F54-A424-9BEAEA0C7069}" type="pres">
      <dgm:prSet presAssocID="{FAA6BF7A-3253-4672-946B-95E0CE14EFB1}" presName="bgRect" presStyleLbl="node1" presStyleIdx="1" presStyleCnt="3"/>
      <dgm:spPr/>
    </dgm:pt>
    <dgm:pt modelId="{6FAB8C58-1450-4E3E-AC0E-1FC9D633BAC0}" type="pres">
      <dgm:prSet presAssocID="{FAA6BF7A-3253-4672-946B-95E0CE14EFB1}" presName="parentNode" presStyleLbl="node1" presStyleIdx="1" presStyleCnt="3">
        <dgm:presLayoutVars>
          <dgm:chMax val="0"/>
          <dgm:bulletEnabled val="1"/>
        </dgm:presLayoutVars>
      </dgm:prSet>
      <dgm:spPr/>
    </dgm:pt>
    <dgm:pt modelId="{B2D5FB90-DEBE-46BE-BD58-9CF811EE54BA}" type="pres">
      <dgm:prSet presAssocID="{FAA6BF7A-3253-4672-946B-95E0CE14EFB1}" presName="childNode" presStyleLbl="node1" presStyleIdx="1" presStyleCnt="3">
        <dgm:presLayoutVars>
          <dgm:bulletEnabled val="1"/>
        </dgm:presLayoutVars>
      </dgm:prSet>
      <dgm:spPr/>
    </dgm:pt>
    <dgm:pt modelId="{F87AC168-865C-4755-960C-F7597B2B7E25}" type="pres">
      <dgm:prSet presAssocID="{8474E7DA-2289-40A1-B7C9-3D0892214F16}" presName="hSp" presStyleCnt="0"/>
      <dgm:spPr/>
    </dgm:pt>
    <dgm:pt modelId="{747CE9E9-32F7-4D55-95D1-0B6DE2665576}" type="pres">
      <dgm:prSet presAssocID="{8474E7DA-2289-40A1-B7C9-3D0892214F16}" presName="vProcSp" presStyleCnt="0"/>
      <dgm:spPr/>
    </dgm:pt>
    <dgm:pt modelId="{4014C676-EC5F-450A-AD5F-C4C5E7473815}" type="pres">
      <dgm:prSet presAssocID="{8474E7DA-2289-40A1-B7C9-3D0892214F16}" presName="vSp1" presStyleCnt="0"/>
      <dgm:spPr/>
    </dgm:pt>
    <dgm:pt modelId="{F0A4FE12-9FB7-4BC1-8440-0924F521F35D}" type="pres">
      <dgm:prSet presAssocID="{8474E7DA-2289-40A1-B7C9-3D0892214F16}" presName="simulatedConn" presStyleLbl="solidFgAcc1" presStyleIdx="1" presStyleCnt="2"/>
      <dgm:spPr>
        <a:noFill/>
        <a:ln>
          <a:noFill/>
        </a:ln>
      </dgm:spPr>
    </dgm:pt>
    <dgm:pt modelId="{C2E5C433-A962-4073-8D59-18A562F3B9DE}" type="pres">
      <dgm:prSet presAssocID="{8474E7DA-2289-40A1-B7C9-3D0892214F16}" presName="vSp2" presStyleCnt="0"/>
      <dgm:spPr/>
    </dgm:pt>
    <dgm:pt modelId="{1CFD116C-FF2C-4BF9-A237-B03EE546A09D}" type="pres">
      <dgm:prSet presAssocID="{8474E7DA-2289-40A1-B7C9-3D0892214F16}" presName="sibTrans" presStyleCnt="0"/>
      <dgm:spPr/>
    </dgm:pt>
    <dgm:pt modelId="{6F401796-18D6-4008-BAF7-253453D4AB13}" type="pres">
      <dgm:prSet presAssocID="{8228DDC1-16BF-464C-B78A-9341B2C1B86C}" presName="compositeNode" presStyleCnt="0">
        <dgm:presLayoutVars>
          <dgm:bulletEnabled val="1"/>
        </dgm:presLayoutVars>
      </dgm:prSet>
      <dgm:spPr/>
    </dgm:pt>
    <dgm:pt modelId="{4B770F4E-B2B6-465E-BD7F-0EC174FE9657}" type="pres">
      <dgm:prSet presAssocID="{8228DDC1-16BF-464C-B78A-9341B2C1B86C}" presName="bgRect" presStyleLbl="node1" presStyleIdx="2" presStyleCnt="3"/>
      <dgm:spPr/>
    </dgm:pt>
    <dgm:pt modelId="{97B1A9F8-D12F-4257-9EED-1D56AFF20C2E}" type="pres">
      <dgm:prSet presAssocID="{8228DDC1-16BF-464C-B78A-9341B2C1B86C}" presName="parentNode" presStyleLbl="node1" presStyleIdx="2" presStyleCnt="3">
        <dgm:presLayoutVars>
          <dgm:chMax val="0"/>
          <dgm:bulletEnabled val="1"/>
        </dgm:presLayoutVars>
      </dgm:prSet>
      <dgm:spPr/>
    </dgm:pt>
    <dgm:pt modelId="{48394221-EA78-49DE-B2ED-11E58F8C6152}" type="pres">
      <dgm:prSet presAssocID="{8228DDC1-16BF-464C-B78A-9341B2C1B86C}" presName="childNode" presStyleLbl="node1" presStyleIdx="2" presStyleCnt="3">
        <dgm:presLayoutVars>
          <dgm:bulletEnabled val="1"/>
        </dgm:presLayoutVars>
      </dgm:prSet>
      <dgm:spPr/>
    </dgm:pt>
  </dgm:ptLst>
  <dgm:cxnLst>
    <dgm:cxn modelId="{010D2109-D114-4267-A7AA-B81D43D38A01}" type="presOf" srcId="{FAA6BF7A-3253-4672-946B-95E0CE14EFB1}" destId="{6FAB8C58-1450-4E3E-AC0E-1FC9D633BAC0}" srcOrd="1" destOrd="0" presId="urn:microsoft.com/office/officeart/2005/8/layout/hProcess7"/>
    <dgm:cxn modelId="{4FDC8512-0D03-408C-A124-B9AD6A6207BB}" srcId="{BD70A5E1-5A11-4720-8D00-80EF38F23A7F}" destId="{FAA6BF7A-3253-4672-946B-95E0CE14EFB1}" srcOrd="1" destOrd="0" parTransId="{8BEAFC99-499F-4599-BA22-6E804DE7DBAE}" sibTransId="{8474E7DA-2289-40A1-B7C9-3D0892214F16}"/>
    <dgm:cxn modelId="{B1E6B025-59EF-42DD-AAD9-CA0442A91B14}" type="presOf" srcId="{8228DDC1-16BF-464C-B78A-9341B2C1B86C}" destId="{97B1A9F8-D12F-4257-9EED-1D56AFF20C2E}" srcOrd="1" destOrd="0" presId="urn:microsoft.com/office/officeart/2005/8/layout/hProcess7"/>
    <dgm:cxn modelId="{1E358144-F749-4E05-ACCB-CBF942EE18C7}" type="presOf" srcId="{69BC6C8A-3865-4B35-8415-8ECA278CC637}" destId="{B2D5FB90-DEBE-46BE-BD58-9CF811EE54BA}" srcOrd="0" destOrd="0" presId="urn:microsoft.com/office/officeart/2005/8/layout/hProcess7"/>
    <dgm:cxn modelId="{9187F671-C969-4A7C-A4F6-D34333E80B8B}" type="presOf" srcId="{BD70A5E1-5A11-4720-8D00-80EF38F23A7F}" destId="{7F97C6D0-D8F6-4C53-B931-FAA57AAC5DCE}" srcOrd="0" destOrd="0" presId="urn:microsoft.com/office/officeart/2005/8/layout/hProcess7"/>
    <dgm:cxn modelId="{40234C72-8DE9-42F0-B100-69E292DBEC7C}" srcId="{BD70A5E1-5A11-4720-8D00-80EF38F23A7F}" destId="{58B97FA9-C110-4CE1-9701-1EB1E99BD543}" srcOrd="0" destOrd="0" parTransId="{E4286209-3898-4FE7-893C-90B4FB63C194}" sibTransId="{07F1C236-C716-4448-8A6D-AE068AA9FDC7}"/>
    <dgm:cxn modelId="{BD73E383-2EA7-4E68-9DEF-8E7BF23733B0}" type="presOf" srcId="{58B97FA9-C110-4CE1-9701-1EB1E99BD543}" destId="{26AB7CAC-22B8-4C75-94C8-EBB055DFB9D1}" srcOrd="1" destOrd="0" presId="urn:microsoft.com/office/officeart/2005/8/layout/hProcess7"/>
    <dgm:cxn modelId="{6144689C-F060-4989-AD4C-0F36222CA4EE}" type="presOf" srcId="{455B49C3-8531-484E-85E6-B65D9FB4F436}" destId="{4E51FFBD-225E-4923-97D5-78DBAF748974}" srcOrd="0" destOrd="0" presId="urn:microsoft.com/office/officeart/2005/8/layout/hProcess7"/>
    <dgm:cxn modelId="{36A16FB6-9506-4603-9DFA-60EEBDACB1AB}" srcId="{FAA6BF7A-3253-4672-946B-95E0CE14EFB1}" destId="{69BC6C8A-3865-4B35-8415-8ECA278CC637}" srcOrd="0" destOrd="0" parTransId="{707B94E4-675C-4EA3-8195-5BACB4F8B291}" sibTransId="{99BD76D2-D2DC-4516-A16C-7EB74A348C40}"/>
    <dgm:cxn modelId="{B98724D7-EC00-40D0-BF0D-B39C67F2A460}" type="presOf" srcId="{58B97FA9-C110-4CE1-9701-1EB1E99BD543}" destId="{F2938910-306A-4043-827A-7D3790B40EDD}" srcOrd="0" destOrd="0" presId="urn:microsoft.com/office/officeart/2005/8/layout/hProcess7"/>
    <dgm:cxn modelId="{9CDBCFD8-5964-4B2E-B03E-328DF2A0732C}" srcId="{58B97FA9-C110-4CE1-9701-1EB1E99BD543}" destId="{455B49C3-8531-484E-85E6-B65D9FB4F436}" srcOrd="0" destOrd="0" parTransId="{EB92124C-1B4D-4266-8BAC-AABC0B780E49}" sibTransId="{BDE73155-918E-4C73-A869-3FF7BEE8C9A3}"/>
    <dgm:cxn modelId="{B3FD6DDB-5632-4A74-8C17-E6CD57E36005}" type="presOf" srcId="{48BB928A-D23A-4CEC-9126-C5F71BD968F5}" destId="{48394221-EA78-49DE-B2ED-11E58F8C6152}" srcOrd="0" destOrd="0" presId="urn:microsoft.com/office/officeart/2005/8/layout/hProcess7"/>
    <dgm:cxn modelId="{AA676BDE-B2DA-48F6-8115-7C1C22C481C2}" type="presOf" srcId="{FAA6BF7A-3253-4672-946B-95E0CE14EFB1}" destId="{3D490EFC-26D6-4F54-A424-9BEAEA0C7069}" srcOrd="0" destOrd="0" presId="urn:microsoft.com/office/officeart/2005/8/layout/hProcess7"/>
    <dgm:cxn modelId="{608604E9-2812-42AA-AA05-55C3309FDC41}" type="presOf" srcId="{8228DDC1-16BF-464C-B78A-9341B2C1B86C}" destId="{4B770F4E-B2B6-465E-BD7F-0EC174FE9657}" srcOrd="0" destOrd="0" presId="urn:microsoft.com/office/officeart/2005/8/layout/hProcess7"/>
    <dgm:cxn modelId="{FEB160FC-43DF-4AD7-855A-470E1F30F10E}" srcId="{BD70A5E1-5A11-4720-8D00-80EF38F23A7F}" destId="{8228DDC1-16BF-464C-B78A-9341B2C1B86C}" srcOrd="2" destOrd="0" parTransId="{DF6F2D0C-0A29-4E47-8475-983C2ED6C010}" sibTransId="{E645181C-4E42-4648-A904-3C080ECC68D6}"/>
    <dgm:cxn modelId="{89483CFE-C5E8-43EC-AA8B-DB48842C59A5}" srcId="{8228DDC1-16BF-464C-B78A-9341B2C1B86C}" destId="{48BB928A-D23A-4CEC-9126-C5F71BD968F5}" srcOrd="0" destOrd="0" parTransId="{138181EA-EAE6-46C3-A277-B04F3D6E47C0}" sibTransId="{8985C01B-5D63-4E0C-A73A-646761FC03DE}"/>
    <dgm:cxn modelId="{2C7200CB-0569-4F73-B72C-30256640C811}" type="presParOf" srcId="{7F97C6D0-D8F6-4C53-B931-FAA57AAC5DCE}" destId="{367F0351-9680-477E-885F-EFF7E478B572}" srcOrd="0" destOrd="0" presId="urn:microsoft.com/office/officeart/2005/8/layout/hProcess7"/>
    <dgm:cxn modelId="{E33CC698-B1B5-4719-9C79-15B7C8F36233}" type="presParOf" srcId="{367F0351-9680-477E-885F-EFF7E478B572}" destId="{F2938910-306A-4043-827A-7D3790B40EDD}" srcOrd="0" destOrd="0" presId="urn:microsoft.com/office/officeart/2005/8/layout/hProcess7"/>
    <dgm:cxn modelId="{A14F1427-1514-483B-838F-0AC5C7932099}" type="presParOf" srcId="{367F0351-9680-477E-885F-EFF7E478B572}" destId="{26AB7CAC-22B8-4C75-94C8-EBB055DFB9D1}" srcOrd="1" destOrd="0" presId="urn:microsoft.com/office/officeart/2005/8/layout/hProcess7"/>
    <dgm:cxn modelId="{555CDA3C-BA6D-40B4-B1FC-B03FABFDAC8D}" type="presParOf" srcId="{367F0351-9680-477E-885F-EFF7E478B572}" destId="{4E51FFBD-225E-4923-97D5-78DBAF748974}" srcOrd="2" destOrd="0" presId="urn:microsoft.com/office/officeart/2005/8/layout/hProcess7"/>
    <dgm:cxn modelId="{849B9427-44E3-431E-9CB2-4F2AA96EE66F}" type="presParOf" srcId="{7F97C6D0-D8F6-4C53-B931-FAA57AAC5DCE}" destId="{893A3AC4-A82E-48F9-8520-70C49CDFCFDF}" srcOrd="1" destOrd="0" presId="urn:microsoft.com/office/officeart/2005/8/layout/hProcess7"/>
    <dgm:cxn modelId="{E59D670B-559C-47A9-A528-63B6B81A8A99}" type="presParOf" srcId="{7F97C6D0-D8F6-4C53-B931-FAA57AAC5DCE}" destId="{42032AAF-61C1-431A-B438-5AB6543B6D0B}" srcOrd="2" destOrd="0" presId="urn:microsoft.com/office/officeart/2005/8/layout/hProcess7"/>
    <dgm:cxn modelId="{35C13C53-2B77-48E2-B1B2-4C1287D3A654}" type="presParOf" srcId="{42032AAF-61C1-431A-B438-5AB6543B6D0B}" destId="{02205EA8-476C-430F-93D1-D3DD6965C90F}" srcOrd="0" destOrd="0" presId="urn:microsoft.com/office/officeart/2005/8/layout/hProcess7"/>
    <dgm:cxn modelId="{B08960EE-2207-4614-A039-BF7DF7122699}" type="presParOf" srcId="{42032AAF-61C1-431A-B438-5AB6543B6D0B}" destId="{132B72A2-F11C-4545-9DA5-2AEFE5A1304D}" srcOrd="1" destOrd="0" presId="urn:microsoft.com/office/officeart/2005/8/layout/hProcess7"/>
    <dgm:cxn modelId="{DD450E62-2526-462F-8465-31E802E45855}" type="presParOf" srcId="{42032AAF-61C1-431A-B438-5AB6543B6D0B}" destId="{0DA1F68D-9C77-40F4-9F52-B52D44F60D14}" srcOrd="2" destOrd="0" presId="urn:microsoft.com/office/officeart/2005/8/layout/hProcess7"/>
    <dgm:cxn modelId="{2B66C97F-494E-4642-93EE-3ACFB91B6AF2}" type="presParOf" srcId="{7F97C6D0-D8F6-4C53-B931-FAA57AAC5DCE}" destId="{CBCA97F5-F5A5-4A07-B838-9D42F5BFE86D}" srcOrd="3" destOrd="0" presId="urn:microsoft.com/office/officeart/2005/8/layout/hProcess7"/>
    <dgm:cxn modelId="{020A7031-95D1-475B-9819-112AB4C561B5}" type="presParOf" srcId="{7F97C6D0-D8F6-4C53-B931-FAA57AAC5DCE}" destId="{65D0B8EB-AF7A-4DCE-A688-B8D75F710A26}" srcOrd="4" destOrd="0" presId="urn:microsoft.com/office/officeart/2005/8/layout/hProcess7"/>
    <dgm:cxn modelId="{DA2FB446-F79D-4483-AC7C-F6F842DD4B15}" type="presParOf" srcId="{65D0B8EB-AF7A-4DCE-A688-B8D75F710A26}" destId="{3D490EFC-26D6-4F54-A424-9BEAEA0C7069}" srcOrd="0" destOrd="0" presId="urn:microsoft.com/office/officeart/2005/8/layout/hProcess7"/>
    <dgm:cxn modelId="{E6287884-738C-4E71-94D4-74E5C97E08A6}" type="presParOf" srcId="{65D0B8EB-AF7A-4DCE-A688-B8D75F710A26}" destId="{6FAB8C58-1450-4E3E-AC0E-1FC9D633BAC0}" srcOrd="1" destOrd="0" presId="urn:microsoft.com/office/officeart/2005/8/layout/hProcess7"/>
    <dgm:cxn modelId="{3313DA9F-5007-4606-84A3-58354E38BE98}" type="presParOf" srcId="{65D0B8EB-AF7A-4DCE-A688-B8D75F710A26}" destId="{B2D5FB90-DEBE-46BE-BD58-9CF811EE54BA}" srcOrd="2" destOrd="0" presId="urn:microsoft.com/office/officeart/2005/8/layout/hProcess7"/>
    <dgm:cxn modelId="{D874EECA-D53C-45EF-98C8-0821510FA1D8}" type="presParOf" srcId="{7F97C6D0-D8F6-4C53-B931-FAA57AAC5DCE}" destId="{F87AC168-865C-4755-960C-F7597B2B7E25}" srcOrd="5" destOrd="0" presId="urn:microsoft.com/office/officeart/2005/8/layout/hProcess7"/>
    <dgm:cxn modelId="{408204EC-DF55-4DF8-9850-D59D9AE8105B}" type="presParOf" srcId="{7F97C6D0-D8F6-4C53-B931-FAA57AAC5DCE}" destId="{747CE9E9-32F7-4D55-95D1-0B6DE2665576}" srcOrd="6" destOrd="0" presId="urn:microsoft.com/office/officeart/2005/8/layout/hProcess7"/>
    <dgm:cxn modelId="{AAC4E069-EC06-4B2B-8D70-803D4297B2EA}" type="presParOf" srcId="{747CE9E9-32F7-4D55-95D1-0B6DE2665576}" destId="{4014C676-EC5F-450A-AD5F-C4C5E7473815}" srcOrd="0" destOrd="0" presId="urn:microsoft.com/office/officeart/2005/8/layout/hProcess7"/>
    <dgm:cxn modelId="{7876FF4C-65C2-4F36-9021-E1B0DD41B439}" type="presParOf" srcId="{747CE9E9-32F7-4D55-95D1-0B6DE2665576}" destId="{F0A4FE12-9FB7-4BC1-8440-0924F521F35D}" srcOrd="1" destOrd="0" presId="urn:microsoft.com/office/officeart/2005/8/layout/hProcess7"/>
    <dgm:cxn modelId="{9F496976-B79A-4D98-8111-873C943FF3F5}" type="presParOf" srcId="{747CE9E9-32F7-4D55-95D1-0B6DE2665576}" destId="{C2E5C433-A962-4073-8D59-18A562F3B9DE}" srcOrd="2" destOrd="0" presId="urn:microsoft.com/office/officeart/2005/8/layout/hProcess7"/>
    <dgm:cxn modelId="{530BB698-E580-4209-AE69-6BD53C77AA3B}" type="presParOf" srcId="{7F97C6D0-D8F6-4C53-B931-FAA57AAC5DCE}" destId="{1CFD116C-FF2C-4BF9-A237-B03EE546A09D}" srcOrd="7" destOrd="0" presId="urn:microsoft.com/office/officeart/2005/8/layout/hProcess7"/>
    <dgm:cxn modelId="{28CEF0E6-4F1B-429C-BBEF-79443D06295D}" type="presParOf" srcId="{7F97C6D0-D8F6-4C53-B931-FAA57AAC5DCE}" destId="{6F401796-18D6-4008-BAF7-253453D4AB13}" srcOrd="8" destOrd="0" presId="urn:microsoft.com/office/officeart/2005/8/layout/hProcess7"/>
    <dgm:cxn modelId="{EABA9785-61A7-4658-903D-7501E2451AC9}" type="presParOf" srcId="{6F401796-18D6-4008-BAF7-253453D4AB13}" destId="{4B770F4E-B2B6-465E-BD7F-0EC174FE9657}" srcOrd="0" destOrd="0" presId="urn:microsoft.com/office/officeart/2005/8/layout/hProcess7"/>
    <dgm:cxn modelId="{07D62ECA-8732-48E3-9DD6-2F0E44E5B79B}" type="presParOf" srcId="{6F401796-18D6-4008-BAF7-253453D4AB13}" destId="{97B1A9F8-D12F-4257-9EED-1D56AFF20C2E}" srcOrd="1" destOrd="0" presId="urn:microsoft.com/office/officeart/2005/8/layout/hProcess7"/>
    <dgm:cxn modelId="{8C62CA5F-BC63-4D13-B0A1-9AB874A52143}" type="presParOf" srcId="{6F401796-18D6-4008-BAF7-253453D4AB13}" destId="{48394221-EA78-49DE-B2ED-11E58F8C615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38910-306A-4043-827A-7D3790B40EDD}">
      <dsp:nvSpPr>
        <dsp:cNvPr id="0" name=""/>
        <dsp:cNvSpPr/>
      </dsp:nvSpPr>
      <dsp:spPr>
        <a:xfrm>
          <a:off x="622" y="654834"/>
          <a:ext cx="2680245" cy="3216294"/>
        </a:xfrm>
        <a:prstGeom prst="roundRect">
          <a:avLst>
            <a:gd name="adj" fmla="val 5000"/>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b="0" kern="1200">
              <a:solidFill>
                <a:schemeClr val="bg1"/>
              </a:solidFill>
            </a:rPr>
            <a:t>Geographic Information</a:t>
          </a:r>
          <a:endParaRPr lang="en-US" sz="1900" b="0" kern="1200" dirty="0">
            <a:solidFill>
              <a:schemeClr val="bg1"/>
            </a:solidFill>
          </a:endParaRPr>
        </a:p>
      </dsp:txBody>
      <dsp:txXfrm rot="16200000">
        <a:off x="-1050033" y="1705490"/>
        <a:ext cx="2637361" cy="536049"/>
      </dsp:txXfrm>
    </dsp:sp>
    <dsp:sp modelId="{4E51FFBD-225E-4923-97D5-78DBAF748974}">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bg1"/>
              </a:solidFill>
            </a:rPr>
            <a:t>Reengineering geographic information system (GIS)</a:t>
          </a:r>
        </a:p>
        <a:p>
          <a:pPr marL="0" lvl="0" indent="0" algn="l" defTabSz="889000">
            <a:lnSpc>
              <a:spcPct val="90000"/>
            </a:lnSpc>
            <a:spcBef>
              <a:spcPct val="0"/>
            </a:spcBef>
            <a:spcAft>
              <a:spcPct val="35000"/>
            </a:spcAft>
            <a:buNone/>
          </a:pPr>
          <a:endParaRPr lang="en-US" sz="2000" kern="1200">
            <a:solidFill>
              <a:schemeClr val="bg1"/>
            </a:solidFill>
          </a:endParaRPr>
        </a:p>
        <a:p>
          <a:pPr marL="0" lvl="0" indent="0" algn="l" defTabSz="889000">
            <a:lnSpc>
              <a:spcPct val="90000"/>
            </a:lnSpc>
            <a:spcBef>
              <a:spcPct val="0"/>
            </a:spcBef>
            <a:spcAft>
              <a:spcPct val="35000"/>
            </a:spcAft>
            <a:buNone/>
          </a:pPr>
          <a:r>
            <a:rPr lang="en-US" sz="2000" kern="1200">
              <a:solidFill>
                <a:schemeClr val="bg1"/>
              </a:solidFill>
            </a:rPr>
            <a:t>data collection, monitoring, analysis, dissemination</a:t>
          </a:r>
          <a:endParaRPr lang="en-US" sz="2000" kern="1200" dirty="0">
            <a:solidFill>
              <a:schemeClr val="bg1"/>
            </a:solidFill>
          </a:endParaRPr>
        </a:p>
      </dsp:txBody>
      <dsp:txXfrm>
        <a:off x="536671" y="654834"/>
        <a:ext cx="1996783" cy="3216294"/>
      </dsp:txXfrm>
    </dsp:sp>
    <dsp:sp modelId="{3D490EFC-26D6-4F54-A424-9BEAEA0C7069}">
      <dsp:nvSpPr>
        <dsp:cNvPr id="0" name=""/>
        <dsp:cNvSpPr/>
      </dsp:nvSpPr>
      <dsp:spPr>
        <a:xfrm>
          <a:off x="2774677" y="654834"/>
          <a:ext cx="2680245" cy="3216294"/>
        </a:xfrm>
        <a:prstGeom prst="roundRect">
          <a:avLst>
            <a:gd name="adj" fmla="val 5000"/>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100000"/>
            </a:lnSpc>
            <a:spcBef>
              <a:spcPct val="0"/>
            </a:spcBef>
            <a:spcAft>
              <a:spcPct val="35000"/>
            </a:spcAft>
            <a:buNone/>
          </a:pPr>
          <a:r>
            <a:rPr lang="en-US" sz="1900" kern="1200"/>
            <a:t>Population Data</a:t>
          </a:r>
          <a:endParaRPr lang="en-US" sz="1900" kern="1200" dirty="0"/>
        </a:p>
      </dsp:txBody>
      <dsp:txXfrm rot="16200000">
        <a:off x="1724020" y="1705490"/>
        <a:ext cx="2637361" cy="536049"/>
      </dsp:txXfrm>
    </dsp:sp>
    <dsp:sp modelId="{132B72A2-F11C-4545-9DA5-2AEFE5A1304D}">
      <dsp:nvSpPr>
        <dsp:cNvPr id="0" name=""/>
        <dsp:cNvSpPr/>
      </dsp:nvSpPr>
      <dsp:spPr>
        <a:xfrm rot="5400000">
          <a:off x="2551860" y="3209695"/>
          <a:ext cx="472436" cy="402036"/>
        </a:xfrm>
        <a:prstGeom prst="flowChartExtra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2D5FB90-DEBE-46BE-BD58-9CF811EE54BA}">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100000"/>
            </a:lnSpc>
            <a:spcBef>
              <a:spcPct val="0"/>
            </a:spcBef>
            <a:spcAft>
              <a:spcPct val="35000"/>
            </a:spcAft>
            <a:buNone/>
          </a:pPr>
          <a:r>
            <a:rPr lang="en-US" sz="2000" b="0" i="0" kern="1200" dirty="0"/>
            <a:t>Investing on Register-based census</a:t>
          </a:r>
        </a:p>
        <a:p>
          <a:pPr marL="0" lvl="0" indent="0" algn="l" defTabSz="889000">
            <a:lnSpc>
              <a:spcPct val="100000"/>
            </a:lnSpc>
            <a:spcBef>
              <a:spcPct val="0"/>
            </a:spcBef>
            <a:spcAft>
              <a:spcPct val="35000"/>
            </a:spcAft>
            <a:buNone/>
          </a:pPr>
          <a:endParaRPr lang="en-US" sz="2000" b="0" i="0" kern="1200" dirty="0"/>
        </a:p>
        <a:p>
          <a:pPr marL="0" lvl="0" indent="0" algn="l" defTabSz="889000">
            <a:lnSpc>
              <a:spcPct val="100000"/>
            </a:lnSpc>
            <a:spcBef>
              <a:spcPct val="0"/>
            </a:spcBef>
            <a:spcAft>
              <a:spcPct val="35000"/>
            </a:spcAft>
            <a:buNone/>
          </a:pPr>
          <a:r>
            <a:rPr lang="en-US" sz="2000" kern="1200" dirty="0"/>
            <a:t>utilizing 2020 census as a base for creating Statistical Population Register</a:t>
          </a:r>
        </a:p>
      </dsp:txBody>
      <dsp:txXfrm>
        <a:off x="3310726" y="654834"/>
        <a:ext cx="1996783" cy="3216294"/>
      </dsp:txXfrm>
    </dsp:sp>
    <dsp:sp modelId="{4B770F4E-B2B6-465E-BD7F-0EC174FE9657}">
      <dsp:nvSpPr>
        <dsp:cNvPr id="0" name=""/>
        <dsp:cNvSpPr/>
      </dsp:nvSpPr>
      <dsp:spPr>
        <a:xfrm>
          <a:off x="5548731" y="654834"/>
          <a:ext cx="2680245" cy="3216294"/>
        </a:xfrm>
        <a:prstGeom prst="roundRect">
          <a:avLst>
            <a:gd name="adj" fmla="val 5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100000"/>
            </a:lnSpc>
            <a:spcBef>
              <a:spcPct val="0"/>
            </a:spcBef>
            <a:spcAft>
              <a:spcPct val="35000"/>
            </a:spcAft>
            <a:buNone/>
          </a:pPr>
          <a:r>
            <a:rPr lang="en-US" sz="1900" b="0" kern="1200"/>
            <a:t>Use of Technology </a:t>
          </a:r>
          <a:endParaRPr lang="en-US" sz="1900" b="0" kern="1200" dirty="0"/>
        </a:p>
      </dsp:txBody>
      <dsp:txXfrm rot="16200000">
        <a:off x="4498075" y="1705490"/>
        <a:ext cx="2637361" cy="536049"/>
      </dsp:txXfrm>
    </dsp:sp>
    <dsp:sp modelId="{F0A4FE12-9FB7-4BC1-8440-0924F521F35D}">
      <dsp:nvSpPr>
        <dsp:cNvPr id="0" name=""/>
        <dsp:cNvSpPr/>
      </dsp:nvSpPr>
      <dsp:spPr>
        <a:xfrm rot="5400000">
          <a:off x="5325914" y="3209695"/>
          <a:ext cx="472436" cy="402036"/>
        </a:xfrm>
        <a:prstGeom prst="flowChartExtra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8394221-EA78-49DE-B2ED-11E58F8C6152}">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100000"/>
            </a:lnSpc>
            <a:spcBef>
              <a:spcPct val="0"/>
            </a:spcBef>
            <a:spcAft>
              <a:spcPct val="35000"/>
            </a:spcAft>
            <a:buNone/>
          </a:pPr>
          <a:r>
            <a:rPr lang="en-US" sz="2000" kern="1200" dirty="0"/>
            <a:t>Establishing a sustainable system for CAPI data collection</a:t>
          </a:r>
        </a:p>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r>
            <a:rPr lang="en-US" sz="2000" kern="1200" dirty="0"/>
            <a:t>useful not only for census but in the future for other statistical activities </a:t>
          </a:r>
        </a:p>
      </dsp:txBody>
      <dsp:txXfrm>
        <a:off x="6084780" y="654834"/>
        <a:ext cx="1996783" cy="32162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275" cy="495656"/>
          </a:xfrm>
          <a:prstGeom prst="rect">
            <a:avLst/>
          </a:prstGeom>
        </p:spPr>
        <p:txBody>
          <a:bodyPr vert="horz" lIns="91440" tIns="45720" rIns="91440" bIns="45720" rtlCol="0"/>
          <a:lstStyle>
            <a:lvl1pPr algn="l">
              <a:defRPr sz="1200">
                <a:latin typeface="Arial" charset="0"/>
                <a:cs typeface="+mn-cs"/>
              </a:defRPr>
            </a:lvl1pPr>
          </a:lstStyle>
          <a:p>
            <a:pPr>
              <a:defRPr/>
            </a:pPr>
            <a:endParaRPr lang="sq-AL"/>
          </a:p>
        </p:txBody>
      </p:sp>
      <p:sp>
        <p:nvSpPr>
          <p:cNvPr id="3" name="Date Placeholder 2"/>
          <p:cNvSpPr>
            <a:spLocks noGrp="1"/>
          </p:cNvSpPr>
          <p:nvPr>
            <p:ph type="dt" sz="quarter" idx="1"/>
          </p:nvPr>
        </p:nvSpPr>
        <p:spPr>
          <a:xfrm>
            <a:off x="3849862" y="2"/>
            <a:ext cx="2946275" cy="495656"/>
          </a:xfrm>
          <a:prstGeom prst="rect">
            <a:avLst/>
          </a:prstGeom>
        </p:spPr>
        <p:txBody>
          <a:bodyPr vert="horz" lIns="91440" tIns="45720" rIns="91440" bIns="45720" rtlCol="0"/>
          <a:lstStyle>
            <a:lvl1pPr algn="r">
              <a:defRPr sz="1200">
                <a:latin typeface="Arial" charset="0"/>
                <a:cs typeface="+mn-cs"/>
              </a:defRPr>
            </a:lvl1pPr>
          </a:lstStyle>
          <a:p>
            <a:pPr>
              <a:defRPr/>
            </a:pPr>
            <a:fld id="{A862B1B4-B67E-44A2-8CE2-AD0B2FF077A0}" type="datetimeFigureOut">
              <a:rPr lang="sq-AL"/>
              <a:pPr>
                <a:defRPr/>
              </a:pPr>
              <a:t>13.2.2024</a:t>
            </a:fld>
            <a:endParaRPr lang="sq-AL"/>
          </a:p>
        </p:txBody>
      </p:sp>
      <p:sp>
        <p:nvSpPr>
          <p:cNvPr id="4" name="Footer Placeholder 3"/>
          <p:cNvSpPr>
            <a:spLocks noGrp="1"/>
          </p:cNvSpPr>
          <p:nvPr>
            <p:ph type="ftr" sz="quarter" idx="2"/>
          </p:nvPr>
        </p:nvSpPr>
        <p:spPr>
          <a:xfrm>
            <a:off x="1" y="9377008"/>
            <a:ext cx="2946275" cy="495656"/>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q-AL"/>
          </a:p>
        </p:txBody>
      </p:sp>
      <p:sp>
        <p:nvSpPr>
          <p:cNvPr id="5" name="Slide Number Placeholder 4"/>
          <p:cNvSpPr>
            <a:spLocks noGrp="1"/>
          </p:cNvSpPr>
          <p:nvPr>
            <p:ph type="sldNum" sz="quarter" idx="3"/>
          </p:nvPr>
        </p:nvSpPr>
        <p:spPr>
          <a:xfrm>
            <a:off x="3849862" y="9377008"/>
            <a:ext cx="2946275" cy="49565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E0462D-6597-4430-B212-BAFE60AA501A}" type="slidenum">
              <a:rPr lang="sq-AL" altLang="sq-AL"/>
              <a:pPr/>
              <a:t>‹#›</a:t>
            </a:fld>
            <a:endParaRPr lang="sq-AL" altLang="sq-AL"/>
          </a:p>
        </p:txBody>
      </p:sp>
    </p:spTree>
    <p:extLst>
      <p:ext uri="{BB962C8B-B14F-4D97-AF65-F5344CB8AC3E}">
        <p14:creationId xmlns:p14="http://schemas.microsoft.com/office/powerpoint/2010/main" val="434254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3971"/>
          </a:xfrm>
          <a:prstGeom prst="rect">
            <a:avLst/>
          </a:prstGeom>
        </p:spPr>
        <p:txBody>
          <a:bodyPr vert="horz" lIns="93177" tIns="46589" rIns="93177" bIns="46589"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49862" y="0"/>
            <a:ext cx="2946275" cy="493971"/>
          </a:xfrm>
          <a:prstGeom prst="rect">
            <a:avLst/>
          </a:prstGeom>
        </p:spPr>
        <p:txBody>
          <a:bodyPr vert="horz" lIns="93177" tIns="46589" rIns="93177" bIns="46589" rtlCol="0"/>
          <a:lstStyle>
            <a:lvl1pPr algn="r">
              <a:defRPr sz="1200">
                <a:latin typeface="Arial" charset="0"/>
                <a:cs typeface="+mn-cs"/>
              </a:defRPr>
            </a:lvl1pPr>
          </a:lstStyle>
          <a:p>
            <a:pPr>
              <a:defRPr/>
            </a:pPr>
            <a:fld id="{BDB654DC-1A9D-4A20-BA4E-91A00B818FED}" type="datetimeFigureOut">
              <a:rPr lang="en-US"/>
              <a:pPr>
                <a:defRPr/>
              </a:pPr>
              <a:t>2/13/2024</a:t>
            </a:fld>
            <a:endParaRPr lang="en-US"/>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0383" y="4690191"/>
            <a:ext cx="5436909" cy="4442362"/>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377007"/>
            <a:ext cx="2946275" cy="493971"/>
          </a:xfrm>
          <a:prstGeom prst="rect">
            <a:avLst/>
          </a:prstGeom>
        </p:spPr>
        <p:txBody>
          <a:bodyPr vert="horz" lIns="93177" tIns="46589" rIns="93177" bIns="46589"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49862" y="9377007"/>
            <a:ext cx="2946275" cy="493971"/>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4E5A78C-9859-442E-A81A-808BDBCB2173}" type="slidenum">
              <a:rPr lang="en-US" altLang="sq-AL"/>
              <a:pPr/>
              <a:t>‹#›</a:t>
            </a:fld>
            <a:endParaRPr lang="en-US" altLang="sq-AL"/>
          </a:p>
        </p:txBody>
      </p:sp>
    </p:spTree>
    <p:extLst>
      <p:ext uri="{BB962C8B-B14F-4D97-AF65-F5344CB8AC3E}">
        <p14:creationId xmlns:p14="http://schemas.microsoft.com/office/powerpoint/2010/main" val="2323531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a:t>
            </a:fld>
            <a:endParaRPr lang="en-US"/>
          </a:p>
        </p:txBody>
      </p:sp>
    </p:spTree>
    <p:extLst>
      <p:ext uri="{BB962C8B-B14F-4D97-AF65-F5344CB8AC3E}">
        <p14:creationId xmlns:p14="http://schemas.microsoft.com/office/powerpoint/2010/main" val="208878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5A78C-9859-442E-A81A-808BDBCB2173}" type="slidenum">
              <a:rPr lang="en-US" altLang="sq-AL" smtClean="0"/>
              <a:pPr/>
              <a:t>2</a:t>
            </a:fld>
            <a:endParaRPr lang="en-US" altLang="sq-AL"/>
          </a:p>
        </p:txBody>
      </p:sp>
    </p:spTree>
    <p:extLst>
      <p:ext uri="{BB962C8B-B14F-4D97-AF65-F5344CB8AC3E}">
        <p14:creationId xmlns:p14="http://schemas.microsoft.com/office/powerpoint/2010/main" val="245913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42900">
              <a:buFont typeface="Wingdings" pitchFamily="2" charset="2"/>
              <a:buChar char="§"/>
            </a:pPr>
            <a:r>
              <a:rPr lang="en-GB" sz="2000" dirty="0"/>
              <a:t>Plan, implement, monitor and timely maintain Census hardware and software environments.</a:t>
            </a:r>
          </a:p>
          <a:p>
            <a:pPr lvl="1" indent="-342900">
              <a:buFont typeface="Wingdings" pitchFamily="2" charset="2"/>
              <a:buChar char="§"/>
            </a:pPr>
            <a:r>
              <a:rPr lang="en-GB" sz="2000" dirty="0"/>
              <a:t>Plan, build and monitor databases as needed as well as various interfaces.</a:t>
            </a:r>
          </a:p>
          <a:p>
            <a:pPr lvl="1" indent="-342900">
              <a:buFont typeface="Wingdings" pitchFamily="2" charset="2"/>
              <a:buChar char="§"/>
            </a:pPr>
            <a:r>
              <a:rPr lang="en-GB" sz="2000" dirty="0"/>
              <a:t>To plan and test IT systems as well as to organize training of users of these systems.</a:t>
            </a:r>
          </a:p>
          <a:p>
            <a:pPr lvl="1" indent="-342900">
              <a:buFont typeface="Wingdings" pitchFamily="2" charset="2"/>
              <a:buChar char="§"/>
            </a:pPr>
            <a:r>
              <a:rPr lang="en-GB" sz="2000" dirty="0"/>
              <a:t>Plan and build a sustainable back up system.</a:t>
            </a:r>
          </a:p>
          <a:p>
            <a:pPr lvl="1" indent="-342900">
              <a:buFont typeface="Wingdings" pitchFamily="2" charset="2"/>
              <a:buChar char="§"/>
            </a:pPr>
            <a:r>
              <a:rPr lang="en-GB" sz="2000" dirty="0"/>
              <a:t>To coordinate and cooperate for IT processes with other units and INSTAT staff within the organization of work for Cens.</a:t>
            </a:r>
          </a:p>
          <a:p>
            <a:endParaRPr lang="en-GB" dirty="0"/>
          </a:p>
        </p:txBody>
      </p:sp>
      <p:sp>
        <p:nvSpPr>
          <p:cNvPr id="4" name="Slide Number Placeholder 3"/>
          <p:cNvSpPr>
            <a:spLocks noGrp="1"/>
          </p:cNvSpPr>
          <p:nvPr>
            <p:ph type="sldNum" sz="quarter" idx="10"/>
          </p:nvPr>
        </p:nvSpPr>
        <p:spPr/>
        <p:txBody>
          <a:bodyPr/>
          <a:lstStyle/>
          <a:p>
            <a:fld id="{14E5A78C-9859-442E-A81A-808BDBCB2173}" type="slidenum">
              <a:rPr lang="en-US" altLang="sq-AL" smtClean="0"/>
              <a:pPr/>
              <a:t>5</a:t>
            </a:fld>
            <a:endParaRPr lang="en-US" altLang="sq-AL"/>
          </a:p>
        </p:txBody>
      </p:sp>
    </p:spTree>
    <p:extLst>
      <p:ext uri="{BB962C8B-B14F-4D97-AF65-F5344CB8AC3E}">
        <p14:creationId xmlns:p14="http://schemas.microsoft.com/office/powerpoint/2010/main" val="79242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42900">
              <a:buFont typeface="Wingdings" pitchFamily="2" charset="2"/>
              <a:buChar char="§"/>
            </a:pPr>
            <a:r>
              <a:rPr lang="en-GB" sz="2000" dirty="0"/>
              <a:t>Plan, implement, monitor and timely maintain Census hardware and software environments.</a:t>
            </a:r>
          </a:p>
          <a:p>
            <a:pPr lvl="1" indent="-342900">
              <a:buFont typeface="Wingdings" pitchFamily="2" charset="2"/>
              <a:buChar char="§"/>
            </a:pPr>
            <a:r>
              <a:rPr lang="en-GB" sz="2000" dirty="0"/>
              <a:t>Plan, build and monitor databases as needed as well as various interfaces.</a:t>
            </a:r>
          </a:p>
          <a:p>
            <a:pPr lvl="1" indent="-342900">
              <a:buFont typeface="Wingdings" pitchFamily="2" charset="2"/>
              <a:buChar char="§"/>
            </a:pPr>
            <a:r>
              <a:rPr lang="en-GB" sz="2000" dirty="0"/>
              <a:t>To plan and test IT systems as well as to organize training of users of these systems.</a:t>
            </a:r>
          </a:p>
          <a:p>
            <a:pPr lvl="1" indent="-342900">
              <a:buFont typeface="Wingdings" pitchFamily="2" charset="2"/>
              <a:buChar char="§"/>
            </a:pPr>
            <a:r>
              <a:rPr lang="en-GB" sz="2000" dirty="0"/>
              <a:t>Plan and build a sustainable back up system.</a:t>
            </a:r>
          </a:p>
          <a:p>
            <a:pPr lvl="1" indent="-342900">
              <a:buFont typeface="Wingdings" pitchFamily="2" charset="2"/>
              <a:buChar char="§"/>
            </a:pPr>
            <a:r>
              <a:rPr lang="en-GB" sz="2000" dirty="0"/>
              <a:t>To coordinate and cooperate for IT processes with other units and INSTAT staff within the organization of work for Cens.</a:t>
            </a:r>
          </a:p>
          <a:p>
            <a:endParaRPr lang="en-GB" dirty="0"/>
          </a:p>
        </p:txBody>
      </p:sp>
      <p:sp>
        <p:nvSpPr>
          <p:cNvPr id="4" name="Slide Number Placeholder 3"/>
          <p:cNvSpPr>
            <a:spLocks noGrp="1"/>
          </p:cNvSpPr>
          <p:nvPr>
            <p:ph type="sldNum" sz="quarter" idx="10"/>
          </p:nvPr>
        </p:nvSpPr>
        <p:spPr/>
        <p:txBody>
          <a:bodyPr/>
          <a:lstStyle/>
          <a:p>
            <a:fld id="{14E5A78C-9859-442E-A81A-808BDBCB2173}" type="slidenum">
              <a:rPr lang="en-US" altLang="sq-AL" smtClean="0"/>
              <a:pPr/>
              <a:t>8</a:t>
            </a:fld>
            <a:endParaRPr lang="en-US" altLang="sq-AL"/>
          </a:p>
        </p:txBody>
      </p:sp>
    </p:spTree>
    <p:extLst>
      <p:ext uri="{BB962C8B-B14F-4D97-AF65-F5344CB8AC3E}">
        <p14:creationId xmlns:p14="http://schemas.microsoft.com/office/powerpoint/2010/main" val="79242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GIS activities are carried out through GIS software dedicated to geospatial data. As the use of ArcGIS software was successful in carrying out the activities of all phases of the 2011 CENSUS, INSTAT has made the necessary investments in GIS technology to support the next census. </a:t>
            </a:r>
            <a:r>
              <a:rPr lang="en-US" dirty="0" err="1"/>
              <a:t>Arcgis</a:t>
            </a:r>
            <a:r>
              <a:rPr lang="en-US" dirty="0"/>
              <a:t> software licenses have been updated with all the necessary platform (10.8 Version), which is very necessary for creating and using maps, for storing and managing data in databases and servers, for processing and analyzing data, distributing maps </a:t>
            </a:r>
            <a:r>
              <a:rPr lang="en-US" dirty="0" err="1"/>
              <a:t>ect</a:t>
            </a:r>
            <a:r>
              <a:rPr lang="en-US" dirty="0"/>
              <a:t>. Through ArcGIS</a:t>
            </a:r>
            <a:r>
              <a:rPr lang="en-US" baseline="0" dirty="0"/>
              <a:t> </a:t>
            </a:r>
            <a:r>
              <a:rPr lang="en-US" dirty="0"/>
              <a:t>online. Also was developed a personalized mobile application for the collection of geospatial data, and computer monitoring system (dashboard).</a:t>
            </a:r>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11</a:t>
            </a:fld>
            <a:endParaRPr lang="en-US"/>
          </a:p>
        </p:txBody>
      </p:sp>
    </p:spTree>
    <p:extLst>
      <p:ext uri="{BB962C8B-B14F-4D97-AF65-F5344CB8AC3E}">
        <p14:creationId xmlns:p14="http://schemas.microsoft.com/office/powerpoint/2010/main" val="318162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mentioned above, the collection of geospatial data was performed through tablets with all possible validity rules, quality controls and changes that occurred in the field, data synchronization was performed in real time in the INSTAT geodatabase. There were also methodological improvements in data collection. So far, INSTAT has collected information about buildings and dwellings as a whole. The concept of entrance has been introduced in the 2019 update. Surveyors collect information about buildings and entrances, focusing on entrances where their use is for residential purposes. The application is easy to use in field for  data collection, enabling surveyors to draw and modify buildings according to the real shape in field; for planning, monitoring and supporting real-time field surveyors, INSTAT developed a dashboard system. This application in fact is not built only for CENSUS purposes, but will also be used for other INSTAT statistical activities.</a:t>
            </a:r>
            <a:endParaRPr lang="en-US" dirty="0"/>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12</a:t>
            </a:fld>
            <a:endParaRPr lang="en-US"/>
          </a:p>
        </p:txBody>
      </p:sp>
    </p:spTree>
    <p:extLst>
      <p:ext uri="{BB962C8B-B14F-4D97-AF65-F5344CB8AC3E}">
        <p14:creationId xmlns:p14="http://schemas.microsoft.com/office/powerpoint/2010/main" val="29023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13</a:t>
            </a:fld>
            <a:endParaRPr lang="en-US"/>
          </a:p>
        </p:txBody>
      </p:sp>
    </p:spTree>
    <p:extLst>
      <p:ext uri="{BB962C8B-B14F-4D97-AF65-F5344CB8AC3E}">
        <p14:creationId xmlns:p14="http://schemas.microsoft.com/office/powerpoint/2010/main" val="75402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14</a:t>
            </a:fld>
            <a:endParaRPr lang="en-US"/>
          </a:p>
        </p:txBody>
      </p:sp>
    </p:spTree>
    <p:extLst>
      <p:ext uri="{BB962C8B-B14F-4D97-AF65-F5344CB8AC3E}">
        <p14:creationId xmlns:p14="http://schemas.microsoft.com/office/powerpoint/2010/main" val="75402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2B9005E-8FA7-43D5-8206-9290D4F3E051}" type="slidenum">
              <a:rPr lang="en-US" smtClean="0"/>
              <a:pPr>
                <a:defRPr/>
              </a:pPr>
              <a:t>15</a:t>
            </a:fld>
            <a:endParaRPr lang="en-US"/>
          </a:p>
        </p:txBody>
      </p:sp>
    </p:spTree>
    <p:extLst>
      <p:ext uri="{BB962C8B-B14F-4D97-AF65-F5344CB8AC3E}">
        <p14:creationId xmlns:p14="http://schemas.microsoft.com/office/powerpoint/2010/main" val="75402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6"/>
          <p:cNvSpPr>
            <a:spLocks noGrp="1" noChangeArrowheads="1"/>
          </p:cNvSpPr>
          <p:nvPr>
            <p:ph type="sldNum" sz="quarter" idx="10"/>
          </p:nvPr>
        </p:nvSpPr>
        <p:spPr>
          <a:xfrm>
            <a:off x="6096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1C422BF-F691-428E-8AA8-C09D49185E60}" type="slidenum">
              <a:rPr lang="en-US" altLang="sq-AL"/>
              <a:pPr/>
              <a:t>‹#›</a:t>
            </a:fld>
            <a:endParaRPr lang="en-US" altLang="sq-AL"/>
          </a:p>
        </p:txBody>
      </p:sp>
    </p:spTree>
    <p:extLst>
      <p:ext uri="{BB962C8B-B14F-4D97-AF65-F5344CB8AC3E}">
        <p14:creationId xmlns:p14="http://schemas.microsoft.com/office/powerpoint/2010/main" val="37147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457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0D688D7-D3AF-471D-B745-714E40354018}" type="slidenum">
              <a:rPr lang="en-US" altLang="sq-AL"/>
              <a:pPr/>
              <a:t>‹#›</a:t>
            </a:fld>
            <a:endParaRPr lang="en-US" altLang="sq-AL"/>
          </a:p>
        </p:txBody>
      </p:sp>
    </p:spTree>
    <p:extLst>
      <p:ext uri="{BB962C8B-B14F-4D97-AF65-F5344CB8AC3E}">
        <p14:creationId xmlns:p14="http://schemas.microsoft.com/office/powerpoint/2010/main" val="377721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8E8D50-6800-4D87-9C3A-62F054D11E0E}" type="datetimeFigureOut">
              <a:rPr lang="en-US" smtClean="0"/>
              <a:t>2/13/2024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FED2A4-9BAB-42AF-9AB3-23C4A42759C1}" type="slidenum">
              <a:rPr lang="en-US" smtClean="0"/>
              <a:t>‹#›</a:t>
            </a:fld>
            <a:endParaRPr lang="en-US"/>
          </a:p>
        </p:txBody>
      </p:sp>
    </p:spTree>
    <p:extLst>
      <p:ext uri="{BB962C8B-B14F-4D97-AF65-F5344CB8AC3E}">
        <p14:creationId xmlns:p14="http://schemas.microsoft.com/office/powerpoint/2010/main" val="3497027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85566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383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Line 7"/>
          <p:cNvSpPr>
            <a:spLocks noChangeShapeType="1"/>
          </p:cNvSpPr>
          <p:nvPr/>
        </p:nvSpPr>
        <p:spPr bwMode="auto">
          <a:xfrm>
            <a:off x="609600" y="838200"/>
            <a:ext cx="7924800" cy="0"/>
          </a:xfrm>
          <a:prstGeom prst="line">
            <a:avLst/>
          </a:prstGeom>
          <a:noFill/>
          <a:ln w="25400">
            <a:solidFill>
              <a:srgbClr val="0070C0"/>
            </a:solidFill>
            <a:round/>
            <a:headEnd/>
            <a:tailEnd/>
          </a:ln>
        </p:spPr>
        <p:txBody>
          <a:bodyPr/>
          <a:lstStyle/>
          <a:p>
            <a:pPr>
              <a:defRPr/>
            </a:pPr>
            <a:endParaRPr lang="en-US">
              <a:latin typeface="Arial" charset="0"/>
              <a:cs typeface="Arial" charset="0"/>
            </a:endParaRPr>
          </a:p>
        </p:txBody>
      </p:sp>
      <p:sp>
        <p:nvSpPr>
          <p:cNvPr id="1029" name="Line 8"/>
          <p:cNvSpPr>
            <a:spLocks noChangeShapeType="1"/>
          </p:cNvSpPr>
          <p:nvPr/>
        </p:nvSpPr>
        <p:spPr bwMode="auto">
          <a:xfrm>
            <a:off x="609600" y="6126163"/>
            <a:ext cx="7924800" cy="0"/>
          </a:xfrm>
          <a:prstGeom prst="line">
            <a:avLst/>
          </a:prstGeom>
          <a:noFill/>
          <a:ln w="25400">
            <a:solidFill>
              <a:srgbClr val="0070C0"/>
            </a:solidFill>
            <a:round/>
            <a:headEnd/>
            <a:tailEnd/>
          </a:ln>
        </p:spPr>
        <p:txBody>
          <a:bodyPr/>
          <a:lstStyle/>
          <a:p>
            <a:pPr>
              <a:defRPr/>
            </a:pPr>
            <a:endParaRPr lang="en-US">
              <a:latin typeface="Arial" charset="0"/>
              <a:cs typeface="Arial" charset="0"/>
            </a:endParaRPr>
          </a:p>
        </p:txBody>
      </p:sp>
      <p:pic>
        <p:nvPicPr>
          <p:cNvPr id="1031"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32538"/>
            <a:ext cx="19050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dium_Instat_logo_"/>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20308" t="24513" r="17961" b="29248"/>
          <a:stretch>
            <a:fillRect/>
          </a:stretch>
        </p:blipFill>
        <p:spPr bwMode="auto">
          <a:xfrm>
            <a:off x="609600" y="199011"/>
            <a:ext cx="1064362" cy="5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A78832C-EB7D-3C45-93D5-27B8A5936B1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56376" y="220539"/>
            <a:ext cx="568480" cy="567463"/>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ftr="0" dt="0"/>
  <p:txStyles>
    <p:title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68759"/>
            <a:ext cx="7772400" cy="3384377"/>
          </a:xfrm>
        </p:spPr>
        <p:txBody>
          <a:bodyPr/>
          <a:lstStyle/>
          <a:p>
            <a:br>
              <a:rPr lang="en-GB" altLang="en-US" sz="2800" b="1" dirty="0">
                <a:solidFill>
                  <a:srgbClr val="0070C0"/>
                </a:solidFill>
              </a:rPr>
            </a:br>
            <a:br>
              <a:rPr lang="en-GB" altLang="en-US" sz="2800" b="1" dirty="0">
                <a:solidFill>
                  <a:srgbClr val="0070C0"/>
                </a:solidFill>
              </a:rPr>
            </a:br>
            <a:br>
              <a:rPr lang="en-GB" altLang="en-US" sz="2800" b="1" dirty="0">
                <a:solidFill>
                  <a:srgbClr val="0070C0"/>
                </a:solidFill>
              </a:rPr>
            </a:br>
            <a:br>
              <a:rPr lang="en-GB" altLang="en-US" b="1" kern="1200" dirty="0">
                <a:solidFill>
                  <a:schemeClr val="tx1">
                    <a:lumMod val="95000"/>
                    <a:lumOff val="5000"/>
                  </a:schemeClr>
                </a:solidFill>
                <a:latin typeface="Century Gothic" panose="020B0502020202020204" pitchFamily="34" charset="0"/>
                <a:ea typeface="+mn-ea"/>
                <a:cs typeface="Arial" panose="020B0604020202020204" pitchFamily="34" charset="0"/>
              </a:rPr>
            </a:br>
            <a:br>
              <a:rPr lang="en-GB" altLang="en-US" b="1" kern="1200" dirty="0">
                <a:solidFill>
                  <a:schemeClr val="tx1">
                    <a:lumMod val="95000"/>
                    <a:lumOff val="5000"/>
                  </a:schemeClr>
                </a:solidFill>
                <a:latin typeface="Century Gothic" panose="020B0502020202020204" pitchFamily="34" charset="0"/>
                <a:ea typeface="+mn-ea"/>
                <a:cs typeface="Arial" panose="020B0604020202020204" pitchFamily="34" charset="0"/>
              </a:rPr>
            </a:br>
            <a:r>
              <a:rPr lang="en-GB" altLang="en-US" b="1" kern="1200" dirty="0">
                <a:solidFill>
                  <a:schemeClr val="tx1">
                    <a:lumMod val="95000"/>
                    <a:lumOff val="5000"/>
                  </a:schemeClr>
                </a:solidFill>
                <a:latin typeface="Segoe UI" pitchFamily="34" charset="0"/>
                <a:ea typeface="+mn-ea"/>
                <a:cs typeface="Segoe UI" pitchFamily="34" charset="0"/>
              </a:rPr>
              <a:t>2023 Population and Housing Census </a:t>
            </a:r>
            <a:br>
              <a:rPr lang="en-GB" altLang="en-US" b="1" kern="1200" dirty="0">
                <a:solidFill>
                  <a:schemeClr val="tx1">
                    <a:lumMod val="95000"/>
                    <a:lumOff val="5000"/>
                  </a:schemeClr>
                </a:solidFill>
                <a:latin typeface="Segoe UI" pitchFamily="34" charset="0"/>
                <a:ea typeface="+mn-ea"/>
                <a:cs typeface="Segoe UI" pitchFamily="34" charset="0"/>
              </a:rPr>
            </a:br>
            <a:r>
              <a:rPr lang="en-GB" altLang="en-US" b="1" kern="1200" dirty="0">
                <a:solidFill>
                  <a:schemeClr val="tx1">
                    <a:lumMod val="95000"/>
                    <a:lumOff val="5000"/>
                  </a:schemeClr>
                </a:solidFill>
                <a:latin typeface="Segoe UI" pitchFamily="34" charset="0"/>
                <a:ea typeface="+mn-ea"/>
                <a:cs typeface="Segoe UI" pitchFamily="34" charset="0"/>
              </a:rPr>
              <a:t>in Albania</a:t>
            </a:r>
            <a:br>
              <a:rPr lang="en-GB" altLang="en-US" b="1" kern="1200" dirty="0">
                <a:solidFill>
                  <a:schemeClr val="tx1">
                    <a:lumMod val="95000"/>
                    <a:lumOff val="5000"/>
                  </a:schemeClr>
                </a:solidFill>
                <a:latin typeface="Segoe UI" pitchFamily="34" charset="0"/>
                <a:ea typeface="+mn-ea"/>
                <a:cs typeface="Segoe UI" pitchFamily="34" charset="0"/>
              </a:rPr>
            </a:br>
            <a:br>
              <a:rPr lang="en-GB" altLang="en-US" b="1" kern="1200" dirty="0">
                <a:solidFill>
                  <a:schemeClr val="tx1">
                    <a:lumMod val="95000"/>
                    <a:lumOff val="5000"/>
                  </a:schemeClr>
                </a:solidFill>
                <a:latin typeface="Segoe UI" pitchFamily="34" charset="0"/>
                <a:ea typeface="+mn-ea"/>
                <a:cs typeface="Segoe UI" pitchFamily="34" charset="0"/>
              </a:rPr>
            </a:br>
            <a:r>
              <a:rPr lang="en-GB" altLang="en-US" sz="1400" b="1" kern="1200" dirty="0">
                <a:solidFill>
                  <a:schemeClr val="tx1">
                    <a:lumMod val="95000"/>
                    <a:lumOff val="5000"/>
                  </a:schemeClr>
                </a:solidFill>
                <a:latin typeface="Segoe UI" pitchFamily="34" charset="0"/>
                <a:ea typeface="+mn-ea"/>
                <a:cs typeface="Segoe UI" pitchFamily="34" charset="0"/>
              </a:rPr>
              <a:t>The use of new technologies for the Population and Housing Census experience of Albania</a:t>
            </a:r>
            <a:br>
              <a:rPr lang="en-GB" altLang="en-US" sz="1400" b="1" kern="1200" dirty="0">
                <a:solidFill>
                  <a:schemeClr val="tx1">
                    <a:lumMod val="95000"/>
                    <a:lumOff val="5000"/>
                  </a:schemeClr>
                </a:solidFill>
                <a:latin typeface="Segoe UI" pitchFamily="34" charset="0"/>
                <a:ea typeface="+mn-ea"/>
                <a:cs typeface="Segoe UI" pitchFamily="34" charset="0"/>
              </a:rPr>
            </a:br>
            <a:r>
              <a:rPr lang="en-GB" altLang="en-US" b="1" kern="1200" dirty="0">
                <a:solidFill>
                  <a:schemeClr val="tx1">
                    <a:lumMod val="95000"/>
                    <a:lumOff val="5000"/>
                  </a:schemeClr>
                </a:solidFill>
                <a:latin typeface="Segoe UI" pitchFamily="34" charset="0"/>
                <a:ea typeface="+mn-ea"/>
                <a:cs typeface="Segoe UI" pitchFamily="34" charset="0"/>
              </a:rPr>
              <a:t> </a:t>
            </a:r>
            <a:br>
              <a:rPr lang="en-GB" altLang="en-US" b="1" kern="1200" dirty="0">
                <a:solidFill>
                  <a:schemeClr val="tx1">
                    <a:lumMod val="95000"/>
                    <a:lumOff val="5000"/>
                  </a:schemeClr>
                </a:solidFill>
                <a:latin typeface="Segoe UI" pitchFamily="34" charset="0"/>
                <a:ea typeface="+mn-ea"/>
                <a:cs typeface="Segoe UI" pitchFamily="34" charset="0"/>
              </a:rPr>
            </a:br>
            <a:br>
              <a:rPr lang="en-US" sz="2800" dirty="0"/>
            </a:br>
            <a:br>
              <a:rPr lang="en-US" sz="2800" dirty="0"/>
            </a:br>
            <a:br>
              <a:rPr lang="en-US" sz="2800" dirty="0"/>
            </a:br>
            <a:br>
              <a:rPr lang="en-US" sz="2800" dirty="0"/>
            </a:br>
            <a:br>
              <a:rPr lang="en-US" sz="2800" dirty="0"/>
            </a:br>
            <a:endParaRPr lang="sq-AL" altLang="en-US" kern="1200" dirty="0">
              <a:solidFill>
                <a:schemeClr val="tx1">
                  <a:lumMod val="95000"/>
                  <a:lumOff val="5000"/>
                </a:schemeClr>
              </a:solidFill>
              <a:latin typeface="Segoe UI" pitchFamily="34" charset="0"/>
              <a:ea typeface="+mn-ea"/>
              <a:cs typeface="Segoe UI" pitchFamily="34" charset="0"/>
            </a:endParaRPr>
          </a:p>
        </p:txBody>
      </p:sp>
      <p:sp>
        <p:nvSpPr>
          <p:cNvPr id="4" name="Slide Number Placeholder 3"/>
          <p:cNvSpPr>
            <a:spLocks noGrp="1"/>
          </p:cNvSpPr>
          <p:nvPr>
            <p:ph type="sldNum" sz="quarter" idx="4294967295"/>
          </p:nvPr>
        </p:nvSpPr>
        <p:spPr>
          <a:xfrm>
            <a:off x="609600" y="6248400"/>
            <a:ext cx="2133600" cy="476250"/>
          </a:xfrm>
          <a:prstGeom prst="rect">
            <a:avLst/>
          </a:prstGeom>
        </p:spPr>
        <p:txBody>
          <a:bodyPr/>
          <a:lstStyle/>
          <a:p>
            <a:pPr>
              <a:defRPr/>
            </a:pPr>
            <a:fld id="{7C8786C5-D853-45FE-9F4B-7256E403A531}" type="slidenum">
              <a:rPr lang="en-US" smtClean="0"/>
              <a:pPr>
                <a:defRPr/>
              </a:pPr>
              <a:t>1</a:t>
            </a:fld>
            <a:endParaRPr lang="en-US" dirty="0"/>
          </a:p>
        </p:txBody>
      </p:sp>
    </p:spTree>
    <p:extLst>
      <p:ext uri="{BB962C8B-B14F-4D97-AF65-F5344CB8AC3E}">
        <p14:creationId xmlns:p14="http://schemas.microsoft.com/office/powerpoint/2010/main" val="27246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D688D7-D3AF-471D-B745-714E40354018}" type="slidenum">
              <a:rPr lang="en-US" altLang="sq-AL" smtClean="0"/>
              <a:pPr/>
              <a:t>10</a:t>
            </a:fld>
            <a:endParaRPr lang="en-US" altLang="sq-AL"/>
          </a:p>
        </p:txBody>
      </p:sp>
      <p:sp>
        <p:nvSpPr>
          <p:cNvPr id="4" name="Content Placeholder 2"/>
          <p:cNvSpPr txBox="1">
            <a:spLocks/>
          </p:cNvSpPr>
          <p:nvPr/>
        </p:nvSpPr>
        <p:spPr bwMode="auto">
          <a:xfrm>
            <a:off x="539552" y="836713"/>
            <a:ext cx="79547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latin typeface="Segoe UI" pitchFamily="34" charset="0"/>
                <a:cs typeface="Segoe UI" pitchFamily="34" charset="0"/>
              </a:rPr>
              <a:t>GIS</a:t>
            </a:r>
          </a:p>
        </p:txBody>
      </p:sp>
      <p:sp>
        <p:nvSpPr>
          <p:cNvPr id="6" name="Freeform 5"/>
          <p:cNvSpPr>
            <a:spLocks/>
          </p:cNvSpPr>
          <p:nvPr/>
        </p:nvSpPr>
        <p:spPr bwMode="auto">
          <a:xfrm>
            <a:off x="3470004" y="3237686"/>
            <a:ext cx="1191768" cy="1440072"/>
          </a:xfrm>
          <a:custGeom>
            <a:avLst/>
            <a:gdLst>
              <a:gd name="T0" fmla="*/ 1015 w 2007"/>
              <a:gd name="T1" fmla="*/ 0 h 2262"/>
              <a:gd name="T2" fmla="*/ 1045 w 2007"/>
              <a:gd name="T3" fmla="*/ 5 h 2262"/>
              <a:gd name="T4" fmla="*/ 1071 w 2007"/>
              <a:gd name="T5" fmla="*/ 16 h 2262"/>
              <a:gd name="T6" fmla="*/ 1931 w 2007"/>
              <a:gd name="T7" fmla="*/ 508 h 2262"/>
              <a:gd name="T8" fmla="*/ 1954 w 2007"/>
              <a:gd name="T9" fmla="*/ 526 h 2262"/>
              <a:gd name="T10" fmla="*/ 1973 w 2007"/>
              <a:gd name="T11" fmla="*/ 549 h 2262"/>
              <a:gd name="T12" fmla="*/ 1989 w 2007"/>
              <a:gd name="T13" fmla="*/ 575 h 2262"/>
              <a:gd name="T14" fmla="*/ 2000 w 2007"/>
              <a:gd name="T15" fmla="*/ 605 h 2262"/>
              <a:gd name="T16" fmla="*/ 2003 w 2007"/>
              <a:gd name="T17" fmla="*/ 632 h 2262"/>
              <a:gd name="T18" fmla="*/ 2007 w 2007"/>
              <a:gd name="T19" fmla="*/ 1623 h 2262"/>
              <a:gd name="T20" fmla="*/ 2003 w 2007"/>
              <a:gd name="T21" fmla="*/ 1652 h 2262"/>
              <a:gd name="T22" fmla="*/ 1993 w 2007"/>
              <a:gd name="T23" fmla="*/ 1680 h 2262"/>
              <a:gd name="T24" fmla="*/ 1977 w 2007"/>
              <a:gd name="T25" fmla="*/ 1706 h 2262"/>
              <a:gd name="T26" fmla="*/ 1957 w 2007"/>
              <a:gd name="T27" fmla="*/ 1730 h 2262"/>
              <a:gd name="T28" fmla="*/ 1934 w 2007"/>
              <a:gd name="T29" fmla="*/ 1747 h 2262"/>
              <a:gd name="T30" fmla="*/ 1077 w 2007"/>
              <a:gd name="T31" fmla="*/ 2245 h 2262"/>
              <a:gd name="T32" fmla="*/ 1052 w 2007"/>
              <a:gd name="T33" fmla="*/ 2257 h 2262"/>
              <a:gd name="T34" fmla="*/ 1022 w 2007"/>
              <a:gd name="T35" fmla="*/ 2262 h 2262"/>
              <a:gd name="T36" fmla="*/ 990 w 2007"/>
              <a:gd name="T37" fmla="*/ 2262 h 2262"/>
              <a:gd name="T38" fmla="*/ 960 w 2007"/>
              <a:gd name="T39" fmla="*/ 2257 h 2262"/>
              <a:gd name="T40" fmla="*/ 933 w 2007"/>
              <a:gd name="T41" fmla="*/ 2246 h 2262"/>
              <a:gd name="T42" fmla="*/ 74 w 2007"/>
              <a:gd name="T43" fmla="*/ 1753 h 2262"/>
              <a:gd name="T44" fmla="*/ 51 w 2007"/>
              <a:gd name="T45" fmla="*/ 1735 h 2262"/>
              <a:gd name="T46" fmla="*/ 32 w 2007"/>
              <a:gd name="T47" fmla="*/ 1712 h 2262"/>
              <a:gd name="T48" fmla="*/ 16 w 2007"/>
              <a:gd name="T49" fmla="*/ 1685 h 2262"/>
              <a:gd name="T50" fmla="*/ 7 w 2007"/>
              <a:gd name="T51" fmla="*/ 1657 h 2262"/>
              <a:gd name="T52" fmla="*/ 1 w 2007"/>
              <a:gd name="T53" fmla="*/ 1629 h 2262"/>
              <a:gd name="T54" fmla="*/ 0 w 2007"/>
              <a:gd name="T55" fmla="*/ 637 h 2262"/>
              <a:gd name="T56" fmla="*/ 3 w 2007"/>
              <a:gd name="T57" fmla="*/ 611 h 2262"/>
              <a:gd name="T58" fmla="*/ 14 w 2007"/>
              <a:gd name="T59" fmla="*/ 581 h 2262"/>
              <a:gd name="T60" fmla="*/ 28 w 2007"/>
              <a:gd name="T61" fmla="*/ 554 h 2262"/>
              <a:gd name="T62" fmla="*/ 47 w 2007"/>
              <a:gd name="T63" fmla="*/ 531 h 2262"/>
              <a:gd name="T64" fmla="*/ 70 w 2007"/>
              <a:gd name="T65" fmla="*/ 513 h 2262"/>
              <a:gd name="T66" fmla="*/ 928 w 2007"/>
              <a:gd name="T67" fmla="*/ 16 h 2262"/>
              <a:gd name="T68" fmla="*/ 954 w 2007"/>
              <a:gd name="T69" fmla="*/ 5 h 2262"/>
              <a:gd name="T70" fmla="*/ 985 w 2007"/>
              <a:gd name="T71" fmla="*/ 0 h 2262"/>
              <a:gd name="T72" fmla="*/ 1015 w 2007"/>
              <a:gd name="T73"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7" h="2262">
                <a:moveTo>
                  <a:pt x="1015" y="0"/>
                </a:moveTo>
                <a:lnTo>
                  <a:pt x="1045" y="5"/>
                </a:lnTo>
                <a:lnTo>
                  <a:pt x="1071" y="16"/>
                </a:lnTo>
                <a:lnTo>
                  <a:pt x="1931" y="508"/>
                </a:lnTo>
                <a:lnTo>
                  <a:pt x="1954" y="526"/>
                </a:lnTo>
                <a:lnTo>
                  <a:pt x="1973" y="549"/>
                </a:lnTo>
                <a:lnTo>
                  <a:pt x="1989" y="575"/>
                </a:lnTo>
                <a:lnTo>
                  <a:pt x="2000" y="605"/>
                </a:lnTo>
                <a:lnTo>
                  <a:pt x="2003" y="632"/>
                </a:lnTo>
                <a:lnTo>
                  <a:pt x="2007" y="1623"/>
                </a:lnTo>
                <a:lnTo>
                  <a:pt x="2003" y="1652"/>
                </a:lnTo>
                <a:lnTo>
                  <a:pt x="1993" y="1680"/>
                </a:lnTo>
                <a:lnTo>
                  <a:pt x="1977" y="1706"/>
                </a:lnTo>
                <a:lnTo>
                  <a:pt x="1957" y="1730"/>
                </a:lnTo>
                <a:lnTo>
                  <a:pt x="1934" y="1747"/>
                </a:lnTo>
                <a:lnTo>
                  <a:pt x="1077" y="2245"/>
                </a:lnTo>
                <a:lnTo>
                  <a:pt x="1052" y="2257"/>
                </a:lnTo>
                <a:lnTo>
                  <a:pt x="1022" y="2262"/>
                </a:lnTo>
                <a:lnTo>
                  <a:pt x="990" y="2262"/>
                </a:lnTo>
                <a:lnTo>
                  <a:pt x="960" y="2257"/>
                </a:lnTo>
                <a:lnTo>
                  <a:pt x="933" y="2246"/>
                </a:lnTo>
                <a:lnTo>
                  <a:pt x="74" y="1753"/>
                </a:lnTo>
                <a:lnTo>
                  <a:pt x="51" y="1735"/>
                </a:lnTo>
                <a:lnTo>
                  <a:pt x="32" y="1712"/>
                </a:lnTo>
                <a:lnTo>
                  <a:pt x="16" y="1685"/>
                </a:lnTo>
                <a:lnTo>
                  <a:pt x="7" y="1657"/>
                </a:lnTo>
                <a:lnTo>
                  <a:pt x="1" y="1629"/>
                </a:lnTo>
                <a:lnTo>
                  <a:pt x="0" y="637"/>
                </a:lnTo>
                <a:lnTo>
                  <a:pt x="3" y="611"/>
                </a:lnTo>
                <a:lnTo>
                  <a:pt x="14" y="581"/>
                </a:lnTo>
                <a:lnTo>
                  <a:pt x="28" y="554"/>
                </a:lnTo>
                <a:lnTo>
                  <a:pt x="47" y="531"/>
                </a:lnTo>
                <a:lnTo>
                  <a:pt x="70" y="513"/>
                </a:lnTo>
                <a:lnTo>
                  <a:pt x="928" y="16"/>
                </a:lnTo>
                <a:lnTo>
                  <a:pt x="954" y="5"/>
                </a:lnTo>
                <a:lnTo>
                  <a:pt x="985" y="0"/>
                </a:lnTo>
                <a:lnTo>
                  <a:pt x="1015" y="0"/>
                </a:lnTo>
                <a:close/>
              </a:path>
            </a:pathLst>
          </a:custGeom>
          <a:solidFill>
            <a:srgbClr val="8C9099"/>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4709330" y="2085646"/>
            <a:ext cx="1190582" cy="1440072"/>
          </a:xfrm>
          <a:custGeom>
            <a:avLst/>
            <a:gdLst>
              <a:gd name="T0" fmla="*/ 1015 w 2005"/>
              <a:gd name="T1" fmla="*/ 0 h 2263"/>
              <a:gd name="T2" fmla="*/ 1045 w 2005"/>
              <a:gd name="T3" fmla="*/ 6 h 2263"/>
              <a:gd name="T4" fmla="*/ 1071 w 2005"/>
              <a:gd name="T5" fmla="*/ 16 h 2263"/>
              <a:gd name="T6" fmla="*/ 1930 w 2005"/>
              <a:gd name="T7" fmla="*/ 508 h 2263"/>
              <a:gd name="T8" fmla="*/ 1954 w 2005"/>
              <a:gd name="T9" fmla="*/ 526 h 2263"/>
              <a:gd name="T10" fmla="*/ 1973 w 2005"/>
              <a:gd name="T11" fmla="*/ 549 h 2263"/>
              <a:gd name="T12" fmla="*/ 1989 w 2005"/>
              <a:gd name="T13" fmla="*/ 576 h 2263"/>
              <a:gd name="T14" fmla="*/ 2000 w 2005"/>
              <a:gd name="T15" fmla="*/ 606 h 2263"/>
              <a:gd name="T16" fmla="*/ 2003 w 2005"/>
              <a:gd name="T17" fmla="*/ 632 h 2263"/>
              <a:gd name="T18" fmla="*/ 2005 w 2005"/>
              <a:gd name="T19" fmla="*/ 1624 h 2263"/>
              <a:gd name="T20" fmla="*/ 2001 w 2005"/>
              <a:gd name="T21" fmla="*/ 1652 h 2263"/>
              <a:gd name="T22" fmla="*/ 1992 w 2005"/>
              <a:gd name="T23" fmla="*/ 1680 h 2263"/>
              <a:gd name="T24" fmla="*/ 1977 w 2005"/>
              <a:gd name="T25" fmla="*/ 1707 h 2263"/>
              <a:gd name="T26" fmla="*/ 1957 w 2005"/>
              <a:gd name="T27" fmla="*/ 1730 h 2263"/>
              <a:gd name="T28" fmla="*/ 1934 w 2005"/>
              <a:gd name="T29" fmla="*/ 1747 h 2263"/>
              <a:gd name="T30" fmla="*/ 1077 w 2005"/>
              <a:gd name="T31" fmla="*/ 2245 h 2263"/>
              <a:gd name="T32" fmla="*/ 1050 w 2005"/>
              <a:gd name="T33" fmla="*/ 2257 h 2263"/>
              <a:gd name="T34" fmla="*/ 1020 w 2005"/>
              <a:gd name="T35" fmla="*/ 2263 h 2263"/>
              <a:gd name="T36" fmla="*/ 990 w 2005"/>
              <a:gd name="T37" fmla="*/ 2263 h 2263"/>
              <a:gd name="T38" fmla="*/ 960 w 2005"/>
              <a:gd name="T39" fmla="*/ 2257 h 2263"/>
              <a:gd name="T40" fmla="*/ 933 w 2005"/>
              <a:gd name="T41" fmla="*/ 2247 h 2263"/>
              <a:gd name="T42" fmla="*/ 74 w 2005"/>
              <a:gd name="T43" fmla="*/ 1753 h 2263"/>
              <a:gd name="T44" fmla="*/ 51 w 2005"/>
              <a:gd name="T45" fmla="*/ 1735 h 2263"/>
              <a:gd name="T46" fmla="*/ 31 w 2005"/>
              <a:gd name="T47" fmla="*/ 1712 h 2263"/>
              <a:gd name="T48" fmla="*/ 16 w 2005"/>
              <a:gd name="T49" fmla="*/ 1685 h 2263"/>
              <a:gd name="T50" fmla="*/ 5 w 2005"/>
              <a:gd name="T51" fmla="*/ 1657 h 2263"/>
              <a:gd name="T52" fmla="*/ 1 w 2005"/>
              <a:gd name="T53" fmla="*/ 1629 h 2263"/>
              <a:gd name="T54" fmla="*/ 0 w 2005"/>
              <a:gd name="T55" fmla="*/ 639 h 2263"/>
              <a:gd name="T56" fmla="*/ 3 w 2005"/>
              <a:gd name="T57" fmla="*/ 611 h 2263"/>
              <a:gd name="T58" fmla="*/ 12 w 2005"/>
              <a:gd name="T59" fmla="*/ 581 h 2263"/>
              <a:gd name="T60" fmla="*/ 28 w 2005"/>
              <a:gd name="T61" fmla="*/ 554 h 2263"/>
              <a:gd name="T62" fmla="*/ 47 w 2005"/>
              <a:gd name="T63" fmla="*/ 531 h 2263"/>
              <a:gd name="T64" fmla="*/ 70 w 2005"/>
              <a:gd name="T65" fmla="*/ 514 h 2263"/>
              <a:gd name="T66" fmla="*/ 928 w 2005"/>
              <a:gd name="T67" fmla="*/ 16 h 2263"/>
              <a:gd name="T68" fmla="*/ 954 w 2005"/>
              <a:gd name="T69" fmla="*/ 6 h 2263"/>
              <a:gd name="T70" fmla="*/ 983 w 2005"/>
              <a:gd name="T71" fmla="*/ 0 h 2263"/>
              <a:gd name="T72" fmla="*/ 1015 w 2005"/>
              <a:gd name="T73"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5" h="2263">
                <a:moveTo>
                  <a:pt x="1015" y="0"/>
                </a:moveTo>
                <a:lnTo>
                  <a:pt x="1045" y="6"/>
                </a:lnTo>
                <a:lnTo>
                  <a:pt x="1071" y="16"/>
                </a:lnTo>
                <a:lnTo>
                  <a:pt x="1930" y="508"/>
                </a:lnTo>
                <a:lnTo>
                  <a:pt x="1954" y="526"/>
                </a:lnTo>
                <a:lnTo>
                  <a:pt x="1973" y="549"/>
                </a:lnTo>
                <a:lnTo>
                  <a:pt x="1989" y="576"/>
                </a:lnTo>
                <a:lnTo>
                  <a:pt x="2000" y="606"/>
                </a:lnTo>
                <a:lnTo>
                  <a:pt x="2003" y="632"/>
                </a:lnTo>
                <a:lnTo>
                  <a:pt x="2005" y="1624"/>
                </a:lnTo>
                <a:lnTo>
                  <a:pt x="2001" y="1652"/>
                </a:lnTo>
                <a:lnTo>
                  <a:pt x="1992" y="1680"/>
                </a:lnTo>
                <a:lnTo>
                  <a:pt x="1977" y="1707"/>
                </a:lnTo>
                <a:lnTo>
                  <a:pt x="1957" y="1730"/>
                </a:lnTo>
                <a:lnTo>
                  <a:pt x="1934" y="1747"/>
                </a:lnTo>
                <a:lnTo>
                  <a:pt x="1077" y="2245"/>
                </a:lnTo>
                <a:lnTo>
                  <a:pt x="1050" y="2257"/>
                </a:lnTo>
                <a:lnTo>
                  <a:pt x="1020" y="2263"/>
                </a:lnTo>
                <a:lnTo>
                  <a:pt x="990" y="2263"/>
                </a:lnTo>
                <a:lnTo>
                  <a:pt x="960" y="2257"/>
                </a:lnTo>
                <a:lnTo>
                  <a:pt x="933" y="2247"/>
                </a:lnTo>
                <a:lnTo>
                  <a:pt x="74" y="1753"/>
                </a:lnTo>
                <a:lnTo>
                  <a:pt x="51" y="1735"/>
                </a:lnTo>
                <a:lnTo>
                  <a:pt x="31" y="1712"/>
                </a:lnTo>
                <a:lnTo>
                  <a:pt x="16" y="1685"/>
                </a:lnTo>
                <a:lnTo>
                  <a:pt x="5" y="1657"/>
                </a:lnTo>
                <a:lnTo>
                  <a:pt x="1" y="1629"/>
                </a:lnTo>
                <a:lnTo>
                  <a:pt x="0" y="639"/>
                </a:lnTo>
                <a:lnTo>
                  <a:pt x="3" y="611"/>
                </a:lnTo>
                <a:lnTo>
                  <a:pt x="12" y="581"/>
                </a:lnTo>
                <a:lnTo>
                  <a:pt x="28" y="554"/>
                </a:lnTo>
                <a:lnTo>
                  <a:pt x="47" y="531"/>
                </a:lnTo>
                <a:lnTo>
                  <a:pt x="70" y="514"/>
                </a:lnTo>
                <a:lnTo>
                  <a:pt x="928" y="16"/>
                </a:lnTo>
                <a:lnTo>
                  <a:pt x="954" y="6"/>
                </a:lnTo>
                <a:lnTo>
                  <a:pt x="983" y="0"/>
                </a:lnTo>
                <a:lnTo>
                  <a:pt x="1015" y="0"/>
                </a:lnTo>
                <a:close/>
              </a:path>
            </a:pathLst>
          </a:custGeom>
          <a:solidFill>
            <a:schemeClr val="tx1">
              <a:lumMod val="50000"/>
              <a:lumOff val="50000"/>
            </a:schemeClr>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3039142" y="1725606"/>
            <a:ext cx="1190582" cy="1440072"/>
          </a:xfrm>
          <a:custGeom>
            <a:avLst/>
            <a:gdLst>
              <a:gd name="T0" fmla="*/ 1015 w 2005"/>
              <a:gd name="T1" fmla="*/ 0 h 2263"/>
              <a:gd name="T2" fmla="*/ 1045 w 2005"/>
              <a:gd name="T3" fmla="*/ 6 h 2263"/>
              <a:gd name="T4" fmla="*/ 1071 w 2005"/>
              <a:gd name="T5" fmla="*/ 16 h 2263"/>
              <a:gd name="T6" fmla="*/ 1930 w 2005"/>
              <a:gd name="T7" fmla="*/ 510 h 2263"/>
              <a:gd name="T8" fmla="*/ 1953 w 2005"/>
              <a:gd name="T9" fmla="*/ 528 h 2263"/>
              <a:gd name="T10" fmla="*/ 1973 w 2005"/>
              <a:gd name="T11" fmla="*/ 551 h 2263"/>
              <a:gd name="T12" fmla="*/ 1989 w 2005"/>
              <a:gd name="T13" fmla="*/ 577 h 2263"/>
              <a:gd name="T14" fmla="*/ 1999 w 2005"/>
              <a:gd name="T15" fmla="*/ 606 h 2263"/>
              <a:gd name="T16" fmla="*/ 2003 w 2005"/>
              <a:gd name="T17" fmla="*/ 634 h 2263"/>
              <a:gd name="T18" fmla="*/ 2005 w 2005"/>
              <a:gd name="T19" fmla="*/ 1625 h 2263"/>
              <a:gd name="T20" fmla="*/ 2001 w 2005"/>
              <a:gd name="T21" fmla="*/ 1652 h 2263"/>
              <a:gd name="T22" fmla="*/ 1992 w 2005"/>
              <a:gd name="T23" fmla="*/ 1682 h 2263"/>
              <a:gd name="T24" fmla="*/ 1976 w 2005"/>
              <a:gd name="T25" fmla="*/ 1708 h 2263"/>
              <a:gd name="T26" fmla="*/ 1957 w 2005"/>
              <a:gd name="T27" fmla="*/ 1732 h 2263"/>
              <a:gd name="T28" fmla="*/ 1934 w 2005"/>
              <a:gd name="T29" fmla="*/ 1749 h 2263"/>
              <a:gd name="T30" fmla="*/ 1077 w 2005"/>
              <a:gd name="T31" fmla="*/ 2247 h 2263"/>
              <a:gd name="T32" fmla="*/ 1050 w 2005"/>
              <a:gd name="T33" fmla="*/ 2257 h 2263"/>
              <a:gd name="T34" fmla="*/ 1022 w 2005"/>
              <a:gd name="T35" fmla="*/ 2263 h 2263"/>
              <a:gd name="T36" fmla="*/ 990 w 2005"/>
              <a:gd name="T37" fmla="*/ 2263 h 2263"/>
              <a:gd name="T38" fmla="*/ 960 w 2005"/>
              <a:gd name="T39" fmla="*/ 2257 h 2263"/>
              <a:gd name="T40" fmla="*/ 933 w 2005"/>
              <a:gd name="T41" fmla="*/ 2247 h 2263"/>
              <a:gd name="T42" fmla="*/ 74 w 2005"/>
              <a:gd name="T43" fmla="*/ 1755 h 2263"/>
              <a:gd name="T44" fmla="*/ 51 w 2005"/>
              <a:gd name="T45" fmla="*/ 1737 h 2263"/>
              <a:gd name="T46" fmla="*/ 31 w 2005"/>
              <a:gd name="T47" fmla="*/ 1714 h 2263"/>
              <a:gd name="T48" fmla="*/ 15 w 2005"/>
              <a:gd name="T49" fmla="*/ 1687 h 2263"/>
              <a:gd name="T50" fmla="*/ 5 w 2005"/>
              <a:gd name="T51" fmla="*/ 1657 h 2263"/>
              <a:gd name="T52" fmla="*/ 1 w 2005"/>
              <a:gd name="T53" fmla="*/ 1631 h 2263"/>
              <a:gd name="T54" fmla="*/ 0 w 2005"/>
              <a:gd name="T55" fmla="*/ 639 h 2263"/>
              <a:gd name="T56" fmla="*/ 3 w 2005"/>
              <a:gd name="T57" fmla="*/ 611 h 2263"/>
              <a:gd name="T58" fmla="*/ 12 w 2005"/>
              <a:gd name="T59" fmla="*/ 583 h 2263"/>
              <a:gd name="T60" fmla="*/ 28 w 2005"/>
              <a:gd name="T61" fmla="*/ 556 h 2263"/>
              <a:gd name="T62" fmla="*/ 47 w 2005"/>
              <a:gd name="T63" fmla="*/ 533 h 2263"/>
              <a:gd name="T64" fmla="*/ 70 w 2005"/>
              <a:gd name="T65" fmla="*/ 515 h 2263"/>
              <a:gd name="T66" fmla="*/ 928 w 2005"/>
              <a:gd name="T67" fmla="*/ 18 h 2263"/>
              <a:gd name="T68" fmla="*/ 954 w 2005"/>
              <a:gd name="T69" fmla="*/ 6 h 2263"/>
              <a:gd name="T70" fmla="*/ 984 w 2005"/>
              <a:gd name="T71" fmla="*/ 0 h 2263"/>
              <a:gd name="T72" fmla="*/ 1015 w 2005"/>
              <a:gd name="T73"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5" h="2263">
                <a:moveTo>
                  <a:pt x="1015" y="0"/>
                </a:moveTo>
                <a:lnTo>
                  <a:pt x="1045" y="6"/>
                </a:lnTo>
                <a:lnTo>
                  <a:pt x="1071" y="16"/>
                </a:lnTo>
                <a:lnTo>
                  <a:pt x="1930" y="510"/>
                </a:lnTo>
                <a:lnTo>
                  <a:pt x="1953" y="528"/>
                </a:lnTo>
                <a:lnTo>
                  <a:pt x="1973" y="551"/>
                </a:lnTo>
                <a:lnTo>
                  <a:pt x="1989" y="577"/>
                </a:lnTo>
                <a:lnTo>
                  <a:pt x="1999" y="606"/>
                </a:lnTo>
                <a:lnTo>
                  <a:pt x="2003" y="634"/>
                </a:lnTo>
                <a:lnTo>
                  <a:pt x="2005" y="1625"/>
                </a:lnTo>
                <a:lnTo>
                  <a:pt x="2001" y="1652"/>
                </a:lnTo>
                <a:lnTo>
                  <a:pt x="1992" y="1682"/>
                </a:lnTo>
                <a:lnTo>
                  <a:pt x="1976" y="1708"/>
                </a:lnTo>
                <a:lnTo>
                  <a:pt x="1957" y="1732"/>
                </a:lnTo>
                <a:lnTo>
                  <a:pt x="1934" y="1749"/>
                </a:lnTo>
                <a:lnTo>
                  <a:pt x="1077" y="2247"/>
                </a:lnTo>
                <a:lnTo>
                  <a:pt x="1050" y="2257"/>
                </a:lnTo>
                <a:lnTo>
                  <a:pt x="1022" y="2263"/>
                </a:lnTo>
                <a:lnTo>
                  <a:pt x="990" y="2263"/>
                </a:lnTo>
                <a:lnTo>
                  <a:pt x="960" y="2257"/>
                </a:lnTo>
                <a:lnTo>
                  <a:pt x="933" y="2247"/>
                </a:lnTo>
                <a:lnTo>
                  <a:pt x="74" y="1755"/>
                </a:lnTo>
                <a:lnTo>
                  <a:pt x="51" y="1737"/>
                </a:lnTo>
                <a:lnTo>
                  <a:pt x="31" y="1714"/>
                </a:lnTo>
                <a:lnTo>
                  <a:pt x="15" y="1687"/>
                </a:lnTo>
                <a:lnTo>
                  <a:pt x="5" y="1657"/>
                </a:lnTo>
                <a:lnTo>
                  <a:pt x="1" y="1631"/>
                </a:lnTo>
                <a:lnTo>
                  <a:pt x="0" y="639"/>
                </a:lnTo>
                <a:lnTo>
                  <a:pt x="3" y="611"/>
                </a:lnTo>
                <a:lnTo>
                  <a:pt x="12" y="583"/>
                </a:lnTo>
                <a:lnTo>
                  <a:pt x="28" y="556"/>
                </a:lnTo>
                <a:lnTo>
                  <a:pt x="47" y="533"/>
                </a:lnTo>
                <a:lnTo>
                  <a:pt x="70" y="515"/>
                </a:lnTo>
                <a:lnTo>
                  <a:pt x="928" y="18"/>
                </a:lnTo>
                <a:lnTo>
                  <a:pt x="954" y="6"/>
                </a:lnTo>
                <a:lnTo>
                  <a:pt x="984" y="0"/>
                </a:lnTo>
                <a:lnTo>
                  <a:pt x="1015" y="0"/>
                </a:lnTo>
                <a:close/>
              </a:path>
            </a:pathLst>
          </a:custGeom>
          <a:solidFill>
            <a:srgbClr val="8C9099"/>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9" name="!!Shape1"/>
          <p:cNvSpPr>
            <a:spLocks/>
          </p:cNvSpPr>
          <p:nvPr/>
        </p:nvSpPr>
        <p:spPr bwMode="auto">
          <a:xfrm>
            <a:off x="3239334" y="1588352"/>
            <a:ext cx="1278421" cy="154448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2879336" y="1322867"/>
            <a:ext cx="630308" cy="762691"/>
          </a:xfrm>
          <a:custGeom>
            <a:avLst/>
            <a:gdLst>
              <a:gd name="T0" fmla="*/ 530 w 1061"/>
              <a:gd name="T1" fmla="*/ 0 h 1198"/>
              <a:gd name="T2" fmla="*/ 549 w 1061"/>
              <a:gd name="T3" fmla="*/ 2 h 1198"/>
              <a:gd name="T4" fmla="*/ 567 w 1061"/>
              <a:gd name="T5" fmla="*/ 9 h 1198"/>
              <a:gd name="T6" fmla="*/ 1022 w 1061"/>
              <a:gd name="T7" fmla="*/ 271 h 1198"/>
              <a:gd name="T8" fmla="*/ 1036 w 1061"/>
              <a:gd name="T9" fmla="*/ 281 h 1198"/>
              <a:gd name="T10" fmla="*/ 1049 w 1061"/>
              <a:gd name="T11" fmla="*/ 299 h 1198"/>
              <a:gd name="T12" fmla="*/ 1058 w 1061"/>
              <a:gd name="T13" fmla="*/ 317 h 1198"/>
              <a:gd name="T14" fmla="*/ 1059 w 1061"/>
              <a:gd name="T15" fmla="*/ 336 h 1198"/>
              <a:gd name="T16" fmla="*/ 1061 w 1061"/>
              <a:gd name="T17" fmla="*/ 860 h 1198"/>
              <a:gd name="T18" fmla="*/ 1059 w 1061"/>
              <a:gd name="T19" fmla="*/ 878 h 1198"/>
              <a:gd name="T20" fmla="*/ 1050 w 1061"/>
              <a:gd name="T21" fmla="*/ 897 h 1198"/>
              <a:gd name="T22" fmla="*/ 1038 w 1061"/>
              <a:gd name="T23" fmla="*/ 913 h 1198"/>
              <a:gd name="T24" fmla="*/ 1024 w 1061"/>
              <a:gd name="T25" fmla="*/ 926 h 1198"/>
              <a:gd name="T26" fmla="*/ 570 w 1061"/>
              <a:gd name="T27" fmla="*/ 1190 h 1198"/>
              <a:gd name="T28" fmla="*/ 553 w 1061"/>
              <a:gd name="T29" fmla="*/ 1195 h 1198"/>
              <a:gd name="T30" fmla="*/ 533 w 1061"/>
              <a:gd name="T31" fmla="*/ 1198 h 1198"/>
              <a:gd name="T32" fmla="*/ 512 w 1061"/>
              <a:gd name="T33" fmla="*/ 1197 h 1198"/>
              <a:gd name="T34" fmla="*/ 494 w 1061"/>
              <a:gd name="T35" fmla="*/ 1190 h 1198"/>
              <a:gd name="T36" fmla="*/ 39 w 1061"/>
              <a:gd name="T37" fmla="*/ 928 h 1198"/>
              <a:gd name="T38" fmla="*/ 25 w 1061"/>
              <a:gd name="T39" fmla="*/ 917 h 1198"/>
              <a:gd name="T40" fmla="*/ 12 w 1061"/>
              <a:gd name="T41" fmla="*/ 899 h 1198"/>
              <a:gd name="T42" fmla="*/ 5 w 1061"/>
              <a:gd name="T43" fmla="*/ 882 h 1198"/>
              <a:gd name="T44" fmla="*/ 2 w 1061"/>
              <a:gd name="T45" fmla="*/ 862 h 1198"/>
              <a:gd name="T46" fmla="*/ 0 w 1061"/>
              <a:gd name="T47" fmla="*/ 338 h 1198"/>
              <a:gd name="T48" fmla="*/ 4 w 1061"/>
              <a:gd name="T49" fmla="*/ 320 h 1198"/>
              <a:gd name="T50" fmla="*/ 11 w 1061"/>
              <a:gd name="T51" fmla="*/ 301 h 1198"/>
              <a:gd name="T52" fmla="*/ 23 w 1061"/>
              <a:gd name="T53" fmla="*/ 285 h 1198"/>
              <a:gd name="T54" fmla="*/ 37 w 1061"/>
              <a:gd name="T55" fmla="*/ 273 h 1198"/>
              <a:gd name="T56" fmla="*/ 491 w 1061"/>
              <a:gd name="T57" fmla="*/ 9 h 1198"/>
              <a:gd name="T58" fmla="*/ 508 w 1061"/>
              <a:gd name="T59" fmla="*/ 4 h 1198"/>
              <a:gd name="T60" fmla="*/ 530 w 1061"/>
              <a:gd name="T6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1" h="1198">
                <a:moveTo>
                  <a:pt x="530" y="0"/>
                </a:moveTo>
                <a:lnTo>
                  <a:pt x="549" y="2"/>
                </a:lnTo>
                <a:lnTo>
                  <a:pt x="567" y="9"/>
                </a:lnTo>
                <a:lnTo>
                  <a:pt x="1022" y="271"/>
                </a:lnTo>
                <a:lnTo>
                  <a:pt x="1036" y="281"/>
                </a:lnTo>
                <a:lnTo>
                  <a:pt x="1049" y="299"/>
                </a:lnTo>
                <a:lnTo>
                  <a:pt x="1058" y="317"/>
                </a:lnTo>
                <a:lnTo>
                  <a:pt x="1059" y="336"/>
                </a:lnTo>
                <a:lnTo>
                  <a:pt x="1061" y="860"/>
                </a:lnTo>
                <a:lnTo>
                  <a:pt x="1059" y="878"/>
                </a:lnTo>
                <a:lnTo>
                  <a:pt x="1050" y="897"/>
                </a:lnTo>
                <a:lnTo>
                  <a:pt x="1038" y="913"/>
                </a:lnTo>
                <a:lnTo>
                  <a:pt x="1024" y="926"/>
                </a:lnTo>
                <a:lnTo>
                  <a:pt x="570" y="1190"/>
                </a:lnTo>
                <a:lnTo>
                  <a:pt x="553" y="1195"/>
                </a:lnTo>
                <a:lnTo>
                  <a:pt x="533" y="1198"/>
                </a:lnTo>
                <a:lnTo>
                  <a:pt x="512" y="1197"/>
                </a:lnTo>
                <a:lnTo>
                  <a:pt x="494" y="1190"/>
                </a:lnTo>
                <a:lnTo>
                  <a:pt x="39" y="928"/>
                </a:lnTo>
                <a:lnTo>
                  <a:pt x="25" y="917"/>
                </a:lnTo>
                <a:lnTo>
                  <a:pt x="12" y="899"/>
                </a:lnTo>
                <a:lnTo>
                  <a:pt x="5" y="882"/>
                </a:lnTo>
                <a:lnTo>
                  <a:pt x="2" y="862"/>
                </a:lnTo>
                <a:lnTo>
                  <a:pt x="0" y="338"/>
                </a:lnTo>
                <a:lnTo>
                  <a:pt x="4" y="320"/>
                </a:lnTo>
                <a:lnTo>
                  <a:pt x="11" y="301"/>
                </a:lnTo>
                <a:lnTo>
                  <a:pt x="23" y="285"/>
                </a:lnTo>
                <a:lnTo>
                  <a:pt x="37" y="273"/>
                </a:lnTo>
                <a:lnTo>
                  <a:pt x="491" y="9"/>
                </a:lnTo>
                <a:lnTo>
                  <a:pt x="508" y="4"/>
                </a:lnTo>
                <a:lnTo>
                  <a:pt x="530" y="0"/>
                </a:lnTo>
                <a:close/>
              </a:path>
            </a:pathLst>
          </a:custGeom>
          <a:solidFill>
            <a:schemeClr val="accent5"/>
          </a:solidFill>
          <a:ln w="12700">
            <a:gradFill>
              <a:gsLst>
                <a:gs pos="0">
                  <a:srgbClr val="FEBE1E"/>
                </a:gs>
                <a:gs pos="100000">
                  <a:srgbClr val="DF3133"/>
                </a:gs>
              </a:gsLst>
              <a:lin ang="36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grpSp>
        <p:nvGrpSpPr>
          <p:cNvPr id="11" name="Group 10">
            <a:extLst>
              <a:ext uri="{FF2B5EF4-FFF2-40B4-BE49-F238E27FC236}">
                <a16:creationId xmlns:a16="http://schemas.microsoft.com/office/drawing/2014/main" id="{2C9EE7C3-1EEA-4EC5-A2F0-82027A912CD6}"/>
              </a:ext>
            </a:extLst>
          </p:cNvPr>
          <p:cNvGrpSpPr/>
          <p:nvPr/>
        </p:nvGrpSpPr>
        <p:grpSpPr>
          <a:xfrm>
            <a:off x="2982325" y="1437972"/>
            <a:ext cx="383303" cy="527362"/>
            <a:chOff x="3824288" y="2613025"/>
            <a:chExt cx="1960563" cy="2222500"/>
          </a:xfrm>
          <a:solidFill>
            <a:schemeClr val="bg1"/>
          </a:solidFill>
        </p:grpSpPr>
        <p:sp>
          <p:nvSpPr>
            <p:cNvPr id="12" name="Freeform 15">
              <a:extLst>
                <a:ext uri="{FF2B5EF4-FFF2-40B4-BE49-F238E27FC236}">
                  <a16:creationId xmlns:a16="http://schemas.microsoft.com/office/drawing/2014/main" id="{2D852405-DD09-446C-83D0-D56956804A1C}"/>
                </a:ext>
              </a:extLst>
            </p:cNvPr>
            <p:cNvSpPr>
              <a:spLocks noEditPoints="1"/>
            </p:cNvSpPr>
            <p:nvPr/>
          </p:nvSpPr>
          <p:spPr bwMode="auto">
            <a:xfrm>
              <a:off x="3824288" y="2613025"/>
              <a:ext cx="1960563" cy="2222500"/>
            </a:xfrm>
            <a:custGeom>
              <a:avLst/>
              <a:gdLst>
                <a:gd name="T0" fmla="*/ 200 w 1235"/>
                <a:gd name="T1" fmla="*/ 599 h 1400"/>
                <a:gd name="T2" fmla="*/ 215 w 1235"/>
                <a:gd name="T3" fmla="*/ 1152 h 1400"/>
                <a:gd name="T4" fmla="*/ 896 w 1235"/>
                <a:gd name="T5" fmla="*/ 1062 h 1400"/>
                <a:gd name="T6" fmla="*/ 1047 w 1235"/>
                <a:gd name="T7" fmla="*/ 915 h 1400"/>
                <a:gd name="T8" fmla="*/ 1140 w 1235"/>
                <a:gd name="T9" fmla="*/ 669 h 1400"/>
                <a:gd name="T10" fmla="*/ 200 w 1235"/>
                <a:gd name="T11" fmla="*/ 452 h 1400"/>
                <a:gd name="T12" fmla="*/ 774 w 1235"/>
                <a:gd name="T13" fmla="*/ 317 h 1400"/>
                <a:gd name="T14" fmla="*/ 591 w 1235"/>
                <a:gd name="T15" fmla="*/ 329 h 1400"/>
                <a:gd name="T16" fmla="*/ 679 w 1235"/>
                <a:gd name="T17" fmla="*/ 406 h 1400"/>
                <a:gd name="T18" fmla="*/ 529 w 1235"/>
                <a:gd name="T19" fmla="*/ 242 h 1400"/>
                <a:gd name="T20" fmla="*/ 442 w 1235"/>
                <a:gd name="T21" fmla="*/ 373 h 1400"/>
                <a:gd name="T22" fmla="*/ 537 w 1235"/>
                <a:gd name="T23" fmla="*/ 334 h 1400"/>
                <a:gd name="T24" fmla="*/ 619 w 1235"/>
                <a:gd name="T25" fmla="*/ 273 h 1400"/>
                <a:gd name="T26" fmla="*/ 316 w 1235"/>
                <a:gd name="T27" fmla="*/ 186 h 1400"/>
                <a:gd name="T28" fmla="*/ 308 w 1235"/>
                <a:gd name="T29" fmla="*/ 211 h 1400"/>
                <a:gd name="T30" fmla="*/ 330 w 1235"/>
                <a:gd name="T31" fmla="*/ 226 h 1400"/>
                <a:gd name="T32" fmla="*/ 351 w 1235"/>
                <a:gd name="T33" fmla="*/ 211 h 1400"/>
                <a:gd name="T34" fmla="*/ 343 w 1235"/>
                <a:gd name="T35" fmla="*/ 186 h 1400"/>
                <a:gd name="T36" fmla="*/ 1020 w 1235"/>
                <a:gd name="T37" fmla="*/ 406 h 1400"/>
                <a:gd name="T38" fmla="*/ 1191 w 1235"/>
                <a:gd name="T39" fmla="*/ 91 h 1400"/>
                <a:gd name="T40" fmla="*/ 617 w 1235"/>
                <a:gd name="T41" fmla="*/ 75 h 1400"/>
                <a:gd name="T42" fmla="*/ 752 w 1235"/>
                <a:gd name="T43" fmla="*/ 271 h 1400"/>
                <a:gd name="T44" fmla="*/ 896 w 1235"/>
                <a:gd name="T45" fmla="*/ 44 h 1400"/>
                <a:gd name="T46" fmla="*/ 896 w 1235"/>
                <a:gd name="T47" fmla="*/ 44 h 1400"/>
                <a:gd name="T48" fmla="*/ 217 w 1235"/>
                <a:gd name="T49" fmla="*/ 91 h 1400"/>
                <a:gd name="T50" fmla="*/ 175 w 1235"/>
                <a:gd name="T51" fmla="*/ 236 h 1400"/>
                <a:gd name="T52" fmla="*/ 250 w 1235"/>
                <a:gd name="T53" fmla="*/ 340 h 1400"/>
                <a:gd name="T54" fmla="*/ 306 w 1235"/>
                <a:gd name="T55" fmla="*/ 267 h 1400"/>
                <a:gd name="T56" fmla="*/ 262 w 1235"/>
                <a:gd name="T57" fmla="*/ 203 h 1400"/>
                <a:gd name="T58" fmla="*/ 330 w 1235"/>
                <a:gd name="T59" fmla="*/ 135 h 1400"/>
                <a:gd name="T60" fmla="*/ 398 w 1235"/>
                <a:gd name="T61" fmla="*/ 203 h 1400"/>
                <a:gd name="T62" fmla="*/ 351 w 1235"/>
                <a:gd name="T63" fmla="*/ 267 h 1400"/>
                <a:gd name="T64" fmla="*/ 409 w 1235"/>
                <a:gd name="T65" fmla="*/ 340 h 1400"/>
                <a:gd name="T66" fmla="*/ 485 w 1235"/>
                <a:gd name="T67" fmla="*/ 236 h 1400"/>
                <a:gd name="T68" fmla="*/ 442 w 1235"/>
                <a:gd name="T69" fmla="*/ 91 h 1400"/>
                <a:gd name="T70" fmla="*/ 851 w 1235"/>
                <a:gd name="T71" fmla="*/ 0 h 1400"/>
                <a:gd name="T72" fmla="*/ 940 w 1235"/>
                <a:gd name="T73" fmla="*/ 226 h 1400"/>
                <a:gd name="T74" fmla="*/ 878 w 1235"/>
                <a:gd name="T75" fmla="*/ 311 h 1400"/>
                <a:gd name="T76" fmla="*/ 971 w 1235"/>
                <a:gd name="T77" fmla="*/ 406 h 1400"/>
                <a:gd name="T78" fmla="*/ 1134 w 1235"/>
                <a:gd name="T79" fmla="*/ 406 h 1400"/>
                <a:gd name="T80" fmla="*/ 1191 w 1235"/>
                <a:gd name="T81" fmla="*/ 520 h 1400"/>
                <a:gd name="T82" fmla="*/ 1154 w 1235"/>
                <a:gd name="T83" fmla="*/ 810 h 1400"/>
                <a:gd name="T84" fmla="*/ 997 w 1235"/>
                <a:gd name="T85" fmla="*/ 1040 h 1400"/>
                <a:gd name="T86" fmla="*/ 398 w 1235"/>
                <a:gd name="T87" fmla="*/ 1197 h 1400"/>
                <a:gd name="T88" fmla="*/ 155 w 1235"/>
                <a:gd name="T89" fmla="*/ 599 h 1400"/>
                <a:gd name="T90" fmla="*/ 161 w 1235"/>
                <a:gd name="T91" fmla="*/ 406 h 1400"/>
                <a:gd name="T92" fmla="*/ 159 w 1235"/>
                <a:gd name="T93" fmla="*/ 317 h 1400"/>
                <a:gd name="T94" fmla="*/ 130 w 1235"/>
                <a:gd name="T95" fmla="*/ 157 h 1400"/>
                <a:gd name="T96" fmla="*/ 241 w 1235"/>
                <a:gd name="T97" fmla="*/ 21 h 1400"/>
                <a:gd name="T98" fmla="*/ 419 w 1235"/>
                <a:gd name="T99" fmla="*/ 21 h 1400"/>
                <a:gd name="T100" fmla="*/ 528 w 1235"/>
                <a:gd name="T101" fmla="*/ 155 h 1400"/>
                <a:gd name="T102" fmla="*/ 745 w 1235"/>
                <a:gd name="T103" fmla="*/ 147 h 1400"/>
                <a:gd name="T104" fmla="*/ 882 w 1235"/>
                <a:gd name="T105" fmla="*/ 257 h 1400"/>
                <a:gd name="T106" fmla="*/ 851 w 1235"/>
                <a:gd name="T107" fmla="*/ 135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5" h="1400">
                  <a:moveTo>
                    <a:pt x="200" y="452"/>
                  </a:moveTo>
                  <a:lnTo>
                    <a:pt x="194" y="499"/>
                  </a:lnTo>
                  <a:lnTo>
                    <a:pt x="194" y="549"/>
                  </a:lnTo>
                  <a:lnTo>
                    <a:pt x="200" y="599"/>
                  </a:lnTo>
                  <a:lnTo>
                    <a:pt x="202" y="607"/>
                  </a:lnTo>
                  <a:lnTo>
                    <a:pt x="70" y="843"/>
                  </a:lnTo>
                  <a:lnTo>
                    <a:pt x="215" y="876"/>
                  </a:lnTo>
                  <a:lnTo>
                    <a:pt x="215" y="1152"/>
                  </a:lnTo>
                  <a:lnTo>
                    <a:pt x="442" y="1152"/>
                  </a:lnTo>
                  <a:lnTo>
                    <a:pt x="442" y="1356"/>
                  </a:lnTo>
                  <a:lnTo>
                    <a:pt x="896" y="1356"/>
                  </a:lnTo>
                  <a:lnTo>
                    <a:pt x="896" y="1062"/>
                  </a:lnTo>
                  <a:lnTo>
                    <a:pt x="906" y="1056"/>
                  </a:lnTo>
                  <a:lnTo>
                    <a:pt x="960" y="1013"/>
                  </a:lnTo>
                  <a:lnTo>
                    <a:pt x="1006" y="967"/>
                  </a:lnTo>
                  <a:lnTo>
                    <a:pt x="1047" y="915"/>
                  </a:lnTo>
                  <a:lnTo>
                    <a:pt x="1082" y="859"/>
                  </a:lnTo>
                  <a:lnTo>
                    <a:pt x="1109" y="799"/>
                  </a:lnTo>
                  <a:lnTo>
                    <a:pt x="1129" y="735"/>
                  </a:lnTo>
                  <a:lnTo>
                    <a:pt x="1140" y="669"/>
                  </a:lnTo>
                  <a:lnTo>
                    <a:pt x="1146" y="601"/>
                  </a:lnTo>
                  <a:lnTo>
                    <a:pt x="1146" y="520"/>
                  </a:lnTo>
                  <a:lnTo>
                    <a:pt x="1140" y="452"/>
                  </a:lnTo>
                  <a:lnTo>
                    <a:pt x="200" y="452"/>
                  </a:lnTo>
                  <a:close/>
                  <a:moveTo>
                    <a:pt x="688" y="317"/>
                  </a:moveTo>
                  <a:lnTo>
                    <a:pt x="729" y="406"/>
                  </a:lnTo>
                  <a:lnTo>
                    <a:pt x="814" y="406"/>
                  </a:lnTo>
                  <a:lnTo>
                    <a:pt x="774" y="317"/>
                  </a:lnTo>
                  <a:lnTo>
                    <a:pt x="688" y="317"/>
                  </a:lnTo>
                  <a:close/>
                  <a:moveTo>
                    <a:pt x="624" y="317"/>
                  </a:moveTo>
                  <a:lnTo>
                    <a:pt x="607" y="319"/>
                  </a:lnTo>
                  <a:lnTo>
                    <a:pt x="591" y="329"/>
                  </a:lnTo>
                  <a:lnTo>
                    <a:pt x="582" y="344"/>
                  </a:lnTo>
                  <a:lnTo>
                    <a:pt x="578" y="362"/>
                  </a:lnTo>
                  <a:lnTo>
                    <a:pt x="578" y="406"/>
                  </a:lnTo>
                  <a:lnTo>
                    <a:pt x="679" y="406"/>
                  </a:lnTo>
                  <a:lnTo>
                    <a:pt x="638" y="317"/>
                  </a:lnTo>
                  <a:lnTo>
                    <a:pt x="624" y="317"/>
                  </a:lnTo>
                  <a:close/>
                  <a:moveTo>
                    <a:pt x="590" y="211"/>
                  </a:moveTo>
                  <a:lnTo>
                    <a:pt x="529" y="242"/>
                  </a:lnTo>
                  <a:lnTo>
                    <a:pt x="518" y="280"/>
                  </a:lnTo>
                  <a:lnTo>
                    <a:pt x="498" y="315"/>
                  </a:lnTo>
                  <a:lnTo>
                    <a:pt x="473" y="346"/>
                  </a:lnTo>
                  <a:lnTo>
                    <a:pt x="442" y="373"/>
                  </a:lnTo>
                  <a:lnTo>
                    <a:pt x="442" y="406"/>
                  </a:lnTo>
                  <a:lnTo>
                    <a:pt x="533" y="406"/>
                  </a:lnTo>
                  <a:lnTo>
                    <a:pt x="533" y="362"/>
                  </a:lnTo>
                  <a:lnTo>
                    <a:pt x="537" y="334"/>
                  </a:lnTo>
                  <a:lnTo>
                    <a:pt x="549" y="311"/>
                  </a:lnTo>
                  <a:lnTo>
                    <a:pt x="568" y="292"/>
                  </a:lnTo>
                  <a:lnTo>
                    <a:pt x="591" y="278"/>
                  </a:lnTo>
                  <a:lnTo>
                    <a:pt x="619" y="273"/>
                  </a:lnTo>
                  <a:lnTo>
                    <a:pt x="590" y="211"/>
                  </a:lnTo>
                  <a:close/>
                  <a:moveTo>
                    <a:pt x="330" y="182"/>
                  </a:moveTo>
                  <a:lnTo>
                    <a:pt x="322" y="182"/>
                  </a:lnTo>
                  <a:lnTo>
                    <a:pt x="316" y="186"/>
                  </a:lnTo>
                  <a:lnTo>
                    <a:pt x="310" y="189"/>
                  </a:lnTo>
                  <a:lnTo>
                    <a:pt x="308" y="197"/>
                  </a:lnTo>
                  <a:lnTo>
                    <a:pt x="306" y="203"/>
                  </a:lnTo>
                  <a:lnTo>
                    <a:pt x="308" y="211"/>
                  </a:lnTo>
                  <a:lnTo>
                    <a:pt x="310" y="216"/>
                  </a:lnTo>
                  <a:lnTo>
                    <a:pt x="316" y="222"/>
                  </a:lnTo>
                  <a:lnTo>
                    <a:pt x="322" y="224"/>
                  </a:lnTo>
                  <a:lnTo>
                    <a:pt x="330" y="226"/>
                  </a:lnTo>
                  <a:lnTo>
                    <a:pt x="338" y="224"/>
                  </a:lnTo>
                  <a:lnTo>
                    <a:pt x="343" y="222"/>
                  </a:lnTo>
                  <a:lnTo>
                    <a:pt x="347" y="216"/>
                  </a:lnTo>
                  <a:lnTo>
                    <a:pt x="351" y="211"/>
                  </a:lnTo>
                  <a:lnTo>
                    <a:pt x="351" y="203"/>
                  </a:lnTo>
                  <a:lnTo>
                    <a:pt x="351" y="197"/>
                  </a:lnTo>
                  <a:lnTo>
                    <a:pt x="347" y="189"/>
                  </a:lnTo>
                  <a:lnTo>
                    <a:pt x="343" y="186"/>
                  </a:lnTo>
                  <a:lnTo>
                    <a:pt x="338" y="182"/>
                  </a:lnTo>
                  <a:lnTo>
                    <a:pt x="330" y="182"/>
                  </a:lnTo>
                  <a:close/>
                  <a:moveTo>
                    <a:pt x="1134" y="143"/>
                  </a:moveTo>
                  <a:lnTo>
                    <a:pt x="1020" y="406"/>
                  </a:lnTo>
                  <a:lnTo>
                    <a:pt x="1084" y="406"/>
                  </a:lnTo>
                  <a:lnTo>
                    <a:pt x="1185" y="168"/>
                  </a:lnTo>
                  <a:lnTo>
                    <a:pt x="1134" y="143"/>
                  </a:lnTo>
                  <a:close/>
                  <a:moveTo>
                    <a:pt x="1191" y="91"/>
                  </a:moveTo>
                  <a:lnTo>
                    <a:pt x="1165" y="110"/>
                  </a:lnTo>
                  <a:lnTo>
                    <a:pt x="1191" y="122"/>
                  </a:lnTo>
                  <a:lnTo>
                    <a:pt x="1191" y="91"/>
                  </a:lnTo>
                  <a:close/>
                  <a:moveTo>
                    <a:pt x="617" y="75"/>
                  </a:moveTo>
                  <a:lnTo>
                    <a:pt x="591" y="160"/>
                  </a:lnTo>
                  <a:lnTo>
                    <a:pt x="613" y="151"/>
                  </a:lnTo>
                  <a:lnTo>
                    <a:pt x="667" y="271"/>
                  </a:lnTo>
                  <a:lnTo>
                    <a:pt x="752" y="271"/>
                  </a:lnTo>
                  <a:lnTo>
                    <a:pt x="685" y="126"/>
                  </a:lnTo>
                  <a:lnTo>
                    <a:pt x="706" y="114"/>
                  </a:lnTo>
                  <a:lnTo>
                    <a:pt x="617" y="75"/>
                  </a:lnTo>
                  <a:close/>
                  <a:moveTo>
                    <a:pt x="896" y="44"/>
                  </a:moveTo>
                  <a:lnTo>
                    <a:pt x="896" y="91"/>
                  </a:lnTo>
                  <a:lnTo>
                    <a:pt x="940" y="91"/>
                  </a:lnTo>
                  <a:lnTo>
                    <a:pt x="940" y="44"/>
                  </a:lnTo>
                  <a:lnTo>
                    <a:pt x="896" y="44"/>
                  </a:lnTo>
                  <a:close/>
                  <a:moveTo>
                    <a:pt x="330" y="44"/>
                  </a:moveTo>
                  <a:lnTo>
                    <a:pt x="287" y="50"/>
                  </a:lnTo>
                  <a:lnTo>
                    <a:pt x="250" y="68"/>
                  </a:lnTo>
                  <a:lnTo>
                    <a:pt x="217" y="91"/>
                  </a:lnTo>
                  <a:lnTo>
                    <a:pt x="192" y="124"/>
                  </a:lnTo>
                  <a:lnTo>
                    <a:pt x="177" y="162"/>
                  </a:lnTo>
                  <a:lnTo>
                    <a:pt x="171" y="203"/>
                  </a:lnTo>
                  <a:lnTo>
                    <a:pt x="175" y="236"/>
                  </a:lnTo>
                  <a:lnTo>
                    <a:pt x="184" y="269"/>
                  </a:lnTo>
                  <a:lnTo>
                    <a:pt x="202" y="296"/>
                  </a:lnTo>
                  <a:lnTo>
                    <a:pt x="223" y="321"/>
                  </a:lnTo>
                  <a:lnTo>
                    <a:pt x="250" y="340"/>
                  </a:lnTo>
                  <a:lnTo>
                    <a:pt x="262" y="346"/>
                  </a:lnTo>
                  <a:lnTo>
                    <a:pt x="262" y="406"/>
                  </a:lnTo>
                  <a:lnTo>
                    <a:pt x="306" y="406"/>
                  </a:lnTo>
                  <a:lnTo>
                    <a:pt x="306" y="267"/>
                  </a:lnTo>
                  <a:lnTo>
                    <a:pt x="289" y="257"/>
                  </a:lnTo>
                  <a:lnTo>
                    <a:pt x="274" y="244"/>
                  </a:lnTo>
                  <a:lnTo>
                    <a:pt x="264" y="224"/>
                  </a:lnTo>
                  <a:lnTo>
                    <a:pt x="262" y="203"/>
                  </a:lnTo>
                  <a:lnTo>
                    <a:pt x="268" y="178"/>
                  </a:lnTo>
                  <a:lnTo>
                    <a:pt x="281" y="157"/>
                  </a:lnTo>
                  <a:lnTo>
                    <a:pt x="303" y="141"/>
                  </a:lnTo>
                  <a:lnTo>
                    <a:pt x="330" y="135"/>
                  </a:lnTo>
                  <a:lnTo>
                    <a:pt x="355" y="141"/>
                  </a:lnTo>
                  <a:lnTo>
                    <a:pt x="378" y="157"/>
                  </a:lnTo>
                  <a:lnTo>
                    <a:pt x="392" y="178"/>
                  </a:lnTo>
                  <a:lnTo>
                    <a:pt x="398" y="203"/>
                  </a:lnTo>
                  <a:lnTo>
                    <a:pt x="394" y="224"/>
                  </a:lnTo>
                  <a:lnTo>
                    <a:pt x="384" y="244"/>
                  </a:lnTo>
                  <a:lnTo>
                    <a:pt x="370" y="257"/>
                  </a:lnTo>
                  <a:lnTo>
                    <a:pt x="351" y="267"/>
                  </a:lnTo>
                  <a:lnTo>
                    <a:pt x="351" y="406"/>
                  </a:lnTo>
                  <a:lnTo>
                    <a:pt x="398" y="406"/>
                  </a:lnTo>
                  <a:lnTo>
                    <a:pt x="398" y="346"/>
                  </a:lnTo>
                  <a:lnTo>
                    <a:pt x="409" y="340"/>
                  </a:lnTo>
                  <a:lnTo>
                    <a:pt x="436" y="321"/>
                  </a:lnTo>
                  <a:lnTo>
                    <a:pt x="458" y="296"/>
                  </a:lnTo>
                  <a:lnTo>
                    <a:pt x="473" y="269"/>
                  </a:lnTo>
                  <a:lnTo>
                    <a:pt x="485" y="236"/>
                  </a:lnTo>
                  <a:lnTo>
                    <a:pt x="489" y="203"/>
                  </a:lnTo>
                  <a:lnTo>
                    <a:pt x="483" y="162"/>
                  </a:lnTo>
                  <a:lnTo>
                    <a:pt x="465" y="124"/>
                  </a:lnTo>
                  <a:lnTo>
                    <a:pt x="442" y="91"/>
                  </a:lnTo>
                  <a:lnTo>
                    <a:pt x="409" y="68"/>
                  </a:lnTo>
                  <a:lnTo>
                    <a:pt x="372" y="50"/>
                  </a:lnTo>
                  <a:lnTo>
                    <a:pt x="330" y="44"/>
                  </a:lnTo>
                  <a:close/>
                  <a:moveTo>
                    <a:pt x="851" y="0"/>
                  </a:moveTo>
                  <a:lnTo>
                    <a:pt x="987" y="0"/>
                  </a:lnTo>
                  <a:lnTo>
                    <a:pt x="987" y="135"/>
                  </a:lnTo>
                  <a:lnTo>
                    <a:pt x="940" y="135"/>
                  </a:lnTo>
                  <a:lnTo>
                    <a:pt x="940" y="226"/>
                  </a:lnTo>
                  <a:lnTo>
                    <a:pt x="937" y="255"/>
                  </a:lnTo>
                  <a:lnTo>
                    <a:pt x="923" y="278"/>
                  </a:lnTo>
                  <a:lnTo>
                    <a:pt x="904" y="300"/>
                  </a:lnTo>
                  <a:lnTo>
                    <a:pt x="878" y="311"/>
                  </a:lnTo>
                  <a:lnTo>
                    <a:pt x="851" y="317"/>
                  </a:lnTo>
                  <a:lnTo>
                    <a:pt x="824" y="317"/>
                  </a:lnTo>
                  <a:lnTo>
                    <a:pt x="865" y="406"/>
                  </a:lnTo>
                  <a:lnTo>
                    <a:pt x="971" y="406"/>
                  </a:lnTo>
                  <a:lnTo>
                    <a:pt x="1103" y="99"/>
                  </a:lnTo>
                  <a:lnTo>
                    <a:pt x="1235" y="0"/>
                  </a:lnTo>
                  <a:lnTo>
                    <a:pt x="1235" y="162"/>
                  </a:lnTo>
                  <a:lnTo>
                    <a:pt x="1134" y="406"/>
                  </a:lnTo>
                  <a:lnTo>
                    <a:pt x="1179" y="406"/>
                  </a:lnTo>
                  <a:lnTo>
                    <a:pt x="1181" y="425"/>
                  </a:lnTo>
                  <a:lnTo>
                    <a:pt x="1189" y="472"/>
                  </a:lnTo>
                  <a:lnTo>
                    <a:pt x="1191" y="520"/>
                  </a:lnTo>
                  <a:lnTo>
                    <a:pt x="1191" y="601"/>
                  </a:lnTo>
                  <a:lnTo>
                    <a:pt x="1187" y="673"/>
                  </a:lnTo>
                  <a:lnTo>
                    <a:pt x="1173" y="742"/>
                  </a:lnTo>
                  <a:lnTo>
                    <a:pt x="1154" y="810"/>
                  </a:lnTo>
                  <a:lnTo>
                    <a:pt x="1125" y="874"/>
                  </a:lnTo>
                  <a:lnTo>
                    <a:pt x="1090" y="934"/>
                  </a:lnTo>
                  <a:lnTo>
                    <a:pt x="1047" y="990"/>
                  </a:lnTo>
                  <a:lnTo>
                    <a:pt x="997" y="1040"/>
                  </a:lnTo>
                  <a:lnTo>
                    <a:pt x="940" y="1087"/>
                  </a:lnTo>
                  <a:lnTo>
                    <a:pt x="940" y="1400"/>
                  </a:lnTo>
                  <a:lnTo>
                    <a:pt x="398" y="1400"/>
                  </a:lnTo>
                  <a:lnTo>
                    <a:pt x="398" y="1197"/>
                  </a:lnTo>
                  <a:lnTo>
                    <a:pt x="171" y="1197"/>
                  </a:lnTo>
                  <a:lnTo>
                    <a:pt x="171" y="913"/>
                  </a:lnTo>
                  <a:lnTo>
                    <a:pt x="0" y="874"/>
                  </a:lnTo>
                  <a:lnTo>
                    <a:pt x="155" y="599"/>
                  </a:lnTo>
                  <a:lnTo>
                    <a:pt x="149" y="541"/>
                  </a:lnTo>
                  <a:lnTo>
                    <a:pt x="149" y="483"/>
                  </a:lnTo>
                  <a:lnTo>
                    <a:pt x="157" y="425"/>
                  </a:lnTo>
                  <a:lnTo>
                    <a:pt x="161" y="406"/>
                  </a:lnTo>
                  <a:lnTo>
                    <a:pt x="215" y="406"/>
                  </a:lnTo>
                  <a:lnTo>
                    <a:pt x="215" y="373"/>
                  </a:lnTo>
                  <a:lnTo>
                    <a:pt x="184" y="346"/>
                  </a:lnTo>
                  <a:lnTo>
                    <a:pt x="159" y="317"/>
                  </a:lnTo>
                  <a:lnTo>
                    <a:pt x="142" y="282"/>
                  </a:lnTo>
                  <a:lnTo>
                    <a:pt x="130" y="244"/>
                  </a:lnTo>
                  <a:lnTo>
                    <a:pt x="126" y="203"/>
                  </a:lnTo>
                  <a:lnTo>
                    <a:pt x="130" y="157"/>
                  </a:lnTo>
                  <a:lnTo>
                    <a:pt x="146" y="114"/>
                  </a:lnTo>
                  <a:lnTo>
                    <a:pt x="171" y="77"/>
                  </a:lnTo>
                  <a:lnTo>
                    <a:pt x="202" y="44"/>
                  </a:lnTo>
                  <a:lnTo>
                    <a:pt x="241" y="21"/>
                  </a:lnTo>
                  <a:lnTo>
                    <a:pt x="283" y="6"/>
                  </a:lnTo>
                  <a:lnTo>
                    <a:pt x="330" y="0"/>
                  </a:lnTo>
                  <a:lnTo>
                    <a:pt x="376" y="6"/>
                  </a:lnTo>
                  <a:lnTo>
                    <a:pt x="419" y="21"/>
                  </a:lnTo>
                  <a:lnTo>
                    <a:pt x="456" y="44"/>
                  </a:lnTo>
                  <a:lnTo>
                    <a:pt x="487" y="75"/>
                  </a:lnTo>
                  <a:lnTo>
                    <a:pt x="512" y="112"/>
                  </a:lnTo>
                  <a:lnTo>
                    <a:pt x="528" y="155"/>
                  </a:lnTo>
                  <a:lnTo>
                    <a:pt x="533" y="201"/>
                  </a:lnTo>
                  <a:lnTo>
                    <a:pt x="586" y="13"/>
                  </a:lnTo>
                  <a:lnTo>
                    <a:pt x="814" y="112"/>
                  </a:lnTo>
                  <a:lnTo>
                    <a:pt x="745" y="147"/>
                  </a:lnTo>
                  <a:lnTo>
                    <a:pt x="803" y="271"/>
                  </a:lnTo>
                  <a:lnTo>
                    <a:pt x="851" y="271"/>
                  </a:lnTo>
                  <a:lnTo>
                    <a:pt x="869" y="267"/>
                  </a:lnTo>
                  <a:lnTo>
                    <a:pt x="882" y="257"/>
                  </a:lnTo>
                  <a:lnTo>
                    <a:pt x="892" y="244"/>
                  </a:lnTo>
                  <a:lnTo>
                    <a:pt x="896" y="226"/>
                  </a:lnTo>
                  <a:lnTo>
                    <a:pt x="896" y="135"/>
                  </a:lnTo>
                  <a:lnTo>
                    <a:pt x="851" y="135"/>
                  </a:lnTo>
                  <a:lnTo>
                    <a:pt x="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16">
              <a:extLst>
                <a:ext uri="{FF2B5EF4-FFF2-40B4-BE49-F238E27FC236}">
                  <a16:creationId xmlns:a16="http://schemas.microsoft.com/office/drawing/2014/main" id="{C1F43DF4-792E-4163-AB32-A2102823FCA9}"/>
                </a:ext>
              </a:extLst>
            </p:cNvPr>
            <p:cNvSpPr>
              <a:spLocks/>
            </p:cNvSpPr>
            <p:nvPr/>
          </p:nvSpPr>
          <p:spPr bwMode="auto">
            <a:xfrm>
              <a:off x="4240213" y="3438525"/>
              <a:ext cx="360363" cy="177800"/>
            </a:xfrm>
            <a:custGeom>
              <a:avLst/>
              <a:gdLst>
                <a:gd name="T0" fmla="*/ 0 w 227"/>
                <a:gd name="T1" fmla="*/ 0 h 112"/>
                <a:gd name="T2" fmla="*/ 44 w 227"/>
                <a:gd name="T3" fmla="*/ 0 h 112"/>
                <a:gd name="T4" fmla="*/ 48 w 227"/>
                <a:gd name="T5" fmla="*/ 23 h 112"/>
                <a:gd name="T6" fmla="*/ 58 w 227"/>
                <a:gd name="T7" fmla="*/ 43 h 112"/>
                <a:gd name="T8" fmla="*/ 72 w 227"/>
                <a:gd name="T9" fmla="*/ 56 h 112"/>
                <a:gd name="T10" fmla="*/ 91 w 227"/>
                <a:gd name="T11" fmla="*/ 64 h 112"/>
                <a:gd name="T12" fmla="*/ 112 w 227"/>
                <a:gd name="T13" fmla="*/ 68 h 112"/>
                <a:gd name="T14" fmla="*/ 134 w 227"/>
                <a:gd name="T15" fmla="*/ 64 h 112"/>
                <a:gd name="T16" fmla="*/ 153 w 227"/>
                <a:gd name="T17" fmla="*/ 56 h 112"/>
                <a:gd name="T18" fmla="*/ 167 w 227"/>
                <a:gd name="T19" fmla="*/ 43 h 112"/>
                <a:gd name="T20" fmla="*/ 176 w 227"/>
                <a:gd name="T21" fmla="*/ 23 h 112"/>
                <a:gd name="T22" fmla="*/ 180 w 227"/>
                <a:gd name="T23" fmla="*/ 0 h 112"/>
                <a:gd name="T24" fmla="*/ 227 w 227"/>
                <a:gd name="T25" fmla="*/ 0 h 112"/>
                <a:gd name="T26" fmla="*/ 223 w 227"/>
                <a:gd name="T27" fmla="*/ 31 h 112"/>
                <a:gd name="T28" fmla="*/ 211 w 227"/>
                <a:gd name="T29" fmla="*/ 58 h 112"/>
                <a:gd name="T30" fmla="*/ 192 w 227"/>
                <a:gd name="T31" fmla="*/ 81 h 112"/>
                <a:gd name="T32" fmla="*/ 171 w 227"/>
                <a:gd name="T33" fmla="*/ 99 h 112"/>
                <a:gd name="T34" fmla="*/ 143 w 227"/>
                <a:gd name="T35" fmla="*/ 108 h 112"/>
                <a:gd name="T36" fmla="*/ 112 w 227"/>
                <a:gd name="T37" fmla="*/ 112 h 112"/>
                <a:gd name="T38" fmla="*/ 83 w 227"/>
                <a:gd name="T39" fmla="*/ 108 h 112"/>
                <a:gd name="T40" fmla="*/ 56 w 227"/>
                <a:gd name="T41" fmla="*/ 99 h 112"/>
                <a:gd name="T42" fmla="*/ 33 w 227"/>
                <a:gd name="T43" fmla="*/ 81 h 112"/>
                <a:gd name="T44" fmla="*/ 15 w 227"/>
                <a:gd name="T45" fmla="*/ 58 h 112"/>
                <a:gd name="T46" fmla="*/ 4 w 227"/>
                <a:gd name="T47" fmla="*/ 31 h 112"/>
                <a:gd name="T48" fmla="*/ 0 w 227"/>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112">
                  <a:moveTo>
                    <a:pt x="0" y="0"/>
                  </a:moveTo>
                  <a:lnTo>
                    <a:pt x="44" y="0"/>
                  </a:lnTo>
                  <a:lnTo>
                    <a:pt x="48" y="23"/>
                  </a:lnTo>
                  <a:lnTo>
                    <a:pt x="58" y="43"/>
                  </a:lnTo>
                  <a:lnTo>
                    <a:pt x="72" y="56"/>
                  </a:lnTo>
                  <a:lnTo>
                    <a:pt x="91" y="64"/>
                  </a:lnTo>
                  <a:lnTo>
                    <a:pt x="112" y="68"/>
                  </a:lnTo>
                  <a:lnTo>
                    <a:pt x="134" y="64"/>
                  </a:lnTo>
                  <a:lnTo>
                    <a:pt x="153" y="56"/>
                  </a:lnTo>
                  <a:lnTo>
                    <a:pt x="167" y="43"/>
                  </a:lnTo>
                  <a:lnTo>
                    <a:pt x="176" y="23"/>
                  </a:lnTo>
                  <a:lnTo>
                    <a:pt x="180" y="0"/>
                  </a:lnTo>
                  <a:lnTo>
                    <a:pt x="227" y="0"/>
                  </a:lnTo>
                  <a:lnTo>
                    <a:pt x="223" y="31"/>
                  </a:lnTo>
                  <a:lnTo>
                    <a:pt x="211" y="58"/>
                  </a:lnTo>
                  <a:lnTo>
                    <a:pt x="192" y="81"/>
                  </a:lnTo>
                  <a:lnTo>
                    <a:pt x="171" y="99"/>
                  </a:lnTo>
                  <a:lnTo>
                    <a:pt x="143" y="108"/>
                  </a:lnTo>
                  <a:lnTo>
                    <a:pt x="112" y="112"/>
                  </a:lnTo>
                  <a:lnTo>
                    <a:pt x="83" y="108"/>
                  </a:lnTo>
                  <a:lnTo>
                    <a:pt x="56" y="99"/>
                  </a:lnTo>
                  <a:lnTo>
                    <a:pt x="33" y="81"/>
                  </a:lnTo>
                  <a:lnTo>
                    <a:pt x="15" y="58"/>
                  </a:lnTo>
                  <a:lnTo>
                    <a:pt x="4" y="3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Text1">
            <a:extLst>
              <a:ext uri="{FF2B5EF4-FFF2-40B4-BE49-F238E27FC236}">
                <a16:creationId xmlns:a16="http://schemas.microsoft.com/office/drawing/2014/main" id="{892A1B57-467A-4331-9AF8-10A8ABB518A4}"/>
              </a:ext>
            </a:extLst>
          </p:cNvPr>
          <p:cNvSpPr txBox="1"/>
          <p:nvPr/>
        </p:nvSpPr>
        <p:spPr>
          <a:xfrm>
            <a:off x="579434" y="1280066"/>
            <a:ext cx="2432762" cy="3564053"/>
          </a:xfrm>
          <a:prstGeom prst="rect">
            <a:avLst/>
          </a:prstGeom>
          <a:noFill/>
        </p:spPr>
        <p:txBody>
          <a:bodyPr wrap="square" rtlCol="0">
            <a:spAutoFit/>
          </a:bodyPr>
          <a:lstStyle/>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Strategy for census GIS </a:t>
            </a:r>
          </a:p>
          <a:p>
            <a:pPr marL="171450" indent="-171450">
              <a:lnSpc>
                <a:spcPct val="80000"/>
              </a:lnSpc>
              <a:buFont typeface="Arial" pitchFamily="34" charset="0"/>
              <a:buChar char="•"/>
            </a:pPr>
            <a:endParaRPr lang="en-GB"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5">
                    <a:lumMod val="50000"/>
                  </a:schemeClr>
                </a:solidFill>
                <a:latin typeface="Segoe UI" panose="020B0502040204020203" pitchFamily="34" charset="0"/>
                <a:cs typeface="Segoe UI" panose="020B0502040204020203" pitchFamily="34" charset="0"/>
              </a:rPr>
              <a:t>Investment in GIS infrastructure</a:t>
            </a: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Update of Geo-database 2017-2021</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5">
                    <a:lumMod val="50000"/>
                  </a:schemeClr>
                </a:solidFill>
                <a:latin typeface="Segoe UI" panose="020B0502040204020203" pitchFamily="34" charset="0"/>
                <a:cs typeface="Segoe UI" panose="020B0502040204020203" pitchFamily="34" charset="0"/>
              </a:rPr>
              <a:t>Quality controls of buildings and dwellings and digitalization</a:t>
            </a:r>
          </a:p>
          <a:p>
            <a:pPr marL="171450" indent="-171450">
              <a:lnSpc>
                <a:spcPct val="80000"/>
              </a:lnSpc>
              <a:buFont typeface="Arial" pitchFamily="34" charset="0"/>
              <a:buChar char="•"/>
            </a:pPr>
            <a:endParaRPr lang="en-GB"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Update of EA boundaries</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Codification of EAs and Buildings</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5">
                    <a:lumMod val="50000"/>
                  </a:schemeClr>
                </a:solidFill>
                <a:latin typeface="Segoe UI" panose="020B0502040204020203" pitchFamily="34" charset="0"/>
                <a:cs typeface="Segoe UI" panose="020B0502040204020203" pitchFamily="34" charset="0"/>
              </a:rPr>
              <a:t>Preparation of geo- information for tablets for Pilot and Census</a:t>
            </a: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Shape222"/>
          <p:cNvSpPr>
            <a:spLocks/>
          </p:cNvSpPr>
          <p:nvPr/>
        </p:nvSpPr>
        <p:spPr bwMode="auto">
          <a:xfrm>
            <a:off x="4661772" y="2266723"/>
            <a:ext cx="1278421" cy="1547027"/>
          </a:xfrm>
          <a:custGeom>
            <a:avLst/>
            <a:gdLst>
              <a:gd name="T0" fmla="*/ 1091 w 2154"/>
              <a:gd name="T1" fmla="*/ 0 h 2429"/>
              <a:gd name="T2" fmla="*/ 1123 w 2154"/>
              <a:gd name="T3" fmla="*/ 7 h 2429"/>
              <a:gd name="T4" fmla="*/ 1151 w 2154"/>
              <a:gd name="T5" fmla="*/ 18 h 2429"/>
              <a:gd name="T6" fmla="*/ 2074 w 2154"/>
              <a:gd name="T7" fmla="*/ 547 h 2429"/>
              <a:gd name="T8" fmla="*/ 2097 w 2154"/>
              <a:gd name="T9" fmla="*/ 566 h 2429"/>
              <a:gd name="T10" fmla="*/ 2118 w 2154"/>
              <a:gd name="T11" fmla="*/ 591 h 2429"/>
              <a:gd name="T12" fmla="*/ 2136 w 2154"/>
              <a:gd name="T13" fmla="*/ 620 h 2429"/>
              <a:gd name="T14" fmla="*/ 2147 w 2154"/>
              <a:gd name="T15" fmla="*/ 650 h 2429"/>
              <a:gd name="T16" fmla="*/ 2150 w 2154"/>
              <a:gd name="T17" fmla="*/ 680 h 2429"/>
              <a:gd name="T18" fmla="*/ 2154 w 2154"/>
              <a:gd name="T19" fmla="*/ 1744 h 2429"/>
              <a:gd name="T20" fmla="*/ 2150 w 2154"/>
              <a:gd name="T21" fmla="*/ 1774 h 2429"/>
              <a:gd name="T22" fmla="*/ 2139 w 2154"/>
              <a:gd name="T23" fmla="*/ 1804 h 2429"/>
              <a:gd name="T24" fmla="*/ 2122 w 2154"/>
              <a:gd name="T25" fmla="*/ 1834 h 2429"/>
              <a:gd name="T26" fmla="*/ 2100 w 2154"/>
              <a:gd name="T27" fmla="*/ 1859 h 2429"/>
              <a:gd name="T28" fmla="*/ 2077 w 2154"/>
              <a:gd name="T29" fmla="*/ 1876 h 2429"/>
              <a:gd name="T30" fmla="*/ 1156 w 2154"/>
              <a:gd name="T31" fmla="*/ 2411 h 2429"/>
              <a:gd name="T32" fmla="*/ 1128 w 2154"/>
              <a:gd name="T33" fmla="*/ 2423 h 2429"/>
              <a:gd name="T34" fmla="*/ 1096 w 2154"/>
              <a:gd name="T35" fmla="*/ 2429 h 2429"/>
              <a:gd name="T36" fmla="*/ 1062 w 2154"/>
              <a:gd name="T37" fmla="*/ 2429 h 2429"/>
              <a:gd name="T38" fmla="*/ 1031 w 2154"/>
              <a:gd name="T39" fmla="*/ 2423 h 2429"/>
              <a:gd name="T40" fmla="*/ 1002 w 2154"/>
              <a:gd name="T41" fmla="*/ 2411 h 2429"/>
              <a:gd name="T42" fmla="*/ 79 w 2154"/>
              <a:gd name="T43" fmla="*/ 1882 h 2429"/>
              <a:gd name="T44" fmla="*/ 56 w 2154"/>
              <a:gd name="T45" fmla="*/ 1864 h 2429"/>
              <a:gd name="T46" fmla="*/ 35 w 2154"/>
              <a:gd name="T47" fmla="*/ 1839 h 2429"/>
              <a:gd name="T48" fmla="*/ 17 w 2154"/>
              <a:gd name="T49" fmla="*/ 1811 h 2429"/>
              <a:gd name="T50" fmla="*/ 7 w 2154"/>
              <a:gd name="T51" fmla="*/ 1779 h 2429"/>
              <a:gd name="T52" fmla="*/ 3 w 2154"/>
              <a:gd name="T53" fmla="*/ 1749 h 2429"/>
              <a:gd name="T54" fmla="*/ 0 w 2154"/>
              <a:gd name="T55" fmla="*/ 687 h 2429"/>
              <a:gd name="T56" fmla="*/ 3 w 2154"/>
              <a:gd name="T57" fmla="*/ 655 h 2429"/>
              <a:gd name="T58" fmla="*/ 14 w 2154"/>
              <a:gd name="T59" fmla="*/ 625 h 2429"/>
              <a:gd name="T60" fmla="*/ 31 w 2154"/>
              <a:gd name="T61" fmla="*/ 597 h 2429"/>
              <a:gd name="T62" fmla="*/ 53 w 2154"/>
              <a:gd name="T63" fmla="*/ 572 h 2429"/>
              <a:gd name="T64" fmla="*/ 76 w 2154"/>
              <a:gd name="T65" fmla="*/ 552 h 2429"/>
              <a:gd name="T66" fmla="*/ 997 w 2154"/>
              <a:gd name="T67" fmla="*/ 18 h 2429"/>
              <a:gd name="T68" fmla="*/ 1025 w 2154"/>
              <a:gd name="T69" fmla="*/ 7 h 2429"/>
              <a:gd name="T70" fmla="*/ 1057 w 2154"/>
              <a:gd name="T71" fmla="*/ 0 h 2429"/>
              <a:gd name="T72" fmla="*/ 1091 w 2154"/>
              <a:gd name="T73" fmla="*/ 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9">
                <a:moveTo>
                  <a:pt x="1091" y="0"/>
                </a:moveTo>
                <a:lnTo>
                  <a:pt x="1123" y="7"/>
                </a:lnTo>
                <a:lnTo>
                  <a:pt x="1151" y="18"/>
                </a:lnTo>
                <a:lnTo>
                  <a:pt x="2074" y="547"/>
                </a:lnTo>
                <a:lnTo>
                  <a:pt x="2097" y="566"/>
                </a:lnTo>
                <a:lnTo>
                  <a:pt x="2118" y="591"/>
                </a:lnTo>
                <a:lnTo>
                  <a:pt x="2136" y="620"/>
                </a:lnTo>
                <a:lnTo>
                  <a:pt x="2147" y="650"/>
                </a:lnTo>
                <a:lnTo>
                  <a:pt x="2150" y="680"/>
                </a:lnTo>
                <a:lnTo>
                  <a:pt x="2154" y="1744"/>
                </a:lnTo>
                <a:lnTo>
                  <a:pt x="2150" y="1774"/>
                </a:lnTo>
                <a:lnTo>
                  <a:pt x="2139" y="1804"/>
                </a:lnTo>
                <a:lnTo>
                  <a:pt x="2122" y="1834"/>
                </a:lnTo>
                <a:lnTo>
                  <a:pt x="2100" y="1859"/>
                </a:lnTo>
                <a:lnTo>
                  <a:pt x="2077" y="1876"/>
                </a:lnTo>
                <a:lnTo>
                  <a:pt x="1156" y="2411"/>
                </a:lnTo>
                <a:lnTo>
                  <a:pt x="1128" y="2423"/>
                </a:lnTo>
                <a:lnTo>
                  <a:pt x="1096" y="2429"/>
                </a:lnTo>
                <a:lnTo>
                  <a:pt x="1062" y="2429"/>
                </a:lnTo>
                <a:lnTo>
                  <a:pt x="1031" y="2423"/>
                </a:lnTo>
                <a:lnTo>
                  <a:pt x="1002" y="2411"/>
                </a:lnTo>
                <a:lnTo>
                  <a:pt x="79" y="1882"/>
                </a:lnTo>
                <a:lnTo>
                  <a:pt x="56" y="1864"/>
                </a:lnTo>
                <a:lnTo>
                  <a:pt x="35" y="1839"/>
                </a:lnTo>
                <a:lnTo>
                  <a:pt x="17" y="1811"/>
                </a:lnTo>
                <a:lnTo>
                  <a:pt x="7" y="1779"/>
                </a:lnTo>
                <a:lnTo>
                  <a:pt x="3" y="1749"/>
                </a:lnTo>
                <a:lnTo>
                  <a:pt x="0" y="687"/>
                </a:lnTo>
                <a:lnTo>
                  <a:pt x="3" y="655"/>
                </a:lnTo>
                <a:lnTo>
                  <a:pt x="14" y="625"/>
                </a:lnTo>
                <a:lnTo>
                  <a:pt x="31" y="597"/>
                </a:lnTo>
                <a:lnTo>
                  <a:pt x="53" y="572"/>
                </a:lnTo>
                <a:lnTo>
                  <a:pt x="76" y="552"/>
                </a:lnTo>
                <a:lnTo>
                  <a:pt x="997" y="18"/>
                </a:lnTo>
                <a:lnTo>
                  <a:pt x="1025" y="7"/>
                </a:lnTo>
                <a:lnTo>
                  <a:pt x="1057" y="0"/>
                </a:lnTo>
                <a:lnTo>
                  <a:pt x="1091"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6" name="Freeform 15"/>
          <p:cNvSpPr>
            <a:spLocks/>
          </p:cNvSpPr>
          <p:nvPr/>
        </p:nvSpPr>
        <p:spPr bwMode="auto">
          <a:xfrm>
            <a:off x="5597876" y="1970939"/>
            <a:ext cx="630308" cy="762691"/>
          </a:xfrm>
          <a:custGeom>
            <a:avLst/>
            <a:gdLst>
              <a:gd name="T0" fmla="*/ 528 w 1061"/>
              <a:gd name="T1" fmla="*/ 0 h 1198"/>
              <a:gd name="T2" fmla="*/ 549 w 1061"/>
              <a:gd name="T3" fmla="*/ 3 h 1198"/>
              <a:gd name="T4" fmla="*/ 567 w 1061"/>
              <a:gd name="T5" fmla="*/ 8 h 1198"/>
              <a:gd name="T6" fmla="*/ 1022 w 1061"/>
              <a:gd name="T7" fmla="*/ 270 h 1198"/>
              <a:gd name="T8" fmla="*/ 1036 w 1061"/>
              <a:gd name="T9" fmla="*/ 281 h 1198"/>
              <a:gd name="T10" fmla="*/ 1049 w 1061"/>
              <a:gd name="T11" fmla="*/ 299 h 1198"/>
              <a:gd name="T12" fmla="*/ 1056 w 1061"/>
              <a:gd name="T13" fmla="*/ 316 h 1198"/>
              <a:gd name="T14" fmla="*/ 1059 w 1061"/>
              <a:gd name="T15" fmla="*/ 336 h 1198"/>
              <a:gd name="T16" fmla="*/ 1061 w 1061"/>
              <a:gd name="T17" fmla="*/ 860 h 1198"/>
              <a:gd name="T18" fmla="*/ 1058 w 1061"/>
              <a:gd name="T19" fmla="*/ 878 h 1198"/>
              <a:gd name="T20" fmla="*/ 1051 w 1061"/>
              <a:gd name="T21" fmla="*/ 897 h 1198"/>
              <a:gd name="T22" fmla="*/ 1038 w 1061"/>
              <a:gd name="T23" fmla="*/ 913 h 1198"/>
              <a:gd name="T24" fmla="*/ 1024 w 1061"/>
              <a:gd name="T25" fmla="*/ 925 h 1198"/>
              <a:gd name="T26" fmla="*/ 571 w 1061"/>
              <a:gd name="T27" fmla="*/ 1189 h 1198"/>
              <a:gd name="T28" fmla="*/ 553 w 1061"/>
              <a:gd name="T29" fmla="*/ 1196 h 1198"/>
              <a:gd name="T30" fmla="*/ 532 w 1061"/>
              <a:gd name="T31" fmla="*/ 1198 h 1198"/>
              <a:gd name="T32" fmla="*/ 512 w 1061"/>
              <a:gd name="T33" fmla="*/ 1196 h 1198"/>
              <a:gd name="T34" fmla="*/ 494 w 1061"/>
              <a:gd name="T35" fmla="*/ 1189 h 1198"/>
              <a:gd name="T36" fmla="*/ 39 w 1061"/>
              <a:gd name="T37" fmla="*/ 929 h 1198"/>
              <a:gd name="T38" fmla="*/ 25 w 1061"/>
              <a:gd name="T39" fmla="*/ 916 h 1198"/>
              <a:gd name="T40" fmla="*/ 13 w 1061"/>
              <a:gd name="T41" fmla="*/ 901 h 1198"/>
              <a:gd name="T42" fmla="*/ 4 w 1061"/>
              <a:gd name="T43" fmla="*/ 881 h 1198"/>
              <a:gd name="T44" fmla="*/ 0 w 1061"/>
              <a:gd name="T45" fmla="*/ 862 h 1198"/>
              <a:gd name="T46" fmla="*/ 0 w 1061"/>
              <a:gd name="T47" fmla="*/ 338 h 1198"/>
              <a:gd name="T48" fmla="*/ 2 w 1061"/>
              <a:gd name="T49" fmla="*/ 320 h 1198"/>
              <a:gd name="T50" fmla="*/ 11 w 1061"/>
              <a:gd name="T51" fmla="*/ 300 h 1198"/>
              <a:gd name="T52" fmla="*/ 23 w 1061"/>
              <a:gd name="T53" fmla="*/ 285 h 1198"/>
              <a:gd name="T54" fmla="*/ 37 w 1061"/>
              <a:gd name="T55" fmla="*/ 272 h 1198"/>
              <a:gd name="T56" fmla="*/ 491 w 1061"/>
              <a:gd name="T57" fmla="*/ 10 h 1198"/>
              <a:gd name="T58" fmla="*/ 509 w 1061"/>
              <a:gd name="T59" fmla="*/ 3 h 1198"/>
              <a:gd name="T60" fmla="*/ 528 w 1061"/>
              <a:gd name="T6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1" h="1198">
                <a:moveTo>
                  <a:pt x="528" y="0"/>
                </a:moveTo>
                <a:lnTo>
                  <a:pt x="549" y="3"/>
                </a:lnTo>
                <a:lnTo>
                  <a:pt x="567" y="8"/>
                </a:lnTo>
                <a:lnTo>
                  <a:pt x="1022" y="270"/>
                </a:lnTo>
                <a:lnTo>
                  <a:pt x="1036" y="281"/>
                </a:lnTo>
                <a:lnTo>
                  <a:pt x="1049" y="299"/>
                </a:lnTo>
                <a:lnTo>
                  <a:pt x="1056" y="316"/>
                </a:lnTo>
                <a:lnTo>
                  <a:pt x="1059" y="336"/>
                </a:lnTo>
                <a:lnTo>
                  <a:pt x="1061" y="860"/>
                </a:lnTo>
                <a:lnTo>
                  <a:pt x="1058" y="878"/>
                </a:lnTo>
                <a:lnTo>
                  <a:pt x="1051" y="897"/>
                </a:lnTo>
                <a:lnTo>
                  <a:pt x="1038" y="913"/>
                </a:lnTo>
                <a:lnTo>
                  <a:pt x="1024" y="925"/>
                </a:lnTo>
                <a:lnTo>
                  <a:pt x="571" y="1189"/>
                </a:lnTo>
                <a:lnTo>
                  <a:pt x="553" y="1196"/>
                </a:lnTo>
                <a:lnTo>
                  <a:pt x="532" y="1198"/>
                </a:lnTo>
                <a:lnTo>
                  <a:pt x="512" y="1196"/>
                </a:lnTo>
                <a:lnTo>
                  <a:pt x="494" y="1189"/>
                </a:lnTo>
                <a:lnTo>
                  <a:pt x="39" y="929"/>
                </a:lnTo>
                <a:lnTo>
                  <a:pt x="25" y="916"/>
                </a:lnTo>
                <a:lnTo>
                  <a:pt x="13" y="901"/>
                </a:lnTo>
                <a:lnTo>
                  <a:pt x="4" y="881"/>
                </a:lnTo>
                <a:lnTo>
                  <a:pt x="0" y="862"/>
                </a:lnTo>
                <a:lnTo>
                  <a:pt x="0" y="338"/>
                </a:lnTo>
                <a:lnTo>
                  <a:pt x="2" y="320"/>
                </a:lnTo>
                <a:lnTo>
                  <a:pt x="11" y="300"/>
                </a:lnTo>
                <a:lnTo>
                  <a:pt x="23" y="285"/>
                </a:lnTo>
                <a:lnTo>
                  <a:pt x="37" y="272"/>
                </a:lnTo>
                <a:lnTo>
                  <a:pt x="491" y="10"/>
                </a:lnTo>
                <a:lnTo>
                  <a:pt x="509" y="3"/>
                </a:lnTo>
                <a:lnTo>
                  <a:pt x="528" y="0"/>
                </a:lnTo>
                <a:close/>
              </a:path>
            </a:pathLst>
          </a:custGeom>
          <a:solidFill>
            <a:schemeClr val="bg2">
              <a:lumMod val="75000"/>
            </a:schemeClr>
          </a:solidFill>
          <a:ln w="12700">
            <a:gradFill>
              <a:gsLst>
                <a:gs pos="2000">
                  <a:srgbClr val="C38FC0">
                    <a:lumMod val="80000"/>
                    <a:lumOff val="20000"/>
                  </a:srgbClr>
                </a:gs>
                <a:gs pos="100000">
                  <a:srgbClr val="3C4CA1"/>
                </a:gs>
              </a:gsLst>
              <a:lin ang="42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7" name="!!Shape4"/>
          <p:cNvSpPr>
            <a:spLocks/>
          </p:cNvSpPr>
          <p:nvPr/>
        </p:nvSpPr>
        <p:spPr bwMode="auto">
          <a:xfrm>
            <a:off x="3671383" y="3237686"/>
            <a:ext cx="1278421" cy="1544480"/>
          </a:xfrm>
          <a:custGeom>
            <a:avLst/>
            <a:gdLst>
              <a:gd name="T0" fmla="*/ 1089 w 2154"/>
              <a:gd name="T1" fmla="*/ 0 h 2427"/>
              <a:gd name="T2" fmla="*/ 1123 w 2154"/>
              <a:gd name="T3" fmla="*/ 5 h 2427"/>
              <a:gd name="T4" fmla="*/ 1151 w 2154"/>
              <a:gd name="T5" fmla="*/ 16 h 2427"/>
              <a:gd name="T6" fmla="*/ 2072 w 2154"/>
              <a:gd name="T7" fmla="*/ 545 h 2427"/>
              <a:gd name="T8" fmla="*/ 2097 w 2154"/>
              <a:gd name="T9" fmla="*/ 564 h 2427"/>
              <a:gd name="T10" fmla="*/ 2118 w 2154"/>
              <a:gd name="T11" fmla="*/ 589 h 2427"/>
              <a:gd name="T12" fmla="*/ 2136 w 2154"/>
              <a:gd name="T13" fmla="*/ 618 h 2427"/>
              <a:gd name="T14" fmla="*/ 2147 w 2154"/>
              <a:gd name="T15" fmla="*/ 648 h 2427"/>
              <a:gd name="T16" fmla="*/ 2150 w 2154"/>
              <a:gd name="T17" fmla="*/ 680 h 2427"/>
              <a:gd name="T18" fmla="*/ 2154 w 2154"/>
              <a:gd name="T19" fmla="*/ 1742 h 2427"/>
              <a:gd name="T20" fmla="*/ 2150 w 2154"/>
              <a:gd name="T21" fmla="*/ 1772 h 2427"/>
              <a:gd name="T22" fmla="*/ 2138 w 2154"/>
              <a:gd name="T23" fmla="*/ 1804 h 2427"/>
              <a:gd name="T24" fmla="*/ 2122 w 2154"/>
              <a:gd name="T25" fmla="*/ 1832 h 2427"/>
              <a:gd name="T26" fmla="*/ 2101 w 2154"/>
              <a:gd name="T27" fmla="*/ 1857 h 2427"/>
              <a:gd name="T28" fmla="*/ 2078 w 2154"/>
              <a:gd name="T29" fmla="*/ 1876 h 2427"/>
              <a:gd name="T30" fmla="*/ 1157 w 2154"/>
              <a:gd name="T31" fmla="*/ 2409 h 2427"/>
              <a:gd name="T32" fmla="*/ 1128 w 2154"/>
              <a:gd name="T33" fmla="*/ 2421 h 2427"/>
              <a:gd name="T34" fmla="*/ 1096 w 2154"/>
              <a:gd name="T35" fmla="*/ 2427 h 2427"/>
              <a:gd name="T36" fmla="*/ 1063 w 2154"/>
              <a:gd name="T37" fmla="*/ 2427 h 2427"/>
              <a:gd name="T38" fmla="*/ 1031 w 2154"/>
              <a:gd name="T39" fmla="*/ 2421 h 2427"/>
              <a:gd name="T40" fmla="*/ 1002 w 2154"/>
              <a:gd name="T41" fmla="*/ 2411 h 2427"/>
              <a:gd name="T42" fmla="*/ 80 w 2154"/>
              <a:gd name="T43" fmla="*/ 1881 h 2427"/>
              <a:gd name="T44" fmla="*/ 55 w 2154"/>
              <a:gd name="T45" fmla="*/ 1862 h 2427"/>
              <a:gd name="T46" fmla="*/ 33 w 2154"/>
              <a:gd name="T47" fmla="*/ 1837 h 2427"/>
              <a:gd name="T48" fmla="*/ 18 w 2154"/>
              <a:gd name="T49" fmla="*/ 1809 h 2427"/>
              <a:gd name="T50" fmla="*/ 7 w 2154"/>
              <a:gd name="T51" fmla="*/ 1779 h 2427"/>
              <a:gd name="T52" fmla="*/ 2 w 2154"/>
              <a:gd name="T53" fmla="*/ 1747 h 2427"/>
              <a:gd name="T54" fmla="*/ 0 w 2154"/>
              <a:gd name="T55" fmla="*/ 685 h 2427"/>
              <a:gd name="T56" fmla="*/ 3 w 2154"/>
              <a:gd name="T57" fmla="*/ 655 h 2427"/>
              <a:gd name="T58" fmla="*/ 14 w 2154"/>
              <a:gd name="T59" fmla="*/ 623 h 2427"/>
              <a:gd name="T60" fmla="*/ 32 w 2154"/>
              <a:gd name="T61" fmla="*/ 595 h 2427"/>
              <a:gd name="T62" fmla="*/ 51 w 2154"/>
              <a:gd name="T63" fmla="*/ 570 h 2427"/>
              <a:gd name="T64" fmla="*/ 76 w 2154"/>
              <a:gd name="T65" fmla="*/ 550 h 2427"/>
              <a:gd name="T66" fmla="*/ 995 w 2154"/>
              <a:gd name="T67" fmla="*/ 17 h 2427"/>
              <a:gd name="T68" fmla="*/ 1024 w 2154"/>
              <a:gd name="T69" fmla="*/ 5 h 2427"/>
              <a:gd name="T70" fmla="*/ 1057 w 2154"/>
              <a:gd name="T71" fmla="*/ 0 h 2427"/>
              <a:gd name="T72" fmla="*/ 1089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89" y="0"/>
                </a:moveTo>
                <a:lnTo>
                  <a:pt x="1123" y="5"/>
                </a:lnTo>
                <a:lnTo>
                  <a:pt x="1151" y="16"/>
                </a:lnTo>
                <a:lnTo>
                  <a:pt x="2072" y="545"/>
                </a:lnTo>
                <a:lnTo>
                  <a:pt x="2097" y="564"/>
                </a:lnTo>
                <a:lnTo>
                  <a:pt x="2118" y="589"/>
                </a:lnTo>
                <a:lnTo>
                  <a:pt x="2136" y="618"/>
                </a:lnTo>
                <a:lnTo>
                  <a:pt x="2147" y="648"/>
                </a:lnTo>
                <a:lnTo>
                  <a:pt x="2150" y="680"/>
                </a:lnTo>
                <a:lnTo>
                  <a:pt x="2154" y="1742"/>
                </a:lnTo>
                <a:lnTo>
                  <a:pt x="2150" y="1772"/>
                </a:lnTo>
                <a:lnTo>
                  <a:pt x="2138" y="1804"/>
                </a:lnTo>
                <a:lnTo>
                  <a:pt x="2122" y="1832"/>
                </a:lnTo>
                <a:lnTo>
                  <a:pt x="2101" y="1857"/>
                </a:lnTo>
                <a:lnTo>
                  <a:pt x="2078" y="1876"/>
                </a:lnTo>
                <a:lnTo>
                  <a:pt x="1157" y="2409"/>
                </a:lnTo>
                <a:lnTo>
                  <a:pt x="1128" y="2421"/>
                </a:lnTo>
                <a:lnTo>
                  <a:pt x="1096" y="2427"/>
                </a:lnTo>
                <a:lnTo>
                  <a:pt x="1063" y="2427"/>
                </a:lnTo>
                <a:lnTo>
                  <a:pt x="1031" y="2421"/>
                </a:lnTo>
                <a:lnTo>
                  <a:pt x="1002" y="2411"/>
                </a:lnTo>
                <a:lnTo>
                  <a:pt x="80" y="1881"/>
                </a:lnTo>
                <a:lnTo>
                  <a:pt x="55" y="1862"/>
                </a:lnTo>
                <a:lnTo>
                  <a:pt x="33" y="1837"/>
                </a:lnTo>
                <a:lnTo>
                  <a:pt x="18" y="1809"/>
                </a:lnTo>
                <a:lnTo>
                  <a:pt x="7" y="1779"/>
                </a:lnTo>
                <a:lnTo>
                  <a:pt x="2" y="1747"/>
                </a:lnTo>
                <a:lnTo>
                  <a:pt x="0" y="685"/>
                </a:lnTo>
                <a:lnTo>
                  <a:pt x="3" y="655"/>
                </a:lnTo>
                <a:lnTo>
                  <a:pt x="14" y="623"/>
                </a:lnTo>
                <a:lnTo>
                  <a:pt x="32" y="595"/>
                </a:lnTo>
                <a:lnTo>
                  <a:pt x="51" y="570"/>
                </a:lnTo>
                <a:lnTo>
                  <a:pt x="76" y="550"/>
                </a:lnTo>
                <a:lnTo>
                  <a:pt x="995" y="17"/>
                </a:lnTo>
                <a:lnTo>
                  <a:pt x="1024" y="5"/>
                </a:lnTo>
                <a:lnTo>
                  <a:pt x="1057" y="0"/>
                </a:lnTo>
                <a:lnTo>
                  <a:pt x="1089"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7"/>
          <p:cNvSpPr>
            <a:spLocks/>
          </p:cNvSpPr>
          <p:nvPr/>
        </p:nvSpPr>
        <p:spPr bwMode="auto">
          <a:xfrm>
            <a:off x="3456587" y="4275195"/>
            <a:ext cx="629121" cy="762691"/>
          </a:xfrm>
          <a:custGeom>
            <a:avLst/>
            <a:gdLst>
              <a:gd name="T0" fmla="*/ 527 w 1061"/>
              <a:gd name="T1" fmla="*/ 0 h 1198"/>
              <a:gd name="T2" fmla="*/ 549 w 1061"/>
              <a:gd name="T3" fmla="*/ 3 h 1198"/>
              <a:gd name="T4" fmla="*/ 566 w 1061"/>
              <a:gd name="T5" fmla="*/ 8 h 1198"/>
              <a:gd name="T6" fmla="*/ 1020 w 1061"/>
              <a:gd name="T7" fmla="*/ 270 h 1198"/>
              <a:gd name="T8" fmla="*/ 1036 w 1061"/>
              <a:gd name="T9" fmla="*/ 283 h 1198"/>
              <a:gd name="T10" fmla="*/ 1048 w 1061"/>
              <a:gd name="T11" fmla="*/ 299 h 1198"/>
              <a:gd name="T12" fmla="*/ 1055 w 1061"/>
              <a:gd name="T13" fmla="*/ 316 h 1198"/>
              <a:gd name="T14" fmla="*/ 1059 w 1061"/>
              <a:gd name="T15" fmla="*/ 336 h 1198"/>
              <a:gd name="T16" fmla="*/ 1061 w 1061"/>
              <a:gd name="T17" fmla="*/ 860 h 1198"/>
              <a:gd name="T18" fmla="*/ 1057 w 1061"/>
              <a:gd name="T19" fmla="*/ 878 h 1198"/>
              <a:gd name="T20" fmla="*/ 1050 w 1061"/>
              <a:gd name="T21" fmla="*/ 897 h 1198"/>
              <a:gd name="T22" fmla="*/ 1038 w 1061"/>
              <a:gd name="T23" fmla="*/ 913 h 1198"/>
              <a:gd name="T24" fmla="*/ 1022 w 1061"/>
              <a:gd name="T25" fmla="*/ 925 h 1198"/>
              <a:gd name="T26" fmla="*/ 570 w 1061"/>
              <a:gd name="T27" fmla="*/ 1189 h 1198"/>
              <a:gd name="T28" fmla="*/ 551 w 1061"/>
              <a:gd name="T29" fmla="*/ 1196 h 1198"/>
              <a:gd name="T30" fmla="*/ 531 w 1061"/>
              <a:gd name="T31" fmla="*/ 1198 h 1198"/>
              <a:gd name="T32" fmla="*/ 531 w 1061"/>
              <a:gd name="T33" fmla="*/ 1198 h 1198"/>
              <a:gd name="T34" fmla="*/ 512 w 1061"/>
              <a:gd name="T35" fmla="*/ 1196 h 1198"/>
              <a:gd name="T36" fmla="*/ 494 w 1061"/>
              <a:gd name="T37" fmla="*/ 1189 h 1198"/>
              <a:gd name="T38" fmla="*/ 39 w 1061"/>
              <a:gd name="T39" fmla="*/ 929 h 1198"/>
              <a:gd name="T40" fmla="*/ 24 w 1061"/>
              <a:gd name="T41" fmla="*/ 917 h 1198"/>
              <a:gd name="T42" fmla="*/ 12 w 1061"/>
              <a:gd name="T43" fmla="*/ 901 h 1198"/>
              <a:gd name="T44" fmla="*/ 3 w 1061"/>
              <a:gd name="T45" fmla="*/ 881 h 1198"/>
              <a:gd name="T46" fmla="*/ 0 w 1061"/>
              <a:gd name="T47" fmla="*/ 863 h 1198"/>
              <a:gd name="T48" fmla="*/ 0 w 1061"/>
              <a:gd name="T49" fmla="*/ 338 h 1198"/>
              <a:gd name="T50" fmla="*/ 1 w 1061"/>
              <a:gd name="T51" fmla="*/ 320 h 1198"/>
              <a:gd name="T52" fmla="*/ 10 w 1061"/>
              <a:gd name="T53" fmla="*/ 301 h 1198"/>
              <a:gd name="T54" fmla="*/ 23 w 1061"/>
              <a:gd name="T55" fmla="*/ 285 h 1198"/>
              <a:gd name="T56" fmla="*/ 37 w 1061"/>
              <a:gd name="T57" fmla="*/ 272 h 1198"/>
              <a:gd name="T58" fmla="*/ 490 w 1061"/>
              <a:gd name="T59" fmla="*/ 10 h 1198"/>
              <a:gd name="T60" fmla="*/ 508 w 1061"/>
              <a:gd name="T61" fmla="*/ 3 h 1198"/>
              <a:gd name="T62" fmla="*/ 527 w 1061"/>
              <a:gd name="T63"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 h="1198">
                <a:moveTo>
                  <a:pt x="527" y="0"/>
                </a:moveTo>
                <a:lnTo>
                  <a:pt x="549" y="3"/>
                </a:lnTo>
                <a:lnTo>
                  <a:pt x="566" y="8"/>
                </a:lnTo>
                <a:lnTo>
                  <a:pt x="1020" y="270"/>
                </a:lnTo>
                <a:lnTo>
                  <a:pt x="1036" y="283"/>
                </a:lnTo>
                <a:lnTo>
                  <a:pt x="1048" y="299"/>
                </a:lnTo>
                <a:lnTo>
                  <a:pt x="1055" y="316"/>
                </a:lnTo>
                <a:lnTo>
                  <a:pt x="1059" y="336"/>
                </a:lnTo>
                <a:lnTo>
                  <a:pt x="1061" y="860"/>
                </a:lnTo>
                <a:lnTo>
                  <a:pt x="1057" y="878"/>
                </a:lnTo>
                <a:lnTo>
                  <a:pt x="1050" y="897"/>
                </a:lnTo>
                <a:lnTo>
                  <a:pt x="1038" y="913"/>
                </a:lnTo>
                <a:lnTo>
                  <a:pt x="1022" y="925"/>
                </a:lnTo>
                <a:lnTo>
                  <a:pt x="570" y="1189"/>
                </a:lnTo>
                <a:lnTo>
                  <a:pt x="551" y="1196"/>
                </a:lnTo>
                <a:lnTo>
                  <a:pt x="531" y="1198"/>
                </a:lnTo>
                <a:lnTo>
                  <a:pt x="531" y="1198"/>
                </a:lnTo>
                <a:lnTo>
                  <a:pt x="512" y="1196"/>
                </a:lnTo>
                <a:lnTo>
                  <a:pt x="494" y="1189"/>
                </a:lnTo>
                <a:lnTo>
                  <a:pt x="39" y="929"/>
                </a:lnTo>
                <a:lnTo>
                  <a:pt x="24" y="917"/>
                </a:lnTo>
                <a:lnTo>
                  <a:pt x="12" y="901"/>
                </a:lnTo>
                <a:lnTo>
                  <a:pt x="3" y="881"/>
                </a:lnTo>
                <a:lnTo>
                  <a:pt x="0" y="863"/>
                </a:lnTo>
                <a:lnTo>
                  <a:pt x="0" y="338"/>
                </a:lnTo>
                <a:lnTo>
                  <a:pt x="1" y="320"/>
                </a:lnTo>
                <a:lnTo>
                  <a:pt x="10" y="301"/>
                </a:lnTo>
                <a:lnTo>
                  <a:pt x="23" y="285"/>
                </a:lnTo>
                <a:lnTo>
                  <a:pt x="37" y="272"/>
                </a:lnTo>
                <a:lnTo>
                  <a:pt x="490" y="10"/>
                </a:lnTo>
                <a:lnTo>
                  <a:pt x="508" y="3"/>
                </a:lnTo>
                <a:lnTo>
                  <a:pt x="527" y="0"/>
                </a:lnTo>
                <a:close/>
              </a:path>
            </a:pathLst>
          </a:custGeom>
          <a:solidFill>
            <a:schemeClr val="accent3">
              <a:lumMod val="75000"/>
            </a:schemeClr>
          </a:solidFill>
          <a:ln w="12700">
            <a:gradFill>
              <a:gsLst>
                <a:gs pos="0">
                  <a:srgbClr val="F0E70C"/>
                </a:gs>
                <a:gs pos="100000">
                  <a:srgbClr val="A9CB5D"/>
                </a:gs>
              </a:gsLst>
              <a:lin ang="54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grpSp>
        <p:nvGrpSpPr>
          <p:cNvPr id="19" name="Group 18">
            <a:extLst>
              <a:ext uri="{FF2B5EF4-FFF2-40B4-BE49-F238E27FC236}">
                <a16:creationId xmlns:a16="http://schemas.microsoft.com/office/drawing/2014/main" id="{1B32F8B4-ABF1-43CF-A4C9-9B67D6392387}"/>
              </a:ext>
            </a:extLst>
          </p:cNvPr>
          <p:cNvGrpSpPr/>
          <p:nvPr/>
        </p:nvGrpSpPr>
        <p:grpSpPr>
          <a:xfrm>
            <a:off x="3538544" y="4396339"/>
            <a:ext cx="436126" cy="545295"/>
            <a:chOff x="9036051" y="2533650"/>
            <a:chExt cx="2308225" cy="2301875"/>
          </a:xfrm>
          <a:solidFill>
            <a:schemeClr val="bg1"/>
          </a:solidFill>
        </p:grpSpPr>
        <p:sp>
          <p:nvSpPr>
            <p:cNvPr id="20" name="Freeform 6">
              <a:extLst>
                <a:ext uri="{FF2B5EF4-FFF2-40B4-BE49-F238E27FC236}">
                  <a16:creationId xmlns:a16="http://schemas.microsoft.com/office/drawing/2014/main" id="{3349E4EF-FF18-49BB-9F9B-6DAF7C372999}"/>
                </a:ext>
              </a:extLst>
            </p:cNvPr>
            <p:cNvSpPr>
              <a:spLocks/>
            </p:cNvSpPr>
            <p:nvPr/>
          </p:nvSpPr>
          <p:spPr bwMode="auto">
            <a:xfrm>
              <a:off x="9180513" y="3184525"/>
              <a:ext cx="1947863" cy="717550"/>
            </a:xfrm>
            <a:custGeom>
              <a:avLst/>
              <a:gdLst>
                <a:gd name="T0" fmla="*/ 890 w 1227"/>
                <a:gd name="T1" fmla="*/ 0 h 452"/>
                <a:gd name="T2" fmla="*/ 901 w 1227"/>
                <a:gd name="T3" fmla="*/ 3 h 452"/>
                <a:gd name="T4" fmla="*/ 901 w 1227"/>
                <a:gd name="T5" fmla="*/ 5 h 452"/>
                <a:gd name="T6" fmla="*/ 1109 w 1227"/>
                <a:gd name="T7" fmla="*/ 212 h 452"/>
                <a:gd name="T8" fmla="*/ 1184 w 1227"/>
                <a:gd name="T9" fmla="*/ 98 h 452"/>
                <a:gd name="T10" fmla="*/ 1194 w 1227"/>
                <a:gd name="T11" fmla="*/ 90 h 452"/>
                <a:gd name="T12" fmla="*/ 1206 w 1227"/>
                <a:gd name="T13" fmla="*/ 89 h 452"/>
                <a:gd name="T14" fmla="*/ 1215 w 1227"/>
                <a:gd name="T15" fmla="*/ 92 h 452"/>
                <a:gd name="T16" fmla="*/ 1223 w 1227"/>
                <a:gd name="T17" fmla="*/ 102 h 452"/>
                <a:gd name="T18" fmla="*/ 1227 w 1227"/>
                <a:gd name="T19" fmla="*/ 114 h 452"/>
                <a:gd name="T20" fmla="*/ 1223 w 1227"/>
                <a:gd name="T21" fmla="*/ 123 h 452"/>
                <a:gd name="T22" fmla="*/ 1132 w 1227"/>
                <a:gd name="T23" fmla="*/ 259 h 452"/>
                <a:gd name="T24" fmla="*/ 1130 w 1227"/>
                <a:gd name="T25" fmla="*/ 261 h 452"/>
                <a:gd name="T26" fmla="*/ 1128 w 1227"/>
                <a:gd name="T27" fmla="*/ 263 h 452"/>
                <a:gd name="T28" fmla="*/ 1118 w 1227"/>
                <a:gd name="T29" fmla="*/ 268 h 452"/>
                <a:gd name="T30" fmla="*/ 1107 w 1227"/>
                <a:gd name="T31" fmla="*/ 270 h 452"/>
                <a:gd name="T32" fmla="*/ 1097 w 1227"/>
                <a:gd name="T33" fmla="*/ 265 h 452"/>
                <a:gd name="T34" fmla="*/ 886 w 1227"/>
                <a:gd name="T35" fmla="*/ 54 h 452"/>
                <a:gd name="T36" fmla="*/ 539 w 1227"/>
                <a:gd name="T37" fmla="*/ 444 h 452"/>
                <a:gd name="T38" fmla="*/ 535 w 1227"/>
                <a:gd name="T39" fmla="*/ 446 h 452"/>
                <a:gd name="T40" fmla="*/ 525 w 1227"/>
                <a:gd name="T41" fmla="*/ 450 h 452"/>
                <a:gd name="T42" fmla="*/ 513 w 1227"/>
                <a:gd name="T43" fmla="*/ 450 h 452"/>
                <a:gd name="T44" fmla="*/ 504 w 1227"/>
                <a:gd name="T45" fmla="*/ 442 h 452"/>
                <a:gd name="T46" fmla="*/ 339 w 1227"/>
                <a:gd name="T47" fmla="*/ 237 h 452"/>
                <a:gd name="T48" fmla="*/ 161 w 1227"/>
                <a:gd name="T49" fmla="*/ 444 h 452"/>
                <a:gd name="T50" fmla="*/ 161 w 1227"/>
                <a:gd name="T51" fmla="*/ 444 h 452"/>
                <a:gd name="T52" fmla="*/ 157 w 1227"/>
                <a:gd name="T53" fmla="*/ 448 h 452"/>
                <a:gd name="T54" fmla="*/ 151 w 1227"/>
                <a:gd name="T55" fmla="*/ 450 h 452"/>
                <a:gd name="T56" fmla="*/ 145 w 1227"/>
                <a:gd name="T57" fmla="*/ 452 h 452"/>
                <a:gd name="T58" fmla="*/ 21 w 1227"/>
                <a:gd name="T59" fmla="*/ 452 h 452"/>
                <a:gd name="T60" fmla="*/ 15 w 1227"/>
                <a:gd name="T61" fmla="*/ 450 h 452"/>
                <a:gd name="T62" fmla="*/ 9 w 1227"/>
                <a:gd name="T63" fmla="*/ 446 h 452"/>
                <a:gd name="T64" fmla="*/ 4 w 1227"/>
                <a:gd name="T65" fmla="*/ 442 h 452"/>
                <a:gd name="T66" fmla="*/ 0 w 1227"/>
                <a:gd name="T67" fmla="*/ 437 h 452"/>
                <a:gd name="T68" fmla="*/ 0 w 1227"/>
                <a:gd name="T69" fmla="*/ 429 h 452"/>
                <a:gd name="T70" fmla="*/ 0 w 1227"/>
                <a:gd name="T71" fmla="*/ 421 h 452"/>
                <a:gd name="T72" fmla="*/ 4 w 1227"/>
                <a:gd name="T73" fmla="*/ 415 h 452"/>
                <a:gd name="T74" fmla="*/ 9 w 1227"/>
                <a:gd name="T75" fmla="*/ 411 h 452"/>
                <a:gd name="T76" fmla="*/ 15 w 1227"/>
                <a:gd name="T77" fmla="*/ 408 h 452"/>
                <a:gd name="T78" fmla="*/ 21 w 1227"/>
                <a:gd name="T79" fmla="*/ 406 h 452"/>
                <a:gd name="T80" fmla="*/ 133 w 1227"/>
                <a:gd name="T81" fmla="*/ 406 h 452"/>
                <a:gd name="T82" fmla="*/ 323 w 1227"/>
                <a:gd name="T83" fmla="*/ 187 h 452"/>
                <a:gd name="T84" fmla="*/ 333 w 1227"/>
                <a:gd name="T85" fmla="*/ 181 h 452"/>
                <a:gd name="T86" fmla="*/ 345 w 1227"/>
                <a:gd name="T87" fmla="*/ 179 h 452"/>
                <a:gd name="T88" fmla="*/ 354 w 1227"/>
                <a:gd name="T89" fmla="*/ 185 h 452"/>
                <a:gd name="T90" fmla="*/ 358 w 1227"/>
                <a:gd name="T91" fmla="*/ 189 h 452"/>
                <a:gd name="T92" fmla="*/ 523 w 1227"/>
                <a:gd name="T93" fmla="*/ 394 h 452"/>
                <a:gd name="T94" fmla="*/ 868 w 1227"/>
                <a:gd name="T95" fmla="*/ 5 h 452"/>
                <a:gd name="T96" fmla="*/ 878 w 1227"/>
                <a:gd name="T97" fmla="*/ 0 h 452"/>
                <a:gd name="T98" fmla="*/ 890 w 1227"/>
                <a:gd name="T9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7" h="452">
                  <a:moveTo>
                    <a:pt x="890" y="0"/>
                  </a:moveTo>
                  <a:lnTo>
                    <a:pt x="901" y="3"/>
                  </a:lnTo>
                  <a:lnTo>
                    <a:pt x="901" y="5"/>
                  </a:lnTo>
                  <a:lnTo>
                    <a:pt x="1109" y="212"/>
                  </a:lnTo>
                  <a:lnTo>
                    <a:pt x="1184" y="98"/>
                  </a:lnTo>
                  <a:lnTo>
                    <a:pt x="1194" y="90"/>
                  </a:lnTo>
                  <a:lnTo>
                    <a:pt x="1206" y="89"/>
                  </a:lnTo>
                  <a:lnTo>
                    <a:pt x="1215" y="92"/>
                  </a:lnTo>
                  <a:lnTo>
                    <a:pt x="1223" y="102"/>
                  </a:lnTo>
                  <a:lnTo>
                    <a:pt x="1227" y="114"/>
                  </a:lnTo>
                  <a:lnTo>
                    <a:pt x="1223" y="123"/>
                  </a:lnTo>
                  <a:lnTo>
                    <a:pt x="1132" y="259"/>
                  </a:lnTo>
                  <a:lnTo>
                    <a:pt x="1130" y="261"/>
                  </a:lnTo>
                  <a:lnTo>
                    <a:pt x="1128" y="263"/>
                  </a:lnTo>
                  <a:lnTo>
                    <a:pt x="1118" y="268"/>
                  </a:lnTo>
                  <a:lnTo>
                    <a:pt x="1107" y="270"/>
                  </a:lnTo>
                  <a:lnTo>
                    <a:pt x="1097" y="265"/>
                  </a:lnTo>
                  <a:lnTo>
                    <a:pt x="886" y="54"/>
                  </a:lnTo>
                  <a:lnTo>
                    <a:pt x="539" y="444"/>
                  </a:lnTo>
                  <a:lnTo>
                    <a:pt x="535" y="446"/>
                  </a:lnTo>
                  <a:lnTo>
                    <a:pt x="525" y="450"/>
                  </a:lnTo>
                  <a:lnTo>
                    <a:pt x="513" y="450"/>
                  </a:lnTo>
                  <a:lnTo>
                    <a:pt x="504" y="442"/>
                  </a:lnTo>
                  <a:lnTo>
                    <a:pt x="339" y="237"/>
                  </a:lnTo>
                  <a:lnTo>
                    <a:pt x="161" y="444"/>
                  </a:lnTo>
                  <a:lnTo>
                    <a:pt x="161" y="444"/>
                  </a:lnTo>
                  <a:lnTo>
                    <a:pt x="157" y="448"/>
                  </a:lnTo>
                  <a:lnTo>
                    <a:pt x="151" y="450"/>
                  </a:lnTo>
                  <a:lnTo>
                    <a:pt x="145" y="452"/>
                  </a:lnTo>
                  <a:lnTo>
                    <a:pt x="21" y="452"/>
                  </a:lnTo>
                  <a:lnTo>
                    <a:pt x="15" y="450"/>
                  </a:lnTo>
                  <a:lnTo>
                    <a:pt x="9" y="446"/>
                  </a:lnTo>
                  <a:lnTo>
                    <a:pt x="4" y="442"/>
                  </a:lnTo>
                  <a:lnTo>
                    <a:pt x="0" y="437"/>
                  </a:lnTo>
                  <a:lnTo>
                    <a:pt x="0" y="429"/>
                  </a:lnTo>
                  <a:lnTo>
                    <a:pt x="0" y="421"/>
                  </a:lnTo>
                  <a:lnTo>
                    <a:pt x="4" y="415"/>
                  </a:lnTo>
                  <a:lnTo>
                    <a:pt x="9" y="411"/>
                  </a:lnTo>
                  <a:lnTo>
                    <a:pt x="15" y="408"/>
                  </a:lnTo>
                  <a:lnTo>
                    <a:pt x="21" y="406"/>
                  </a:lnTo>
                  <a:lnTo>
                    <a:pt x="133" y="406"/>
                  </a:lnTo>
                  <a:lnTo>
                    <a:pt x="323" y="187"/>
                  </a:lnTo>
                  <a:lnTo>
                    <a:pt x="333" y="181"/>
                  </a:lnTo>
                  <a:lnTo>
                    <a:pt x="345" y="179"/>
                  </a:lnTo>
                  <a:lnTo>
                    <a:pt x="354" y="185"/>
                  </a:lnTo>
                  <a:lnTo>
                    <a:pt x="358" y="189"/>
                  </a:lnTo>
                  <a:lnTo>
                    <a:pt x="523" y="394"/>
                  </a:lnTo>
                  <a:lnTo>
                    <a:pt x="868" y="5"/>
                  </a:lnTo>
                  <a:lnTo>
                    <a:pt x="878" y="0"/>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 name="Freeform 7">
              <a:extLst>
                <a:ext uri="{FF2B5EF4-FFF2-40B4-BE49-F238E27FC236}">
                  <a16:creationId xmlns:a16="http://schemas.microsoft.com/office/drawing/2014/main" id="{287D2326-21DD-4812-8F72-5E14BD4FFF4A}"/>
                </a:ext>
              </a:extLst>
            </p:cNvPr>
            <p:cNvSpPr>
              <a:spLocks/>
            </p:cNvSpPr>
            <p:nvPr/>
          </p:nvSpPr>
          <p:spPr bwMode="auto">
            <a:xfrm>
              <a:off x="9036051" y="2751138"/>
              <a:ext cx="2308225" cy="1439863"/>
            </a:xfrm>
            <a:custGeom>
              <a:avLst/>
              <a:gdLst>
                <a:gd name="T0" fmla="*/ 23 w 1454"/>
                <a:gd name="T1" fmla="*/ 0 h 907"/>
                <a:gd name="T2" fmla="*/ 703 w 1454"/>
                <a:gd name="T3" fmla="*/ 0 h 907"/>
                <a:gd name="T4" fmla="*/ 711 w 1454"/>
                <a:gd name="T5" fmla="*/ 0 h 907"/>
                <a:gd name="T6" fmla="*/ 717 w 1454"/>
                <a:gd name="T7" fmla="*/ 4 h 907"/>
                <a:gd name="T8" fmla="*/ 723 w 1454"/>
                <a:gd name="T9" fmla="*/ 10 h 907"/>
                <a:gd name="T10" fmla="*/ 725 w 1454"/>
                <a:gd name="T11" fmla="*/ 15 h 907"/>
                <a:gd name="T12" fmla="*/ 727 w 1454"/>
                <a:gd name="T13" fmla="*/ 21 h 907"/>
                <a:gd name="T14" fmla="*/ 725 w 1454"/>
                <a:gd name="T15" fmla="*/ 29 h 907"/>
                <a:gd name="T16" fmla="*/ 723 w 1454"/>
                <a:gd name="T17" fmla="*/ 35 h 907"/>
                <a:gd name="T18" fmla="*/ 717 w 1454"/>
                <a:gd name="T19" fmla="*/ 41 h 907"/>
                <a:gd name="T20" fmla="*/ 711 w 1454"/>
                <a:gd name="T21" fmla="*/ 44 h 907"/>
                <a:gd name="T22" fmla="*/ 703 w 1454"/>
                <a:gd name="T23" fmla="*/ 44 h 907"/>
                <a:gd name="T24" fmla="*/ 44 w 1454"/>
                <a:gd name="T25" fmla="*/ 44 h 907"/>
                <a:gd name="T26" fmla="*/ 44 w 1454"/>
                <a:gd name="T27" fmla="*/ 860 h 907"/>
                <a:gd name="T28" fmla="*/ 1407 w 1454"/>
                <a:gd name="T29" fmla="*/ 860 h 907"/>
                <a:gd name="T30" fmla="*/ 1407 w 1454"/>
                <a:gd name="T31" fmla="*/ 44 h 907"/>
                <a:gd name="T32" fmla="*/ 794 w 1454"/>
                <a:gd name="T33" fmla="*/ 44 h 907"/>
                <a:gd name="T34" fmla="*/ 787 w 1454"/>
                <a:gd name="T35" fmla="*/ 44 h 907"/>
                <a:gd name="T36" fmla="*/ 781 w 1454"/>
                <a:gd name="T37" fmla="*/ 41 h 907"/>
                <a:gd name="T38" fmla="*/ 777 w 1454"/>
                <a:gd name="T39" fmla="*/ 35 h 907"/>
                <a:gd name="T40" fmla="*/ 773 w 1454"/>
                <a:gd name="T41" fmla="*/ 29 h 907"/>
                <a:gd name="T42" fmla="*/ 771 w 1454"/>
                <a:gd name="T43" fmla="*/ 21 h 907"/>
                <a:gd name="T44" fmla="*/ 773 w 1454"/>
                <a:gd name="T45" fmla="*/ 15 h 907"/>
                <a:gd name="T46" fmla="*/ 777 w 1454"/>
                <a:gd name="T47" fmla="*/ 10 h 907"/>
                <a:gd name="T48" fmla="*/ 781 w 1454"/>
                <a:gd name="T49" fmla="*/ 4 h 907"/>
                <a:gd name="T50" fmla="*/ 787 w 1454"/>
                <a:gd name="T51" fmla="*/ 0 h 907"/>
                <a:gd name="T52" fmla="*/ 794 w 1454"/>
                <a:gd name="T53" fmla="*/ 0 h 907"/>
                <a:gd name="T54" fmla="*/ 1430 w 1454"/>
                <a:gd name="T55" fmla="*/ 0 h 907"/>
                <a:gd name="T56" fmla="*/ 1438 w 1454"/>
                <a:gd name="T57" fmla="*/ 0 h 907"/>
                <a:gd name="T58" fmla="*/ 1444 w 1454"/>
                <a:gd name="T59" fmla="*/ 4 h 907"/>
                <a:gd name="T60" fmla="*/ 1450 w 1454"/>
                <a:gd name="T61" fmla="*/ 10 h 907"/>
                <a:gd name="T62" fmla="*/ 1452 w 1454"/>
                <a:gd name="T63" fmla="*/ 15 h 907"/>
                <a:gd name="T64" fmla="*/ 1454 w 1454"/>
                <a:gd name="T65" fmla="*/ 21 h 907"/>
                <a:gd name="T66" fmla="*/ 1454 w 1454"/>
                <a:gd name="T67" fmla="*/ 884 h 907"/>
                <a:gd name="T68" fmla="*/ 1452 w 1454"/>
                <a:gd name="T69" fmla="*/ 891 h 907"/>
                <a:gd name="T70" fmla="*/ 1450 w 1454"/>
                <a:gd name="T71" fmla="*/ 897 h 907"/>
                <a:gd name="T72" fmla="*/ 1444 w 1454"/>
                <a:gd name="T73" fmla="*/ 901 h 907"/>
                <a:gd name="T74" fmla="*/ 1438 w 1454"/>
                <a:gd name="T75" fmla="*/ 905 h 907"/>
                <a:gd name="T76" fmla="*/ 1430 w 1454"/>
                <a:gd name="T77" fmla="*/ 907 h 907"/>
                <a:gd name="T78" fmla="*/ 23 w 1454"/>
                <a:gd name="T79" fmla="*/ 907 h 907"/>
                <a:gd name="T80" fmla="*/ 15 w 1454"/>
                <a:gd name="T81" fmla="*/ 905 h 907"/>
                <a:gd name="T82" fmla="*/ 9 w 1454"/>
                <a:gd name="T83" fmla="*/ 901 h 907"/>
                <a:gd name="T84" fmla="*/ 3 w 1454"/>
                <a:gd name="T85" fmla="*/ 897 h 907"/>
                <a:gd name="T86" fmla="*/ 0 w 1454"/>
                <a:gd name="T87" fmla="*/ 891 h 907"/>
                <a:gd name="T88" fmla="*/ 0 w 1454"/>
                <a:gd name="T89" fmla="*/ 884 h 907"/>
                <a:gd name="T90" fmla="*/ 0 w 1454"/>
                <a:gd name="T91" fmla="*/ 21 h 907"/>
                <a:gd name="T92" fmla="*/ 0 w 1454"/>
                <a:gd name="T93" fmla="*/ 15 h 907"/>
                <a:gd name="T94" fmla="*/ 3 w 1454"/>
                <a:gd name="T95" fmla="*/ 10 h 907"/>
                <a:gd name="T96" fmla="*/ 9 w 1454"/>
                <a:gd name="T97" fmla="*/ 4 h 907"/>
                <a:gd name="T98" fmla="*/ 15 w 1454"/>
                <a:gd name="T99" fmla="*/ 0 h 907"/>
                <a:gd name="T100" fmla="*/ 23 w 1454"/>
                <a:gd name="T101"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 h="907">
                  <a:moveTo>
                    <a:pt x="23" y="0"/>
                  </a:moveTo>
                  <a:lnTo>
                    <a:pt x="703" y="0"/>
                  </a:lnTo>
                  <a:lnTo>
                    <a:pt x="711" y="0"/>
                  </a:lnTo>
                  <a:lnTo>
                    <a:pt x="717" y="4"/>
                  </a:lnTo>
                  <a:lnTo>
                    <a:pt x="723" y="10"/>
                  </a:lnTo>
                  <a:lnTo>
                    <a:pt x="725" y="15"/>
                  </a:lnTo>
                  <a:lnTo>
                    <a:pt x="727" y="21"/>
                  </a:lnTo>
                  <a:lnTo>
                    <a:pt x="725" y="29"/>
                  </a:lnTo>
                  <a:lnTo>
                    <a:pt x="723" y="35"/>
                  </a:lnTo>
                  <a:lnTo>
                    <a:pt x="717" y="41"/>
                  </a:lnTo>
                  <a:lnTo>
                    <a:pt x="711" y="44"/>
                  </a:lnTo>
                  <a:lnTo>
                    <a:pt x="703" y="44"/>
                  </a:lnTo>
                  <a:lnTo>
                    <a:pt x="44" y="44"/>
                  </a:lnTo>
                  <a:lnTo>
                    <a:pt x="44" y="860"/>
                  </a:lnTo>
                  <a:lnTo>
                    <a:pt x="1407" y="860"/>
                  </a:lnTo>
                  <a:lnTo>
                    <a:pt x="1407" y="44"/>
                  </a:lnTo>
                  <a:lnTo>
                    <a:pt x="794" y="44"/>
                  </a:lnTo>
                  <a:lnTo>
                    <a:pt x="787" y="44"/>
                  </a:lnTo>
                  <a:lnTo>
                    <a:pt x="781" y="41"/>
                  </a:lnTo>
                  <a:lnTo>
                    <a:pt x="777" y="35"/>
                  </a:lnTo>
                  <a:lnTo>
                    <a:pt x="773" y="29"/>
                  </a:lnTo>
                  <a:lnTo>
                    <a:pt x="771" y="21"/>
                  </a:lnTo>
                  <a:lnTo>
                    <a:pt x="773" y="15"/>
                  </a:lnTo>
                  <a:lnTo>
                    <a:pt x="777" y="10"/>
                  </a:lnTo>
                  <a:lnTo>
                    <a:pt x="781" y="4"/>
                  </a:lnTo>
                  <a:lnTo>
                    <a:pt x="787" y="0"/>
                  </a:lnTo>
                  <a:lnTo>
                    <a:pt x="794" y="0"/>
                  </a:lnTo>
                  <a:lnTo>
                    <a:pt x="1430" y="0"/>
                  </a:lnTo>
                  <a:lnTo>
                    <a:pt x="1438" y="0"/>
                  </a:lnTo>
                  <a:lnTo>
                    <a:pt x="1444" y="4"/>
                  </a:lnTo>
                  <a:lnTo>
                    <a:pt x="1450" y="10"/>
                  </a:lnTo>
                  <a:lnTo>
                    <a:pt x="1452" y="15"/>
                  </a:lnTo>
                  <a:lnTo>
                    <a:pt x="1454" y="21"/>
                  </a:lnTo>
                  <a:lnTo>
                    <a:pt x="1454" y="884"/>
                  </a:lnTo>
                  <a:lnTo>
                    <a:pt x="1452" y="891"/>
                  </a:lnTo>
                  <a:lnTo>
                    <a:pt x="1450" y="897"/>
                  </a:lnTo>
                  <a:lnTo>
                    <a:pt x="1444" y="901"/>
                  </a:lnTo>
                  <a:lnTo>
                    <a:pt x="1438" y="905"/>
                  </a:lnTo>
                  <a:lnTo>
                    <a:pt x="1430" y="907"/>
                  </a:lnTo>
                  <a:lnTo>
                    <a:pt x="23" y="907"/>
                  </a:lnTo>
                  <a:lnTo>
                    <a:pt x="15" y="905"/>
                  </a:lnTo>
                  <a:lnTo>
                    <a:pt x="9" y="901"/>
                  </a:lnTo>
                  <a:lnTo>
                    <a:pt x="3" y="897"/>
                  </a:lnTo>
                  <a:lnTo>
                    <a:pt x="0" y="891"/>
                  </a:lnTo>
                  <a:lnTo>
                    <a:pt x="0" y="884"/>
                  </a:lnTo>
                  <a:lnTo>
                    <a:pt x="0" y="21"/>
                  </a:lnTo>
                  <a:lnTo>
                    <a:pt x="0" y="15"/>
                  </a:lnTo>
                  <a:lnTo>
                    <a:pt x="3" y="10"/>
                  </a:lnTo>
                  <a:lnTo>
                    <a:pt x="9"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 name="Freeform 8">
              <a:extLst>
                <a:ext uri="{FF2B5EF4-FFF2-40B4-BE49-F238E27FC236}">
                  <a16:creationId xmlns:a16="http://schemas.microsoft.com/office/drawing/2014/main" id="{4D564882-9667-42FB-B621-175738472304}"/>
                </a:ext>
              </a:extLst>
            </p:cNvPr>
            <p:cNvSpPr>
              <a:spLocks/>
            </p:cNvSpPr>
            <p:nvPr/>
          </p:nvSpPr>
          <p:spPr bwMode="auto">
            <a:xfrm>
              <a:off x="10115551" y="2533650"/>
              <a:ext cx="74613" cy="287338"/>
            </a:xfrm>
            <a:custGeom>
              <a:avLst/>
              <a:gdLst>
                <a:gd name="T0" fmla="*/ 23 w 47"/>
                <a:gd name="T1" fmla="*/ 0 h 181"/>
                <a:gd name="T2" fmla="*/ 31 w 47"/>
                <a:gd name="T3" fmla="*/ 2 h 181"/>
                <a:gd name="T4" fmla="*/ 37 w 47"/>
                <a:gd name="T5" fmla="*/ 5 h 181"/>
                <a:gd name="T6" fmla="*/ 43 w 47"/>
                <a:gd name="T7" fmla="*/ 9 h 181"/>
                <a:gd name="T8" fmla="*/ 45 w 47"/>
                <a:gd name="T9" fmla="*/ 15 h 181"/>
                <a:gd name="T10" fmla="*/ 47 w 47"/>
                <a:gd name="T11" fmla="*/ 23 h 181"/>
                <a:gd name="T12" fmla="*/ 47 w 47"/>
                <a:gd name="T13" fmla="*/ 158 h 181"/>
                <a:gd name="T14" fmla="*/ 45 w 47"/>
                <a:gd name="T15" fmla="*/ 166 h 181"/>
                <a:gd name="T16" fmla="*/ 43 w 47"/>
                <a:gd name="T17" fmla="*/ 172 h 181"/>
                <a:gd name="T18" fmla="*/ 37 w 47"/>
                <a:gd name="T19" fmla="*/ 178 h 181"/>
                <a:gd name="T20" fmla="*/ 31 w 47"/>
                <a:gd name="T21" fmla="*/ 181 h 181"/>
                <a:gd name="T22" fmla="*/ 23 w 47"/>
                <a:gd name="T23" fmla="*/ 181 h 181"/>
                <a:gd name="T24" fmla="*/ 16 w 47"/>
                <a:gd name="T25" fmla="*/ 181 h 181"/>
                <a:gd name="T26" fmla="*/ 10 w 47"/>
                <a:gd name="T27" fmla="*/ 178 h 181"/>
                <a:gd name="T28" fmla="*/ 6 w 47"/>
                <a:gd name="T29" fmla="*/ 172 h 181"/>
                <a:gd name="T30" fmla="*/ 2 w 47"/>
                <a:gd name="T31" fmla="*/ 166 h 181"/>
                <a:gd name="T32" fmla="*/ 2 w 47"/>
                <a:gd name="T33" fmla="*/ 158 h 181"/>
                <a:gd name="T34" fmla="*/ 0 w 47"/>
                <a:gd name="T35" fmla="*/ 23 h 181"/>
                <a:gd name="T36" fmla="*/ 2 w 47"/>
                <a:gd name="T37" fmla="*/ 15 h 181"/>
                <a:gd name="T38" fmla="*/ 6 w 47"/>
                <a:gd name="T39" fmla="*/ 9 h 181"/>
                <a:gd name="T40" fmla="*/ 10 w 47"/>
                <a:gd name="T41" fmla="*/ 5 h 181"/>
                <a:gd name="T42" fmla="*/ 16 w 47"/>
                <a:gd name="T43" fmla="*/ 2 h 181"/>
                <a:gd name="T44" fmla="*/ 23 w 47"/>
                <a:gd name="T4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81">
                  <a:moveTo>
                    <a:pt x="23" y="0"/>
                  </a:moveTo>
                  <a:lnTo>
                    <a:pt x="31" y="2"/>
                  </a:lnTo>
                  <a:lnTo>
                    <a:pt x="37" y="5"/>
                  </a:lnTo>
                  <a:lnTo>
                    <a:pt x="43" y="9"/>
                  </a:lnTo>
                  <a:lnTo>
                    <a:pt x="45" y="15"/>
                  </a:lnTo>
                  <a:lnTo>
                    <a:pt x="47" y="23"/>
                  </a:lnTo>
                  <a:lnTo>
                    <a:pt x="47" y="158"/>
                  </a:lnTo>
                  <a:lnTo>
                    <a:pt x="45" y="166"/>
                  </a:lnTo>
                  <a:lnTo>
                    <a:pt x="43" y="172"/>
                  </a:lnTo>
                  <a:lnTo>
                    <a:pt x="37" y="178"/>
                  </a:lnTo>
                  <a:lnTo>
                    <a:pt x="31" y="181"/>
                  </a:lnTo>
                  <a:lnTo>
                    <a:pt x="23" y="181"/>
                  </a:lnTo>
                  <a:lnTo>
                    <a:pt x="16" y="181"/>
                  </a:lnTo>
                  <a:lnTo>
                    <a:pt x="10" y="178"/>
                  </a:lnTo>
                  <a:lnTo>
                    <a:pt x="6" y="172"/>
                  </a:lnTo>
                  <a:lnTo>
                    <a:pt x="2" y="166"/>
                  </a:lnTo>
                  <a:lnTo>
                    <a:pt x="2" y="158"/>
                  </a:lnTo>
                  <a:lnTo>
                    <a:pt x="0" y="23"/>
                  </a:lnTo>
                  <a:lnTo>
                    <a:pt x="2" y="15"/>
                  </a:lnTo>
                  <a:lnTo>
                    <a:pt x="6" y="9"/>
                  </a:lnTo>
                  <a:lnTo>
                    <a:pt x="10" y="5"/>
                  </a:lnTo>
                  <a:lnTo>
                    <a:pt x="16"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 name="Freeform 9">
              <a:extLst>
                <a:ext uri="{FF2B5EF4-FFF2-40B4-BE49-F238E27FC236}">
                  <a16:creationId xmlns:a16="http://schemas.microsoft.com/office/drawing/2014/main" id="{4FB2EC71-0F50-44D0-9E78-7F18EAC919F3}"/>
                </a:ext>
              </a:extLst>
            </p:cNvPr>
            <p:cNvSpPr>
              <a:spLocks/>
            </p:cNvSpPr>
            <p:nvPr/>
          </p:nvSpPr>
          <p:spPr bwMode="auto">
            <a:xfrm>
              <a:off x="10115551" y="4260850"/>
              <a:ext cx="74613" cy="433388"/>
            </a:xfrm>
            <a:custGeom>
              <a:avLst/>
              <a:gdLst>
                <a:gd name="T0" fmla="*/ 23 w 47"/>
                <a:gd name="T1" fmla="*/ 0 h 273"/>
                <a:gd name="T2" fmla="*/ 31 w 47"/>
                <a:gd name="T3" fmla="*/ 2 h 273"/>
                <a:gd name="T4" fmla="*/ 37 w 47"/>
                <a:gd name="T5" fmla="*/ 4 h 273"/>
                <a:gd name="T6" fmla="*/ 43 w 47"/>
                <a:gd name="T7" fmla="*/ 10 h 273"/>
                <a:gd name="T8" fmla="*/ 45 w 47"/>
                <a:gd name="T9" fmla="*/ 16 h 273"/>
                <a:gd name="T10" fmla="*/ 47 w 47"/>
                <a:gd name="T11" fmla="*/ 24 h 273"/>
                <a:gd name="T12" fmla="*/ 47 w 47"/>
                <a:gd name="T13" fmla="*/ 250 h 273"/>
                <a:gd name="T14" fmla="*/ 45 w 47"/>
                <a:gd name="T15" fmla="*/ 258 h 273"/>
                <a:gd name="T16" fmla="*/ 43 w 47"/>
                <a:gd name="T17" fmla="*/ 263 h 273"/>
                <a:gd name="T18" fmla="*/ 37 w 47"/>
                <a:gd name="T19" fmla="*/ 267 h 273"/>
                <a:gd name="T20" fmla="*/ 31 w 47"/>
                <a:gd name="T21" fmla="*/ 271 h 273"/>
                <a:gd name="T22" fmla="*/ 23 w 47"/>
                <a:gd name="T23" fmla="*/ 273 h 273"/>
                <a:gd name="T24" fmla="*/ 16 w 47"/>
                <a:gd name="T25" fmla="*/ 271 h 273"/>
                <a:gd name="T26" fmla="*/ 10 w 47"/>
                <a:gd name="T27" fmla="*/ 267 h 273"/>
                <a:gd name="T28" fmla="*/ 6 w 47"/>
                <a:gd name="T29" fmla="*/ 263 h 273"/>
                <a:gd name="T30" fmla="*/ 2 w 47"/>
                <a:gd name="T31" fmla="*/ 258 h 273"/>
                <a:gd name="T32" fmla="*/ 0 w 47"/>
                <a:gd name="T33" fmla="*/ 250 h 273"/>
                <a:gd name="T34" fmla="*/ 2 w 47"/>
                <a:gd name="T35" fmla="*/ 24 h 273"/>
                <a:gd name="T36" fmla="*/ 2 w 47"/>
                <a:gd name="T37" fmla="*/ 16 h 273"/>
                <a:gd name="T38" fmla="*/ 6 w 47"/>
                <a:gd name="T39" fmla="*/ 10 h 273"/>
                <a:gd name="T40" fmla="*/ 10 w 47"/>
                <a:gd name="T41" fmla="*/ 4 h 273"/>
                <a:gd name="T42" fmla="*/ 17 w 47"/>
                <a:gd name="T43" fmla="*/ 2 h 273"/>
                <a:gd name="T44" fmla="*/ 23 w 47"/>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73">
                  <a:moveTo>
                    <a:pt x="23" y="0"/>
                  </a:moveTo>
                  <a:lnTo>
                    <a:pt x="31" y="2"/>
                  </a:lnTo>
                  <a:lnTo>
                    <a:pt x="37" y="4"/>
                  </a:lnTo>
                  <a:lnTo>
                    <a:pt x="43" y="10"/>
                  </a:lnTo>
                  <a:lnTo>
                    <a:pt x="45" y="16"/>
                  </a:lnTo>
                  <a:lnTo>
                    <a:pt x="47" y="24"/>
                  </a:lnTo>
                  <a:lnTo>
                    <a:pt x="47" y="250"/>
                  </a:lnTo>
                  <a:lnTo>
                    <a:pt x="45" y="258"/>
                  </a:lnTo>
                  <a:lnTo>
                    <a:pt x="43" y="263"/>
                  </a:lnTo>
                  <a:lnTo>
                    <a:pt x="37" y="267"/>
                  </a:lnTo>
                  <a:lnTo>
                    <a:pt x="31" y="271"/>
                  </a:lnTo>
                  <a:lnTo>
                    <a:pt x="23" y="273"/>
                  </a:lnTo>
                  <a:lnTo>
                    <a:pt x="16" y="271"/>
                  </a:lnTo>
                  <a:lnTo>
                    <a:pt x="10" y="267"/>
                  </a:lnTo>
                  <a:lnTo>
                    <a:pt x="6" y="263"/>
                  </a:lnTo>
                  <a:lnTo>
                    <a:pt x="2" y="258"/>
                  </a:lnTo>
                  <a:lnTo>
                    <a:pt x="0" y="250"/>
                  </a:lnTo>
                  <a:lnTo>
                    <a:pt x="2" y="24"/>
                  </a:lnTo>
                  <a:lnTo>
                    <a:pt x="2" y="16"/>
                  </a:lnTo>
                  <a:lnTo>
                    <a:pt x="6" y="10"/>
                  </a:lnTo>
                  <a:lnTo>
                    <a:pt x="10" y="4"/>
                  </a:lnTo>
                  <a:lnTo>
                    <a:pt x="17"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 name="Freeform 10">
              <a:extLst>
                <a:ext uri="{FF2B5EF4-FFF2-40B4-BE49-F238E27FC236}">
                  <a16:creationId xmlns:a16="http://schemas.microsoft.com/office/drawing/2014/main" id="{2D7E4777-D689-498F-BB6E-523597D241FE}"/>
                </a:ext>
              </a:extLst>
            </p:cNvPr>
            <p:cNvSpPr>
              <a:spLocks/>
            </p:cNvSpPr>
            <p:nvPr/>
          </p:nvSpPr>
          <p:spPr bwMode="auto">
            <a:xfrm>
              <a:off x="9469438" y="4260850"/>
              <a:ext cx="215900" cy="574675"/>
            </a:xfrm>
            <a:custGeom>
              <a:avLst/>
              <a:gdLst>
                <a:gd name="T0" fmla="*/ 112 w 136"/>
                <a:gd name="T1" fmla="*/ 0 h 362"/>
                <a:gd name="T2" fmla="*/ 118 w 136"/>
                <a:gd name="T3" fmla="*/ 0 h 362"/>
                <a:gd name="T4" fmla="*/ 126 w 136"/>
                <a:gd name="T5" fmla="*/ 4 h 362"/>
                <a:gd name="T6" fmla="*/ 130 w 136"/>
                <a:gd name="T7" fmla="*/ 8 h 362"/>
                <a:gd name="T8" fmla="*/ 134 w 136"/>
                <a:gd name="T9" fmla="*/ 16 h 362"/>
                <a:gd name="T10" fmla="*/ 136 w 136"/>
                <a:gd name="T11" fmla="*/ 22 h 362"/>
                <a:gd name="T12" fmla="*/ 134 w 136"/>
                <a:gd name="T13" fmla="*/ 29 h 362"/>
                <a:gd name="T14" fmla="*/ 44 w 136"/>
                <a:gd name="T15" fmla="*/ 347 h 362"/>
                <a:gd name="T16" fmla="*/ 41 w 136"/>
                <a:gd name="T17" fmla="*/ 352 h 362"/>
                <a:gd name="T18" fmla="*/ 35 w 136"/>
                <a:gd name="T19" fmla="*/ 358 h 362"/>
                <a:gd name="T20" fmla="*/ 29 w 136"/>
                <a:gd name="T21" fmla="*/ 362 h 362"/>
                <a:gd name="T22" fmla="*/ 23 w 136"/>
                <a:gd name="T23" fmla="*/ 362 h 362"/>
                <a:gd name="T24" fmla="*/ 15 w 136"/>
                <a:gd name="T25" fmla="*/ 362 h 362"/>
                <a:gd name="T26" fmla="*/ 10 w 136"/>
                <a:gd name="T27" fmla="*/ 358 h 362"/>
                <a:gd name="T28" fmla="*/ 4 w 136"/>
                <a:gd name="T29" fmla="*/ 354 h 362"/>
                <a:gd name="T30" fmla="*/ 0 w 136"/>
                <a:gd name="T31" fmla="*/ 348 h 362"/>
                <a:gd name="T32" fmla="*/ 0 w 136"/>
                <a:gd name="T33" fmla="*/ 341 h 362"/>
                <a:gd name="T34" fmla="*/ 0 w 136"/>
                <a:gd name="T35" fmla="*/ 335 h 362"/>
                <a:gd name="T36" fmla="*/ 91 w 136"/>
                <a:gd name="T37" fmla="*/ 16 h 362"/>
                <a:gd name="T38" fmla="*/ 93 w 136"/>
                <a:gd name="T39" fmla="*/ 10 h 362"/>
                <a:gd name="T40" fmla="*/ 99 w 136"/>
                <a:gd name="T41" fmla="*/ 4 h 362"/>
                <a:gd name="T42" fmla="*/ 105 w 136"/>
                <a:gd name="T43" fmla="*/ 2 h 362"/>
                <a:gd name="T44" fmla="*/ 112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112" y="0"/>
                  </a:moveTo>
                  <a:lnTo>
                    <a:pt x="118" y="0"/>
                  </a:lnTo>
                  <a:lnTo>
                    <a:pt x="126" y="4"/>
                  </a:lnTo>
                  <a:lnTo>
                    <a:pt x="130" y="8"/>
                  </a:lnTo>
                  <a:lnTo>
                    <a:pt x="134" y="16"/>
                  </a:lnTo>
                  <a:lnTo>
                    <a:pt x="136" y="22"/>
                  </a:lnTo>
                  <a:lnTo>
                    <a:pt x="134" y="29"/>
                  </a:lnTo>
                  <a:lnTo>
                    <a:pt x="44" y="347"/>
                  </a:lnTo>
                  <a:lnTo>
                    <a:pt x="41" y="352"/>
                  </a:lnTo>
                  <a:lnTo>
                    <a:pt x="35" y="358"/>
                  </a:lnTo>
                  <a:lnTo>
                    <a:pt x="29" y="362"/>
                  </a:lnTo>
                  <a:lnTo>
                    <a:pt x="23" y="362"/>
                  </a:lnTo>
                  <a:lnTo>
                    <a:pt x="15" y="362"/>
                  </a:lnTo>
                  <a:lnTo>
                    <a:pt x="10" y="358"/>
                  </a:lnTo>
                  <a:lnTo>
                    <a:pt x="4" y="354"/>
                  </a:lnTo>
                  <a:lnTo>
                    <a:pt x="0" y="348"/>
                  </a:lnTo>
                  <a:lnTo>
                    <a:pt x="0" y="341"/>
                  </a:lnTo>
                  <a:lnTo>
                    <a:pt x="0" y="335"/>
                  </a:lnTo>
                  <a:lnTo>
                    <a:pt x="91" y="16"/>
                  </a:lnTo>
                  <a:lnTo>
                    <a:pt x="93" y="10"/>
                  </a:lnTo>
                  <a:lnTo>
                    <a:pt x="99" y="4"/>
                  </a:lnTo>
                  <a:lnTo>
                    <a:pt x="105" y="2"/>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 name="Freeform 11">
              <a:extLst>
                <a:ext uri="{FF2B5EF4-FFF2-40B4-BE49-F238E27FC236}">
                  <a16:creationId xmlns:a16="http://schemas.microsoft.com/office/drawing/2014/main" id="{43C52AB4-0831-446B-A846-C201BE858F73}"/>
                </a:ext>
              </a:extLst>
            </p:cNvPr>
            <p:cNvSpPr>
              <a:spLocks/>
            </p:cNvSpPr>
            <p:nvPr/>
          </p:nvSpPr>
          <p:spPr bwMode="auto">
            <a:xfrm>
              <a:off x="10623551" y="4260850"/>
              <a:ext cx="215900" cy="574675"/>
            </a:xfrm>
            <a:custGeom>
              <a:avLst/>
              <a:gdLst>
                <a:gd name="T0" fmla="*/ 23 w 136"/>
                <a:gd name="T1" fmla="*/ 0 h 362"/>
                <a:gd name="T2" fmla="*/ 29 w 136"/>
                <a:gd name="T3" fmla="*/ 2 h 362"/>
                <a:gd name="T4" fmla="*/ 35 w 136"/>
                <a:gd name="T5" fmla="*/ 4 h 362"/>
                <a:gd name="T6" fmla="*/ 41 w 136"/>
                <a:gd name="T7" fmla="*/ 10 h 362"/>
                <a:gd name="T8" fmla="*/ 43 w 136"/>
                <a:gd name="T9" fmla="*/ 16 h 362"/>
                <a:gd name="T10" fmla="*/ 134 w 136"/>
                <a:gd name="T11" fmla="*/ 335 h 362"/>
                <a:gd name="T12" fmla="*/ 136 w 136"/>
                <a:gd name="T13" fmla="*/ 341 h 362"/>
                <a:gd name="T14" fmla="*/ 134 w 136"/>
                <a:gd name="T15" fmla="*/ 348 h 362"/>
                <a:gd name="T16" fmla="*/ 130 w 136"/>
                <a:gd name="T17" fmla="*/ 354 h 362"/>
                <a:gd name="T18" fmla="*/ 126 w 136"/>
                <a:gd name="T19" fmla="*/ 358 h 362"/>
                <a:gd name="T20" fmla="*/ 118 w 136"/>
                <a:gd name="T21" fmla="*/ 362 h 362"/>
                <a:gd name="T22" fmla="*/ 112 w 136"/>
                <a:gd name="T23" fmla="*/ 362 h 362"/>
                <a:gd name="T24" fmla="*/ 105 w 136"/>
                <a:gd name="T25" fmla="*/ 362 h 362"/>
                <a:gd name="T26" fmla="*/ 99 w 136"/>
                <a:gd name="T27" fmla="*/ 358 h 362"/>
                <a:gd name="T28" fmla="*/ 93 w 136"/>
                <a:gd name="T29" fmla="*/ 352 h 362"/>
                <a:gd name="T30" fmla="*/ 91 w 136"/>
                <a:gd name="T31" fmla="*/ 347 h 362"/>
                <a:gd name="T32" fmla="*/ 0 w 136"/>
                <a:gd name="T33" fmla="*/ 29 h 362"/>
                <a:gd name="T34" fmla="*/ 0 w 136"/>
                <a:gd name="T35" fmla="*/ 22 h 362"/>
                <a:gd name="T36" fmla="*/ 0 w 136"/>
                <a:gd name="T37" fmla="*/ 16 h 362"/>
                <a:gd name="T38" fmla="*/ 4 w 136"/>
                <a:gd name="T39" fmla="*/ 8 h 362"/>
                <a:gd name="T40" fmla="*/ 10 w 136"/>
                <a:gd name="T41" fmla="*/ 4 h 362"/>
                <a:gd name="T42" fmla="*/ 15 w 136"/>
                <a:gd name="T43" fmla="*/ 0 h 362"/>
                <a:gd name="T44" fmla="*/ 23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23" y="0"/>
                  </a:moveTo>
                  <a:lnTo>
                    <a:pt x="29" y="2"/>
                  </a:lnTo>
                  <a:lnTo>
                    <a:pt x="35" y="4"/>
                  </a:lnTo>
                  <a:lnTo>
                    <a:pt x="41" y="10"/>
                  </a:lnTo>
                  <a:lnTo>
                    <a:pt x="43" y="16"/>
                  </a:lnTo>
                  <a:lnTo>
                    <a:pt x="134" y="335"/>
                  </a:lnTo>
                  <a:lnTo>
                    <a:pt x="136" y="341"/>
                  </a:lnTo>
                  <a:lnTo>
                    <a:pt x="134" y="348"/>
                  </a:lnTo>
                  <a:lnTo>
                    <a:pt x="130" y="354"/>
                  </a:lnTo>
                  <a:lnTo>
                    <a:pt x="126" y="358"/>
                  </a:lnTo>
                  <a:lnTo>
                    <a:pt x="118" y="362"/>
                  </a:lnTo>
                  <a:lnTo>
                    <a:pt x="112" y="362"/>
                  </a:lnTo>
                  <a:lnTo>
                    <a:pt x="105" y="362"/>
                  </a:lnTo>
                  <a:lnTo>
                    <a:pt x="99" y="358"/>
                  </a:lnTo>
                  <a:lnTo>
                    <a:pt x="93" y="352"/>
                  </a:lnTo>
                  <a:lnTo>
                    <a:pt x="91" y="347"/>
                  </a:lnTo>
                  <a:lnTo>
                    <a:pt x="0" y="29"/>
                  </a:lnTo>
                  <a:lnTo>
                    <a:pt x="0" y="22"/>
                  </a:lnTo>
                  <a:lnTo>
                    <a:pt x="0" y="16"/>
                  </a:lnTo>
                  <a:lnTo>
                    <a:pt x="4" y="8"/>
                  </a:lnTo>
                  <a:lnTo>
                    <a:pt x="10"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 name="Freeform 12">
              <a:extLst>
                <a:ext uri="{FF2B5EF4-FFF2-40B4-BE49-F238E27FC236}">
                  <a16:creationId xmlns:a16="http://schemas.microsoft.com/office/drawing/2014/main" id="{3E760BFD-BCAD-4FC4-A596-521DB55EF2E7}"/>
                </a:ext>
              </a:extLst>
            </p:cNvPr>
            <p:cNvSpPr>
              <a:spLocks/>
            </p:cNvSpPr>
            <p:nvPr/>
          </p:nvSpPr>
          <p:spPr bwMode="auto">
            <a:xfrm>
              <a:off x="9036051" y="4260850"/>
              <a:ext cx="2308225" cy="74613"/>
            </a:xfrm>
            <a:custGeom>
              <a:avLst/>
              <a:gdLst>
                <a:gd name="T0" fmla="*/ 23 w 1454"/>
                <a:gd name="T1" fmla="*/ 0 h 47"/>
                <a:gd name="T2" fmla="*/ 1430 w 1454"/>
                <a:gd name="T3" fmla="*/ 0 h 47"/>
                <a:gd name="T4" fmla="*/ 1438 w 1454"/>
                <a:gd name="T5" fmla="*/ 2 h 47"/>
                <a:gd name="T6" fmla="*/ 1444 w 1454"/>
                <a:gd name="T7" fmla="*/ 4 h 47"/>
                <a:gd name="T8" fmla="*/ 1450 w 1454"/>
                <a:gd name="T9" fmla="*/ 10 h 47"/>
                <a:gd name="T10" fmla="*/ 1452 w 1454"/>
                <a:gd name="T11" fmla="*/ 16 h 47"/>
                <a:gd name="T12" fmla="*/ 1454 w 1454"/>
                <a:gd name="T13" fmla="*/ 24 h 47"/>
                <a:gd name="T14" fmla="*/ 1452 w 1454"/>
                <a:gd name="T15" fmla="*/ 31 h 47"/>
                <a:gd name="T16" fmla="*/ 1450 w 1454"/>
                <a:gd name="T17" fmla="*/ 37 h 47"/>
                <a:gd name="T18" fmla="*/ 1444 w 1454"/>
                <a:gd name="T19" fmla="*/ 41 h 47"/>
                <a:gd name="T20" fmla="*/ 1438 w 1454"/>
                <a:gd name="T21" fmla="*/ 45 h 47"/>
                <a:gd name="T22" fmla="*/ 1430 w 1454"/>
                <a:gd name="T23" fmla="*/ 47 h 47"/>
                <a:gd name="T24" fmla="*/ 23 w 1454"/>
                <a:gd name="T25" fmla="*/ 47 h 47"/>
                <a:gd name="T26" fmla="*/ 15 w 1454"/>
                <a:gd name="T27" fmla="*/ 45 h 47"/>
                <a:gd name="T28" fmla="*/ 9 w 1454"/>
                <a:gd name="T29" fmla="*/ 41 h 47"/>
                <a:gd name="T30" fmla="*/ 3 w 1454"/>
                <a:gd name="T31" fmla="*/ 37 h 47"/>
                <a:gd name="T32" fmla="*/ 0 w 1454"/>
                <a:gd name="T33" fmla="*/ 31 h 47"/>
                <a:gd name="T34" fmla="*/ 0 w 1454"/>
                <a:gd name="T35" fmla="*/ 24 h 47"/>
                <a:gd name="T36" fmla="*/ 0 w 1454"/>
                <a:gd name="T37" fmla="*/ 16 h 47"/>
                <a:gd name="T38" fmla="*/ 3 w 1454"/>
                <a:gd name="T39" fmla="*/ 10 h 47"/>
                <a:gd name="T40" fmla="*/ 9 w 1454"/>
                <a:gd name="T41" fmla="*/ 4 h 47"/>
                <a:gd name="T42" fmla="*/ 15 w 1454"/>
                <a:gd name="T43" fmla="*/ 2 h 47"/>
                <a:gd name="T44" fmla="*/ 23 w 1454"/>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4" h="47">
                  <a:moveTo>
                    <a:pt x="23" y="0"/>
                  </a:moveTo>
                  <a:lnTo>
                    <a:pt x="1430" y="0"/>
                  </a:lnTo>
                  <a:lnTo>
                    <a:pt x="1438" y="2"/>
                  </a:lnTo>
                  <a:lnTo>
                    <a:pt x="1444" y="4"/>
                  </a:lnTo>
                  <a:lnTo>
                    <a:pt x="1450" y="10"/>
                  </a:lnTo>
                  <a:lnTo>
                    <a:pt x="1452" y="16"/>
                  </a:lnTo>
                  <a:lnTo>
                    <a:pt x="1454" y="24"/>
                  </a:lnTo>
                  <a:lnTo>
                    <a:pt x="1452" y="31"/>
                  </a:lnTo>
                  <a:lnTo>
                    <a:pt x="1450" y="37"/>
                  </a:lnTo>
                  <a:lnTo>
                    <a:pt x="1444" y="41"/>
                  </a:lnTo>
                  <a:lnTo>
                    <a:pt x="1438" y="45"/>
                  </a:lnTo>
                  <a:lnTo>
                    <a:pt x="1430" y="47"/>
                  </a:lnTo>
                  <a:lnTo>
                    <a:pt x="23" y="47"/>
                  </a:lnTo>
                  <a:lnTo>
                    <a:pt x="15" y="45"/>
                  </a:lnTo>
                  <a:lnTo>
                    <a:pt x="9" y="41"/>
                  </a:lnTo>
                  <a:lnTo>
                    <a:pt x="3" y="37"/>
                  </a:lnTo>
                  <a:lnTo>
                    <a:pt x="0" y="31"/>
                  </a:lnTo>
                  <a:lnTo>
                    <a:pt x="0" y="24"/>
                  </a:lnTo>
                  <a:lnTo>
                    <a:pt x="0" y="16"/>
                  </a:lnTo>
                  <a:lnTo>
                    <a:pt x="3" y="10"/>
                  </a:lnTo>
                  <a:lnTo>
                    <a:pt x="9" y="4"/>
                  </a:lnTo>
                  <a:lnTo>
                    <a:pt x="15"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27" name="Group 26">
            <a:extLst>
              <a:ext uri="{FF2B5EF4-FFF2-40B4-BE49-F238E27FC236}">
                <a16:creationId xmlns:a16="http://schemas.microsoft.com/office/drawing/2014/main" id="{4B812020-EE2E-42BD-A28D-A57B2BDEA63F}"/>
              </a:ext>
            </a:extLst>
          </p:cNvPr>
          <p:cNvGrpSpPr/>
          <p:nvPr/>
        </p:nvGrpSpPr>
        <p:grpSpPr>
          <a:xfrm>
            <a:off x="5649570" y="2066556"/>
            <a:ext cx="528038" cy="433981"/>
            <a:chOff x="6007101" y="2809875"/>
            <a:chExt cx="2655888" cy="2025650"/>
          </a:xfrm>
          <a:solidFill>
            <a:schemeClr val="bg1"/>
          </a:solidFill>
        </p:grpSpPr>
        <p:sp>
          <p:nvSpPr>
            <p:cNvPr id="28" name="Freeform 13">
              <a:extLst>
                <a:ext uri="{FF2B5EF4-FFF2-40B4-BE49-F238E27FC236}">
                  <a16:creationId xmlns:a16="http://schemas.microsoft.com/office/drawing/2014/main" id="{58A36BF6-339E-4DA2-93E6-55D7E7887F46}"/>
                </a:ext>
              </a:extLst>
            </p:cNvPr>
            <p:cNvSpPr>
              <a:spLocks noEditPoints="1"/>
            </p:cNvSpPr>
            <p:nvPr/>
          </p:nvSpPr>
          <p:spPr bwMode="auto">
            <a:xfrm>
              <a:off x="6007101" y="2809875"/>
              <a:ext cx="2655888" cy="2025650"/>
            </a:xfrm>
            <a:custGeom>
              <a:avLst/>
              <a:gdLst>
                <a:gd name="T0" fmla="*/ 519 w 1673"/>
                <a:gd name="T1" fmla="*/ 1226 h 1276"/>
                <a:gd name="T2" fmla="*/ 1151 w 1673"/>
                <a:gd name="T3" fmla="*/ 1228 h 1276"/>
                <a:gd name="T4" fmla="*/ 1149 w 1673"/>
                <a:gd name="T5" fmla="*/ 885 h 1276"/>
                <a:gd name="T6" fmla="*/ 484 w 1673"/>
                <a:gd name="T7" fmla="*/ 721 h 1276"/>
                <a:gd name="T8" fmla="*/ 386 w 1673"/>
                <a:gd name="T9" fmla="*/ 1156 h 1276"/>
                <a:gd name="T10" fmla="*/ 442 w 1673"/>
                <a:gd name="T11" fmla="*/ 1224 h 1276"/>
                <a:gd name="T12" fmla="*/ 471 w 1673"/>
                <a:gd name="T13" fmla="*/ 887 h 1276"/>
                <a:gd name="T14" fmla="*/ 521 w 1673"/>
                <a:gd name="T15" fmla="*/ 837 h 1276"/>
                <a:gd name="T16" fmla="*/ 1196 w 1673"/>
                <a:gd name="T17" fmla="*/ 868 h 1276"/>
                <a:gd name="T18" fmla="*/ 1208 w 1673"/>
                <a:gd name="T19" fmla="*/ 1228 h 1276"/>
                <a:gd name="T20" fmla="*/ 1281 w 1673"/>
                <a:gd name="T21" fmla="*/ 1179 h 1276"/>
                <a:gd name="T22" fmla="*/ 1206 w 1673"/>
                <a:gd name="T23" fmla="*/ 742 h 1276"/>
                <a:gd name="T24" fmla="*/ 1006 w 1673"/>
                <a:gd name="T25" fmla="*/ 700 h 1276"/>
                <a:gd name="T26" fmla="*/ 880 w 1673"/>
                <a:gd name="T27" fmla="*/ 802 h 1276"/>
                <a:gd name="T28" fmla="*/ 715 w 1673"/>
                <a:gd name="T29" fmla="*/ 764 h 1276"/>
                <a:gd name="T30" fmla="*/ 729 w 1673"/>
                <a:gd name="T31" fmla="*/ 593 h 1276"/>
                <a:gd name="T32" fmla="*/ 719 w 1673"/>
                <a:gd name="T33" fmla="*/ 646 h 1276"/>
                <a:gd name="T34" fmla="*/ 713 w 1673"/>
                <a:gd name="T35" fmla="*/ 684 h 1276"/>
                <a:gd name="T36" fmla="*/ 835 w 1673"/>
                <a:gd name="T37" fmla="*/ 758 h 1276"/>
                <a:gd name="T38" fmla="*/ 958 w 1673"/>
                <a:gd name="T39" fmla="*/ 684 h 1276"/>
                <a:gd name="T40" fmla="*/ 952 w 1673"/>
                <a:gd name="T41" fmla="*/ 646 h 1276"/>
                <a:gd name="T42" fmla="*/ 942 w 1673"/>
                <a:gd name="T43" fmla="*/ 595 h 1276"/>
                <a:gd name="T44" fmla="*/ 830 w 1673"/>
                <a:gd name="T45" fmla="*/ 624 h 1276"/>
                <a:gd name="T46" fmla="*/ 705 w 1673"/>
                <a:gd name="T47" fmla="*/ 232 h 1276"/>
                <a:gd name="T48" fmla="*/ 678 w 1673"/>
                <a:gd name="T49" fmla="*/ 251 h 1276"/>
                <a:gd name="T50" fmla="*/ 698 w 1673"/>
                <a:gd name="T51" fmla="*/ 491 h 1276"/>
                <a:gd name="T52" fmla="*/ 831 w 1673"/>
                <a:gd name="T53" fmla="*/ 576 h 1276"/>
                <a:gd name="T54" fmla="*/ 946 w 1673"/>
                <a:gd name="T55" fmla="*/ 530 h 1276"/>
                <a:gd name="T56" fmla="*/ 994 w 1673"/>
                <a:gd name="T57" fmla="*/ 417 h 1276"/>
                <a:gd name="T58" fmla="*/ 983 w 1673"/>
                <a:gd name="T59" fmla="*/ 238 h 1276"/>
                <a:gd name="T60" fmla="*/ 731 w 1673"/>
                <a:gd name="T61" fmla="*/ 50 h 1276"/>
                <a:gd name="T62" fmla="*/ 705 w 1673"/>
                <a:gd name="T63" fmla="*/ 69 h 1276"/>
                <a:gd name="T64" fmla="*/ 694 w 1673"/>
                <a:gd name="T65" fmla="*/ 96 h 1276"/>
                <a:gd name="T66" fmla="*/ 641 w 1673"/>
                <a:gd name="T67" fmla="*/ 118 h 1276"/>
                <a:gd name="T68" fmla="*/ 626 w 1673"/>
                <a:gd name="T69" fmla="*/ 294 h 1276"/>
                <a:gd name="T70" fmla="*/ 643 w 1673"/>
                <a:gd name="T71" fmla="*/ 214 h 1276"/>
                <a:gd name="T72" fmla="*/ 967 w 1673"/>
                <a:gd name="T73" fmla="*/ 183 h 1276"/>
                <a:gd name="T74" fmla="*/ 1039 w 1673"/>
                <a:gd name="T75" fmla="*/ 236 h 1276"/>
                <a:gd name="T76" fmla="*/ 1047 w 1673"/>
                <a:gd name="T77" fmla="*/ 286 h 1276"/>
                <a:gd name="T78" fmla="*/ 1004 w 1673"/>
                <a:gd name="T79" fmla="*/ 69 h 1276"/>
                <a:gd name="T80" fmla="*/ 731 w 1673"/>
                <a:gd name="T81" fmla="*/ 0 h 1276"/>
                <a:gd name="T82" fmla="*/ 1051 w 1673"/>
                <a:gd name="T83" fmla="*/ 46 h 1276"/>
                <a:gd name="T84" fmla="*/ 1095 w 1673"/>
                <a:gd name="T85" fmla="*/ 286 h 1276"/>
                <a:gd name="T86" fmla="*/ 1043 w 1673"/>
                <a:gd name="T87" fmla="*/ 359 h 1276"/>
                <a:gd name="T88" fmla="*/ 1014 w 1673"/>
                <a:gd name="T89" fmla="*/ 524 h 1276"/>
                <a:gd name="T90" fmla="*/ 1000 w 1673"/>
                <a:gd name="T91" fmla="*/ 603 h 1276"/>
                <a:gd name="T92" fmla="*/ 1254 w 1673"/>
                <a:gd name="T93" fmla="*/ 727 h 1276"/>
                <a:gd name="T94" fmla="*/ 1326 w 1673"/>
                <a:gd name="T95" fmla="*/ 1197 h 1276"/>
                <a:gd name="T96" fmla="*/ 1661 w 1673"/>
                <a:gd name="T97" fmla="*/ 1233 h 1276"/>
                <a:gd name="T98" fmla="*/ 1671 w 1673"/>
                <a:gd name="T99" fmla="*/ 1261 h 1276"/>
                <a:gd name="T100" fmla="*/ 1648 w 1673"/>
                <a:gd name="T101" fmla="*/ 1276 h 1276"/>
                <a:gd name="T102" fmla="*/ 4 w 1673"/>
                <a:gd name="T103" fmla="*/ 1266 h 1276"/>
                <a:gd name="T104" fmla="*/ 4 w 1673"/>
                <a:gd name="T105" fmla="*/ 1237 h 1276"/>
                <a:gd name="T106" fmla="*/ 364 w 1673"/>
                <a:gd name="T107" fmla="*/ 1228 h 1276"/>
                <a:gd name="T108" fmla="*/ 407 w 1673"/>
                <a:gd name="T109" fmla="*/ 760 h 1276"/>
                <a:gd name="T110" fmla="*/ 494 w 1673"/>
                <a:gd name="T111" fmla="*/ 661 h 1276"/>
                <a:gd name="T112" fmla="*/ 680 w 1673"/>
                <a:gd name="T113" fmla="*/ 551 h 1276"/>
                <a:gd name="T114" fmla="*/ 628 w 1673"/>
                <a:gd name="T115" fmla="*/ 410 h 1276"/>
                <a:gd name="T116" fmla="*/ 579 w 1673"/>
                <a:gd name="T117" fmla="*/ 311 h 1276"/>
                <a:gd name="T118" fmla="*/ 591 w 1673"/>
                <a:gd name="T119" fmla="*/ 102 h 1276"/>
                <a:gd name="T120" fmla="*/ 669 w 1673"/>
                <a:gd name="T121" fmla="*/ 33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3" h="1276">
                  <a:moveTo>
                    <a:pt x="521" y="885"/>
                  </a:moveTo>
                  <a:lnTo>
                    <a:pt x="521" y="885"/>
                  </a:lnTo>
                  <a:lnTo>
                    <a:pt x="519" y="887"/>
                  </a:lnTo>
                  <a:lnTo>
                    <a:pt x="519" y="1226"/>
                  </a:lnTo>
                  <a:lnTo>
                    <a:pt x="521" y="1228"/>
                  </a:lnTo>
                  <a:lnTo>
                    <a:pt x="521" y="1228"/>
                  </a:lnTo>
                  <a:lnTo>
                    <a:pt x="1149" y="1228"/>
                  </a:lnTo>
                  <a:lnTo>
                    <a:pt x="1151" y="1228"/>
                  </a:lnTo>
                  <a:lnTo>
                    <a:pt x="1151" y="1226"/>
                  </a:lnTo>
                  <a:lnTo>
                    <a:pt x="1151" y="887"/>
                  </a:lnTo>
                  <a:lnTo>
                    <a:pt x="1151" y="885"/>
                  </a:lnTo>
                  <a:lnTo>
                    <a:pt x="1149" y="885"/>
                  </a:lnTo>
                  <a:lnTo>
                    <a:pt x="521" y="885"/>
                  </a:lnTo>
                  <a:close/>
                  <a:moveTo>
                    <a:pt x="655" y="659"/>
                  </a:moveTo>
                  <a:lnTo>
                    <a:pt x="510" y="707"/>
                  </a:lnTo>
                  <a:lnTo>
                    <a:pt x="484" y="721"/>
                  </a:lnTo>
                  <a:lnTo>
                    <a:pt x="465" y="742"/>
                  </a:lnTo>
                  <a:lnTo>
                    <a:pt x="455" y="769"/>
                  </a:lnTo>
                  <a:lnTo>
                    <a:pt x="386" y="1133"/>
                  </a:lnTo>
                  <a:lnTo>
                    <a:pt x="386" y="1156"/>
                  </a:lnTo>
                  <a:lnTo>
                    <a:pt x="391" y="1179"/>
                  </a:lnTo>
                  <a:lnTo>
                    <a:pt x="403" y="1199"/>
                  </a:lnTo>
                  <a:lnTo>
                    <a:pt x="420" y="1214"/>
                  </a:lnTo>
                  <a:lnTo>
                    <a:pt x="442" y="1224"/>
                  </a:lnTo>
                  <a:lnTo>
                    <a:pt x="465" y="1228"/>
                  </a:lnTo>
                  <a:lnTo>
                    <a:pt x="471" y="1228"/>
                  </a:lnTo>
                  <a:lnTo>
                    <a:pt x="471" y="1226"/>
                  </a:lnTo>
                  <a:lnTo>
                    <a:pt x="471" y="887"/>
                  </a:lnTo>
                  <a:lnTo>
                    <a:pt x="475" y="868"/>
                  </a:lnTo>
                  <a:lnTo>
                    <a:pt x="486" y="851"/>
                  </a:lnTo>
                  <a:lnTo>
                    <a:pt x="502" y="841"/>
                  </a:lnTo>
                  <a:lnTo>
                    <a:pt x="521" y="837"/>
                  </a:lnTo>
                  <a:lnTo>
                    <a:pt x="1149" y="837"/>
                  </a:lnTo>
                  <a:lnTo>
                    <a:pt x="1169" y="841"/>
                  </a:lnTo>
                  <a:lnTo>
                    <a:pt x="1186" y="851"/>
                  </a:lnTo>
                  <a:lnTo>
                    <a:pt x="1196" y="868"/>
                  </a:lnTo>
                  <a:lnTo>
                    <a:pt x="1200" y="887"/>
                  </a:lnTo>
                  <a:lnTo>
                    <a:pt x="1200" y="1226"/>
                  </a:lnTo>
                  <a:lnTo>
                    <a:pt x="1200" y="1228"/>
                  </a:lnTo>
                  <a:lnTo>
                    <a:pt x="1208" y="1228"/>
                  </a:lnTo>
                  <a:lnTo>
                    <a:pt x="1231" y="1224"/>
                  </a:lnTo>
                  <a:lnTo>
                    <a:pt x="1250" y="1214"/>
                  </a:lnTo>
                  <a:lnTo>
                    <a:pt x="1268" y="1199"/>
                  </a:lnTo>
                  <a:lnTo>
                    <a:pt x="1281" y="1179"/>
                  </a:lnTo>
                  <a:lnTo>
                    <a:pt x="1287" y="1156"/>
                  </a:lnTo>
                  <a:lnTo>
                    <a:pt x="1285" y="1133"/>
                  </a:lnTo>
                  <a:lnTo>
                    <a:pt x="1215" y="769"/>
                  </a:lnTo>
                  <a:lnTo>
                    <a:pt x="1206" y="742"/>
                  </a:lnTo>
                  <a:lnTo>
                    <a:pt x="1188" y="721"/>
                  </a:lnTo>
                  <a:lnTo>
                    <a:pt x="1163" y="707"/>
                  </a:lnTo>
                  <a:lnTo>
                    <a:pt x="1016" y="659"/>
                  </a:lnTo>
                  <a:lnTo>
                    <a:pt x="1006" y="700"/>
                  </a:lnTo>
                  <a:lnTo>
                    <a:pt x="985" y="735"/>
                  </a:lnTo>
                  <a:lnTo>
                    <a:pt x="958" y="764"/>
                  </a:lnTo>
                  <a:lnTo>
                    <a:pt x="921" y="787"/>
                  </a:lnTo>
                  <a:lnTo>
                    <a:pt x="880" y="802"/>
                  </a:lnTo>
                  <a:lnTo>
                    <a:pt x="835" y="806"/>
                  </a:lnTo>
                  <a:lnTo>
                    <a:pt x="791" y="802"/>
                  </a:lnTo>
                  <a:lnTo>
                    <a:pt x="750" y="787"/>
                  </a:lnTo>
                  <a:lnTo>
                    <a:pt x="715" y="764"/>
                  </a:lnTo>
                  <a:lnTo>
                    <a:pt x="686" y="735"/>
                  </a:lnTo>
                  <a:lnTo>
                    <a:pt x="667" y="700"/>
                  </a:lnTo>
                  <a:lnTo>
                    <a:pt x="655" y="659"/>
                  </a:lnTo>
                  <a:close/>
                  <a:moveTo>
                    <a:pt x="729" y="593"/>
                  </a:moveTo>
                  <a:lnTo>
                    <a:pt x="729" y="626"/>
                  </a:lnTo>
                  <a:lnTo>
                    <a:pt x="729" y="634"/>
                  </a:lnTo>
                  <a:lnTo>
                    <a:pt x="725" y="640"/>
                  </a:lnTo>
                  <a:lnTo>
                    <a:pt x="719" y="646"/>
                  </a:lnTo>
                  <a:lnTo>
                    <a:pt x="713" y="649"/>
                  </a:lnTo>
                  <a:lnTo>
                    <a:pt x="705" y="649"/>
                  </a:lnTo>
                  <a:lnTo>
                    <a:pt x="704" y="649"/>
                  </a:lnTo>
                  <a:lnTo>
                    <a:pt x="713" y="684"/>
                  </a:lnTo>
                  <a:lnTo>
                    <a:pt x="733" y="713"/>
                  </a:lnTo>
                  <a:lnTo>
                    <a:pt x="762" y="736"/>
                  </a:lnTo>
                  <a:lnTo>
                    <a:pt x="797" y="752"/>
                  </a:lnTo>
                  <a:lnTo>
                    <a:pt x="835" y="758"/>
                  </a:lnTo>
                  <a:lnTo>
                    <a:pt x="876" y="752"/>
                  </a:lnTo>
                  <a:lnTo>
                    <a:pt x="911" y="736"/>
                  </a:lnTo>
                  <a:lnTo>
                    <a:pt x="938" y="713"/>
                  </a:lnTo>
                  <a:lnTo>
                    <a:pt x="958" y="684"/>
                  </a:lnTo>
                  <a:lnTo>
                    <a:pt x="967" y="649"/>
                  </a:lnTo>
                  <a:lnTo>
                    <a:pt x="967" y="649"/>
                  </a:lnTo>
                  <a:lnTo>
                    <a:pt x="959" y="649"/>
                  </a:lnTo>
                  <a:lnTo>
                    <a:pt x="952" y="646"/>
                  </a:lnTo>
                  <a:lnTo>
                    <a:pt x="948" y="640"/>
                  </a:lnTo>
                  <a:lnTo>
                    <a:pt x="944" y="634"/>
                  </a:lnTo>
                  <a:lnTo>
                    <a:pt x="942" y="626"/>
                  </a:lnTo>
                  <a:lnTo>
                    <a:pt x="942" y="595"/>
                  </a:lnTo>
                  <a:lnTo>
                    <a:pt x="909" y="611"/>
                  </a:lnTo>
                  <a:lnTo>
                    <a:pt x="874" y="620"/>
                  </a:lnTo>
                  <a:lnTo>
                    <a:pt x="835" y="624"/>
                  </a:lnTo>
                  <a:lnTo>
                    <a:pt x="830" y="624"/>
                  </a:lnTo>
                  <a:lnTo>
                    <a:pt x="795" y="620"/>
                  </a:lnTo>
                  <a:lnTo>
                    <a:pt x="760" y="609"/>
                  </a:lnTo>
                  <a:lnTo>
                    <a:pt x="729" y="593"/>
                  </a:lnTo>
                  <a:close/>
                  <a:moveTo>
                    <a:pt x="705" y="232"/>
                  </a:moveTo>
                  <a:lnTo>
                    <a:pt x="696" y="234"/>
                  </a:lnTo>
                  <a:lnTo>
                    <a:pt x="688" y="238"/>
                  </a:lnTo>
                  <a:lnTo>
                    <a:pt x="682" y="243"/>
                  </a:lnTo>
                  <a:lnTo>
                    <a:pt x="678" y="251"/>
                  </a:lnTo>
                  <a:lnTo>
                    <a:pt x="676" y="261"/>
                  </a:lnTo>
                  <a:lnTo>
                    <a:pt x="676" y="410"/>
                  </a:lnTo>
                  <a:lnTo>
                    <a:pt x="682" y="452"/>
                  </a:lnTo>
                  <a:lnTo>
                    <a:pt x="698" y="491"/>
                  </a:lnTo>
                  <a:lnTo>
                    <a:pt x="723" y="524"/>
                  </a:lnTo>
                  <a:lnTo>
                    <a:pt x="754" y="551"/>
                  </a:lnTo>
                  <a:lnTo>
                    <a:pt x="791" y="568"/>
                  </a:lnTo>
                  <a:lnTo>
                    <a:pt x="831" y="576"/>
                  </a:lnTo>
                  <a:lnTo>
                    <a:pt x="863" y="572"/>
                  </a:lnTo>
                  <a:lnTo>
                    <a:pt x="894" y="564"/>
                  </a:lnTo>
                  <a:lnTo>
                    <a:pt x="921" y="551"/>
                  </a:lnTo>
                  <a:lnTo>
                    <a:pt x="946" y="530"/>
                  </a:lnTo>
                  <a:lnTo>
                    <a:pt x="967" y="506"/>
                  </a:lnTo>
                  <a:lnTo>
                    <a:pt x="983" y="479"/>
                  </a:lnTo>
                  <a:lnTo>
                    <a:pt x="990" y="448"/>
                  </a:lnTo>
                  <a:lnTo>
                    <a:pt x="994" y="417"/>
                  </a:lnTo>
                  <a:lnTo>
                    <a:pt x="994" y="261"/>
                  </a:lnTo>
                  <a:lnTo>
                    <a:pt x="992" y="251"/>
                  </a:lnTo>
                  <a:lnTo>
                    <a:pt x="989" y="243"/>
                  </a:lnTo>
                  <a:lnTo>
                    <a:pt x="983" y="238"/>
                  </a:lnTo>
                  <a:lnTo>
                    <a:pt x="975" y="234"/>
                  </a:lnTo>
                  <a:lnTo>
                    <a:pt x="967" y="232"/>
                  </a:lnTo>
                  <a:lnTo>
                    <a:pt x="705" y="232"/>
                  </a:lnTo>
                  <a:close/>
                  <a:moveTo>
                    <a:pt x="731" y="50"/>
                  </a:moveTo>
                  <a:lnTo>
                    <a:pt x="723" y="52"/>
                  </a:lnTo>
                  <a:lnTo>
                    <a:pt x="715" y="56"/>
                  </a:lnTo>
                  <a:lnTo>
                    <a:pt x="709" y="62"/>
                  </a:lnTo>
                  <a:lnTo>
                    <a:pt x="705" y="69"/>
                  </a:lnTo>
                  <a:lnTo>
                    <a:pt x="704" y="77"/>
                  </a:lnTo>
                  <a:lnTo>
                    <a:pt x="702" y="85"/>
                  </a:lnTo>
                  <a:lnTo>
                    <a:pt x="698" y="92"/>
                  </a:lnTo>
                  <a:lnTo>
                    <a:pt x="694" y="96"/>
                  </a:lnTo>
                  <a:lnTo>
                    <a:pt x="686" y="100"/>
                  </a:lnTo>
                  <a:lnTo>
                    <a:pt x="678" y="102"/>
                  </a:lnTo>
                  <a:lnTo>
                    <a:pt x="657" y="106"/>
                  </a:lnTo>
                  <a:lnTo>
                    <a:pt x="641" y="118"/>
                  </a:lnTo>
                  <a:lnTo>
                    <a:pt x="630" y="135"/>
                  </a:lnTo>
                  <a:lnTo>
                    <a:pt x="624" y="156"/>
                  </a:lnTo>
                  <a:lnTo>
                    <a:pt x="624" y="286"/>
                  </a:lnTo>
                  <a:lnTo>
                    <a:pt x="626" y="294"/>
                  </a:lnTo>
                  <a:lnTo>
                    <a:pt x="628" y="299"/>
                  </a:lnTo>
                  <a:lnTo>
                    <a:pt x="628" y="261"/>
                  </a:lnTo>
                  <a:lnTo>
                    <a:pt x="632" y="236"/>
                  </a:lnTo>
                  <a:lnTo>
                    <a:pt x="643" y="214"/>
                  </a:lnTo>
                  <a:lnTo>
                    <a:pt x="659" y="199"/>
                  </a:lnTo>
                  <a:lnTo>
                    <a:pt x="680" y="187"/>
                  </a:lnTo>
                  <a:lnTo>
                    <a:pt x="705" y="183"/>
                  </a:lnTo>
                  <a:lnTo>
                    <a:pt x="967" y="183"/>
                  </a:lnTo>
                  <a:lnTo>
                    <a:pt x="990" y="187"/>
                  </a:lnTo>
                  <a:lnTo>
                    <a:pt x="1012" y="199"/>
                  </a:lnTo>
                  <a:lnTo>
                    <a:pt x="1029" y="214"/>
                  </a:lnTo>
                  <a:lnTo>
                    <a:pt x="1039" y="236"/>
                  </a:lnTo>
                  <a:lnTo>
                    <a:pt x="1043" y="261"/>
                  </a:lnTo>
                  <a:lnTo>
                    <a:pt x="1043" y="299"/>
                  </a:lnTo>
                  <a:lnTo>
                    <a:pt x="1047" y="294"/>
                  </a:lnTo>
                  <a:lnTo>
                    <a:pt x="1047" y="286"/>
                  </a:lnTo>
                  <a:lnTo>
                    <a:pt x="1047" y="156"/>
                  </a:lnTo>
                  <a:lnTo>
                    <a:pt x="1041" y="121"/>
                  </a:lnTo>
                  <a:lnTo>
                    <a:pt x="1027" y="92"/>
                  </a:lnTo>
                  <a:lnTo>
                    <a:pt x="1004" y="69"/>
                  </a:lnTo>
                  <a:lnTo>
                    <a:pt x="975" y="56"/>
                  </a:lnTo>
                  <a:lnTo>
                    <a:pt x="940" y="50"/>
                  </a:lnTo>
                  <a:lnTo>
                    <a:pt x="731" y="50"/>
                  </a:lnTo>
                  <a:close/>
                  <a:moveTo>
                    <a:pt x="731" y="0"/>
                  </a:moveTo>
                  <a:lnTo>
                    <a:pt x="940" y="0"/>
                  </a:lnTo>
                  <a:lnTo>
                    <a:pt x="983" y="5"/>
                  </a:lnTo>
                  <a:lnTo>
                    <a:pt x="1020" y="21"/>
                  </a:lnTo>
                  <a:lnTo>
                    <a:pt x="1051" y="46"/>
                  </a:lnTo>
                  <a:lnTo>
                    <a:pt x="1074" y="77"/>
                  </a:lnTo>
                  <a:lnTo>
                    <a:pt x="1091" y="114"/>
                  </a:lnTo>
                  <a:lnTo>
                    <a:pt x="1095" y="156"/>
                  </a:lnTo>
                  <a:lnTo>
                    <a:pt x="1095" y="286"/>
                  </a:lnTo>
                  <a:lnTo>
                    <a:pt x="1091" y="311"/>
                  </a:lnTo>
                  <a:lnTo>
                    <a:pt x="1082" y="332"/>
                  </a:lnTo>
                  <a:lnTo>
                    <a:pt x="1064" y="348"/>
                  </a:lnTo>
                  <a:lnTo>
                    <a:pt x="1043" y="359"/>
                  </a:lnTo>
                  <a:lnTo>
                    <a:pt x="1043" y="417"/>
                  </a:lnTo>
                  <a:lnTo>
                    <a:pt x="1041" y="454"/>
                  </a:lnTo>
                  <a:lnTo>
                    <a:pt x="1029" y="491"/>
                  </a:lnTo>
                  <a:lnTo>
                    <a:pt x="1014" y="524"/>
                  </a:lnTo>
                  <a:lnTo>
                    <a:pt x="990" y="555"/>
                  </a:lnTo>
                  <a:lnTo>
                    <a:pt x="990" y="601"/>
                  </a:lnTo>
                  <a:lnTo>
                    <a:pt x="996" y="601"/>
                  </a:lnTo>
                  <a:lnTo>
                    <a:pt x="1000" y="603"/>
                  </a:lnTo>
                  <a:lnTo>
                    <a:pt x="1179" y="661"/>
                  </a:lnTo>
                  <a:lnTo>
                    <a:pt x="1210" y="677"/>
                  </a:lnTo>
                  <a:lnTo>
                    <a:pt x="1235" y="700"/>
                  </a:lnTo>
                  <a:lnTo>
                    <a:pt x="1254" y="727"/>
                  </a:lnTo>
                  <a:lnTo>
                    <a:pt x="1264" y="760"/>
                  </a:lnTo>
                  <a:lnTo>
                    <a:pt x="1334" y="1123"/>
                  </a:lnTo>
                  <a:lnTo>
                    <a:pt x="1336" y="1160"/>
                  </a:lnTo>
                  <a:lnTo>
                    <a:pt x="1326" y="1197"/>
                  </a:lnTo>
                  <a:lnTo>
                    <a:pt x="1308" y="1228"/>
                  </a:lnTo>
                  <a:lnTo>
                    <a:pt x="1648" y="1228"/>
                  </a:lnTo>
                  <a:lnTo>
                    <a:pt x="1655" y="1230"/>
                  </a:lnTo>
                  <a:lnTo>
                    <a:pt x="1661" y="1233"/>
                  </a:lnTo>
                  <a:lnTo>
                    <a:pt x="1667" y="1237"/>
                  </a:lnTo>
                  <a:lnTo>
                    <a:pt x="1671" y="1245"/>
                  </a:lnTo>
                  <a:lnTo>
                    <a:pt x="1673" y="1253"/>
                  </a:lnTo>
                  <a:lnTo>
                    <a:pt x="1671" y="1261"/>
                  </a:lnTo>
                  <a:lnTo>
                    <a:pt x="1667" y="1266"/>
                  </a:lnTo>
                  <a:lnTo>
                    <a:pt x="1661" y="1272"/>
                  </a:lnTo>
                  <a:lnTo>
                    <a:pt x="1655" y="1276"/>
                  </a:lnTo>
                  <a:lnTo>
                    <a:pt x="1648" y="1276"/>
                  </a:lnTo>
                  <a:lnTo>
                    <a:pt x="25" y="1276"/>
                  </a:lnTo>
                  <a:lnTo>
                    <a:pt x="17" y="1276"/>
                  </a:lnTo>
                  <a:lnTo>
                    <a:pt x="9" y="1272"/>
                  </a:lnTo>
                  <a:lnTo>
                    <a:pt x="4" y="1266"/>
                  </a:lnTo>
                  <a:lnTo>
                    <a:pt x="2" y="1261"/>
                  </a:lnTo>
                  <a:lnTo>
                    <a:pt x="0" y="1253"/>
                  </a:lnTo>
                  <a:lnTo>
                    <a:pt x="2" y="1245"/>
                  </a:lnTo>
                  <a:lnTo>
                    <a:pt x="4" y="1237"/>
                  </a:lnTo>
                  <a:lnTo>
                    <a:pt x="9" y="1233"/>
                  </a:lnTo>
                  <a:lnTo>
                    <a:pt x="17" y="1230"/>
                  </a:lnTo>
                  <a:lnTo>
                    <a:pt x="25" y="1228"/>
                  </a:lnTo>
                  <a:lnTo>
                    <a:pt x="364" y="1228"/>
                  </a:lnTo>
                  <a:lnTo>
                    <a:pt x="345" y="1197"/>
                  </a:lnTo>
                  <a:lnTo>
                    <a:pt x="337" y="1160"/>
                  </a:lnTo>
                  <a:lnTo>
                    <a:pt x="337" y="1123"/>
                  </a:lnTo>
                  <a:lnTo>
                    <a:pt x="407" y="760"/>
                  </a:lnTo>
                  <a:lnTo>
                    <a:pt x="419" y="727"/>
                  </a:lnTo>
                  <a:lnTo>
                    <a:pt x="438" y="700"/>
                  </a:lnTo>
                  <a:lnTo>
                    <a:pt x="463" y="677"/>
                  </a:lnTo>
                  <a:lnTo>
                    <a:pt x="494" y="661"/>
                  </a:lnTo>
                  <a:lnTo>
                    <a:pt x="671" y="603"/>
                  </a:lnTo>
                  <a:lnTo>
                    <a:pt x="676" y="601"/>
                  </a:lnTo>
                  <a:lnTo>
                    <a:pt x="680" y="601"/>
                  </a:lnTo>
                  <a:lnTo>
                    <a:pt x="680" y="551"/>
                  </a:lnTo>
                  <a:lnTo>
                    <a:pt x="659" y="520"/>
                  </a:lnTo>
                  <a:lnTo>
                    <a:pt x="641" y="487"/>
                  </a:lnTo>
                  <a:lnTo>
                    <a:pt x="632" y="448"/>
                  </a:lnTo>
                  <a:lnTo>
                    <a:pt x="628" y="410"/>
                  </a:lnTo>
                  <a:lnTo>
                    <a:pt x="628" y="359"/>
                  </a:lnTo>
                  <a:lnTo>
                    <a:pt x="607" y="348"/>
                  </a:lnTo>
                  <a:lnTo>
                    <a:pt x="591" y="332"/>
                  </a:lnTo>
                  <a:lnTo>
                    <a:pt x="579" y="311"/>
                  </a:lnTo>
                  <a:lnTo>
                    <a:pt x="576" y="286"/>
                  </a:lnTo>
                  <a:lnTo>
                    <a:pt x="576" y="156"/>
                  </a:lnTo>
                  <a:lnTo>
                    <a:pt x="579" y="127"/>
                  </a:lnTo>
                  <a:lnTo>
                    <a:pt x="591" y="102"/>
                  </a:lnTo>
                  <a:lnTo>
                    <a:pt x="609" y="81"/>
                  </a:lnTo>
                  <a:lnTo>
                    <a:pt x="632" y="65"/>
                  </a:lnTo>
                  <a:lnTo>
                    <a:pt x="657" y="56"/>
                  </a:lnTo>
                  <a:lnTo>
                    <a:pt x="669" y="33"/>
                  </a:lnTo>
                  <a:lnTo>
                    <a:pt x="684" y="15"/>
                  </a:lnTo>
                  <a:lnTo>
                    <a:pt x="705" y="5"/>
                  </a:lnTo>
                  <a:lnTo>
                    <a:pt x="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 name="Freeform 14">
              <a:extLst>
                <a:ext uri="{FF2B5EF4-FFF2-40B4-BE49-F238E27FC236}">
                  <a16:creationId xmlns:a16="http://schemas.microsoft.com/office/drawing/2014/main" id="{1AD1A360-82C6-47C9-87C6-5BB0A7207166}"/>
                </a:ext>
              </a:extLst>
            </p:cNvPr>
            <p:cNvSpPr>
              <a:spLocks noEditPoints="1"/>
            </p:cNvSpPr>
            <p:nvPr/>
          </p:nvSpPr>
          <p:spPr bwMode="auto">
            <a:xfrm>
              <a:off x="7213601" y="4387850"/>
              <a:ext cx="242888" cy="241300"/>
            </a:xfrm>
            <a:custGeom>
              <a:avLst/>
              <a:gdLst>
                <a:gd name="T0" fmla="*/ 75 w 153"/>
                <a:gd name="T1" fmla="*/ 48 h 152"/>
                <a:gd name="T2" fmla="*/ 68 w 153"/>
                <a:gd name="T3" fmla="*/ 50 h 152"/>
                <a:gd name="T4" fmla="*/ 60 w 153"/>
                <a:gd name="T5" fmla="*/ 54 h 152"/>
                <a:gd name="T6" fmla="*/ 54 w 153"/>
                <a:gd name="T7" fmla="*/ 60 h 152"/>
                <a:gd name="T8" fmla="*/ 50 w 153"/>
                <a:gd name="T9" fmla="*/ 67 h 152"/>
                <a:gd name="T10" fmla="*/ 48 w 153"/>
                <a:gd name="T11" fmla="*/ 75 h 152"/>
                <a:gd name="T12" fmla="*/ 50 w 153"/>
                <a:gd name="T13" fmla="*/ 85 h 152"/>
                <a:gd name="T14" fmla="*/ 54 w 153"/>
                <a:gd name="T15" fmla="*/ 92 h 152"/>
                <a:gd name="T16" fmla="*/ 60 w 153"/>
                <a:gd name="T17" fmla="*/ 98 h 152"/>
                <a:gd name="T18" fmla="*/ 68 w 153"/>
                <a:gd name="T19" fmla="*/ 102 h 152"/>
                <a:gd name="T20" fmla="*/ 75 w 153"/>
                <a:gd name="T21" fmla="*/ 104 h 152"/>
                <a:gd name="T22" fmla="*/ 85 w 153"/>
                <a:gd name="T23" fmla="*/ 102 h 152"/>
                <a:gd name="T24" fmla="*/ 93 w 153"/>
                <a:gd name="T25" fmla="*/ 98 h 152"/>
                <a:gd name="T26" fmla="*/ 99 w 153"/>
                <a:gd name="T27" fmla="*/ 92 h 152"/>
                <a:gd name="T28" fmla="*/ 103 w 153"/>
                <a:gd name="T29" fmla="*/ 85 h 152"/>
                <a:gd name="T30" fmla="*/ 104 w 153"/>
                <a:gd name="T31" fmla="*/ 75 h 152"/>
                <a:gd name="T32" fmla="*/ 103 w 153"/>
                <a:gd name="T33" fmla="*/ 67 h 152"/>
                <a:gd name="T34" fmla="*/ 99 w 153"/>
                <a:gd name="T35" fmla="*/ 60 h 152"/>
                <a:gd name="T36" fmla="*/ 93 w 153"/>
                <a:gd name="T37" fmla="*/ 54 h 152"/>
                <a:gd name="T38" fmla="*/ 85 w 153"/>
                <a:gd name="T39" fmla="*/ 50 h 152"/>
                <a:gd name="T40" fmla="*/ 75 w 153"/>
                <a:gd name="T41" fmla="*/ 48 h 152"/>
                <a:gd name="T42" fmla="*/ 75 w 153"/>
                <a:gd name="T43" fmla="*/ 0 h 152"/>
                <a:gd name="T44" fmla="*/ 101 w 153"/>
                <a:gd name="T45" fmla="*/ 4 h 152"/>
                <a:gd name="T46" fmla="*/ 122 w 153"/>
                <a:gd name="T47" fmla="*/ 13 h 152"/>
                <a:gd name="T48" fmla="*/ 137 w 153"/>
                <a:gd name="T49" fmla="*/ 31 h 152"/>
                <a:gd name="T50" fmla="*/ 149 w 153"/>
                <a:gd name="T51" fmla="*/ 52 h 152"/>
                <a:gd name="T52" fmla="*/ 153 w 153"/>
                <a:gd name="T53" fmla="*/ 75 h 152"/>
                <a:gd name="T54" fmla="*/ 149 w 153"/>
                <a:gd name="T55" fmla="*/ 100 h 152"/>
                <a:gd name="T56" fmla="*/ 137 w 153"/>
                <a:gd name="T57" fmla="*/ 121 h 152"/>
                <a:gd name="T58" fmla="*/ 122 w 153"/>
                <a:gd name="T59" fmla="*/ 137 h 152"/>
                <a:gd name="T60" fmla="*/ 101 w 153"/>
                <a:gd name="T61" fmla="*/ 149 h 152"/>
                <a:gd name="T62" fmla="*/ 75 w 153"/>
                <a:gd name="T63" fmla="*/ 152 h 152"/>
                <a:gd name="T64" fmla="*/ 52 w 153"/>
                <a:gd name="T65" fmla="*/ 149 h 152"/>
                <a:gd name="T66" fmla="*/ 31 w 153"/>
                <a:gd name="T67" fmla="*/ 137 h 152"/>
                <a:gd name="T68" fmla="*/ 13 w 153"/>
                <a:gd name="T69" fmla="*/ 121 h 152"/>
                <a:gd name="T70" fmla="*/ 4 w 153"/>
                <a:gd name="T71" fmla="*/ 100 h 152"/>
                <a:gd name="T72" fmla="*/ 0 w 153"/>
                <a:gd name="T73" fmla="*/ 75 h 152"/>
                <a:gd name="T74" fmla="*/ 4 w 153"/>
                <a:gd name="T75" fmla="*/ 52 h 152"/>
                <a:gd name="T76" fmla="*/ 13 w 153"/>
                <a:gd name="T77" fmla="*/ 31 h 152"/>
                <a:gd name="T78" fmla="*/ 31 w 153"/>
                <a:gd name="T79" fmla="*/ 13 h 152"/>
                <a:gd name="T80" fmla="*/ 52 w 153"/>
                <a:gd name="T81" fmla="*/ 4 h 152"/>
                <a:gd name="T82" fmla="*/ 75 w 153"/>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52">
                  <a:moveTo>
                    <a:pt x="75" y="48"/>
                  </a:moveTo>
                  <a:lnTo>
                    <a:pt x="68" y="50"/>
                  </a:lnTo>
                  <a:lnTo>
                    <a:pt x="60" y="54"/>
                  </a:lnTo>
                  <a:lnTo>
                    <a:pt x="54" y="60"/>
                  </a:lnTo>
                  <a:lnTo>
                    <a:pt x="50" y="67"/>
                  </a:lnTo>
                  <a:lnTo>
                    <a:pt x="48" y="75"/>
                  </a:lnTo>
                  <a:lnTo>
                    <a:pt x="50" y="85"/>
                  </a:lnTo>
                  <a:lnTo>
                    <a:pt x="54" y="92"/>
                  </a:lnTo>
                  <a:lnTo>
                    <a:pt x="60" y="98"/>
                  </a:lnTo>
                  <a:lnTo>
                    <a:pt x="68" y="102"/>
                  </a:lnTo>
                  <a:lnTo>
                    <a:pt x="75" y="104"/>
                  </a:lnTo>
                  <a:lnTo>
                    <a:pt x="85" y="102"/>
                  </a:lnTo>
                  <a:lnTo>
                    <a:pt x="93" y="98"/>
                  </a:lnTo>
                  <a:lnTo>
                    <a:pt x="99" y="92"/>
                  </a:lnTo>
                  <a:lnTo>
                    <a:pt x="103" y="85"/>
                  </a:lnTo>
                  <a:lnTo>
                    <a:pt x="104" y="75"/>
                  </a:lnTo>
                  <a:lnTo>
                    <a:pt x="103" y="67"/>
                  </a:lnTo>
                  <a:lnTo>
                    <a:pt x="99" y="60"/>
                  </a:lnTo>
                  <a:lnTo>
                    <a:pt x="93" y="54"/>
                  </a:lnTo>
                  <a:lnTo>
                    <a:pt x="85" y="50"/>
                  </a:lnTo>
                  <a:lnTo>
                    <a:pt x="75" y="48"/>
                  </a:lnTo>
                  <a:close/>
                  <a:moveTo>
                    <a:pt x="75" y="0"/>
                  </a:moveTo>
                  <a:lnTo>
                    <a:pt x="101" y="4"/>
                  </a:lnTo>
                  <a:lnTo>
                    <a:pt x="122" y="13"/>
                  </a:lnTo>
                  <a:lnTo>
                    <a:pt x="137" y="31"/>
                  </a:lnTo>
                  <a:lnTo>
                    <a:pt x="149" y="52"/>
                  </a:lnTo>
                  <a:lnTo>
                    <a:pt x="153" y="75"/>
                  </a:lnTo>
                  <a:lnTo>
                    <a:pt x="149" y="100"/>
                  </a:lnTo>
                  <a:lnTo>
                    <a:pt x="137" y="121"/>
                  </a:lnTo>
                  <a:lnTo>
                    <a:pt x="122" y="137"/>
                  </a:lnTo>
                  <a:lnTo>
                    <a:pt x="101" y="149"/>
                  </a:lnTo>
                  <a:lnTo>
                    <a:pt x="75" y="152"/>
                  </a:lnTo>
                  <a:lnTo>
                    <a:pt x="52" y="149"/>
                  </a:lnTo>
                  <a:lnTo>
                    <a:pt x="31" y="137"/>
                  </a:lnTo>
                  <a:lnTo>
                    <a:pt x="13" y="121"/>
                  </a:lnTo>
                  <a:lnTo>
                    <a:pt x="4" y="100"/>
                  </a:lnTo>
                  <a:lnTo>
                    <a:pt x="0" y="75"/>
                  </a:lnTo>
                  <a:lnTo>
                    <a:pt x="4" y="52"/>
                  </a:lnTo>
                  <a:lnTo>
                    <a:pt x="13" y="31"/>
                  </a:lnTo>
                  <a:lnTo>
                    <a:pt x="31" y="13"/>
                  </a:lnTo>
                  <a:lnTo>
                    <a:pt x="52" y="4"/>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30" name="!!Text1">
            <a:extLst>
              <a:ext uri="{FF2B5EF4-FFF2-40B4-BE49-F238E27FC236}">
                <a16:creationId xmlns:a16="http://schemas.microsoft.com/office/drawing/2014/main" id="{892A1B57-467A-4331-9AF8-10A8ABB518A4}"/>
              </a:ext>
            </a:extLst>
          </p:cNvPr>
          <p:cNvSpPr txBox="1"/>
          <p:nvPr/>
        </p:nvSpPr>
        <p:spPr>
          <a:xfrm>
            <a:off x="3247275" y="2047892"/>
            <a:ext cx="1270481" cy="609398"/>
          </a:xfrm>
          <a:prstGeom prst="rect">
            <a:avLst/>
          </a:prstGeom>
          <a:noFill/>
        </p:spPr>
        <p:txBody>
          <a:bodyPr wrap="square" rtlCol="0">
            <a:spAutoFit/>
          </a:bodyPr>
          <a:lstStyle/>
          <a:p>
            <a:pPr algn="ctr">
              <a:lnSpc>
                <a:spcPct val="80000"/>
              </a:lnSpc>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gn="ctr">
              <a:lnSpc>
                <a:spcPct val="80000"/>
              </a:lnSpc>
            </a:pPr>
            <a:r>
              <a:rPr lang="en-US" sz="1400" kern="0" dirty="0">
                <a:solidFill>
                  <a:schemeClr val="accent5"/>
                </a:solidFill>
                <a:latin typeface="Segoe UI" panose="020B0502040204020203" pitchFamily="34" charset="0"/>
                <a:cs typeface="Segoe UI" panose="020B0502040204020203" pitchFamily="34" charset="0"/>
              </a:rPr>
              <a:t>Pre </a:t>
            </a:r>
          </a:p>
          <a:p>
            <a:pPr algn="ctr">
              <a:lnSpc>
                <a:spcPct val="80000"/>
              </a:lnSpc>
            </a:pPr>
            <a:r>
              <a:rPr lang="en-US" sz="1400" kern="0" dirty="0">
                <a:solidFill>
                  <a:schemeClr val="accent5"/>
                </a:solidFill>
                <a:latin typeface="Segoe UI" panose="020B0502040204020203" pitchFamily="34" charset="0"/>
                <a:cs typeface="Segoe UI" panose="020B0502040204020203" pitchFamily="34" charset="0"/>
              </a:rPr>
              <a:t>enumeration</a:t>
            </a:r>
          </a:p>
        </p:txBody>
      </p:sp>
      <p:sp>
        <p:nvSpPr>
          <p:cNvPr id="31" name="!!Text1">
            <a:extLst>
              <a:ext uri="{FF2B5EF4-FFF2-40B4-BE49-F238E27FC236}">
                <a16:creationId xmlns:a16="http://schemas.microsoft.com/office/drawing/2014/main" id="{892A1B57-467A-4331-9AF8-10A8ABB518A4}"/>
              </a:ext>
            </a:extLst>
          </p:cNvPr>
          <p:cNvSpPr txBox="1"/>
          <p:nvPr/>
        </p:nvSpPr>
        <p:spPr>
          <a:xfrm>
            <a:off x="4681333" y="2801849"/>
            <a:ext cx="1270481" cy="437043"/>
          </a:xfrm>
          <a:prstGeom prst="rect">
            <a:avLst/>
          </a:prstGeom>
          <a:noFill/>
        </p:spPr>
        <p:txBody>
          <a:bodyPr wrap="square" rtlCol="0">
            <a:spAutoFit/>
          </a:bodyPr>
          <a:lstStyle/>
          <a:p>
            <a:pPr algn="ctr">
              <a:lnSpc>
                <a:spcPct val="80000"/>
              </a:lnSpc>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gn="ctr">
              <a:lnSpc>
                <a:spcPct val="80000"/>
              </a:lnSpc>
            </a:pPr>
            <a:r>
              <a:rPr lang="en-US" sz="1400" kern="0" dirty="0">
                <a:solidFill>
                  <a:schemeClr val="bg2">
                    <a:lumMod val="50000"/>
                  </a:schemeClr>
                </a:solidFill>
                <a:latin typeface="Segoe UI" panose="020B0502040204020203" pitchFamily="34" charset="0"/>
                <a:cs typeface="Segoe UI" panose="020B0502040204020203" pitchFamily="34" charset="0"/>
              </a:rPr>
              <a:t>Enumeration</a:t>
            </a:r>
          </a:p>
        </p:txBody>
      </p:sp>
      <p:sp>
        <p:nvSpPr>
          <p:cNvPr id="32" name="!!Text1">
            <a:extLst>
              <a:ext uri="{FF2B5EF4-FFF2-40B4-BE49-F238E27FC236}">
                <a16:creationId xmlns:a16="http://schemas.microsoft.com/office/drawing/2014/main" id="{892A1B57-467A-4331-9AF8-10A8ABB518A4}"/>
              </a:ext>
            </a:extLst>
          </p:cNvPr>
          <p:cNvSpPr txBox="1"/>
          <p:nvPr/>
        </p:nvSpPr>
        <p:spPr>
          <a:xfrm>
            <a:off x="3669577" y="3788244"/>
            <a:ext cx="1270481" cy="437043"/>
          </a:xfrm>
          <a:prstGeom prst="rect">
            <a:avLst/>
          </a:prstGeom>
          <a:noFill/>
        </p:spPr>
        <p:txBody>
          <a:bodyPr wrap="square" rtlCol="0">
            <a:spAutoFit/>
          </a:bodyPr>
          <a:lstStyle/>
          <a:p>
            <a:pPr algn="ctr">
              <a:lnSpc>
                <a:spcPct val="80000"/>
              </a:lnSpc>
            </a:pPr>
            <a:r>
              <a:rPr lang="en-US" sz="1400" kern="0" dirty="0">
                <a:solidFill>
                  <a:schemeClr val="accent3">
                    <a:lumMod val="75000"/>
                  </a:schemeClr>
                </a:solidFill>
                <a:latin typeface="Segoe UI" panose="020B0502040204020203" pitchFamily="34" charset="0"/>
                <a:cs typeface="Segoe UI" panose="020B0502040204020203" pitchFamily="34" charset="0"/>
              </a:rPr>
              <a:t>Post</a:t>
            </a:r>
          </a:p>
          <a:p>
            <a:pPr algn="ctr">
              <a:lnSpc>
                <a:spcPct val="80000"/>
              </a:lnSpc>
            </a:pPr>
            <a:r>
              <a:rPr lang="en-US" sz="1400" kern="0" dirty="0">
                <a:solidFill>
                  <a:schemeClr val="accent3">
                    <a:lumMod val="75000"/>
                  </a:schemeClr>
                </a:solidFill>
                <a:latin typeface="Segoe UI" panose="020B0502040204020203" pitchFamily="34" charset="0"/>
                <a:cs typeface="Segoe UI" panose="020B0502040204020203" pitchFamily="34" charset="0"/>
              </a:rPr>
              <a:t>enumeration</a:t>
            </a:r>
          </a:p>
        </p:txBody>
      </p:sp>
      <p:sp>
        <p:nvSpPr>
          <p:cNvPr id="33" name="!!Text1">
            <a:extLst>
              <a:ext uri="{FF2B5EF4-FFF2-40B4-BE49-F238E27FC236}">
                <a16:creationId xmlns:a16="http://schemas.microsoft.com/office/drawing/2014/main" id="{892A1B57-467A-4331-9AF8-10A8ABB518A4}"/>
              </a:ext>
            </a:extLst>
          </p:cNvPr>
          <p:cNvSpPr txBox="1"/>
          <p:nvPr/>
        </p:nvSpPr>
        <p:spPr>
          <a:xfrm>
            <a:off x="6292437" y="980728"/>
            <a:ext cx="2432762" cy="2209836"/>
          </a:xfrm>
          <a:prstGeom prst="rect">
            <a:avLst/>
          </a:prstGeom>
          <a:noFill/>
        </p:spPr>
        <p:txBody>
          <a:bodyPr wrap="square" rtlCol="0">
            <a:spAutoFit/>
          </a:bodyPr>
          <a:lstStyle/>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Training on the use of maps</a:t>
            </a:r>
          </a:p>
          <a:p>
            <a:pPr marL="171450" indent="-171450">
              <a:lnSpc>
                <a:spcPct val="80000"/>
              </a:lnSpc>
              <a:buFont typeface="Arial" pitchFamily="34" charset="0"/>
              <a:buChar char="•"/>
            </a:pPr>
            <a:endParaRPr lang="en-GB" sz="1200" kern="0" dirty="0">
              <a:solidFill>
                <a:schemeClr val="bg2">
                  <a:lumMod val="25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Support the data collection phase in order to eliminate overlap of census areas</a:t>
            </a:r>
          </a:p>
          <a:p>
            <a:pPr marL="171450" indent="-171450">
              <a:lnSpc>
                <a:spcPct val="80000"/>
              </a:lnSpc>
              <a:buFont typeface="Arial" pitchFamily="34" charset="0"/>
              <a:buChar char="•"/>
            </a:pPr>
            <a:endParaRPr lang="en-GB" sz="1200" kern="0" dirty="0">
              <a:solidFill>
                <a:schemeClr val="bg2">
                  <a:lumMod val="25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Support field-orientation of enumerators by recruited GIS support staff</a:t>
            </a:r>
          </a:p>
          <a:p>
            <a:pPr marL="171450" indent="-171450">
              <a:lnSpc>
                <a:spcPct val="80000"/>
              </a:lnSpc>
              <a:buFont typeface="Arial" pitchFamily="34" charset="0"/>
              <a:buChar char="•"/>
            </a:pPr>
            <a:endParaRPr lang="en-GB" sz="1200" kern="0" dirty="0">
              <a:solidFill>
                <a:schemeClr val="bg2">
                  <a:lumMod val="25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Real-time updating of areas in cases of changes</a:t>
            </a: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4" name="!!Text1">
            <a:extLst>
              <a:ext uri="{FF2B5EF4-FFF2-40B4-BE49-F238E27FC236}">
                <a16:creationId xmlns:a16="http://schemas.microsoft.com/office/drawing/2014/main" id="{892A1B57-467A-4331-9AF8-10A8ABB518A4}"/>
              </a:ext>
            </a:extLst>
          </p:cNvPr>
          <p:cNvSpPr txBox="1"/>
          <p:nvPr/>
        </p:nvSpPr>
        <p:spPr>
          <a:xfrm>
            <a:off x="5899912" y="3525718"/>
            <a:ext cx="2432762" cy="2702278"/>
          </a:xfrm>
          <a:prstGeom prst="rect">
            <a:avLst/>
          </a:prstGeom>
          <a:noFill/>
        </p:spPr>
        <p:txBody>
          <a:bodyPr wrap="square" rtlCol="0">
            <a:spAutoFit/>
          </a:bodyPr>
          <a:lstStyle/>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Support in data analysis and final Cens results</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Thematic maps and census atlas</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Census data in the INSTAT Geo-portal</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Creating "Story Map" maps</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In-depth analyses through the geographical component</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Grid level maps according to Eurostat recommendations</a:t>
            </a:r>
          </a:p>
          <a:p>
            <a:pPr marL="171450" indent="-171450">
              <a:lnSpc>
                <a:spcPct val="80000"/>
              </a:lnSpc>
              <a:buFont typeface="Arial" pitchFamily="34" charset="0"/>
              <a:buChar char="•"/>
            </a:pPr>
            <a:endParaRPr lang="en-GB" sz="11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100" kern="0" dirty="0">
                <a:solidFill>
                  <a:schemeClr val="accent3">
                    <a:lumMod val="50000"/>
                  </a:schemeClr>
                </a:solidFill>
                <a:latin typeface="Segoe UI" panose="020B0502040204020203" pitchFamily="34" charset="0"/>
                <a:cs typeface="Segoe UI" panose="020B0502040204020203" pitchFamily="34" charset="0"/>
              </a:rPr>
              <a:t>Preparation of geo-database and maps for the Post Census Survey;</a:t>
            </a:r>
            <a:endParaRPr lang="en-US" sz="11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055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A300AB-937F-4481-A632-4FD8A5E8C01C}" type="slidenum">
              <a:rPr lang="en-US" smtClean="0"/>
              <a:pPr>
                <a:defRPr/>
              </a:pPr>
              <a:t>11</a:t>
            </a:fld>
            <a:endParaRPr lang="en-US"/>
          </a:p>
        </p:txBody>
      </p:sp>
      <p:sp>
        <p:nvSpPr>
          <p:cNvPr id="6" name="Rectangle 5"/>
          <p:cNvSpPr/>
          <p:nvPr/>
        </p:nvSpPr>
        <p:spPr>
          <a:xfrm>
            <a:off x="4484460" y="1676335"/>
            <a:ext cx="4049939" cy="4343466"/>
          </a:xfrm>
          <a:prstGeom prst="rect">
            <a:avLst/>
          </a:prstGeom>
          <a:solidFill>
            <a:schemeClr val="bg1"/>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7" name="Rectangle 6"/>
          <p:cNvSpPr/>
          <p:nvPr/>
        </p:nvSpPr>
        <p:spPr>
          <a:xfrm>
            <a:off x="582349" y="1676400"/>
            <a:ext cx="3356275" cy="4341609"/>
          </a:xfrm>
          <a:prstGeom prst="rect">
            <a:avLst/>
          </a:prstGeom>
          <a:solidFill>
            <a:schemeClr val="bg1"/>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p>
        </p:txBody>
      </p:sp>
      <p:sp>
        <p:nvSpPr>
          <p:cNvPr id="10" name="AutoShape 14" descr="data:image/jpeg;base64,/9j/4AAQSkZJRgABAQAAAQABAAD/2wCEAAkGBxQTEhUQExQWFhMXFxoaGBUYFxoeFxoeGBoaHSAeGhsYHSggGBolHRcYIzEhJSorLi4vFx8zODMsNygtLisBCgoKDg0OGhAQGzUiICUtLSsrLSstLS0vLS0tLS0tLS8wLSstLS0tLS0tLS0tLS0tLTUtLS0tLS0tLS0tLS0tLf/AABEIAK4BIgMBIgACEQEDEQH/xAAbAAEAAQUBAAAAAAAAAAAAAAAABAIDBQYHAf/EAE0QAAECAwMGCAsFBwMCBwAAAAEAAgMEERIhMQUGE0FRYRQiMlJxgZHTBzRUdJOho7PB0fAjQmJysSQzQ4KD4fEVc5IWsgglU2Siw+L/xAAZAQEAAwEBAAAAAAAAAAAAAAAAAQIDBQT/xAAuEQEAAgEEAQICCQUAAAAAAAAAAQIRAwQSITETQSKhBTIzQlGRscHwFBUjUmH/2gAMAwEAAhEDEQA/AOhxcoCHCdMR5mOxpmI8MBjWECxGitaKaMmgbDxOxY1+ekmK/tk3caEiECB0kQVHzxmLGTrVKnh0wAN5jzNPWtIkYVkAA1JvNdZOK309KLRlzt1u7aN+MOhjO2ULbQnJot2iG0j1QlGfn5Ii4zs2DsMED/6Vpb5dlbQBhv5zLgenUetRorwCWRWCIOcwAHrabj1K/oQx/uNvfDfxnzJeWzfoh3KvQs75R2E7NH+m3ublzUZFgxBahPFxBIFz8RUEG/C7s2XwxJlpNq2MaOADhtAOBF11fmo9Kq07zU9sOtuzmlgK8LmvRt7pUf8AVUrSvDJrqhtr2aFczlY8WnELIrRsNDduNFVEyjD/AIjHQzrNPiE9Kqv9dqZxh0zJ+dEtGitgQ5ybMR5oBo2jVU4wbgACVsXAj5TMez7pah4K8nNfbnbnfw4bqdBcf0HUV0WysLRET06Oha9qZuxPAneUzHs+6TgTvKZj2fdLLWUsqrZieBO8pmPZ90nAneUzHs+6WWspZQYngTvKZj2fdJwJ3lMx7PullrKWUGJ4E7ymY9n3ScCd5TMez7pZayllBieBO8pmPZ90nAneUzHs+6WWspZQYngTvKZj2fdJwJ3lMx7PullrKWUGJ4E7ymY9n3ScCd5TMez7pZayllBieBO8pmPZ90nAneUzHs+6WWspZQYngTvKZj2fdJwJ3lMx7PullrKWUGJ4E7ymY9n3ScCd5TMez7pZayllBieBO8pmPZ90nAneUzHs+6WWspZQYngTvKZj2fdJwJ3lMx7PullrKWUGJ4EfKZj2fdr1kkSaCZmK/wBPullbKstHH6viEEXN2M6JKS8R5tPfBhuc668uY0k3XXk6kVvNTxKV83g+7aiDRM/Wk5OZZIDhlCORX/dm1okvN0NIoLNjvunrW+Z9y5fk5oFajKEwRTH99NfNaJk3KI/dRmjeDQ9e9evRnFXF39M6uWXaSGgmjm7frUokWAb3VG2lKKLNSRY4mXcbFxMM8k9CuSE2IjrDuJE5hu7K4ras4lz9SmYxHaPMtDsReNeBHXivGTj2GjjVmq0aE7gdevGmCys3KilaYLBRJk2iQeLqBvF3xurXekznwjTjjPfhLhiG59rkPrcDdWnqdQ7FJmB90g1PrqoEGFpAaVFKVB4zD1OwN/r7M1mNJOjTkGGahrXWnsPGbRgtAtJvAJs3FY2nD16dOcxiXYs28ltlpaFAaALLRWmtxvcetxKyi8C9Xkd+IxGBEREiLn3hozrfIyIEF5ZMRnhrHClWhtHPIruAb/Ote8DWd81EmpjJ8/Ee6MAHMESloFlz23a6FppuKDsSKzNzTITTEiPaxgxc4gNFbrybsSocTL8s0Qy6YggRTSETEbSIa0oy/jGt1yDJIoWU8rwJdodHjQ4TTcDEe1oP/IqMM5JV0CJMsjwokGE0ue+G9rw0NFTWyTfQYIMsi4PLZ15Yy1HezJ7hKyzDe+4UBwtxKFxeacln91npXM7L0CJDe3KgisDm6Rj3OqW1FQ3SNcCaV2IOtIuWeHfOCZk4Es6WjPhF0R4cW0vAaCK1CleEDPeLIZLlo0MgzMdkMB7hWlYYc59NZ2aqu6kHSUXEsj5tZfmYDJ0ZTsPiND2QnOdSjhUWg1tlppqoV03KUrNGUhMa86cBmlc0gOdRtHFpBaBx6OuLagEXVQbAix+QoUVsFjY5rFANTWpxNATrIFBXd1rIICIiAiIgIiICIiArI5fV8Qrysjl9XxCCBmp4lK+bwfdtRM1PEpXzeD7tqINRznNJFp18Pj03/bzNy0uelmRCOJxhiNV1P7LcM73UkGn/AN/H99NLTZY1xupeTrXp0vquPvbY1sf8VMhE1s46wVVMyLIzWtI4wvLxc5u4b6quG41BvtHkkUGvWqpmcPJNAa3kLSe3jjFYyw09MRobHMf9pDF2lGIGx3zWNF94WXmIxedG0/Zilrfrpf1etQJ+Ua2jmVa4mhbTi/8A5TlhS0RbH4rUKZLLhgdX19XLovgiaIkaPGpexjWdFsk3f8FzCI4g2XCy7YV17wKwKSsaJTlRiOprG/ElZas9PXsaz6sRLoa9RF53cERY/Ls0+FLxYkJjokVsNxZDaKlzqcUUG+iDhefmWoM5nBBgx4rWScq8Me5xFirDbiA43lwEP+XpKjZ+Zwy0DLUDKslGZFabDooYa3t4jwa86HTrBWw+C3wZCI2YmMqyzjEfE4jIlQ7nOfxSOUXU/lKy3hC8FcqZKIZGWDZlha5gaXEvAPGbQk1qCT0gIMt4Zo7YmQ5iI01a4QHNIwIdGhkHsK03wS5hQ5yXgZSmokRzobwIDGkBrWwH1Fai+r7Rp81NEhPRs2YkjElowmYbocNjC3jPY2LDc0tGsNbUfyLcPBDk2LL5LgwI8N0OK10SrHChFYjiKjeCEHK80MlDL2VZqYnHOdBh3iGHEGhcRDYOa0AEmlDXpK3fwhZsQMnZEnWSTHQ2xHQy8WnOu0kNpvcSaU37Vrcxm9lHIuUos5JS5mZWKXVY2p4rjasuDb2uacHUIp0kLfs2p+YypAmoM/JOlYTmhjWuLrTw8OtEFwF4o2hprQYvwEBn+kVhU0mli2/z3Ur/AC2FqGc+fOX8ntY6aZAhiJUNo2G6tmhPIeaYhe5OzeyzkOO8ykPhcq83tbeHUwJYDaZEprFRfr1Q8+HZWyzoWf6ZEhaIuobwCXUF5iWQBcgzn/iIeXSci44l5J62BbXnLma3KeSpaBb0cVkKE+G+lQDowCHDGyQdWFxvpQ4Tw3ZvzMzKScOXgvivY42wwVs8QC+m9bFnFPT8rk+UMlL6aM0QmxYZaSQwQuNcCCDaAF1ehBzKHlvLWQAyFMMEaUBssqbUOg1MiN40O7AO2XC5dxzYy3DnZWFNwqhkVtQDiCCQ5p3hwI6lxvOrKuWcrwhIjJroMMuBeSCKlpBHHiUDWgius3dvWcw83+ASMGTLrTmAl7hgXPcXOpuBcQNwCDPoiICIiAiIgIiICIiArI5fV8Qrysjl9XxCCBmp4lK+bwfdtRM1PEpXzeD7tqINMzxbWQbs4fMe+mlqfB6AVwpxXAVqdQK3TOJpMk2zSonpg0Ov7aZuWpxozWijcHVrDIwNMRsXo05+FyN7WPVmZUkEGn3zieaFiZ6JU6NjgDjXdrNaY9ikRY33Qa13XlQYMENqG31N+3HCp1LTtz5vWP2SJaWDQABQDZt2kYLIsk2ltH8k/exHWrUvAcXWRc7f9b1kIZDAaXECjobsD0bVS0+y+nWZnlPlruVcnWBZLbcMCgArVoxtNPaaa69C6t4JYIbk6GWutBz4hr/ORfvFmnUuazr61Aw2Vr1Ddv8Akuq+Dgf+Xwf6nvXrK/h0tnMTeWzoiLN0hW4r6aiehXEQWBG/A7sHzTTfgf2D5qDkbOGDMmM2E4kwYhY+oIFRrbXlMqHAOFxslZDhDaE2hQYmooOnYgp034Hdg+aab8D+wfNY6RzkgRZqNJMJ00ENLgRxSHAHinB1A5tfzBMj5yQJl0dsIn9niGHEc4UbUV5JPKbcb0GR0/4H9g+aab8D+wfNVGYbStoUOuop2qFlTLUKA0PiWrJ+81pcNXN/N6iglRJmgLi11AKm4aute6b8DuwfNUTMS1Bc4YFhN+9qkE0QWtN+B3YPmmm/A/sHzVsZShltsOq21ZuBNTsAAvV+DFD2hzTUHAoKNN+B/YPmmn/A/sHzV9EFjTnmP7B80055j+wfNX0QWNOeY/sHzTTnmP7B81fRBY055j+wfNNOeY/sHzV9EFjTnmP7B80055j+wfNX0QWNOeY/sHzTTnmP7B81fRBY055j+wfNUQ4lX8lwu1jeN6lKyOX1fEIIGaniUr5vB921EzU8SlfN4Pu2og07O11JBpGPD5j300tJixCak4nE/X18Nuz5l3Pyc2w6y8ZQjuB36aau9a0OTymK6OINHEFxB5LujYttOenH39ZnU6STBv3qTLS4raNS3XTEK7AlwQKcrb9fWKkm7a2JgQMHA+r+60mzw001QLRVp419WvBv7dvR2K1EjEnj1JAuFBfXo6PrBUOeQKtxwcNlNm766LLtordfaPQqNpsTbP8AmcAMAN66h4On1kmC7iueLvzk/Fcqi4XXbSV0XwUzTXSsSG3+HFII6WtPxWdns2VvjbsiIqOoLF5yRIzZeLwZtqOW2YYuoHPIaHGpHFbW0dzSsoiDn8nm1NSkSEQ6HGhmWMq8Q4bmEBrXOhxHl8V1sh9pt1D9sTfqjyWbRgy+TS+U0sOFCPCZdrWOdpnQ2ARXtJpFLS17dZGkBGC6QiDm07kebhxZielYFIwjjRQzZFqFFlIMJwNDQBkVjHEV/gmiqGQI8tCmIMKDpYZdJstOYyIXshsaIkQMeQIkQOBdQ676HBdHRByNmTHwjJQ48q+Izh009sAthVsOhFzSIbTo7ia2BvuqFvOZEg+FAeHQzBa6PFfCgGlYUN7qtbRpIbrdZBo21TUs7FlWOc17mtLmVLHEAlpIoaHVUXK8gsT37t/5HfoVdIrcvIrA4FpwII7VUAgwwk3t4wbWzHc8NBF7SKXX014KdkqAWQw12N5I2VJNPWpiICIiAiIgIiICIiAiIgIiICsjl9XxCvKyOX1fEIIGaniUr5vB921EzU8SlfN4Pu2og1HOjxFvn8x76ZWpR8lsjCy9oO/WOgrY8+HOGT2luIyhHPtppa7ITLntBqQdhFxHUtaz04+8+3Y05FmIN8CIHtGDH3EdB/wvRlx7D+0QojXAUBABb2/WrYs7FmgMSB1qDHm4ZrWI00xAIP6Ixm3Xhhjl6Fdxi0ja03qn/W4RPFtO10Ddg1XrLy8KCeNd0kVHbS5XXx4DKm1DApqIrjsCiZVjHmYa3Mz0SK2yyE8A4VBrtNwuFa7dq3jwJxHw4szLvsguayI1opUWSQa0/M3sC1qPlN8QWYLLv/UcLuoLJZgPECehOcSTFqx7nfjwpq5Qbcqy32+pFbxEdO3L1UqpVdkREQEREBERAREQEREBERAREQEREBERAREQEREBERAVkcvq+IV5WRy+r4hBAzU8SlfN4Pu2omaniUr5vB921EGn52xwzJ9XUpw2YF+H76Z+W5aI6ce4AMa4jbyWX+vXvW9Z3Q7Ug0Ur+3zB9tNLXJRoaLeLcHNOIrsqr1npyd5mdXDXZuUe02ooJBHEDDRrjsJ2/rqWTl8myzoYiNY01HOJpuxxU+fisawjiuhOabjq/t8lrce1DAcw1YeMDgDWnLIx1AFRMvPjHSnKZhQ3hsM6N2stcR8fqqiXOdVz7biNZqVQITojrg0ureCLWsHVuH6FXoMm+reQehvbQ16VOXmvPtM9svkyXe5pILt2vrocRqu2FVRbTSHAVINQRiCLxcejVVSyAxrWa9Z13/XqVbhVoJFoVoAce1ZzLbTiI693Y8jzwjwYcZuD2g9BIvB3g1HUpq0PwZZWDmxJSvGhm0ASKgOxHUb/AOZb4pd7TtyrEiIiLiIiAiIgIiICIiAiIgIiICIiAiIgIiICIiAiIgKyOX1fEK8rI5fV8QggZqeJSvm8H3bUTNTxKV83g+7aiDUc6PEW30/b5ih/rTS1WJMAGrmi2Nd9OlbZnK4CRFRUcOmLv68ytFmpN0SzadSERQ7btRI1FS5W7j/KittR3WnD7MGtBiT+LcDXrWTYy+lLQAvFMRvGyo9S9i2YVLd2wtN/ZT63q9KRRZdGDxdfxsC3afUomXniMo0GVZKxRMtqYRFDQ3trqI1tr1joV2I9lp0QMbafg3V00261BfF0jtIRZZWrYe/nEbdgVyCwkWv8/W/eoVtbM4VCFffWm6v19BSItwsnEXtcMCo75poIh1x1X1N1err2Lxr644dO1VlXqHuSJky05DmGtcCDx6YPabiHDWdfSF3KXih7Q9pq0gEHaCuKRIQIFo8X7rxq3Fbn4OMt8XgUS5zRWGTrbiW9IrWmzoUxLo7TUx8Mt9ReBeqzoCIiAiIgIipLwCBrOCCpFQYgGteviAYoKkVNpe1QeoqDFFQ2t5wGu5VVQeoqBEFaVv8A8H4helwxQVIqQ5e1QeoiICIiAiIgKyOX1fEK8rI5fV8QggZqeJSvm8H3bUTNTxKV83g+7aiDVM5H0kQaA/t0xcf96Z9a12LBoLTRiOMzb0b1sWcTayTaXUnpg12fbTK0KdynQEjjO1OrRooQKfmvrRJczd/aL01AqbbXkNpQigNPzA7KC9Qm1fe51qG08W4C1TXd9wetR2yz4lo2jxgK1xd005Ld29XIEUtOiiChFwP1+qh4LakZxDIwBadSt9aiv9lenItgVa06TAs1Gus7q6xtVMGDQX4anDV8lVJSLnExIj7T6ENdQYVuoNQwuVZlppx1mUWSkHUc9wDnk1dTGmoDcFkoUoCLTDf9etXcTqbFGvU5WZidbDIdeIhIBh42q66bBjX9VC/HM5QZObdABZEBpUC81Lq1NaYgilTqovY029sVsVhLXMdVp2EfXYshNwmxwbQAAFKfe6SdW5YE2oTrLquYTQOphudrOq/rUJmfwdwzcy02agtitoHYPbzXfLWNyyq4xkHKz5OJpW1MM3RIeunzGpddyfPMjQ2xYZtMcKg/A7CNi0icunoavOvflKREUtxERAUScgF1KGnXTZsUtQsq5VhS8MxYrrLR2k7GjWUFh8k+tQRcTS83Xu3bHDsTgbyXXgA4cY7TfhsO9YiHn/Jl7mOc5lk3lzajtZWg3nfsWyys0yIwRIbg9jhUOaQQRuIREWifEoJlHm1gCa3hxwsuA1Y1INfkqZmC4XAE1PFvdxeMDWoGzaRgsrVKolCiyzi+3awIoNVBjW6tTad6lFhS77LKt5tW2namuqXGl15F24LL1WCzzy6+TlnTMOXfMOBaNG2teMaVNGuIA6DqQS+CP21wreRWgh43fgdfvXkeTe7YBSnKJ+6RS8Xip9SlZMmTEhQ4rmOYXsa4sdymlwBsneK06lchPqXDY6n/AMWn4oIbJV4peMeceKLRN119RQX7FelILmDUbhrOIxxCl1SqDxh2qpeVSqD1F5VKoPUXlV6gKyOX1fEK8rI5fV8QggZqeJSvm8H3bUTNTxKV83g+7aiDRc/YlnJovcK5Qj8k0/jzRvOy5aDLyrCOUCcatNwrrHzK6FnrLh+T2g4DKEc02/bTXzWmzEoWNEZl41sBAB24mgO8KJlyd7E21OOV/JUYBwhxLnfddqd0bDuWUn8nsjN2OGDtnTtCwUw9roJdiDSzuJwO6mKjNyjGAYXGrLwaU4247HbBrVXkpx+pLJ5NhPDXNcatBHFBvoNm0fXROY+zeL2Htb/a9WJKKIlmhpqa6lOo/WvephaQTdR/3m/dcNoVZlpWuIwgzUdsOtq9zr2EG8/L/Kpkper9JEc62WgAupq1bOz4mt10NpIeBxWmuqoreaawLh2dlE7MhjbNoFt1DQkiuqgxUZWz109yjO2eNQCJybsHHq1bdiogioFaB2LjqFNiiwJUtdbeSXG7cKam3XfXSp0OFaIbyai5ETMT1CmI21eaC7E1AdQ9iyubOWXyr6t40Fx+0hbPxM3+o/pg8tQ4hFCLm4tGzbvH6LHumXQmAA/aO5Ddjdp3bAmcIrrzTUw7/JTbIrBEY4OacCPq4qQuF5pZdiyLqgl7HmsRpNzjtHNdv3LsWRssQplgiQnV2t+807CFpFsupobmmrHXlkkRFZ6XhXFvCPPOi5RfAe8tgsYGNaNZstc43Co/eD/g3Yu0rl/hPzXiuicNl2ku4tqgJc0tFmpAFSwtABpgWgm4khhjr1m1JiGhZUkmQxDjshAilIgc5rq4NdeC7B1999Cblu3gknTCjR5W8QtGYobWrWljmAlv5hEAN2MOt5K561+ldZoXk3Frzxg6mpg26qAVoF1zwX5rul2OmYrLESIxrQw4hrb6lp5JcaXbGtrQ3CbV75Z8/q8u3i3POMfn/PLQf+uTNGNGj5UjSTg46CXgwnFgaMDEc1pt1137ehSJzPudjZPlIpiPhM00SFNzMGHVwsWC0i4BtWvrqqQehbc3MeelTFZk2eZBlori7RRIdowi7HRkaqU7B0rMZVyNlEwpdsvPtEaEPtXRIQLY5pSrgMOgdKh0GiT2ccSFkiZjy+VIky5kaEGvLLMaE1zgCH2hVxN95uuuUvOFuUpPJkfKEWfc+NEbL2WtbRsG1EbWzeQatdQmgwUiN4KosSWnGxJmHwmbfDc5zYdmE0Q32qBovJJJvuW3Z5ZsunMnGQbEaxxELjkEj7NzTgL77PrQZjITnGBCe5znOfDY4k7SxtaU339ZUiDyon5h/wBjF5k2X0cKHCJqWMa0nbZaBX1L2Byon5h/2NQWY0F9SWkX0oSSCMKilCKa6qwIUbC1Stq+67Ghwu+7dfdVXZmQc5xdbuIpSl11/TWte1UxZF1oxGuvOr+QNoD07dt1NYUul4pdZtGzUm1Uc6oGFa0rfvVwSzyAC68OJN5vqbuzZgrcKRfQEvIdWpFo42QMQdV/Trqqo2T3EhwfRwaG16LVbzffa+rqBVFlnl5IIAq377tWulKV3YKkyj+NR2LXAXm6pdT9RfjxV7wKJUfaup6zhiafpSi9fJRK1EV1Km7ccAerXjrQWXyDzrAuGut4Bwo0UH1csjLNIbQ6tf8AleSsItaGk1oryArI5fV8Qrysjl9XxCCBmp4lK+bwfdtRM1PEpXzeD7tqINRzocRIAjy6Yu2/bzK095a5vEddrbd+m1dYlsnR2BzGvglhiRYgtwnEjSxHxKGkShpbpXcrnApjbLehf3iiYeXV23qW5ZcbixYbILmh1oWMTStq1UdF5wUXIrmEPL3AtoAW6jXWdlNq7aZGPtlvQO7xBIx9sr6B3eKMMJ+j83i2XFY7TLG00h0F22l9cA414rtj+3YZT8tMeLNoENPK14bdYvxXYeBTGFZb0L+8VPAI+2V9A7vE4tJ2mYxlyCHPCtQQHeoq08wy8RcHi7G8dC7LwGPtlfQP7xOAx9st6F/eKOCsbKf9nHP9TFb6U2V+O1TZWdhhwq+rReOnf0Lq3AY+2V9A7vF7wKPtlvQu7xOCK7Ga/e+TlecOWITGC8F55ABvrt6FrEOMCS97g57sT8BsC70ZGOdct6F3eJwGPtlfQO7xOCNXYzf73ycQhxm3iovG3Zf9dKqk8qvgPESFELHjYbjuIwIXbeAx9sr6B3eLzgEfbK+gd3icFK/R018Wa1mz4SYMWkKZLYUXAOr9m7rPJO49q3dsw0ioIWO4BH2yvoHd4rjYEyBQPl6f7T+8V3Q063rGLTlP0w2rzStULQzXPl/RP7xNDNc+X9E/vEaJlpla3V261VpWqDoZrny/on94mhmufL+if3iCdpmppmqDoZrny/on94mhmufL+if3iCdphtTTDaoOhmufL+if3iaGa58v6J/eIJ2mG1NMNqg6Ga58v6J/eJoZrny/on94gnaYbU0w2qDoZrny/on94mhmufL+if3iCdphtTTDaoOhmufL+if3iaGa58v6J/eIJ2mG1NMNqg6Ga58v6J/eJoZrny/on94gnaYbU0w2qDoZrny/on94mhmufL+if3iCdpxtVuHEBfds+IUXQzXPl/RP7xNFNc+X9E/vUFOaniUr5vB921FeyTA0MCFAJtGFDYy1SlbDQ2tKmlaYL1B//9k="/>
          <p:cNvSpPr>
            <a:spLocks noChangeAspect="1" noChangeArrowheads="1"/>
          </p:cNvSpPr>
          <p:nvPr/>
        </p:nvSpPr>
        <p:spPr bwMode="auto">
          <a:xfrm>
            <a:off x="604284" y="876299"/>
            <a:ext cx="7458794"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eaLnBrk="1" hangingPunct="1">
              <a:spcBef>
                <a:spcPct val="0"/>
              </a:spcBef>
              <a:buClrTx/>
              <a:buSzTx/>
              <a:buFontTx/>
              <a:buNone/>
            </a:pPr>
            <a:r>
              <a:rPr lang="en-US" altLang="en-US" dirty="0">
                <a:latin typeface="Segoe UI" pitchFamily="34" charset="0"/>
                <a:cs typeface="Segoe UI" pitchFamily="34" charset="0"/>
              </a:rPr>
              <a:t>Investment in GIS system infrastructure</a:t>
            </a:r>
            <a:endParaRPr lang="en-MY" altLang="en-US" b="1" dirty="0">
              <a:latin typeface="Segoe UI" pitchFamily="34" charset="0"/>
              <a:cs typeface="Segoe UI" pitchFamily="34" charset="0"/>
            </a:endParaRPr>
          </a:p>
        </p:txBody>
      </p:sp>
      <p:sp>
        <p:nvSpPr>
          <p:cNvPr id="13" name="Rectangle 19"/>
          <p:cNvSpPr>
            <a:spLocks noChangeArrowheads="1"/>
          </p:cNvSpPr>
          <p:nvPr/>
        </p:nvSpPr>
        <p:spPr bwMode="auto">
          <a:xfrm>
            <a:off x="1058347" y="3918856"/>
            <a:ext cx="910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marL="285750" indent="-285750"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indent="0" algn="r" eaLnBrk="1" hangingPunct="1">
              <a:spcBef>
                <a:spcPct val="0"/>
              </a:spcBef>
              <a:buClrTx/>
              <a:buSzTx/>
              <a:buNone/>
            </a:pPr>
            <a:r>
              <a:rPr lang="en-US" altLang="en-US" sz="1400" i="1" dirty="0">
                <a:solidFill>
                  <a:srgbClr val="0070C0"/>
                </a:solidFill>
                <a:latin typeface="Arial" charset="0"/>
              </a:rPr>
              <a:t>Creating,</a:t>
            </a:r>
          </a:p>
          <a:p>
            <a:pPr marL="0" lvl="1" indent="0" algn="r" eaLnBrk="1" hangingPunct="1">
              <a:spcBef>
                <a:spcPct val="0"/>
              </a:spcBef>
              <a:buClrTx/>
              <a:buSzTx/>
              <a:buNone/>
            </a:pPr>
            <a:r>
              <a:rPr lang="en-US" altLang="en-US" sz="1400" i="1" dirty="0">
                <a:solidFill>
                  <a:srgbClr val="0070C0"/>
                </a:solidFill>
                <a:latin typeface="Arial" charset="0"/>
              </a:rPr>
              <a:t>Editing</a:t>
            </a:r>
          </a:p>
        </p:txBody>
      </p:sp>
      <p:sp>
        <p:nvSpPr>
          <p:cNvPr id="15" name="Rectangle 22"/>
          <p:cNvSpPr>
            <a:spLocks noChangeArrowheads="1"/>
          </p:cNvSpPr>
          <p:nvPr/>
        </p:nvSpPr>
        <p:spPr bwMode="auto">
          <a:xfrm>
            <a:off x="4484461" y="2514600"/>
            <a:ext cx="17692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400" i="1" dirty="0">
                <a:solidFill>
                  <a:srgbClr val="0070C0"/>
                </a:solidFill>
                <a:latin typeface="Arial" charset="0"/>
              </a:rPr>
              <a:t>Web map,  Attributes &amp; Dashboard</a:t>
            </a:r>
          </a:p>
        </p:txBody>
      </p:sp>
      <p:pic>
        <p:nvPicPr>
          <p:cNvPr id="16" name="Picture 20" descr="C:\Users\fadzil\Downloads\arcgis_online_home_page-0.png"/>
          <p:cNvPicPr>
            <a:picLocks noChangeAspect="1" noChangeArrowheads="1"/>
          </p:cNvPicPr>
          <p:nvPr/>
        </p:nvPicPr>
        <p:blipFill>
          <a:blip r:embed="rId3" cstate="print"/>
          <a:srcRect/>
          <a:stretch>
            <a:fillRect/>
          </a:stretch>
        </p:blipFill>
        <p:spPr bwMode="auto">
          <a:xfrm>
            <a:off x="6140605" y="1752599"/>
            <a:ext cx="2224104" cy="1899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23"/>
          <p:cNvSpPr>
            <a:spLocks noChangeArrowheads="1"/>
          </p:cNvSpPr>
          <p:nvPr/>
        </p:nvSpPr>
        <p:spPr bwMode="auto">
          <a:xfrm>
            <a:off x="4499992" y="4634552"/>
            <a:ext cx="14155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400" i="1" dirty="0">
                <a:solidFill>
                  <a:srgbClr val="0070C0"/>
                </a:solidFill>
                <a:latin typeface="Arial" charset="0"/>
              </a:rPr>
              <a:t>Planning, Distribution and Monitoring</a:t>
            </a:r>
          </a:p>
        </p:txBody>
      </p:sp>
      <p:sp>
        <p:nvSpPr>
          <p:cNvPr id="20" name="Rectangle 19"/>
          <p:cNvSpPr/>
          <p:nvPr/>
        </p:nvSpPr>
        <p:spPr>
          <a:xfrm>
            <a:off x="315650" y="1350324"/>
            <a:ext cx="173186" cy="527032"/>
          </a:xfrm>
          <a:prstGeom prst="rect">
            <a:avLst/>
          </a:prstGeom>
        </p:spPr>
        <p:txBody>
          <a:bodyPr wrap="none">
            <a:spAutoFit/>
          </a:bodyPr>
          <a:lstStyle/>
          <a:p>
            <a:pPr>
              <a:defRPr/>
            </a:pPr>
            <a:endParaRPr lang="en-US" sz="2800" b="1" kern="0" dirty="0">
              <a:effectLst>
                <a:outerShdw blurRad="38100" dist="38100" dir="2700000" algn="tl">
                  <a:srgbClr val="000000">
                    <a:alpha val="43137"/>
                  </a:srgbClr>
                </a:outerShdw>
              </a:effectLst>
            </a:endParaRPr>
          </a:p>
        </p:txBody>
      </p:sp>
      <p:pic>
        <p:nvPicPr>
          <p:cNvPr id="9" name="Picture 10" descr="https://encrypted-tbn3.gstatic.com/images?q=tbn:ANd9GcSJk8OEIuwywltb5DbCzwijJOrxnN3fom4ss2ULyZMWWTLxa8E8Yw"/>
          <p:cNvPicPr>
            <a:picLocks noChangeAspect="1" noChangeArrowheads="1"/>
          </p:cNvPicPr>
          <p:nvPr/>
        </p:nvPicPr>
        <p:blipFill>
          <a:blip r:embed="rId4" cstate="print"/>
          <a:srcRect/>
          <a:stretch>
            <a:fillRect/>
          </a:stretch>
        </p:blipFill>
        <p:spPr bwMode="auto">
          <a:xfrm>
            <a:off x="2057400" y="4648200"/>
            <a:ext cx="1680244" cy="1238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9"/>
          <p:cNvSpPr>
            <a:spLocks noChangeArrowheads="1"/>
          </p:cNvSpPr>
          <p:nvPr/>
        </p:nvSpPr>
        <p:spPr bwMode="auto">
          <a:xfrm>
            <a:off x="609600" y="5082663"/>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800" b="1" dirty="0">
                <a:latin typeface="Arial" charset="0"/>
              </a:rPr>
              <a:t>Server</a:t>
            </a:r>
          </a:p>
        </p:txBody>
      </p:sp>
      <p:sp>
        <p:nvSpPr>
          <p:cNvPr id="25" name="Rectangle 24"/>
          <p:cNvSpPr/>
          <p:nvPr/>
        </p:nvSpPr>
        <p:spPr>
          <a:xfrm>
            <a:off x="4528034" y="2180818"/>
            <a:ext cx="1491766" cy="369332"/>
          </a:xfrm>
          <a:prstGeom prst="rect">
            <a:avLst/>
          </a:prstGeom>
        </p:spPr>
        <p:txBody>
          <a:bodyPr wrap="square">
            <a:spAutoFit/>
          </a:bodyPr>
          <a:lstStyle/>
          <a:p>
            <a:pPr fontAlgn="auto">
              <a:spcBef>
                <a:spcPts val="0"/>
              </a:spcBef>
              <a:spcAft>
                <a:spcPts val="0"/>
              </a:spcAft>
              <a:defRPr/>
            </a:pPr>
            <a:r>
              <a:rPr lang="ms-MY" b="1" dirty="0">
                <a:ln w="1905"/>
                <a:effectLst>
                  <a:innerShdw blurRad="69850" dist="43180" dir="5400000">
                    <a:srgbClr val="000000">
                      <a:alpha val="65000"/>
                    </a:srgbClr>
                  </a:innerShdw>
                </a:effectLst>
                <a:latin typeface="Arial Narrow" pitchFamily="34" charset="0"/>
                <a:ea typeface="+mj-ea"/>
                <a:cs typeface="+mj-cs"/>
              </a:rPr>
              <a:t>ArcGIS Online</a:t>
            </a:r>
            <a:endParaRPr lang="en-MY" b="1" dirty="0">
              <a:ln w="1905"/>
              <a:effectLst>
                <a:innerShdw blurRad="69850" dist="43180" dir="5400000">
                  <a:srgbClr val="000000">
                    <a:alpha val="65000"/>
                  </a:srgbClr>
                </a:innerShdw>
              </a:effectLst>
              <a:latin typeface="Arial Narrow" pitchFamily="34" charset="0"/>
            </a:endParaRPr>
          </a:p>
        </p:txBody>
      </p:sp>
      <p:pic>
        <p:nvPicPr>
          <p:cNvPr id="2050" name="Picture 2" descr="C:\Users\insnele\Desktop\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17" t="5303" b="-5303"/>
          <a:stretch/>
        </p:blipFill>
        <p:spPr bwMode="auto">
          <a:xfrm>
            <a:off x="6140605" y="3817777"/>
            <a:ext cx="2280695" cy="2092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609600" y="2222309"/>
            <a:ext cx="1027845" cy="369332"/>
          </a:xfrm>
          <a:prstGeom prst="rect">
            <a:avLst/>
          </a:prstGeom>
        </p:spPr>
        <p:txBody>
          <a:bodyPr wrap="none">
            <a:spAutoFit/>
          </a:bodyPr>
          <a:lstStyle/>
          <a:p>
            <a:pPr fontAlgn="auto">
              <a:spcBef>
                <a:spcPts val="0"/>
              </a:spcBef>
              <a:spcAft>
                <a:spcPts val="0"/>
              </a:spcAft>
              <a:defRPr/>
            </a:pPr>
            <a:r>
              <a:rPr lang="ms-MY" b="1" dirty="0">
                <a:ln w="1905"/>
                <a:effectLst>
                  <a:innerShdw blurRad="69850" dist="43180" dir="5400000">
                    <a:srgbClr val="000000">
                      <a:alpha val="65000"/>
                    </a:srgbClr>
                  </a:innerShdw>
                </a:effectLst>
                <a:latin typeface="Arial Narrow" pitchFamily="34" charset="0"/>
                <a:ea typeface="+mj-ea"/>
                <a:cs typeface="+mj-cs"/>
              </a:rPr>
              <a:t>Database</a:t>
            </a:r>
            <a:endParaRPr lang="en-MY" b="1" dirty="0">
              <a:ln w="1905"/>
              <a:effectLst>
                <a:innerShdw blurRad="69850" dist="43180" dir="5400000">
                  <a:srgbClr val="000000">
                    <a:alpha val="65000"/>
                  </a:srgbClr>
                </a:innerShdw>
              </a:effectLst>
              <a:latin typeface="Arial Narrow" pitchFamily="34" charset="0"/>
            </a:endParaRPr>
          </a:p>
        </p:txBody>
      </p:sp>
      <p:pic>
        <p:nvPicPr>
          <p:cNvPr id="2051" name="Picture 3" descr="C:\Users\insnele\Desktop\unna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82" r="6926" b="5783"/>
          <a:stretch/>
        </p:blipFill>
        <p:spPr bwMode="auto">
          <a:xfrm>
            <a:off x="2076450" y="1776131"/>
            <a:ext cx="1655567" cy="1261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a:spLocks noChangeArrowheads="1"/>
          </p:cNvSpPr>
          <p:nvPr/>
        </p:nvSpPr>
        <p:spPr bwMode="auto">
          <a:xfrm>
            <a:off x="613364" y="3651961"/>
            <a:ext cx="1586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Arial Narrow" pitchFamily="34" charset="0"/>
              </a:defRPr>
            </a:lvl1pPr>
            <a:lvl2pPr eaLnBrk="0" hangingPunct="0">
              <a:spcBef>
                <a:spcPts val="250"/>
              </a:spcBef>
              <a:buClr>
                <a:schemeClr val="accent1"/>
              </a:buClr>
              <a:buSzPct val="100000"/>
              <a:buFont typeface="Verdana" pitchFamily="34" charset="0"/>
              <a:buChar char="◦"/>
              <a:defRPr sz="2400">
                <a:solidFill>
                  <a:schemeClr val="tx1"/>
                </a:solidFill>
                <a:latin typeface="Arial Narrow" pitchFamily="34" charset="0"/>
              </a:defRPr>
            </a:lvl2pPr>
            <a:lvl3pPr marL="1143000" indent="-228600" eaLnBrk="0" hangingPunct="0">
              <a:spcBef>
                <a:spcPts val="250"/>
              </a:spcBef>
              <a:buClr>
                <a:srgbClr val="33CFFF"/>
              </a:buClr>
              <a:buSzPct val="100000"/>
              <a:buFont typeface="Wingdings 2" pitchFamily="18" charset="2"/>
              <a:buChar char=""/>
              <a:defRPr sz="2200">
                <a:solidFill>
                  <a:schemeClr val="tx1"/>
                </a:solidFill>
                <a:latin typeface="Arial Narrow" pitchFamily="34" charset="0"/>
              </a:defRPr>
            </a:lvl3pPr>
            <a:lvl4pPr marL="1600200" indent="-228600" eaLnBrk="0" hangingPunct="0">
              <a:spcBef>
                <a:spcPts val="225"/>
              </a:spcBef>
              <a:buClr>
                <a:srgbClr val="33CFFF"/>
              </a:buClr>
              <a:buSzPct val="112000"/>
              <a:buFont typeface="Verdana" pitchFamily="34" charset="0"/>
              <a:buChar char="◦"/>
              <a:defRPr sz="1900">
                <a:solidFill>
                  <a:schemeClr val="tx1"/>
                </a:solidFill>
                <a:latin typeface="Arial Narrow" pitchFamily="34" charset="0"/>
              </a:defRPr>
            </a:lvl4pPr>
            <a:lvl5pPr marL="2057400" indent="-228600" eaLnBrk="0" hangingPunct="0">
              <a:spcBef>
                <a:spcPts val="250"/>
              </a:spcBef>
              <a:buClr>
                <a:srgbClr val="FF7A20"/>
              </a:buClr>
              <a:buSzPct val="100000"/>
              <a:buFont typeface="Wingdings 2" pitchFamily="18" charset="2"/>
              <a:buChar char=""/>
              <a:defRPr sz="2000">
                <a:solidFill>
                  <a:schemeClr val="tx1"/>
                </a:solidFill>
                <a:latin typeface="Arial Narrow" pitchFamily="34" charset="0"/>
              </a:defRPr>
            </a:lvl5pPr>
            <a:lvl6pPr marL="25146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6pPr>
            <a:lvl7pPr marL="29718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7pPr>
            <a:lvl8pPr marL="34290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8pPr>
            <a:lvl9pPr marL="3886200" indent="-228600" eaLnBrk="0" fontAlgn="base" hangingPunct="0">
              <a:spcBef>
                <a:spcPts val="250"/>
              </a:spcBef>
              <a:spcAft>
                <a:spcPct val="0"/>
              </a:spcAft>
              <a:buClr>
                <a:srgbClr val="FF7A20"/>
              </a:buClr>
              <a:buSzPct val="100000"/>
              <a:buFont typeface="Wingdings 2" pitchFamily="18" charset="2"/>
              <a:buChar char=""/>
              <a:defRPr sz="2000">
                <a:solidFill>
                  <a:schemeClr val="tx1"/>
                </a:solidFill>
                <a:latin typeface="Arial Narrow" pitchFamily="34" charset="0"/>
              </a:defRPr>
            </a:lvl9pPr>
          </a:lstStyle>
          <a:p>
            <a:pPr marL="0" lvl="1" eaLnBrk="1" hangingPunct="1">
              <a:spcBef>
                <a:spcPct val="0"/>
              </a:spcBef>
              <a:buClrTx/>
              <a:buSzTx/>
              <a:buFontTx/>
              <a:buNone/>
            </a:pPr>
            <a:r>
              <a:rPr lang="en-US" altLang="en-US" sz="1600" b="1" dirty="0">
                <a:latin typeface="Arial" charset="0"/>
              </a:rPr>
              <a:t>Desktop 10.7 </a:t>
            </a:r>
          </a:p>
        </p:txBody>
      </p:sp>
      <p:pic>
        <p:nvPicPr>
          <p:cNvPr id="2052" name="Picture 4" descr="C:\Users\insnele\Desktop\hq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6449" y="3200400"/>
            <a:ext cx="1655567" cy="1241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ight Arrow 13"/>
          <p:cNvSpPr/>
          <p:nvPr/>
        </p:nvSpPr>
        <p:spPr>
          <a:xfrm>
            <a:off x="4021628" y="3768803"/>
            <a:ext cx="397972" cy="483355"/>
          </a:xfrm>
          <a:prstGeom prst="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28034" y="4284050"/>
            <a:ext cx="1173719" cy="369332"/>
          </a:xfrm>
          <a:prstGeom prst="rect">
            <a:avLst/>
          </a:prstGeom>
        </p:spPr>
        <p:txBody>
          <a:bodyPr wrap="none">
            <a:spAutoFit/>
          </a:bodyPr>
          <a:lstStyle/>
          <a:p>
            <a:pPr fontAlgn="auto">
              <a:spcBef>
                <a:spcPts val="0"/>
              </a:spcBef>
              <a:spcAft>
                <a:spcPts val="0"/>
              </a:spcAft>
              <a:defRPr/>
            </a:pPr>
            <a:r>
              <a:rPr lang="ms-MY" b="1" dirty="0">
                <a:ln w="1905"/>
                <a:effectLst>
                  <a:innerShdw blurRad="69850" dist="43180" dir="5400000">
                    <a:srgbClr val="000000">
                      <a:alpha val="65000"/>
                    </a:srgbClr>
                  </a:innerShdw>
                </a:effectLst>
                <a:latin typeface="Arial Narrow" pitchFamily="34" charset="0"/>
                <a:ea typeface="+mj-ea"/>
                <a:cs typeface="+mj-cs"/>
              </a:rPr>
              <a:t>Dashboard</a:t>
            </a:r>
            <a:endParaRPr lang="en-MY" b="1" dirty="0">
              <a:ln w="1905"/>
              <a:effectLst>
                <a:innerShdw blurRad="69850" dist="43180" dir="5400000">
                  <a:srgbClr val="000000">
                    <a:alpha val="65000"/>
                  </a:srgbClr>
                </a:innerShdw>
              </a:effectLst>
              <a:latin typeface="Arial Narrow" pitchFamily="34" charset="0"/>
            </a:endParaRPr>
          </a:p>
        </p:txBody>
      </p:sp>
    </p:spTree>
    <p:extLst>
      <p:ext uri="{BB962C8B-B14F-4D97-AF65-F5344CB8AC3E}">
        <p14:creationId xmlns:p14="http://schemas.microsoft.com/office/powerpoint/2010/main" val="316686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066800"/>
            <a:ext cx="8229600" cy="4525963"/>
          </a:xfrm>
        </p:spPr>
        <p:txBody>
          <a:bodyPr/>
          <a:lstStyle/>
          <a:p>
            <a:pPr marL="0" indent="0">
              <a:buNone/>
            </a:pPr>
            <a:endParaRPr lang="en-US" sz="2800" dirty="0"/>
          </a:p>
          <a:p>
            <a:pPr marL="0" indent="0">
              <a:buNone/>
            </a:pPr>
            <a:endParaRPr lang="en-US" sz="1600" dirty="0"/>
          </a:p>
        </p:txBody>
      </p:sp>
      <p:sp>
        <p:nvSpPr>
          <p:cNvPr id="4" name="Slide Number Placeholder 3"/>
          <p:cNvSpPr>
            <a:spLocks noGrp="1"/>
          </p:cNvSpPr>
          <p:nvPr>
            <p:ph type="sldNum" sz="quarter" idx="12"/>
          </p:nvPr>
        </p:nvSpPr>
        <p:spPr/>
        <p:txBody>
          <a:bodyPr/>
          <a:lstStyle/>
          <a:p>
            <a:pPr>
              <a:defRPr/>
            </a:pPr>
            <a:fld id="{E7A300AB-937F-4481-A632-4FD8A5E8C01C}" type="slidenum">
              <a:rPr lang="en-US" smtClean="0"/>
              <a:pPr>
                <a:defRPr/>
              </a:pPr>
              <a:t>12</a:t>
            </a:fld>
            <a:endParaRPr lang="en-US"/>
          </a:p>
        </p:txBody>
      </p:sp>
      <p:sp>
        <p:nvSpPr>
          <p:cNvPr id="9" name="Rectangle 8"/>
          <p:cNvSpPr/>
          <p:nvPr/>
        </p:nvSpPr>
        <p:spPr>
          <a:xfrm>
            <a:off x="762000" y="914400"/>
            <a:ext cx="7696200" cy="523220"/>
          </a:xfrm>
          <a:prstGeom prst="rect">
            <a:avLst/>
          </a:prstGeom>
        </p:spPr>
        <p:txBody>
          <a:bodyPr wrap="square">
            <a:spAutoFit/>
          </a:bodyPr>
          <a:lstStyle/>
          <a:p>
            <a:pPr>
              <a:spcBef>
                <a:spcPct val="0"/>
              </a:spcBef>
            </a:pPr>
            <a:r>
              <a:rPr lang="en-US" sz="2800" dirty="0">
                <a:latin typeface="Century Gothic" panose="020B0502020202020204" pitchFamily="34" charset="0"/>
              </a:rPr>
              <a:t>Data collection map application</a:t>
            </a:r>
          </a:p>
        </p:txBody>
      </p:sp>
      <p:pic>
        <p:nvPicPr>
          <p:cNvPr id="11" name="Picture 10">
            <a:extLst>
              <a:ext uri="{FF2B5EF4-FFF2-40B4-BE49-F238E27FC236}">
                <a16:creationId xmlns:a16="http://schemas.microsoft.com/office/drawing/2014/main" id="{B51F424A-1A2F-8841-AD18-E3286C482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2796886" cy="4475018"/>
          </a:xfrm>
          <a:prstGeom prst="rect">
            <a:avLst/>
          </a:prstGeom>
        </p:spPr>
      </p:pic>
      <p:grpSp>
        <p:nvGrpSpPr>
          <p:cNvPr id="12" name="Group 11"/>
          <p:cNvGrpSpPr/>
          <p:nvPr/>
        </p:nvGrpSpPr>
        <p:grpSpPr>
          <a:xfrm>
            <a:off x="3937721" y="1527412"/>
            <a:ext cx="4724400" cy="4482136"/>
            <a:chOff x="3905896" y="1600200"/>
            <a:chExt cx="5037860" cy="4398818"/>
          </a:xfrm>
        </p:grpSpPr>
        <p:pic>
          <p:nvPicPr>
            <p:cNvPr id="13" name="Picture 12">
              <a:extLst>
                <a:ext uri="{FF2B5EF4-FFF2-40B4-BE49-F238E27FC236}">
                  <a16:creationId xmlns:a16="http://schemas.microsoft.com/office/drawing/2014/main" id="{4D35B112-7545-C447-BEFE-99E751EF3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896" y="3277865"/>
              <a:ext cx="5037860" cy="2721153"/>
            </a:xfrm>
            <a:prstGeom prst="rect">
              <a:avLst/>
            </a:prstGeom>
          </p:spPr>
        </p:pic>
        <p:pic>
          <p:nvPicPr>
            <p:cNvPr id="14" name="Picture 13">
              <a:extLst>
                <a:ext uri="{FF2B5EF4-FFF2-40B4-BE49-F238E27FC236}">
                  <a16:creationId xmlns:a16="http://schemas.microsoft.com/office/drawing/2014/main" id="{D0EE447C-9D21-0F49-A011-A7310C0F3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7"/>
            <a:stretch/>
          </p:blipFill>
          <p:spPr>
            <a:xfrm>
              <a:off x="3905896" y="1600200"/>
              <a:ext cx="5037859" cy="1927670"/>
            </a:xfrm>
            <a:prstGeom prst="rect">
              <a:avLst/>
            </a:prstGeom>
          </p:spPr>
        </p:pic>
      </p:grpSp>
    </p:spTree>
    <p:extLst>
      <p:ext uri="{BB962C8B-B14F-4D97-AF65-F5344CB8AC3E}">
        <p14:creationId xmlns:p14="http://schemas.microsoft.com/office/powerpoint/2010/main" val="58321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400800" cy="685800"/>
          </a:xfrm>
        </p:spPr>
        <p:txBody>
          <a:bodyPr/>
          <a:lstStyle/>
          <a:p>
            <a:pPr algn="ctr"/>
            <a:r>
              <a:rPr lang="en-US" sz="3600" b="1" kern="1200" dirty="0">
                <a:solidFill>
                  <a:schemeClr val="tx1"/>
                </a:solidFill>
                <a:latin typeface="Corbel" panose="020B0503020204020204" pitchFamily="34" charset="0"/>
                <a:ea typeface="+mn-ea"/>
                <a:cs typeface="+mn-cs"/>
              </a:rPr>
              <a:t>Pre-Enumeration</a:t>
            </a:r>
            <a:endParaRPr lang="sq-AL" sz="3600" b="1" kern="1200" dirty="0">
              <a:solidFill>
                <a:schemeClr val="tx1"/>
              </a:solidFill>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40D688D7-D3AF-471D-B745-714E40354018}" type="slidenum">
              <a:rPr lang="en-US" altLang="sq-AL" smtClean="0"/>
              <a:pPr/>
              <a:t>13</a:t>
            </a:fld>
            <a:endParaRPr lang="en-US" altLang="sq-AL" dirty="0"/>
          </a:p>
        </p:txBody>
      </p:sp>
      <p:pic>
        <p:nvPicPr>
          <p:cNvPr id="5" name="Picture 4">
            <a:extLst>
              <a:ext uri="{FF2B5EF4-FFF2-40B4-BE49-F238E27FC236}">
                <a16:creationId xmlns:a16="http://schemas.microsoft.com/office/drawing/2014/main" id="{B51F424A-1A2F-8841-AD18-E3286C482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5"/>
          <a:stretch/>
        </p:blipFill>
        <p:spPr>
          <a:xfrm>
            <a:off x="304801" y="2209800"/>
            <a:ext cx="2935430" cy="3741150"/>
          </a:xfrm>
          <a:prstGeom prst="rect">
            <a:avLst/>
          </a:prstGeom>
        </p:spPr>
      </p:pic>
      <p:sp>
        <p:nvSpPr>
          <p:cNvPr id="13" name="Rectangle 12"/>
          <p:cNvSpPr/>
          <p:nvPr/>
        </p:nvSpPr>
        <p:spPr>
          <a:xfrm>
            <a:off x="533401" y="921073"/>
            <a:ext cx="2720684" cy="830997"/>
          </a:xfrm>
          <a:prstGeom prst="rect">
            <a:avLst/>
          </a:prstGeom>
        </p:spPr>
        <p:txBody>
          <a:bodyPr wrap="square">
            <a:spAutoFit/>
          </a:bodyPr>
          <a:lstStyle/>
          <a:p>
            <a:r>
              <a:rPr lang="en-GB" sz="2400" b="1" dirty="0">
                <a:latin typeface="Corbel" panose="020B0503020204020204" pitchFamily="34" charset="0"/>
              </a:rPr>
              <a:t>Updating buildings and housing</a:t>
            </a:r>
            <a:endParaRPr lang="en-US" sz="2400" b="1" dirty="0"/>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268" t="17152" r="18584" b="19629"/>
          <a:stretch/>
        </p:blipFill>
        <p:spPr bwMode="auto">
          <a:xfrm>
            <a:off x="3345873" y="1066800"/>
            <a:ext cx="5212278" cy="291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345873" y="4082003"/>
            <a:ext cx="5440878" cy="1200329"/>
          </a:xfrm>
          <a:prstGeom prst="rect">
            <a:avLst/>
          </a:prstGeom>
        </p:spPr>
        <p:txBody>
          <a:bodyPr wrap="square">
            <a:spAutoFit/>
          </a:bodyPr>
          <a:lstStyle/>
          <a:p>
            <a:r>
              <a:rPr lang="en-GB" sz="2400" b="1" dirty="0">
                <a:latin typeface="Corbel" panose="020B0503020204020204" pitchFamily="34" charset="0"/>
              </a:rPr>
              <a:t>Division of areas</a:t>
            </a:r>
          </a:p>
          <a:p>
            <a:r>
              <a:rPr lang="en-GB" sz="2400" b="1" dirty="0">
                <a:latin typeface="Corbel" panose="020B0503020204020204" pitchFamily="34" charset="0"/>
              </a:rPr>
              <a:t>census, comptroller,</a:t>
            </a:r>
          </a:p>
          <a:p>
            <a:r>
              <a:rPr lang="en-GB" sz="2400" b="1" dirty="0">
                <a:latin typeface="Corbel" panose="020B0503020204020204" pitchFamily="34" charset="0"/>
              </a:rPr>
              <a:t>superintendents</a:t>
            </a:r>
            <a:endParaRPr lang="en-US" sz="2400" b="1" dirty="0"/>
          </a:p>
        </p:txBody>
      </p:sp>
      <p:pic>
        <p:nvPicPr>
          <p:cNvPr id="17" name="Picture 16">
            <a:extLst>
              <a:ext uri="{FF2B5EF4-FFF2-40B4-BE49-F238E27FC236}">
                <a16:creationId xmlns:a16="http://schemas.microsoft.com/office/drawing/2014/main" id="{DAE2516D-4436-9C43-B81C-FBC83439B6FD}"/>
              </a:ext>
            </a:extLst>
          </p:cNvPr>
          <p:cNvPicPr/>
          <p:nvPr/>
        </p:nvPicPr>
        <p:blipFill rotWithShape="1">
          <a:blip r:embed="rId5" cstate="print">
            <a:extLst>
              <a:ext uri="{28A0092B-C50C-407E-A947-70E740481C1C}">
                <a14:useLocalDpi xmlns:a14="http://schemas.microsoft.com/office/drawing/2010/main" val="0"/>
              </a:ext>
            </a:extLst>
          </a:blip>
          <a:srcRect b="4647"/>
          <a:stretch/>
        </p:blipFill>
        <p:spPr>
          <a:xfrm>
            <a:off x="6228608" y="2438400"/>
            <a:ext cx="2411680" cy="3679386"/>
          </a:xfrm>
          <a:prstGeom prst="rect">
            <a:avLst/>
          </a:prstGeom>
        </p:spPr>
      </p:pic>
    </p:spTree>
    <p:extLst>
      <p:ext uri="{BB962C8B-B14F-4D97-AF65-F5344CB8AC3E}">
        <p14:creationId xmlns:p14="http://schemas.microsoft.com/office/powerpoint/2010/main" val="176499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400800" cy="685800"/>
          </a:xfrm>
        </p:spPr>
        <p:txBody>
          <a:bodyPr/>
          <a:lstStyle/>
          <a:p>
            <a:pPr algn="ctr"/>
            <a:r>
              <a:rPr lang="en-US" sz="3600" b="1" kern="1200" dirty="0">
                <a:solidFill>
                  <a:schemeClr val="tx1"/>
                </a:solidFill>
                <a:latin typeface="Corbel" panose="020B0503020204020204" pitchFamily="34" charset="0"/>
                <a:ea typeface="+mn-ea"/>
                <a:cs typeface="+mn-cs"/>
              </a:rPr>
              <a:t>Enumeration</a:t>
            </a:r>
            <a:endParaRPr lang="sq-AL" sz="3600" b="1" kern="1200" dirty="0">
              <a:solidFill>
                <a:schemeClr val="tx1"/>
              </a:solidFill>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40D688D7-D3AF-471D-B745-714E40354018}" type="slidenum">
              <a:rPr lang="en-US" altLang="sq-AL" smtClean="0"/>
              <a:pPr/>
              <a:t>14</a:t>
            </a:fld>
            <a:endParaRPr lang="en-US" altLang="sq-AL"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40" b="4091"/>
          <a:stretch/>
        </p:blipFill>
        <p:spPr bwMode="auto">
          <a:xfrm>
            <a:off x="381989" y="1394360"/>
            <a:ext cx="8127999" cy="416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1" y="891031"/>
            <a:ext cx="4267200" cy="492443"/>
          </a:xfrm>
          <a:prstGeom prst="rect">
            <a:avLst/>
          </a:prstGeom>
        </p:spPr>
        <p:txBody>
          <a:bodyPr wrap="square">
            <a:spAutoFit/>
          </a:bodyPr>
          <a:lstStyle/>
          <a:p>
            <a:r>
              <a:rPr lang="en-GB" sz="2600" dirty="0">
                <a:latin typeface="Corbel" panose="020B0503020204020204" pitchFamily="34" charset="0"/>
              </a:rPr>
              <a:t>Monitoring of work progress</a:t>
            </a:r>
            <a:endParaRPr lang="en-US" sz="2600" dirty="0"/>
          </a:p>
        </p:txBody>
      </p:sp>
      <p:sp>
        <p:nvSpPr>
          <p:cNvPr id="6" name="Rectangle 5"/>
          <p:cNvSpPr/>
          <p:nvPr/>
        </p:nvSpPr>
        <p:spPr>
          <a:xfrm>
            <a:off x="381989" y="5638800"/>
            <a:ext cx="4574009" cy="369332"/>
          </a:xfrm>
          <a:prstGeom prst="rect">
            <a:avLst/>
          </a:prstGeom>
        </p:spPr>
        <p:txBody>
          <a:bodyPr wrap="none">
            <a:spAutoFit/>
          </a:bodyPr>
          <a:lstStyle/>
          <a:p>
            <a:r>
              <a:rPr lang="en-GB" b="1" dirty="0">
                <a:latin typeface="Corbel" panose="020B0503020204020204" pitchFamily="34" charset="0"/>
              </a:rPr>
              <a:t>a) coverage indicators, b) quality indicators; </a:t>
            </a:r>
            <a:endParaRPr lang="en-US" b="1" dirty="0"/>
          </a:p>
        </p:txBody>
      </p:sp>
    </p:spTree>
    <p:extLst>
      <p:ext uri="{BB962C8B-B14F-4D97-AF65-F5344CB8AC3E}">
        <p14:creationId xmlns:p14="http://schemas.microsoft.com/office/powerpoint/2010/main" val="122828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400800" cy="685800"/>
          </a:xfrm>
        </p:spPr>
        <p:txBody>
          <a:bodyPr/>
          <a:lstStyle/>
          <a:p>
            <a:pPr algn="ctr"/>
            <a:r>
              <a:rPr lang="en-US" sz="3600" b="1" kern="1200" dirty="0">
                <a:solidFill>
                  <a:schemeClr val="tx1"/>
                </a:solidFill>
                <a:latin typeface="Corbel" panose="020B0503020204020204" pitchFamily="34" charset="0"/>
                <a:ea typeface="+mn-ea"/>
                <a:cs typeface="+mn-cs"/>
              </a:rPr>
              <a:t>Post-Enumeration</a:t>
            </a:r>
            <a:endParaRPr lang="sq-AL" sz="3600" b="1" kern="1200" dirty="0">
              <a:solidFill>
                <a:schemeClr val="tx1"/>
              </a:solidFill>
              <a:latin typeface="Corbel" panose="020B05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40D688D7-D3AF-471D-B745-714E40354018}" type="slidenum">
              <a:rPr lang="en-US" altLang="sq-AL" smtClean="0"/>
              <a:pPr/>
              <a:t>15</a:t>
            </a:fld>
            <a:endParaRPr lang="en-US" altLang="sq-AL"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84" b="3160"/>
          <a:stretch/>
        </p:blipFill>
        <p:spPr bwMode="auto">
          <a:xfrm>
            <a:off x="533400" y="898566"/>
            <a:ext cx="7848600" cy="389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212" t="12947" r="35508" b="11371"/>
          <a:stretch/>
        </p:blipFill>
        <p:spPr bwMode="auto">
          <a:xfrm>
            <a:off x="228600" y="898566"/>
            <a:ext cx="1886198" cy="26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893" t="24255" r="38305" b="9646"/>
          <a:stretch/>
        </p:blipFill>
        <p:spPr bwMode="auto">
          <a:xfrm>
            <a:off x="508165" y="2735283"/>
            <a:ext cx="2093026" cy="290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01191" y="4876800"/>
            <a:ext cx="5857009" cy="1107996"/>
          </a:xfrm>
          <a:prstGeom prst="rect">
            <a:avLst/>
          </a:prstGeom>
        </p:spPr>
        <p:txBody>
          <a:bodyPr wrap="square">
            <a:spAutoFit/>
          </a:bodyPr>
          <a:lstStyle/>
          <a:p>
            <a:pPr marL="342900" indent="-342900">
              <a:buFontTx/>
              <a:buChar char="-"/>
            </a:pPr>
            <a:r>
              <a:rPr lang="en-GB" sz="2200" dirty="0">
                <a:latin typeface="Corbel" panose="020B0503020204020204" pitchFamily="34" charset="0"/>
              </a:rPr>
              <a:t>Special publications (maps, atlases, special publications, in-depth analyses)</a:t>
            </a:r>
          </a:p>
          <a:p>
            <a:pPr marL="342900" indent="-342900">
              <a:buFontTx/>
              <a:buChar char="-"/>
            </a:pPr>
            <a:r>
              <a:rPr lang="en-GB" sz="2200" dirty="0">
                <a:latin typeface="Corbel" panose="020B0503020204020204" pitchFamily="34" charset="0"/>
              </a:rPr>
              <a:t>Geoportal of INSTAT	</a:t>
            </a:r>
            <a:r>
              <a:rPr lang="en-GB" sz="2200" b="1" dirty="0">
                <a:solidFill>
                  <a:srgbClr val="0070C0"/>
                </a:solidFill>
                <a:latin typeface="Corbel" panose="020B0503020204020204" pitchFamily="34" charset="0"/>
              </a:rPr>
              <a:t>https://instatgis.gov.al</a:t>
            </a:r>
            <a:endParaRPr lang="en-US" sz="2200" b="1" dirty="0">
              <a:solidFill>
                <a:srgbClr val="0070C0"/>
              </a:solidFill>
            </a:endParaRPr>
          </a:p>
        </p:txBody>
      </p:sp>
    </p:spTree>
    <p:extLst>
      <p:ext uri="{BB962C8B-B14F-4D97-AF65-F5344CB8AC3E}">
        <p14:creationId xmlns:p14="http://schemas.microsoft.com/office/powerpoint/2010/main" val="70124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r>
              <a:rPr lang="sq-AL" sz="3600" dirty="0">
                <a:solidFill>
                  <a:schemeClr val="tx2"/>
                </a:solidFill>
                <a:ea typeface="+mj-ea"/>
                <a:cs typeface="+mj-cs"/>
              </a:rPr>
              <a:t> </a:t>
            </a:r>
            <a:r>
              <a:rPr lang="en-GB" sz="3600" dirty="0">
                <a:solidFill>
                  <a:schemeClr val="tx2"/>
                </a:solidFill>
                <a:ea typeface="+mj-ea"/>
                <a:cs typeface="+mj-cs"/>
              </a:rPr>
              <a:t>                   </a:t>
            </a:r>
            <a:r>
              <a:rPr lang="en-GB" sz="3600" b="1" dirty="0">
                <a:solidFill>
                  <a:schemeClr val="tx2"/>
                </a:solidFill>
                <a:ea typeface="+mj-ea"/>
                <a:cs typeface="+mj-cs"/>
              </a:rPr>
              <a:t>THANK YOU</a:t>
            </a:r>
            <a:r>
              <a:rPr lang="sq-AL" sz="3600" b="1" dirty="0">
                <a:solidFill>
                  <a:schemeClr val="tx2"/>
                </a:solidFill>
                <a:ea typeface="+mj-ea"/>
                <a:cs typeface="+mj-cs"/>
              </a:rPr>
              <a:t>! </a:t>
            </a:r>
          </a:p>
          <a:p>
            <a:pPr>
              <a:buNone/>
            </a:pPr>
            <a:endParaRPr lang="en-US" sz="3600" i="1" dirty="0"/>
          </a:p>
        </p:txBody>
      </p:sp>
      <p:sp>
        <p:nvSpPr>
          <p:cNvPr id="4" name="Slide Number Placeholder 3"/>
          <p:cNvSpPr>
            <a:spLocks noGrp="1"/>
          </p:cNvSpPr>
          <p:nvPr>
            <p:ph type="sldNum" sz="quarter" idx="4294967295"/>
          </p:nvPr>
        </p:nvSpPr>
        <p:spPr>
          <a:xfrm>
            <a:off x="457200" y="6248400"/>
            <a:ext cx="2133600" cy="476250"/>
          </a:xfrm>
          <a:prstGeom prst="rect">
            <a:avLst/>
          </a:prstGeom>
        </p:spPr>
        <p:txBody>
          <a:bodyPr/>
          <a:lstStyle/>
          <a:p>
            <a:pPr>
              <a:defRPr/>
            </a:pPr>
            <a:fld id="{E7A300AB-937F-4481-A632-4FD8A5E8C01C}" type="slidenum">
              <a:rPr lang="en-US" smtClean="0"/>
              <a:pPr>
                <a:defRPr/>
              </a:pPr>
              <a:t>16</a:t>
            </a:fld>
            <a:endParaRPr lang="en-US"/>
          </a:p>
        </p:txBody>
      </p:sp>
    </p:spTree>
    <p:extLst>
      <p:ext uri="{BB962C8B-B14F-4D97-AF65-F5344CB8AC3E}">
        <p14:creationId xmlns:p14="http://schemas.microsoft.com/office/powerpoint/2010/main" val="12815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sz="2000" dirty="0">
                <a:latin typeface="Segoe UI" pitchFamily="34" charset="0"/>
                <a:cs typeface="Segoe UI" pitchFamily="34" charset="0"/>
              </a:rPr>
              <a:t>Organizational Structure</a:t>
            </a:r>
          </a:p>
          <a:p>
            <a:pPr marL="457200" indent="-457200">
              <a:buFont typeface="+mj-lt"/>
              <a:buAutoNum type="arabicPeriod"/>
            </a:pPr>
            <a:r>
              <a:rPr lang="en-US" sz="2000" dirty="0">
                <a:latin typeface="Segoe UI" pitchFamily="34" charset="0"/>
                <a:cs typeface="Segoe UI" pitchFamily="34" charset="0"/>
              </a:rPr>
              <a:t>Three Areas of Innovation</a:t>
            </a:r>
          </a:p>
          <a:p>
            <a:pPr marL="457200" indent="-457200">
              <a:buFont typeface="+mj-lt"/>
              <a:buAutoNum type="arabicPeriod"/>
            </a:pPr>
            <a:r>
              <a:rPr lang="en-GB" sz="2000" dirty="0">
                <a:latin typeface="Segoe UI" pitchFamily="34" charset="0"/>
                <a:cs typeface="Segoe UI" pitchFamily="34" charset="0"/>
              </a:rPr>
              <a:t>IT duties and responsibilities</a:t>
            </a:r>
          </a:p>
          <a:p>
            <a:pPr marL="457200" indent="-457200">
              <a:buFont typeface="+mj-lt"/>
              <a:buAutoNum type="arabicPeriod"/>
            </a:pPr>
            <a:r>
              <a:rPr lang="en-US" sz="2000" dirty="0"/>
              <a:t>IT </a:t>
            </a:r>
            <a:r>
              <a:rPr lang="en-US" sz="2000" dirty="0">
                <a:latin typeface="Segoe UI" pitchFamily="34" charset="0"/>
                <a:cs typeface="Segoe UI" pitchFamily="34" charset="0"/>
              </a:rPr>
              <a:t>Activities</a:t>
            </a:r>
          </a:p>
          <a:p>
            <a:pPr marL="457200" indent="-457200">
              <a:buFont typeface="+mj-lt"/>
              <a:buAutoNum type="arabicPeriod"/>
            </a:pPr>
            <a:r>
              <a:rPr lang="en-GB" sz="2000" dirty="0">
                <a:latin typeface="Segoe UI" pitchFamily="34" charset="0"/>
                <a:cs typeface="Segoe UI" pitchFamily="34" charset="0"/>
              </a:rPr>
              <a:t>Modernisation</a:t>
            </a:r>
          </a:p>
          <a:p>
            <a:pPr marL="457200" indent="-457200">
              <a:buFont typeface="+mj-lt"/>
              <a:buAutoNum type="arabicPeriod"/>
            </a:pPr>
            <a:r>
              <a:rPr lang="en-US" sz="2000" dirty="0">
                <a:latin typeface="Segoe UI" pitchFamily="34" charset="0"/>
                <a:cs typeface="Segoe UI" pitchFamily="34" charset="0"/>
              </a:rPr>
              <a:t>Data transfer and Security</a:t>
            </a:r>
          </a:p>
          <a:p>
            <a:pPr marL="457200" indent="-457200">
              <a:buFont typeface="+mj-lt"/>
              <a:buAutoNum type="arabicPeriod"/>
            </a:pPr>
            <a:r>
              <a:rPr lang="en-GB" sz="2000" dirty="0">
                <a:latin typeface="Segoe UI" pitchFamily="34" charset="0"/>
                <a:cs typeface="Segoe UI" pitchFamily="34" charset="0"/>
              </a:rPr>
              <a:t>GIS duties and responsibilities</a:t>
            </a:r>
          </a:p>
          <a:p>
            <a:pPr marL="457200" indent="-457200">
              <a:buFont typeface="+mj-lt"/>
              <a:buAutoNum type="arabicPeriod"/>
            </a:pPr>
            <a:r>
              <a:rPr lang="en-GB" sz="2000" dirty="0">
                <a:latin typeface="Segoe UI" pitchFamily="34" charset="0"/>
                <a:cs typeface="Segoe UI" pitchFamily="34" charset="0"/>
              </a:rPr>
              <a:t>Investment in GIS system infrastructure</a:t>
            </a:r>
          </a:p>
          <a:p>
            <a:pPr marL="457200" indent="-457200">
              <a:buFont typeface="+mj-lt"/>
              <a:buAutoNum type="arabicPeriod"/>
            </a:pPr>
            <a:r>
              <a:rPr lang="en-GB" sz="2000" dirty="0">
                <a:latin typeface="Segoe UI" pitchFamily="34" charset="0"/>
                <a:cs typeface="Segoe UI" pitchFamily="34" charset="0"/>
              </a:rPr>
              <a:t>Data collection map application</a:t>
            </a:r>
          </a:p>
          <a:p>
            <a:pPr marL="0" indent="0">
              <a:buNone/>
            </a:pPr>
            <a:endParaRPr lang="en-GB" sz="2400" dirty="0">
              <a:latin typeface="Segoe UI" pitchFamily="34" charset="0"/>
              <a:cs typeface="Segoe UI" pitchFamily="34" charset="0"/>
            </a:endParaRPr>
          </a:p>
          <a:p>
            <a:pPr marL="0" indent="0">
              <a:buNone/>
            </a:pPr>
            <a:endParaRPr lang="en-GB" sz="2400" dirty="0">
              <a:latin typeface="Segoe UI" pitchFamily="34" charset="0"/>
              <a:cs typeface="Segoe UI" pitchFamily="34" charset="0"/>
            </a:endParaRPr>
          </a:p>
          <a:p>
            <a:pPr marL="0" indent="0">
              <a:buNone/>
            </a:pPr>
            <a:endParaRPr lang="en-GB" sz="2400" dirty="0">
              <a:latin typeface="Segoe UI" pitchFamily="34" charset="0"/>
              <a:cs typeface="Segoe UI" pitchFamily="34" charset="0"/>
            </a:endParaRPr>
          </a:p>
          <a:p>
            <a:pPr marL="0" indent="0">
              <a:buNone/>
            </a:pPr>
            <a:endParaRPr lang="en-US" sz="2400" dirty="0">
              <a:latin typeface="Segoe UI" pitchFamily="34" charset="0"/>
              <a:cs typeface="Segoe UI" pitchFamily="34" charset="0"/>
            </a:endParaRPr>
          </a:p>
          <a:p>
            <a:endParaRPr lang="en-US" sz="2400" dirty="0">
              <a:solidFill>
                <a:srgbClr val="FF0000"/>
              </a:solidFill>
              <a:latin typeface="Segoe UI" pitchFamily="34" charset="0"/>
              <a:cs typeface="Segoe UI" pitchFamily="34" charset="0"/>
            </a:endParaRPr>
          </a:p>
          <a:p>
            <a:pPr marL="0" indent="0">
              <a:buNone/>
            </a:pPr>
            <a:endParaRPr lang="en-GB" dirty="0"/>
          </a:p>
          <a:p>
            <a:endParaRPr lang="en-GB" dirty="0"/>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2</a:t>
            </a:fld>
            <a:endParaRPr lang="en-US" altLang="sq-AL"/>
          </a:p>
        </p:txBody>
      </p:sp>
      <p:sp>
        <p:nvSpPr>
          <p:cNvPr id="4" name="Content Placeholder 2"/>
          <p:cNvSpPr txBox="1">
            <a:spLocks/>
          </p:cNvSpPr>
          <p:nvPr/>
        </p:nvSpPr>
        <p:spPr bwMode="auto">
          <a:xfrm>
            <a:off x="539552" y="836713"/>
            <a:ext cx="79547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ct val="0"/>
              </a:spcBef>
              <a:buFontTx/>
              <a:buNone/>
            </a:pPr>
            <a:r>
              <a:rPr lang="en-US" sz="2400" dirty="0">
                <a:latin typeface="Segoe UI" pitchFamily="34" charset="0"/>
                <a:cs typeface="Segoe UI" pitchFamily="34" charset="0"/>
              </a:rPr>
              <a:t>Outline</a:t>
            </a:r>
            <a:r>
              <a:rPr lang="en-US" sz="2400" kern="1200" dirty="0">
                <a:solidFill>
                  <a:schemeClr val="tx1">
                    <a:lumMod val="95000"/>
                    <a:lumOff val="5000"/>
                  </a:schemeClr>
                </a:solidFill>
                <a:latin typeface="Segoe UI" pitchFamily="34" charset="0"/>
                <a:cs typeface="Segoe UI" pitchFamily="34" charset="0"/>
              </a:rPr>
              <a:t> </a:t>
            </a:r>
            <a:endParaRPr lang="en-US" sz="2800" dirty="0">
              <a:latin typeface="Segoe UI" pitchFamily="34" charset="0"/>
              <a:cs typeface="Segoe UI" pitchFamily="34" charset="0"/>
            </a:endParaRPr>
          </a:p>
        </p:txBody>
      </p:sp>
    </p:spTree>
    <p:extLst>
      <p:ext uri="{BB962C8B-B14F-4D97-AF65-F5344CB8AC3E}">
        <p14:creationId xmlns:p14="http://schemas.microsoft.com/office/powerpoint/2010/main" val="360228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D688D7-D3AF-471D-B745-714E40354018}" type="slidenum">
              <a:rPr lang="en-US" altLang="sq-AL" smtClean="0"/>
              <a:pPr/>
              <a:t>3</a:t>
            </a:fld>
            <a:endParaRPr lang="en-US" altLang="sq-AL"/>
          </a:p>
        </p:txBody>
      </p:sp>
      <p:sp>
        <p:nvSpPr>
          <p:cNvPr id="4" name="Content Placeholder 2"/>
          <p:cNvSpPr txBox="1">
            <a:spLocks/>
          </p:cNvSpPr>
          <p:nvPr/>
        </p:nvSpPr>
        <p:spPr bwMode="auto">
          <a:xfrm>
            <a:off x="437590" y="854993"/>
            <a:ext cx="79547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latin typeface="Segoe UI" pitchFamily="34" charset="0"/>
                <a:cs typeface="Segoe UI" pitchFamily="34" charset="0"/>
              </a:rPr>
              <a:t>Organizational Structure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16664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6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920880" cy="360040"/>
          </a:xfrm>
        </p:spPr>
        <p:txBody>
          <a:bodyPr/>
          <a:lstStyle/>
          <a:p>
            <a:r>
              <a:rPr lang="en-US" dirty="0"/>
              <a:t>Three Areas of Innovation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66456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457200" y="6248400"/>
            <a:ext cx="2133600" cy="476250"/>
          </a:xfrm>
          <a:prstGeom prst="rect">
            <a:avLst/>
          </a:prstGeom>
        </p:spPr>
        <p:txBody>
          <a:bodyPr/>
          <a:lstStyle/>
          <a:p>
            <a:pPr>
              <a:defRPr/>
            </a:pPr>
            <a:fld id="{E7A300AB-937F-4481-A632-4FD8A5E8C01C}" type="slidenum">
              <a:rPr lang="en-US" smtClean="0"/>
              <a:pPr>
                <a:defRPr/>
              </a:pPr>
              <a:t>4</a:t>
            </a:fld>
            <a:endParaRPr lang="en-US"/>
          </a:p>
        </p:txBody>
      </p:sp>
    </p:spTree>
    <p:extLst>
      <p:ext uri="{BB962C8B-B14F-4D97-AF65-F5344CB8AC3E}">
        <p14:creationId xmlns:p14="http://schemas.microsoft.com/office/powerpoint/2010/main" val="177007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08720"/>
            <a:ext cx="8229600" cy="5255543"/>
          </a:xfrm>
        </p:spPr>
        <p:txBody>
          <a:bodyPr/>
          <a:lstStyle/>
          <a:p>
            <a:pPr marL="0" indent="0">
              <a:buNone/>
            </a:pPr>
            <a:r>
              <a:rPr lang="en-GB" sz="2400" dirty="0">
                <a:latin typeface="Segoe UI" pitchFamily="34" charset="0"/>
                <a:cs typeface="Segoe UI" pitchFamily="34" charset="0"/>
              </a:rPr>
              <a:t>IT duties and responsibilities:</a:t>
            </a:r>
          </a:p>
          <a:p>
            <a:pPr marL="0" indent="0">
              <a:buNone/>
            </a:pPr>
            <a:endParaRPr lang="en-GB" sz="2400" dirty="0">
              <a:latin typeface="Segoe UI" pitchFamily="34" charset="0"/>
              <a:cs typeface="Segoe UI" pitchFamily="34" charset="0"/>
            </a:endParaRPr>
          </a:p>
          <a:p>
            <a:pPr lvl="1" indent="-342900">
              <a:buFont typeface="Wingdings" pitchFamily="2" charset="2"/>
              <a:buChar char="§"/>
            </a:pPr>
            <a:r>
              <a:rPr lang="en-GB" sz="2000" dirty="0">
                <a:latin typeface="Segoe UI" pitchFamily="34" charset="0"/>
                <a:cs typeface="Segoe UI" pitchFamily="34" charset="0"/>
              </a:rPr>
              <a:t>Census hardware and software environment</a:t>
            </a:r>
          </a:p>
          <a:p>
            <a:pPr lvl="1" indent="-342900">
              <a:buFont typeface="Wingdings" pitchFamily="2" charset="2"/>
              <a:buChar char="§"/>
            </a:pPr>
            <a:r>
              <a:rPr lang="en-GB" sz="2000" dirty="0">
                <a:latin typeface="Segoe UI" pitchFamily="34" charset="0"/>
                <a:cs typeface="Segoe UI" pitchFamily="34" charset="0"/>
              </a:rPr>
              <a:t>Census databases / interfaces</a:t>
            </a:r>
          </a:p>
          <a:p>
            <a:pPr lvl="1" indent="-342900">
              <a:buFont typeface="Wingdings" pitchFamily="2" charset="2"/>
              <a:buChar char="§"/>
            </a:pPr>
            <a:r>
              <a:rPr lang="en-GB" sz="2000" dirty="0">
                <a:latin typeface="Segoe UI" pitchFamily="34" charset="0"/>
                <a:cs typeface="Segoe UI" pitchFamily="34" charset="0"/>
              </a:rPr>
              <a:t>IT systems and training of users of these systems</a:t>
            </a:r>
          </a:p>
          <a:p>
            <a:pPr lvl="1" indent="-342900">
              <a:buFont typeface="Wingdings" pitchFamily="2" charset="2"/>
              <a:buChar char="§"/>
            </a:pPr>
            <a:r>
              <a:rPr lang="en-GB" sz="2000" dirty="0">
                <a:latin typeface="Segoe UI" pitchFamily="34" charset="0"/>
                <a:cs typeface="Segoe UI" pitchFamily="34" charset="0"/>
              </a:rPr>
              <a:t>Census back up system</a:t>
            </a:r>
          </a:p>
          <a:p>
            <a:pPr lvl="1" indent="-342900">
              <a:buFont typeface="Wingdings" pitchFamily="2" charset="2"/>
              <a:buChar char="§"/>
            </a:pPr>
            <a:r>
              <a:rPr lang="en-GB" sz="2000" dirty="0">
                <a:latin typeface="Segoe UI" pitchFamily="34" charset="0"/>
                <a:cs typeface="Segoe UI" pitchFamily="34" charset="0"/>
              </a:rPr>
              <a:t>Coordinate and cooperate for IT processes with other units and INSTAT staff within the organization of work for the Census</a:t>
            </a:r>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5</a:t>
            </a:fld>
            <a:endParaRPr lang="en-US" altLang="sq-AL"/>
          </a:p>
        </p:txBody>
      </p:sp>
    </p:spTree>
    <p:extLst>
      <p:ext uri="{BB962C8B-B14F-4D97-AF65-F5344CB8AC3E}">
        <p14:creationId xmlns:p14="http://schemas.microsoft.com/office/powerpoint/2010/main" val="342907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reeform 90"/>
          <p:cNvSpPr>
            <a:spLocks/>
          </p:cNvSpPr>
          <p:nvPr/>
        </p:nvSpPr>
        <p:spPr bwMode="auto">
          <a:xfrm>
            <a:off x="3470004" y="3465124"/>
            <a:ext cx="1191768" cy="1440072"/>
          </a:xfrm>
          <a:custGeom>
            <a:avLst/>
            <a:gdLst>
              <a:gd name="T0" fmla="*/ 1015 w 2007"/>
              <a:gd name="T1" fmla="*/ 0 h 2262"/>
              <a:gd name="T2" fmla="*/ 1045 w 2007"/>
              <a:gd name="T3" fmla="*/ 5 h 2262"/>
              <a:gd name="T4" fmla="*/ 1071 w 2007"/>
              <a:gd name="T5" fmla="*/ 16 h 2262"/>
              <a:gd name="T6" fmla="*/ 1931 w 2007"/>
              <a:gd name="T7" fmla="*/ 508 h 2262"/>
              <a:gd name="T8" fmla="*/ 1954 w 2007"/>
              <a:gd name="T9" fmla="*/ 526 h 2262"/>
              <a:gd name="T10" fmla="*/ 1973 w 2007"/>
              <a:gd name="T11" fmla="*/ 549 h 2262"/>
              <a:gd name="T12" fmla="*/ 1989 w 2007"/>
              <a:gd name="T13" fmla="*/ 575 h 2262"/>
              <a:gd name="T14" fmla="*/ 2000 w 2007"/>
              <a:gd name="T15" fmla="*/ 605 h 2262"/>
              <a:gd name="T16" fmla="*/ 2003 w 2007"/>
              <a:gd name="T17" fmla="*/ 632 h 2262"/>
              <a:gd name="T18" fmla="*/ 2007 w 2007"/>
              <a:gd name="T19" fmla="*/ 1623 h 2262"/>
              <a:gd name="T20" fmla="*/ 2003 w 2007"/>
              <a:gd name="T21" fmla="*/ 1652 h 2262"/>
              <a:gd name="T22" fmla="*/ 1993 w 2007"/>
              <a:gd name="T23" fmla="*/ 1680 h 2262"/>
              <a:gd name="T24" fmla="*/ 1977 w 2007"/>
              <a:gd name="T25" fmla="*/ 1706 h 2262"/>
              <a:gd name="T26" fmla="*/ 1957 w 2007"/>
              <a:gd name="T27" fmla="*/ 1730 h 2262"/>
              <a:gd name="T28" fmla="*/ 1934 w 2007"/>
              <a:gd name="T29" fmla="*/ 1747 h 2262"/>
              <a:gd name="T30" fmla="*/ 1077 w 2007"/>
              <a:gd name="T31" fmla="*/ 2245 h 2262"/>
              <a:gd name="T32" fmla="*/ 1052 w 2007"/>
              <a:gd name="T33" fmla="*/ 2257 h 2262"/>
              <a:gd name="T34" fmla="*/ 1022 w 2007"/>
              <a:gd name="T35" fmla="*/ 2262 h 2262"/>
              <a:gd name="T36" fmla="*/ 990 w 2007"/>
              <a:gd name="T37" fmla="*/ 2262 h 2262"/>
              <a:gd name="T38" fmla="*/ 960 w 2007"/>
              <a:gd name="T39" fmla="*/ 2257 h 2262"/>
              <a:gd name="T40" fmla="*/ 933 w 2007"/>
              <a:gd name="T41" fmla="*/ 2246 h 2262"/>
              <a:gd name="T42" fmla="*/ 74 w 2007"/>
              <a:gd name="T43" fmla="*/ 1753 h 2262"/>
              <a:gd name="T44" fmla="*/ 51 w 2007"/>
              <a:gd name="T45" fmla="*/ 1735 h 2262"/>
              <a:gd name="T46" fmla="*/ 32 w 2007"/>
              <a:gd name="T47" fmla="*/ 1712 h 2262"/>
              <a:gd name="T48" fmla="*/ 16 w 2007"/>
              <a:gd name="T49" fmla="*/ 1685 h 2262"/>
              <a:gd name="T50" fmla="*/ 7 w 2007"/>
              <a:gd name="T51" fmla="*/ 1657 h 2262"/>
              <a:gd name="T52" fmla="*/ 1 w 2007"/>
              <a:gd name="T53" fmla="*/ 1629 h 2262"/>
              <a:gd name="T54" fmla="*/ 0 w 2007"/>
              <a:gd name="T55" fmla="*/ 637 h 2262"/>
              <a:gd name="T56" fmla="*/ 3 w 2007"/>
              <a:gd name="T57" fmla="*/ 611 h 2262"/>
              <a:gd name="T58" fmla="*/ 14 w 2007"/>
              <a:gd name="T59" fmla="*/ 581 h 2262"/>
              <a:gd name="T60" fmla="*/ 28 w 2007"/>
              <a:gd name="T61" fmla="*/ 554 h 2262"/>
              <a:gd name="T62" fmla="*/ 47 w 2007"/>
              <a:gd name="T63" fmla="*/ 531 h 2262"/>
              <a:gd name="T64" fmla="*/ 70 w 2007"/>
              <a:gd name="T65" fmla="*/ 513 h 2262"/>
              <a:gd name="T66" fmla="*/ 928 w 2007"/>
              <a:gd name="T67" fmla="*/ 16 h 2262"/>
              <a:gd name="T68" fmla="*/ 954 w 2007"/>
              <a:gd name="T69" fmla="*/ 5 h 2262"/>
              <a:gd name="T70" fmla="*/ 985 w 2007"/>
              <a:gd name="T71" fmla="*/ 0 h 2262"/>
              <a:gd name="T72" fmla="*/ 1015 w 2007"/>
              <a:gd name="T73"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7" h="2262">
                <a:moveTo>
                  <a:pt x="1015" y="0"/>
                </a:moveTo>
                <a:lnTo>
                  <a:pt x="1045" y="5"/>
                </a:lnTo>
                <a:lnTo>
                  <a:pt x="1071" y="16"/>
                </a:lnTo>
                <a:lnTo>
                  <a:pt x="1931" y="508"/>
                </a:lnTo>
                <a:lnTo>
                  <a:pt x="1954" y="526"/>
                </a:lnTo>
                <a:lnTo>
                  <a:pt x="1973" y="549"/>
                </a:lnTo>
                <a:lnTo>
                  <a:pt x="1989" y="575"/>
                </a:lnTo>
                <a:lnTo>
                  <a:pt x="2000" y="605"/>
                </a:lnTo>
                <a:lnTo>
                  <a:pt x="2003" y="632"/>
                </a:lnTo>
                <a:lnTo>
                  <a:pt x="2007" y="1623"/>
                </a:lnTo>
                <a:lnTo>
                  <a:pt x="2003" y="1652"/>
                </a:lnTo>
                <a:lnTo>
                  <a:pt x="1993" y="1680"/>
                </a:lnTo>
                <a:lnTo>
                  <a:pt x="1977" y="1706"/>
                </a:lnTo>
                <a:lnTo>
                  <a:pt x="1957" y="1730"/>
                </a:lnTo>
                <a:lnTo>
                  <a:pt x="1934" y="1747"/>
                </a:lnTo>
                <a:lnTo>
                  <a:pt x="1077" y="2245"/>
                </a:lnTo>
                <a:lnTo>
                  <a:pt x="1052" y="2257"/>
                </a:lnTo>
                <a:lnTo>
                  <a:pt x="1022" y="2262"/>
                </a:lnTo>
                <a:lnTo>
                  <a:pt x="990" y="2262"/>
                </a:lnTo>
                <a:lnTo>
                  <a:pt x="960" y="2257"/>
                </a:lnTo>
                <a:lnTo>
                  <a:pt x="933" y="2246"/>
                </a:lnTo>
                <a:lnTo>
                  <a:pt x="74" y="1753"/>
                </a:lnTo>
                <a:lnTo>
                  <a:pt x="51" y="1735"/>
                </a:lnTo>
                <a:lnTo>
                  <a:pt x="32" y="1712"/>
                </a:lnTo>
                <a:lnTo>
                  <a:pt x="16" y="1685"/>
                </a:lnTo>
                <a:lnTo>
                  <a:pt x="7" y="1657"/>
                </a:lnTo>
                <a:lnTo>
                  <a:pt x="1" y="1629"/>
                </a:lnTo>
                <a:lnTo>
                  <a:pt x="0" y="637"/>
                </a:lnTo>
                <a:lnTo>
                  <a:pt x="3" y="611"/>
                </a:lnTo>
                <a:lnTo>
                  <a:pt x="14" y="581"/>
                </a:lnTo>
                <a:lnTo>
                  <a:pt x="28" y="554"/>
                </a:lnTo>
                <a:lnTo>
                  <a:pt x="47" y="531"/>
                </a:lnTo>
                <a:lnTo>
                  <a:pt x="70" y="513"/>
                </a:lnTo>
                <a:lnTo>
                  <a:pt x="928" y="16"/>
                </a:lnTo>
                <a:lnTo>
                  <a:pt x="954" y="5"/>
                </a:lnTo>
                <a:lnTo>
                  <a:pt x="985" y="0"/>
                </a:lnTo>
                <a:lnTo>
                  <a:pt x="1015" y="0"/>
                </a:lnTo>
                <a:close/>
              </a:path>
            </a:pathLst>
          </a:custGeom>
          <a:solidFill>
            <a:srgbClr val="8C9099"/>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6</a:t>
            </a:fld>
            <a:endParaRPr lang="en-US" altLang="sq-AL"/>
          </a:p>
        </p:txBody>
      </p:sp>
      <p:sp>
        <p:nvSpPr>
          <p:cNvPr id="4" name="Content Placeholder 2"/>
          <p:cNvSpPr txBox="1">
            <a:spLocks/>
          </p:cNvSpPr>
          <p:nvPr/>
        </p:nvSpPr>
        <p:spPr bwMode="auto">
          <a:xfrm>
            <a:off x="539552" y="836713"/>
            <a:ext cx="79547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t>IT </a:t>
            </a:r>
            <a:r>
              <a:rPr lang="en-US" sz="2400" dirty="0">
                <a:latin typeface="Segoe UI" pitchFamily="34" charset="0"/>
                <a:cs typeface="Segoe UI" pitchFamily="34" charset="0"/>
              </a:rPr>
              <a:t>Activities</a:t>
            </a:r>
          </a:p>
        </p:txBody>
      </p:sp>
      <p:sp>
        <p:nvSpPr>
          <p:cNvPr id="7" name="Freeform 6"/>
          <p:cNvSpPr>
            <a:spLocks/>
          </p:cNvSpPr>
          <p:nvPr/>
        </p:nvSpPr>
        <p:spPr bwMode="auto">
          <a:xfrm>
            <a:off x="4709330" y="2313084"/>
            <a:ext cx="1190582" cy="1440072"/>
          </a:xfrm>
          <a:custGeom>
            <a:avLst/>
            <a:gdLst>
              <a:gd name="T0" fmla="*/ 1015 w 2005"/>
              <a:gd name="T1" fmla="*/ 0 h 2263"/>
              <a:gd name="T2" fmla="*/ 1045 w 2005"/>
              <a:gd name="T3" fmla="*/ 6 h 2263"/>
              <a:gd name="T4" fmla="*/ 1071 w 2005"/>
              <a:gd name="T5" fmla="*/ 16 h 2263"/>
              <a:gd name="T6" fmla="*/ 1930 w 2005"/>
              <a:gd name="T7" fmla="*/ 508 h 2263"/>
              <a:gd name="T8" fmla="*/ 1954 w 2005"/>
              <a:gd name="T9" fmla="*/ 526 h 2263"/>
              <a:gd name="T10" fmla="*/ 1973 w 2005"/>
              <a:gd name="T11" fmla="*/ 549 h 2263"/>
              <a:gd name="T12" fmla="*/ 1989 w 2005"/>
              <a:gd name="T13" fmla="*/ 576 h 2263"/>
              <a:gd name="T14" fmla="*/ 2000 w 2005"/>
              <a:gd name="T15" fmla="*/ 606 h 2263"/>
              <a:gd name="T16" fmla="*/ 2003 w 2005"/>
              <a:gd name="T17" fmla="*/ 632 h 2263"/>
              <a:gd name="T18" fmla="*/ 2005 w 2005"/>
              <a:gd name="T19" fmla="*/ 1624 h 2263"/>
              <a:gd name="T20" fmla="*/ 2001 w 2005"/>
              <a:gd name="T21" fmla="*/ 1652 h 2263"/>
              <a:gd name="T22" fmla="*/ 1992 w 2005"/>
              <a:gd name="T23" fmla="*/ 1680 h 2263"/>
              <a:gd name="T24" fmla="*/ 1977 w 2005"/>
              <a:gd name="T25" fmla="*/ 1707 h 2263"/>
              <a:gd name="T26" fmla="*/ 1957 w 2005"/>
              <a:gd name="T27" fmla="*/ 1730 h 2263"/>
              <a:gd name="T28" fmla="*/ 1934 w 2005"/>
              <a:gd name="T29" fmla="*/ 1747 h 2263"/>
              <a:gd name="T30" fmla="*/ 1077 w 2005"/>
              <a:gd name="T31" fmla="*/ 2245 h 2263"/>
              <a:gd name="T32" fmla="*/ 1050 w 2005"/>
              <a:gd name="T33" fmla="*/ 2257 h 2263"/>
              <a:gd name="T34" fmla="*/ 1020 w 2005"/>
              <a:gd name="T35" fmla="*/ 2263 h 2263"/>
              <a:gd name="T36" fmla="*/ 990 w 2005"/>
              <a:gd name="T37" fmla="*/ 2263 h 2263"/>
              <a:gd name="T38" fmla="*/ 960 w 2005"/>
              <a:gd name="T39" fmla="*/ 2257 h 2263"/>
              <a:gd name="T40" fmla="*/ 933 w 2005"/>
              <a:gd name="T41" fmla="*/ 2247 h 2263"/>
              <a:gd name="T42" fmla="*/ 74 w 2005"/>
              <a:gd name="T43" fmla="*/ 1753 h 2263"/>
              <a:gd name="T44" fmla="*/ 51 w 2005"/>
              <a:gd name="T45" fmla="*/ 1735 h 2263"/>
              <a:gd name="T46" fmla="*/ 31 w 2005"/>
              <a:gd name="T47" fmla="*/ 1712 h 2263"/>
              <a:gd name="T48" fmla="*/ 16 w 2005"/>
              <a:gd name="T49" fmla="*/ 1685 h 2263"/>
              <a:gd name="T50" fmla="*/ 5 w 2005"/>
              <a:gd name="T51" fmla="*/ 1657 h 2263"/>
              <a:gd name="T52" fmla="*/ 1 w 2005"/>
              <a:gd name="T53" fmla="*/ 1629 h 2263"/>
              <a:gd name="T54" fmla="*/ 0 w 2005"/>
              <a:gd name="T55" fmla="*/ 639 h 2263"/>
              <a:gd name="T56" fmla="*/ 3 w 2005"/>
              <a:gd name="T57" fmla="*/ 611 h 2263"/>
              <a:gd name="T58" fmla="*/ 12 w 2005"/>
              <a:gd name="T59" fmla="*/ 581 h 2263"/>
              <a:gd name="T60" fmla="*/ 28 w 2005"/>
              <a:gd name="T61" fmla="*/ 554 h 2263"/>
              <a:gd name="T62" fmla="*/ 47 w 2005"/>
              <a:gd name="T63" fmla="*/ 531 h 2263"/>
              <a:gd name="T64" fmla="*/ 70 w 2005"/>
              <a:gd name="T65" fmla="*/ 514 h 2263"/>
              <a:gd name="T66" fmla="*/ 928 w 2005"/>
              <a:gd name="T67" fmla="*/ 16 h 2263"/>
              <a:gd name="T68" fmla="*/ 954 w 2005"/>
              <a:gd name="T69" fmla="*/ 6 h 2263"/>
              <a:gd name="T70" fmla="*/ 983 w 2005"/>
              <a:gd name="T71" fmla="*/ 0 h 2263"/>
              <a:gd name="T72" fmla="*/ 1015 w 2005"/>
              <a:gd name="T73"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5" h="2263">
                <a:moveTo>
                  <a:pt x="1015" y="0"/>
                </a:moveTo>
                <a:lnTo>
                  <a:pt x="1045" y="6"/>
                </a:lnTo>
                <a:lnTo>
                  <a:pt x="1071" y="16"/>
                </a:lnTo>
                <a:lnTo>
                  <a:pt x="1930" y="508"/>
                </a:lnTo>
                <a:lnTo>
                  <a:pt x="1954" y="526"/>
                </a:lnTo>
                <a:lnTo>
                  <a:pt x="1973" y="549"/>
                </a:lnTo>
                <a:lnTo>
                  <a:pt x="1989" y="576"/>
                </a:lnTo>
                <a:lnTo>
                  <a:pt x="2000" y="606"/>
                </a:lnTo>
                <a:lnTo>
                  <a:pt x="2003" y="632"/>
                </a:lnTo>
                <a:lnTo>
                  <a:pt x="2005" y="1624"/>
                </a:lnTo>
                <a:lnTo>
                  <a:pt x="2001" y="1652"/>
                </a:lnTo>
                <a:lnTo>
                  <a:pt x="1992" y="1680"/>
                </a:lnTo>
                <a:lnTo>
                  <a:pt x="1977" y="1707"/>
                </a:lnTo>
                <a:lnTo>
                  <a:pt x="1957" y="1730"/>
                </a:lnTo>
                <a:lnTo>
                  <a:pt x="1934" y="1747"/>
                </a:lnTo>
                <a:lnTo>
                  <a:pt x="1077" y="2245"/>
                </a:lnTo>
                <a:lnTo>
                  <a:pt x="1050" y="2257"/>
                </a:lnTo>
                <a:lnTo>
                  <a:pt x="1020" y="2263"/>
                </a:lnTo>
                <a:lnTo>
                  <a:pt x="990" y="2263"/>
                </a:lnTo>
                <a:lnTo>
                  <a:pt x="960" y="2257"/>
                </a:lnTo>
                <a:lnTo>
                  <a:pt x="933" y="2247"/>
                </a:lnTo>
                <a:lnTo>
                  <a:pt x="74" y="1753"/>
                </a:lnTo>
                <a:lnTo>
                  <a:pt x="51" y="1735"/>
                </a:lnTo>
                <a:lnTo>
                  <a:pt x="31" y="1712"/>
                </a:lnTo>
                <a:lnTo>
                  <a:pt x="16" y="1685"/>
                </a:lnTo>
                <a:lnTo>
                  <a:pt x="5" y="1657"/>
                </a:lnTo>
                <a:lnTo>
                  <a:pt x="1" y="1629"/>
                </a:lnTo>
                <a:lnTo>
                  <a:pt x="0" y="639"/>
                </a:lnTo>
                <a:lnTo>
                  <a:pt x="3" y="611"/>
                </a:lnTo>
                <a:lnTo>
                  <a:pt x="12" y="581"/>
                </a:lnTo>
                <a:lnTo>
                  <a:pt x="28" y="554"/>
                </a:lnTo>
                <a:lnTo>
                  <a:pt x="47" y="531"/>
                </a:lnTo>
                <a:lnTo>
                  <a:pt x="70" y="514"/>
                </a:lnTo>
                <a:lnTo>
                  <a:pt x="928" y="16"/>
                </a:lnTo>
                <a:lnTo>
                  <a:pt x="954" y="6"/>
                </a:lnTo>
                <a:lnTo>
                  <a:pt x="983" y="0"/>
                </a:lnTo>
                <a:lnTo>
                  <a:pt x="1015" y="0"/>
                </a:lnTo>
                <a:close/>
              </a:path>
            </a:pathLst>
          </a:custGeom>
          <a:solidFill>
            <a:schemeClr val="tx1">
              <a:lumMod val="50000"/>
              <a:lumOff val="50000"/>
            </a:schemeClr>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8" name="Freeform 27"/>
          <p:cNvSpPr>
            <a:spLocks/>
          </p:cNvSpPr>
          <p:nvPr/>
        </p:nvSpPr>
        <p:spPr bwMode="auto">
          <a:xfrm>
            <a:off x="3039142" y="1953044"/>
            <a:ext cx="1190582" cy="1440072"/>
          </a:xfrm>
          <a:custGeom>
            <a:avLst/>
            <a:gdLst>
              <a:gd name="T0" fmla="*/ 1015 w 2005"/>
              <a:gd name="T1" fmla="*/ 0 h 2263"/>
              <a:gd name="T2" fmla="*/ 1045 w 2005"/>
              <a:gd name="T3" fmla="*/ 6 h 2263"/>
              <a:gd name="T4" fmla="*/ 1071 w 2005"/>
              <a:gd name="T5" fmla="*/ 16 h 2263"/>
              <a:gd name="T6" fmla="*/ 1930 w 2005"/>
              <a:gd name="T7" fmla="*/ 510 h 2263"/>
              <a:gd name="T8" fmla="*/ 1953 w 2005"/>
              <a:gd name="T9" fmla="*/ 528 h 2263"/>
              <a:gd name="T10" fmla="*/ 1973 w 2005"/>
              <a:gd name="T11" fmla="*/ 551 h 2263"/>
              <a:gd name="T12" fmla="*/ 1989 w 2005"/>
              <a:gd name="T13" fmla="*/ 577 h 2263"/>
              <a:gd name="T14" fmla="*/ 1999 w 2005"/>
              <a:gd name="T15" fmla="*/ 606 h 2263"/>
              <a:gd name="T16" fmla="*/ 2003 w 2005"/>
              <a:gd name="T17" fmla="*/ 634 h 2263"/>
              <a:gd name="T18" fmla="*/ 2005 w 2005"/>
              <a:gd name="T19" fmla="*/ 1625 h 2263"/>
              <a:gd name="T20" fmla="*/ 2001 w 2005"/>
              <a:gd name="T21" fmla="*/ 1652 h 2263"/>
              <a:gd name="T22" fmla="*/ 1992 w 2005"/>
              <a:gd name="T23" fmla="*/ 1682 h 2263"/>
              <a:gd name="T24" fmla="*/ 1976 w 2005"/>
              <a:gd name="T25" fmla="*/ 1708 h 2263"/>
              <a:gd name="T26" fmla="*/ 1957 w 2005"/>
              <a:gd name="T27" fmla="*/ 1732 h 2263"/>
              <a:gd name="T28" fmla="*/ 1934 w 2005"/>
              <a:gd name="T29" fmla="*/ 1749 h 2263"/>
              <a:gd name="T30" fmla="*/ 1077 w 2005"/>
              <a:gd name="T31" fmla="*/ 2247 h 2263"/>
              <a:gd name="T32" fmla="*/ 1050 w 2005"/>
              <a:gd name="T33" fmla="*/ 2257 h 2263"/>
              <a:gd name="T34" fmla="*/ 1022 w 2005"/>
              <a:gd name="T35" fmla="*/ 2263 h 2263"/>
              <a:gd name="T36" fmla="*/ 990 w 2005"/>
              <a:gd name="T37" fmla="*/ 2263 h 2263"/>
              <a:gd name="T38" fmla="*/ 960 w 2005"/>
              <a:gd name="T39" fmla="*/ 2257 h 2263"/>
              <a:gd name="T40" fmla="*/ 933 w 2005"/>
              <a:gd name="T41" fmla="*/ 2247 h 2263"/>
              <a:gd name="T42" fmla="*/ 74 w 2005"/>
              <a:gd name="T43" fmla="*/ 1755 h 2263"/>
              <a:gd name="T44" fmla="*/ 51 w 2005"/>
              <a:gd name="T45" fmla="*/ 1737 h 2263"/>
              <a:gd name="T46" fmla="*/ 31 w 2005"/>
              <a:gd name="T47" fmla="*/ 1714 h 2263"/>
              <a:gd name="T48" fmla="*/ 15 w 2005"/>
              <a:gd name="T49" fmla="*/ 1687 h 2263"/>
              <a:gd name="T50" fmla="*/ 5 w 2005"/>
              <a:gd name="T51" fmla="*/ 1657 h 2263"/>
              <a:gd name="T52" fmla="*/ 1 w 2005"/>
              <a:gd name="T53" fmla="*/ 1631 h 2263"/>
              <a:gd name="T54" fmla="*/ 0 w 2005"/>
              <a:gd name="T55" fmla="*/ 639 h 2263"/>
              <a:gd name="T56" fmla="*/ 3 w 2005"/>
              <a:gd name="T57" fmla="*/ 611 h 2263"/>
              <a:gd name="T58" fmla="*/ 12 w 2005"/>
              <a:gd name="T59" fmla="*/ 583 h 2263"/>
              <a:gd name="T60" fmla="*/ 28 w 2005"/>
              <a:gd name="T61" fmla="*/ 556 h 2263"/>
              <a:gd name="T62" fmla="*/ 47 w 2005"/>
              <a:gd name="T63" fmla="*/ 533 h 2263"/>
              <a:gd name="T64" fmla="*/ 70 w 2005"/>
              <a:gd name="T65" fmla="*/ 515 h 2263"/>
              <a:gd name="T66" fmla="*/ 928 w 2005"/>
              <a:gd name="T67" fmla="*/ 18 h 2263"/>
              <a:gd name="T68" fmla="*/ 954 w 2005"/>
              <a:gd name="T69" fmla="*/ 6 h 2263"/>
              <a:gd name="T70" fmla="*/ 984 w 2005"/>
              <a:gd name="T71" fmla="*/ 0 h 2263"/>
              <a:gd name="T72" fmla="*/ 1015 w 2005"/>
              <a:gd name="T73"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5" h="2263">
                <a:moveTo>
                  <a:pt x="1015" y="0"/>
                </a:moveTo>
                <a:lnTo>
                  <a:pt x="1045" y="6"/>
                </a:lnTo>
                <a:lnTo>
                  <a:pt x="1071" y="16"/>
                </a:lnTo>
                <a:lnTo>
                  <a:pt x="1930" y="510"/>
                </a:lnTo>
                <a:lnTo>
                  <a:pt x="1953" y="528"/>
                </a:lnTo>
                <a:lnTo>
                  <a:pt x="1973" y="551"/>
                </a:lnTo>
                <a:lnTo>
                  <a:pt x="1989" y="577"/>
                </a:lnTo>
                <a:lnTo>
                  <a:pt x="1999" y="606"/>
                </a:lnTo>
                <a:lnTo>
                  <a:pt x="2003" y="634"/>
                </a:lnTo>
                <a:lnTo>
                  <a:pt x="2005" y="1625"/>
                </a:lnTo>
                <a:lnTo>
                  <a:pt x="2001" y="1652"/>
                </a:lnTo>
                <a:lnTo>
                  <a:pt x="1992" y="1682"/>
                </a:lnTo>
                <a:lnTo>
                  <a:pt x="1976" y="1708"/>
                </a:lnTo>
                <a:lnTo>
                  <a:pt x="1957" y="1732"/>
                </a:lnTo>
                <a:lnTo>
                  <a:pt x="1934" y="1749"/>
                </a:lnTo>
                <a:lnTo>
                  <a:pt x="1077" y="2247"/>
                </a:lnTo>
                <a:lnTo>
                  <a:pt x="1050" y="2257"/>
                </a:lnTo>
                <a:lnTo>
                  <a:pt x="1022" y="2263"/>
                </a:lnTo>
                <a:lnTo>
                  <a:pt x="990" y="2263"/>
                </a:lnTo>
                <a:lnTo>
                  <a:pt x="960" y="2257"/>
                </a:lnTo>
                <a:lnTo>
                  <a:pt x="933" y="2247"/>
                </a:lnTo>
                <a:lnTo>
                  <a:pt x="74" y="1755"/>
                </a:lnTo>
                <a:lnTo>
                  <a:pt x="51" y="1737"/>
                </a:lnTo>
                <a:lnTo>
                  <a:pt x="31" y="1714"/>
                </a:lnTo>
                <a:lnTo>
                  <a:pt x="15" y="1687"/>
                </a:lnTo>
                <a:lnTo>
                  <a:pt x="5" y="1657"/>
                </a:lnTo>
                <a:lnTo>
                  <a:pt x="1" y="1631"/>
                </a:lnTo>
                <a:lnTo>
                  <a:pt x="0" y="639"/>
                </a:lnTo>
                <a:lnTo>
                  <a:pt x="3" y="611"/>
                </a:lnTo>
                <a:lnTo>
                  <a:pt x="12" y="583"/>
                </a:lnTo>
                <a:lnTo>
                  <a:pt x="28" y="556"/>
                </a:lnTo>
                <a:lnTo>
                  <a:pt x="47" y="533"/>
                </a:lnTo>
                <a:lnTo>
                  <a:pt x="70" y="515"/>
                </a:lnTo>
                <a:lnTo>
                  <a:pt x="928" y="18"/>
                </a:lnTo>
                <a:lnTo>
                  <a:pt x="954" y="6"/>
                </a:lnTo>
                <a:lnTo>
                  <a:pt x="984" y="0"/>
                </a:lnTo>
                <a:lnTo>
                  <a:pt x="1015" y="0"/>
                </a:lnTo>
                <a:close/>
              </a:path>
            </a:pathLst>
          </a:custGeom>
          <a:solidFill>
            <a:srgbClr val="8C9099"/>
          </a:solidFill>
          <a:ln w="0">
            <a:noFill/>
            <a:prstDash val="solid"/>
            <a:round/>
            <a:headEnd/>
            <a:tailEnd/>
          </a:ln>
          <a:effectLst>
            <a:innerShdw blurRad="152400" dist="50800" dir="16200000">
              <a:prstClr val="black">
                <a:alpha val="31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9" name="!!Shape1"/>
          <p:cNvSpPr>
            <a:spLocks/>
          </p:cNvSpPr>
          <p:nvPr/>
        </p:nvSpPr>
        <p:spPr bwMode="auto">
          <a:xfrm>
            <a:off x="3239334" y="1815790"/>
            <a:ext cx="1278421" cy="154448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30" name="Freeform 29"/>
          <p:cNvSpPr>
            <a:spLocks/>
          </p:cNvSpPr>
          <p:nvPr/>
        </p:nvSpPr>
        <p:spPr bwMode="auto">
          <a:xfrm>
            <a:off x="2879336" y="1550305"/>
            <a:ext cx="630308" cy="762691"/>
          </a:xfrm>
          <a:custGeom>
            <a:avLst/>
            <a:gdLst>
              <a:gd name="T0" fmla="*/ 530 w 1061"/>
              <a:gd name="T1" fmla="*/ 0 h 1198"/>
              <a:gd name="T2" fmla="*/ 549 w 1061"/>
              <a:gd name="T3" fmla="*/ 2 h 1198"/>
              <a:gd name="T4" fmla="*/ 567 w 1061"/>
              <a:gd name="T5" fmla="*/ 9 h 1198"/>
              <a:gd name="T6" fmla="*/ 1022 w 1061"/>
              <a:gd name="T7" fmla="*/ 271 h 1198"/>
              <a:gd name="T8" fmla="*/ 1036 w 1061"/>
              <a:gd name="T9" fmla="*/ 281 h 1198"/>
              <a:gd name="T10" fmla="*/ 1049 w 1061"/>
              <a:gd name="T11" fmla="*/ 299 h 1198"/>
              <a:gd name="T12" fmla="*/ 1058 w 1061"/>
              <a:gd name="T13" fmla="*/ 317 h 1198"/>
              <a:gd name="T14" fmla="*/ 1059 w 1061"/>
              <a:gd name="T15" fmla="*/ 336 h 1198"/>
              <a:gd name="T16" fmla="*/ 1061 w 1061"/>
              <a:gd name="T17" fmla="*/ 860 h 1198"/>
              <a:gd name="T18" fmla="*/ 1059 w 1061"/>
              <a:gd name="T19" fmla="*/ 878 h 1198"/>
              <a:gd name="T20" fmla="*/ 1050 w 1061"/>
              <a:gd name="T21" fmla="*/ 897 h 1198"/>
              <a:gd name="T22" fmla="*/ 1038 w 1061"/>
              <a:gd name="T23" fmla="*/ 913 h 1198"/>
              <a:gd name="T24" fmla="*/ 1024 w 1061"/>
              <a:gd name="T25" fmla="*/ 926 h 1198"/>
              <a:gd name="T26" fmla="*/ 570 w 1061"/>
              <a:gd name="T27" fmla="*/ 1190 h 1198"/>
              <a:gd name="T28" fmla="*/ 553 w 1061"/>
              <a:gd name="T29" fmla="*/ 1195 h 1198"/>
              <a:gd name="T30" fmla="*/ 533 w 1061"/>
              <a:gd name="T31" fmla="*/ 1198 h 1198"/>
              <a:gd name="T32" fmla="*/ 512 w 1061"/>
              <a:gd name="T33" fmla="*/ 1197 h 1198"/>
              <a:gd name="T34" fmla="*/ 494 w 1061"/>
              <a:gd name="T35" fmla="*/ 1190 h 1198"/>
              <a:gd name="T36" fmla="*/ 39 w 1061"/>
              <a:gd name="T37" fmla="*/ 928 h 1198"/>
              <a:gd name="T38" fmla="*/ 25 w 1061"/>
              <a:gd name="T39" fmla="*/ 917 h 1198"/>
              <a:gd name="T40" fmla="*/ 12 w 1061"/>
              <a:gd name="T41" fmla="*/ 899 h 1198"/>
              <a:gd name="T42" fmla="*/ 5 w 1061"/>
              <a:gd name="T43" fmla="*/ 882 h 1198"/>
              <a:gd name="T44" fmla="*/ 2 w 1061"/>
              <a:gd name="T45" fmla="*/ 862 h 1198"/>
              <a:gd name="T46" fmla="*/ 0 w 1061"/>
              <a:gd name="T47" fmla="*/ 338 h 1198"/>
              <a:gd name="T48" fmla="*/ 4 w 1061"/>
              <a:gd name="T49" fmla="*/ 320 h 1198"/>
              <a:gd name="T50" fmla="*/ 11 w 1061"/>
              <a:gd name="T51" fmla="*/ 301 h 1198"/>
              <a:gd name="T52" fmla="*/ 23 w 1061"/>
              <a:gd name="T53" fmla="*/ 285 h 1198"/>
              <a:gd name="T54" fmla="*/ 37 w 1061"/>
              <a:gd name="T55" fmla="*/ 273 h 1198"/>
              <a:gd name="T56" fmla="*/ 491 w 1061"/>
              <a:gd name="T57" fmla="*/ 9 h 1198"/>
              <a:gd name="T58" fmla="*/ 508 w 1061"/>
              <a:gd name="T59" fmla="*/ 4 h 1198"/>
              <a:gd name="T60" fmla="*/ 530 w 1061"/>
              <a:gd name="T6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1" h="1198">
                <a:moveTo>
                  <a:pt x="530" y="0"/>
                </a:moveTo>
                <a:lnTo>
                  <a:pt x="549" y="2"/>
                </a:lnTo>
                <a:lnTo>
                  <a:pt x="567" y="9"/>
                </a:lnTo>
                <a:lnTo>
                  <a:pt x="1022" y="271"/>
                </a:lnTo>
                <a:lnTo>
                  <a:pt x="1036" y="281"/>
                </a:lnTo>
                <a:lnTo>
                  <a:pt x="1049" y="299"/>
                </a:lnTo>
                <a:lnTo>
                  <a:pt x="1058" y="317"/>
                </a:lnTo>
                <a:lnTo>
                  <a:pt x="1059" y="336"/>
                </a:lnTo>
                <a:lnTo>
                  <a:pt x="1061" y="860"/>
                </a:lnTo>
                <a:lnTo>
                  <a:pt x="1059" y="878"/>
                </a:lnTo>
                <a:lnTo>
                  <a:pt x="1050" y="897"/>
                </a:lnTo>
                <a:lnTo>
                  <a:pt x="1038" y="913"/>
                </a:lnTo>
                <a:lnTo>
                  <a:pt x="1024" y="926"/>
                </a:lnTo>
                <a:lnTo>
                  <a:pt x="570" y="1190"/>
                </a:lnTo>
                <a:lnTo>
                  <a:pt x="553" y="1195"/>
                </a:lnTo>
                <a:lnTo>
                  <a:pt x="533" y="1198"/>
                </a:lnTo>
                <a:lnTo>
                  <a:pt x="512" y="1197"/>
                </a:lnTo>
                <a:lnTo>
                  <a:pt x="494" y="1190"/>
                </a:lnTo>
                <a:lnTo>
                  <a:pt x="39" y="928"/>
                </a:lnTo>
                <a:lnTo>
                  <a:pt x="25" y="917"/>
                </a:lnTo>
                <a:lnTo>
                  <a:pt x="12" y="899"/>
                </a:lnTo>
                <a:lnTo>
                  <a:pt x="5" y="882"/>
                </a:lnTo>
                <a:lnTo>
                  <a:pt x="2" y="862"/>
                </a:lnTo>
                <a:lnTo>
                  <a:pt x="0" y="338"/>
                </a:lnTo>
                <a:lnTo>
                  <a:pt x="4" y="320"/>
                </a:lnTo>
                <a:lnTo>
                  <a:pt x="11" y="301"/>
                </a:lnTo>
                <a:lnTo>
                  <a:pt x="23" y="285"/>
                </a:lnTo>
                <a:lnTo>
                  <a:pt x="37" y="273"/>
                </a:lnTo>
                <a:lnTo>
                  <a:pt x="491" y="9"/>
                </a:lnTo>
                <a:lnTo>
                  <a:pt x="508" y="4"/>
                </a:lnTo>
                <a:lnTo>
                  <a:pt x="530" y="0"/>
                </a:lnTo>
                <a:close/>
              </a:path>
            </a:pathLst>
          </a:custGeom>
          <a:solidFill>
            <a:schemeClr val="accent5"/>
          </a:solidFill>
          <a:ln w="12700">
            <a:gradFill>
              <a:gsLst>
                <a:gs pos="0">
                  <a:srgbClr val="FEBE1E"/>
                </a:gs>
                <a:gs pos="100000">
                  <a:srgbClr val="DF3133"/>
                </a:gs>
              </a:gsLst>
              <a:lin ang="36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grpSp>
        <p:nvGrpSpPr>
          <p:cNvPr id="44" name="Group 43">
            <a:extLst>
              <a:ext uri="{FF2B5EF4-FFF2-40B4-BE49-F238E27FC236}">
                <a16:creationId xmlns:a16="http://schemas.microsoft.com/office/drawing/2014/main" id="{2C9EE7C3-1EEA-4EC5-A2F0-82027A912CD6}"/>
              </a:ext>
            </a:extLst>
          </p:cNvPr>
          <p:cNvGrpSpPr/>
          <p:nvPr/>
        </p:nvGrpSpPr>
        <p:grpSpPr>
          <a:xfrm>
            <a:off x="2982325" y="1665410"/>
            <a:ext cx="383303" cy="527362"/>
            <a:chOff x="3824288" y="2613025"/>
            <a:chExt cx="1960563" cy="2222500"/>
          </a:xfrm>
          <a:solidFill>
            <a:schemeClr val="bg1"/>
          </a:solidFill>
        </p:grpSpPr>
        <p:sp>
          <p:nvSpPr>
            <p:cNvPr id="45" name="Freeform 15">
              <a:extLst>
                <a:ext uri="{FF2B5EF4-FFF2-40B4-BE49-F238E27FC236}">
                  <a16:creationId xmlns:a16="http://schemas.microsoft.com/office/drawing/2014/main" id="{2D852405-DD09-446C-83D0-D56956804A1C}"/>
                </a:ext>
              </a:extLst>
            </p:cNvPr>
            <p:cNvSpPr>
              <a:spLocks noEditPoints="1"/>
            </p:cNvSpPr>
            <p:nvPr/>
          </p:nvSpPr>
          <p:spPr bwMode="auto">
            <a:xfrm>
              <a:off x="3824288" y="2613025"/>
              <a:ext cx="1960563" cy="2222500"/>
            </a:xfrm>
            <a:custGeom>
              <a:avLst/>
              <a:gdLst>
                <a:gd name="T0" fmla="*/ 200 w 1235"/>
                <a:gd name="T1" fmla="*/ 599 h 1400"/>
                <a:gd name="T2" fmla="*/ 215 w 1235"/>
                <a:gd name="T3" fmla="*/ 1152 h 1400"/>
                <a:gd name="T4" fmla="*/ 896 w 1235"/>
                <a:gd name="T5" fmla="*/ 1062 h 1400"/>
                <a:gd name="T6" fmla="*/ 1047 w 1235"/>
                <a:gd name="T7" fmla="*/ 915 h 1400"/>
                <a:gd name="T8" fmla="*/ 1140 w 1235"/>
                <a:gd name="T9" fmla="*/ 669 h 1400"/>
                <a:gd name="T10" fmla="*/ 200 w 1235"/>
                <a:gd name="T11" fmla="*/ 452 h 1400"/>
                <a:gd name="T12" fmla="*/ 774 w 1235"/>
                <a:gd name="T13" fmla="*/ 317 h 1400"/>
                <a:gd name="T14" fmla="*/ 591 w 1235"/>
                <a:gd name="T15" fmla="*/ 329 h 1400"/>
                <a:gd name="T16" fmla="*/ 679 w 1235"/>
                <a:gd name="T17" fmla="*/ 406 h 1400"/>
                <a:gd name="T18" fmla="*/ 529 w 1235"/>
                <a:gd name="T19" fmla="*/ 242 h 1400"/>
                <a:gd name="T20" fmla="*/ 442 w 1235"/>
                <a:gd name="T21" fmla="*/ 373 h 1400"/>
                <a:gd name="T22" fmla="*/ 537 w 1235"/>
                <a:gd name="T23" fmla="*/ 334 h 1400"/>
                <a:gd name="T24" fmla="*/ 619 w 1235"/>
                <a:gd name="T25" fmla="*/ 273 h 1400"/>
                <a:gd name="T26" fmla="*/ 316 w 1235"/>
                <a:gd name="T27" fmla="*/ 186 h 1400"/>
                <a:gd name="T28" fmla="*/ 308 w 1235"/>
                <a:gd name="T29" fmla="*/ 211 h 1400"/>
                <a:gd name="T30" fmla="*/ 330 w 1235"/>
                <a:gd name="T31" fmla="*/ 226 h 1400"/>
                <a:gd name="T32" fmla="*/ 351 w 1235"/>
                <a:gd name="T33" fmla="*/ 211 h 1400"/>
                <a:gd name="T34" fmla="*/ 343 w 1235"/>
                <a:gd name="T35" fmla="*/ 186 h 1400"/>
                <a:gd name="T36" fmla="*/ 1020 w 1235"/>
                <a:gd name="T37" fmla="*/ 406 h 1400"/>
                <a:gd name="T38" fmla="*/ 1191 w 1235"/>
                <a:gd name="T39" fmla="*/ 91 h 1400"/>
                <a:gd name="T40" fmla="*/ 617 w 1235"/>
                <a:gd name="T41" fmla="*/ 75 h 1400"/>
                <a:gd name="T42" fmla="*/ 752 w 1235"/>
                <a:gd name="T43" fmla="*/ 271 h 1400"/>
                <a:gd name="T44" fmla="*/ 896 w 1235"/>
                <a:gd name="T45" fmla="*/ 44 h 1400"/>
                <a:gd name="T46" fmla="*/ 896 w 1235"/>
                <a:gd name="T47" fmla="*/ 44 h 1400"/>
                <a:gd name="T48" fmla="*/ 217 w 1235"/>
                <a:gd name="T49" fmla="*/ 91 h 1400"/>
                <a:gd name="T50" fmla="*/ 175 w 1235"/>
                <a:gd name="T51" fmla="*/ 236 h 1400"/>
                <a:gd name="T52" fmla="*/ 250 w 1235"/>
                <a:gd name="T53" fmla="*/ 340 h 1400"/>
                <a:gd name="T54" fmla="*/ 306 w 1235"/>
                <a:gd name="T55" fmla="*/ 267 h 1400"/>
                <a:gd name="T56" fmla="*/ 262 w 1235"/>
                <a:gd name="T57" fmla="*/ 203 h 1400"/>
                <a:gd name="T58" fmla="*/ 330 w 1235"/>
                <a:gd name="T59" fmla="*/ 135 h 1400"/>
                <a:gd name="T60" fmla="*/ 398 w 1235"/>
                <a:gd name="T61" fmla="*/ 203 h 1400"/>
                <a:gd name="T62" fmla="*/ 351 w 1235"/>
                <a:gd name="T63" fmla="*/ 267 h 1400"/>
                <a:gd name="T64" fmla="*/ 409 w 1235"/>
                <a:gd name="T65" fmla="*/ 340 h 1400"/>
                <a:gd name="T66" fmla="*/ 485 w 1235"/>
                <a:gd name="T67" fmla="*/ 236 h 1400"/>
                <a:gd name="T68" fmla="*/ 442 w 1235"/>
                <a:gd name="T69" fmla="*/ 91 h 1400"/>
                <a:gd name="T70" fmla="*/ 851 w 1235"/>
                <a:gd name="T71" fmla="*/ 0 h 1400"/>
                <a:gd name="T72" fmla="*/ 940 w 1235"/>
                <a:gd name="T73" fmla="*/ 226 h 1400"/>
                <a:gd name="T74" fmla="*/ 878 w 1235"/>
                <a:gd name="T75" fmla="*/ 311 h 1400"/>
                <a:gd name="T76" fmla="*/ 971 w 1235"/>
                <a:gd name="T77" fmla="*/ 406 h 1400"/>
                <a:gd name="T78" fmla="*/ 1134 w 1235"/>
                <a:gd name="T79" fmla="*/ 406 h 1400"/>
                <a:gd name="T80" fmla="*/ 1191 w 1235"/>
                <a:gd name="T81" fmla="*/ 520 h 1400"/>
                <a:gd name="T82" fmla="*/ 1154 w 1235"/>
                <a:gd name="T83" fmla="*/ 810 h 1400"/>
                <a:gd name="T84" fmla="*/ 997 w 1235"/>
                <a:gd name="T85" fmla="*/ 1040 h 1400"/>
                <a:gd name="T86" fmla="*/ 398 w 1235"/>
                <a:gd name="T87" fmla="*/ 1197 h 1400"/>
                <a:gd name="T88" fmla="*/ 155 w 1235"/>
                <a:gd name="T89" fmla="*/ 599 h 1400"/>
                <a:gd name="T90" fmla="*/ 161 w 1235"/>
                <a:gd name="T91" fmla="*/ 406 h 1400"/>
                <a:gd name="T92" fmla="*/ 159 w 1235"/>
                <a:gd name="T93" fmla="*/ 317 h 1400"/>
                <a:gd name="T94" fmla="*/ 130 w 1235"/>
                <a:gd name="T95" fmla="*/ 157 h 1400"/>
                <a:gd name="T96" fmla="*/ 241 w 1235"/>
                <a:gd name="T97" fmla="*/ 21 h 1400"/>
                <a:gd name="T98" fmla="*/ 419 w 1235"/>
                <a:gd name="T99" fmla="*/ 21 h 1400"/>
                <a:gd name="T100" fmla="*/ 528 w 1235"/>
                <a:gd name="T101" fmla="*/ 155 h 1400"/>
                <a:gd name="T102" fmla="*/ 745 w 1235"/>
                <a:gd name="T103" fmla="*/ 147 h 1400"/>
                <a:gd name="T104" fmla="*/ 882 w 1235"/>
                <a:gd name="T105" fmla="*/ 257 h 1400"/>
                <a:gd name="T106" fmla="*/ 851 w 1235"/>
                <a:gd name="T107" fmla="*/ 135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5" h="1400">
                  <a:moveTo>
                    <a:pt x="200" y="452"/>
                  </a:moveTo>
                  <a:lnTo>
                    <a:pt x="194" y="499"/>
                  </a:lnTo>
                  <a:lnTo>
                    <a:pt x="194" y="549"/>
                  </a:lnTo>
                  <a:lnTo>
                    <a:pt x="200" y="599"/>
                  </a:lnTo>
                  <a:lnTo>
                    <a:pt x="202" y="607"/>
                  </a:lnTo>
                  <a:lnTo>
                    <a:pt x="70" y="843"/>
                  </a:lnTo>
                  <a:lnTo>
                    <a:pt x="215" y="876"/>
                  </a:lnTo>
                  <a:lnTo>
                    <a:pt x="215" y="1152"/>
                  </a:lnTo>
                  <a:lnTo>
                    <a:pt x="442" y="1152"/>
                  </a:lnTo>
                  <a:lnTo>
                    <a:pt x="442" y="1356"/>
                  </a:lnTo>
                  <a:lnTo>
                    <a:pt x="896" y="1356"/>
                  </a:lnTo>
                  <a:lnTo>
                    <a:pt x="896" y="1062"/>
                  </a:lnTo>
                  <a:lnTo>
                    <a:pt x="906" y="1056"/>
                  </a:lnTo>
                  <a:lnTo>
                    <a:pt x="960" y="1013"/>
                  </a:lnTo>
                  <a:lnTo>
                    <a:pt x="1006" y="967"/>
                  </a:lnTo>
                  <a:lnTo>
                    <a:pt x="1047" y="915"/>
                  </a:lnTo>
                  <a:lnTo>
                    <a:pt x="1082" y="859"/>
                  </a:lnTo>
                  <a:lnTo>
                    <a:pt x="1109" y="799"/>
                  </a:lnTo>
                  <a:lnTo>
                    <a:pt x="1129" y="735"/>
                  </a:lnTo>
                  <a:lnTo>
                    <a:pt x="1140" y="669"/>
                  </a:lnTo>
                  <a:lnTo>
                    <a:pt x="1146" y="601"/>
                  </a:lnTo>
                  <a:lnTo>
                    <a:pt x="1146" y="520"/>
                  </a:lnTo>
                  <a:lnTo>
                    <a:pt x="1140" y="452"/>
                  </a:lnTo>
                  <a:lnTo>
                    <a:pt x="200" y="452"/>
                  </a:lnTo>
                  <a:close/>
                  <a:moveTo>
                    <a:pt x="688" y="317"/>
                  </a:moveTo>
                  <a:lnTo>
                    <a:pt x="729" y="406"/>
                  </a:lnTo>
                  <a:lnTo>
                    <a:pt x="814" y="406"/>
                  </a:lnTo>
                  <a:lnTo>
                    <a:pt x="774" y="317"/>
                  </a:lnTo>
                  <a:lnTo>
                    <a:pt x="688" y="317"/>
                  </a:lnTo>
                  <a:close/>
                  <a:moveTo>
                    <a:pt x="624" y="317"/>
                  </a:moveTo>
                  <a:lnTo>
                    <a:pt x="607" y="319"/>
                  </a:lnTo>
                  <a:lnTo>
                    <a:pt x="591" y="329"/>
                  </a:lnTo>
                  <a:lnTo>
                    <a:pt x="582" y="344"/>
                  </a:lnTo>
                  <a:lnTo>
                    <a:pt x="578" y="362"/>
                  </a:lnTo>
                  <a:lnTo>
                    <a:pt x="578" y="406"/>
                  </a:lnTo>
                  <a:lnTo>
                    <a:pt x="679" y="406"/>
                  </a:lnTo>
                  <a:lnTo>
                    <a:pt x="638" y="317"/>
                  </a:lnTo>
                  <a:lnTo>
                    <a:pt x="624" y="317"/>
                  </a:lnTo>
                  <a:close/>
                  <a:moveTo>
                    <a:pt x="590" y="211"/>
                  </a:moveTo>
                  <a:lnTo>
                    <a:pt x="529" y="242"/>
                  </a:lnTo>
                  <a:lnTo>
                    <a:pt x="518" y="280"/>
                  </a:lnTo>
                  <a:lnTo>
                    <a:pt x="498" y="315"/>
                  </a:lnTo>
                  <a:lnTo>
                    <a:pt x="473" y="346"/>
                  </a:lnTo>
                  <a:lnTo>
                    <a:pt x="442" y="373"/>
                  </a:lnTo>
                  <a:lnTo>
                    <a:pt x="442" y="406"/>
                  </a:lnTo>
                  <a:lnTo>
                    <a:pt x="533" y="406"/>
                  </a:lnTo>
                  <a:lnTo>
                    <a:pt x="533" y="362"/>
                  </a:lnTo>
                  <a:lnTo>
                    <a:pt x="537" y="334"/>
                  </a:lnTo>
                  <a:lnTo>
                    <a:pt x="549" y="311"/>
                  </a:lnTo>
                  <a:lnTo>
                    <a:pt x="568" y="292"/>
                  </a:lnTo>
                  <a:lnTo>
                    <a:pt x="591" y="278"/>
                  </a:lnTo>
                  <a:lnTo>
                    <a:pt x="619" y="273"/>
                  </a:lnTo>
                  <a:lnTo>
                    <a:pt x="590" y="211"/>
                  </a:lnTo>
                  <a:close/>
                  <a:moveTo>
                    <a:pt x="330" y="182"/>
                  </a:moveTo>
                  <a:lnTo>
                    <a:pt x="322" y="182"/>
                  </a:lnTo>
                  <a:lnTo>
                    <a:pt x="316" y="186"/>
                  </a:lnTo>
                  <a:lnTo>
                    <a:pt x="310" y="189"/>
                  </a:lnTo>
                  <a:lnTo>
                    <a:pt x="308" y="197"/>
                  </a:lnTo>
                  <a:lnTo>
                    <a:pt x="306" y="203"/>
                  </a:lnTo>
                  <a:lnTo>
                    <a:pt x="308" y="211"/>
                  </a:lnTo>
                  <a:lnTo>
                    <a:pt x="310" y="216"/>
                  </a:lnTo>
                  <a:lnTo>
                    <a:pt x="316" y="222"/>
                  </a:lnTo>
                  <a:lnTo>
                    <a:pt x="322" y="224"/>
                  </a:lnTo>
                  <a:lnTo>
                    <a:pt x="330" y="226"/>
                  </a:lnTo>
                  <a:lnTo>
                    <a:pt x="338" y="224"/>
                  </a:lnTo>
                  <a:lnTo>
                    <a:pt x="343" y="222"/>
                  </a:lnTo>
                  <a:lnTo>
                    <a:pt x="347" y="216"/>
                  </a:lnTo>
                  <a:lnTo>
                    <a:pt x="351" y="211"/>
                  </a:lnTo>
                  <a:lnTo>
                    <a:pt x="351" y="203"/>
                  </a:lnTo>
                  <a:lnTo>
                    <a:pt x="351" y="197"/>
                  </a:lnTo>
                  <a:lnTo>
                    <a:pt x="347" y="189"/>
                  </a:lnTo>
                  <a:lnTo>
                    <a:pt x="343" y="186"/>
                  </a:lnTo>
                  <a:lnTo>
                    <a:pt x="338" y="182"/>
                  </a:lnTo>
                  <a:lnTo>
                    <a:pt x="330" y="182"/>
                  </a:lnTo>
                  <a:close/>
                  <a:moveTo>
                    <a:pt x="1134" y="143"/>
                  </a:moveTo>
                  <a:lnTo>
                    <a:pt x="1020" y="406"/>
                  </a:lnTo>
                  <a:lnTo>
                    <a:pt x="1084" y="406"/>
                  </a:lnTo>
                  <a:lnTo>
                    <a:pt x="1185" y="168"/>
                  </a:lnTo>
                  <a:lnTo>
                    <a:pt x="1134" y="143"/>
                  </a:lnTo>
                  <a:close/>
                  <a:moveTo>
                    <a:pt x="1191" y="91"/>
                  </a:moveTo>
                  <a:lnTo>
                    <a:pt x="1165" y="110"/>
                  </a:lnTo>
                  <a:lnTo>
                    <a:pt x="1191" y="122"/>
                  </a:lnTo>
                  <a:lnTo>
                    <a:pt x="1191" y="91"/>
                  </a:lnTo>
                  <a:close/>
                  <a:moveTo>
                    <a:pt x="617" y="75"/>
                  </a:moveTo>
                  <a:lnTo>
                    <a:pt x="591" y="160"/>
                  </a:lnTo>
                  <a:lnTo>
                    <a:pt x="613" y="151"/>
                  </a:lnTo>
                  <a:lnTo>
                    <a:pt x="667" y="271"/>
                  </a:lnTo>
                  <a:lnTo>
                    <a:pt x="752" y="271"/>
                  </a:lnTo>
                  <a:lnTo>
                    <a:pt x="685" y="126"/>
                  </a:lnTo>
                  <a:lnTo>
                    <a:pt x="706" y="114"/>
                  </a:lnTo>
                  <a:lnTo>
                    <a:pt x="617" y="75"/>
                  </a:lnTo>
                  <a:close/>
                  <a:moveTo>
                    <a:pt x="896" y="44"/>
                  </a:moveTo>
                  <a:lnTo>
                    <a:pt x="896" y="91"/>
                  </a:lnTo>
                  <a:lnTo>
                    <a:pt x="940" y="91"/>
                  </a:lnTo>
                  <a:lnTo>
                    <a:pt x="940" y="44"/>
                  </a:lnTo>
                  <a:lnTo>
                    <a:pt x="896" y="44"/>
                  </a:lnTo>
                  <a:close/>
                  <a:moveTo>
                    <a:pt x="330" y="44"/>
                  </a:moveTo>
                  <a:lnTo>
                    <a:pt x="287" y="50"/>
                  </a:lnTo>
                  <a:lnTo>
                    <a:pt x="250" y="68"/>
                  </a:lnTo>
                  <a:lnTo>
                    <a:pt x="217" y="91"/>
                  </a:lnTo>
                  <a:lnTo>
                    <a:pt x="192" y="124"/>
                  </a:lnTo>
                  <a:lnTo>
                    <a:pt x="177" y="162"/>
                  </a:lnTo>
                  <a:lnTo>
                    <a:pt x="171" y="203"/>
                  </a:lnTo>
                  <a:lnTo>
                    <a:pt x="175" y="236"/>
                  </a:lnTo>
                  <a:lnTo>
                    <a:pt x="184" y="269"/>
                  </a:lnTo>
                  <a:lnTo>
                    <a:pt x="202" y="296"/>
                  </a:lnTo>
                  <a:lnTo>
                    <a:pt x="223" y="321"/>
                  </a:lnTo>
                  <a:lnTo>
                    <a:pt x="250" y="340"/>
                  </a:lnTo>
                  <a:lnTo>
                    <a:pt x="262" y="346"/>
                  </a:lnTo>
                  <a:lnTo>
                    <a:pt x="262" y="406"/>
                  </a:lnTo>
                  <a:lnTo>
                    <a:pt x="306" y="406"/>
                  </a:lnTo>
                  <a:lnTo>
                    <a:pt x="306" y="267"/>
                  </a:lnTo>
                  <a:lnTo>
                    <a:pt x="289" y="257"/>
                  </a:lnTo>
                  <a:lnTo>
                    <a:pt x="274" y="244"/>
                  </a:lnTo>
                  <a:lnTo>
                    <a:pt x="264" y="224"/>
                  </a:lnTo>
                  <a:lnTo>
                    <a:pt x="262" y="203"/>
                  </a:lnTo>
                  <a:lnTo>
                    <a:pt x="268" y="178"/>
                  </a:lnTo>
                  <a:lnTo>
                    <a:pt x="281" y="157"/>
                  </a:lnTo>
                  <a:lnTo>
                    <a:pt x="303" y="141"/>
                  </a:lnTo>
                  <a:lnTo>
                    <a:pt x="330" y="135"/>
                  </a:lnTo>
                  <a:lnTo>
                    <a:pt x="355" y="141"/>
                  </a:lnTo>
                  <a:lnTo>
                    <a:pt x="378" y="157"/>
                  </a:lnTo>
                  <a:lnTo>
                    <a:pt x="392" y="178"/>
                  </a:lnTo>
                  <a:lnTo>
                    <a:pt x="398" y="203"/>
                  </a:lnTo>
                  <a:lnTo>
                    <a:pt x="394" y="224"/>
                  </a:lnTo>
                  <a:lnTo>
                    <a:pt x="384" y="244"/>
                  </a:lnTo>
                  <a:lnTo>
                    <a:pt x="370" y="257"/>
                  </a:lnTo>
                  <a:lnTo>
                    <a:pt x="351" y="267"/>
                  </a:lnTo>
                  <a:lnTo>
                    <a:pt x="351" y="406"/>
                  </a:lnTo>
                  <a:lnTo>
                    <a:pt x="398" y="406"/>
                  </a:lnTo>
                  <a:lnTo>
                    <a:pt x="398" y="346"/>
                  </a:lnTo>
                  <a:lnTo>
                    <a:pt x="409" y="340"/>
                  </a:lnTo>
                  <a:lnTo>
                    <a:pt x="436" y="321"/>
                  </a:lnTo>
                  <a:lnTo>
                    <a:pt x="458" y="296"/>
                  </a:lnTo>
                  <a:lnTo>
                    <a:pt x="473" y="269"/>
                  </a:lnTo>
                  <a:lnTo>
                    <a:pt x="485" y="236"/>
                  </a:lnTo>
                  <a:lnTo>
                    <a:pt x="489" y="203"/>
                  </a:lnTo>
                  <a:lnTo>
                    <a:pt x="483" y="162"/>
                  </a:lnTo>
                  <a:lnTo>
                    <a:pt x="465" y="124"/>
                  </a:lnTo>
                  <a:lnTo>
                    <a:pt x="442" y="91"/>
                  </a:lnTo>
                  <a:lnTo>
                    <a:pt x="409" y="68"/>
                  </a:lnTo>
                  <a:lnTo>
                    <a:pt x="372" y="50"/>
                  </a:lnTo>
                  <a:lnTo>
                    <a:pt x="330" y="44"/>
                  </a:lnTo>
                  <a:close/>
                  <a:moveTo>
                    <a:pt x="851" y="0"/>
                  </a:moveTo>
                  <a:lnTo>
                    <a:pt x="987" y="0"/>
                  </a:lnTo>
                  <a:lnTo>
                    <a:pt x="987" y="135"/>
                  </a:lnTo>
                  <a:lnTo>
                    <a:pt x="940" y="135"/>
                  </a:lnTo>
                  <a:lnTo>
                    <a:pt x="940" y="226"/>
                  </a:lnTo>
                  <a:lnTo>
                    <a:pt x="937" y="255"/>
                  </a:lnTo>
                  <a:lnTo>
                    <a:pt x="923" y="278"/>
                  </a:lnTo>
                  <a:lnTo>
                    <a:pt x="904" y="300"/>
                  </a:lnTo>
                  <a:lnTo>
                    <a:pt x="878" y="311"/>
                  </a:lnTo>
                  <a:lnTo>
                    <a:pt x="851" y="317"/>
                  </a:lnTo>
                  <a:lnTo>
                    <a:pt x="824" y="317"/>
                  </a:lnTo>
                  <a:lnTo>
                    <a:pt x="865" y="406"/>
                  </a:lnTo>
                  <a:lnTo>
                    <a:pt x="971" y="406"/>
                  </a:lnTo>
                  <a:lnTo>
                    <a:pt x="1103" y="99"/>
                  </a:lnTo>
                  <a:lnTo>
                    <a:pt x="1235" y="0"/>
                  </a:lnTo>
                  <a:lnTo>
                    <a:pt x="1235" y="162"/>
                  </a:lnTo>
                  <a:lnTo>
                    <a:pt x="1134" y="406"/>
                  </a:lnTo>
                  <a:lnTo>
                    <a:pt x="1179" y="406"/>
                  </a:lnTo>
                  <a:lnTo>
                    <a:pt x="1181" y="425"/>
                  </a:lnTo>
                  <a:lnTo>
                    <a:pt x="1189" y="472"/>
                  </a:lnTo>
                  <a:lnTo>
                    <a:pt x="1191" y="520"/>
                  </a:lnTo>
                  <a:lnTo>
                    <a:pt x="1191" y="601"/>
                  </a:lnTo>
                  <a:lnTo>
                    <a:pt x="1187" y="673"/>
                  </a:lnTo>
                  <a:lnTo>
                    <a:pt x="1173" y="742"/>
                  </a:lnTo>
                  <a:lnTo>
                    <a:pt x="1154" y="810"/>
                  </a:lnTo>
                  <a:lnTo>
                    <a:pt x="1125" y="874"/>
                  </a:lnTo>
                  <a:lnTo>
                    <a:pt x="1090" y="934"/>
                  </a:lnTo>
                  <a:lnTo>
                    <a:pt x="1047" y="990"/>
                  </a:lnTo>
                  <a:lnTo>
                    <a:pt x="997" y="1040"/>
                  </a:lnTo>
                  <a:lnTo>
                    <a:pt x="940" y="1087"/>
                  </a:lnTo>
                  <a:lnTo>
                    <a:pt x="940" y="1400"/>
                  </a:lnTo>
                  <a:lnTo>
                    <a:pt x="398" y="1400"/>
                  </a:lnTo>
                  <a:lnTo>
                    <a:pt x="398" y="1197"/>
                  </a:lnTo>
                  <a:lnTo>
                    <a:pt x="171" y="1197"/>
                  </a:lnTo>
                  <a:lnTo>
                    <a:pt x="171" y="913"/>
                  </a:lnTo>
                  <a:lnTo>
                    <a:pt x="0" y="874"/>
                  </a:lnTo>
                  <a:lnTo>
                    <a:pt x="155" y="599"/>
                  </a:lnTo>
                  <a:lnTo>
                    <a:pt x="149" y="541"/>
                  </a:lnTo>
                  <a:lnTo>
                    <a:pt x="149" y="483"/>
                  </a:lnTo>
                  <a:lnTo>
                    <a:pt x="157" y="425"/>
                  </a:lnTo>
                  <a:lnTo>
                    <a:pt x="161" y="406"/>
                  </a:lnTo>
                  <a:lnTo>
                    <a:pt x="215" y="406"/>
                  </a:lnTo>
                  <a:lnTo>
                    <a:pt x="215" y="373"/>
                  </a:lnTo>
                  <a:lnTo>
                    <a:pt x="184" y="346"/>
                  </a:lnTo>
                  <a:lnTo>
                    <a:pt x="159" y="317"/>
                  </a:lnTo>
                  <a:lnTo>
                    <a:pt x="142" y="282"/>
                  </a:lnTo>
                  <a:lnTo>
                    <a:pt x="130" y="244"/>
                  </a:lnTo>
                  <a:lnTo>
                    <a:pt x="126" y="203"/>
                  </a:lnTo>
                  <a:lnTo>
                    <a:pt x="130" y="157"/>
                  </a:lnTo>
                  <a:lnTo>
                    <a:pt x="146" y="114"/>
                  </a:lnTo>
                  <a:lnTo>
                    <a:pt x="171" y="77"/>
                  </a:lnTo>
                  <a:lnTo>
                    <a:pt x="202" y="44"/>
                  </a:lnTo>
                  <a:lnTo>
                    <a:pt x="241" y="21"/>
                  </a:lnTo>
                  <a:lnTo>
                    <a:pt x="283" y="6"/>
                  </a:lnTo>
                  <a:lnTo>
                    <a:pt x="330" y="0"/>
                  </a:lnTo>
                  <a:lnTo>
                    <a:pt x="376" y="6"/>
                  </a:lnTo>
                  <a:lnTo>
                    <a:pt x="419" y="21"/>
                  </a:lnTo>
                  <a:lnTo>
                    <a:pt x="456" y="44"/>
                  </a:lnTo>
                  <a:lnTo>
                    <a:pt x="487" y="75"/>
                  </a:lnTo>
                  <a:lnTo>
                    <a:pt x="512" y="112"/>
                  </a:lnTo>
                  <a:lnTo>
                    <a:pt x="528" y="155"/>
                  </a:lnTo>
                  <a:lnTo>
                    <a:pt x="533" y="201"/>
                  </a:lnTo>
                  <a:lnTo>
                    <a:pt x="586" y="13"/>
                  </a:lnTo>
                  <a:lnTo>
                    <a:pt x="814" y="112"/>
                  </a:lnTo>
                  <a:lnTo>
                    <a:pt x="745" y="147"/>
                  </a:lnTo>
                  <a:lnTo>
                    <a:pt x="803" y="271"/>
                  </a:lnTo>
                  <a:lnTo>
                    <a:pt x="851" y="271"/>
                  </a:lnTo>
                  <a:lnTo>
                    <a:pt x="869" y="267"/>
                  </a:lnTo>
                  <a:lnTo>
                    <a:pt x="882" y="257"/>
                  </a:lnTo>
                  <a:lnTo>
                    <a:pt x="892" y="244"/>
                  </a:lnTo>
                  <a:lnTo>
                    <a:pt x="896" y="226"/>
                  </a:lnTo>
                  <a:lnTo>
                    <a:pt x="896" y="135"/>
                  </a:lnTo>
                  <a:lnTo>
                    <a:pt x="851" y="135"/>
                  </a:lnTo>
                  <a:lnTo>
                    <a:pt x="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6">
              <a:extLst>
                <a:ext uri="{FF2B5EF4-FFF2-40B4-BE49-F238E27FC236}">
                  <a16:creationId xmlns:a16="http://schemas.microsoft.com/office/drawing/2014/main" id="{C1F43DF4-792E-4163-AB32-A2102823FCA9}"/>
                </a:ext>
              </a:extLst>
            </p:cNvPr>
            <p:cNvSpPr>
              <a:spLocks/>
            </p:cNvSpPr>
            <p:nvPr/>
          </p:nvSpPr>
          <p:spPr bwMode="auto">
            <a:xfrm>
              <a:off x="4240213" y="3438525"/>
              <a:ext cx="360363" cy="177800"/>
            </a:xfrm>
            <a:custGeom>
              <a:avLst/>
              <a:gdLst>
                <a:gd name="T0" fmla="*/ 0 w 227"/>
                <a:gd name="T1" fmla="*/ 0 h 112"/>
                <a:gd name="T2" fmla="*/ 44 w 227"/>
                <a:gd name="T3" fmla="*/ 0 h 112"/>
                <a:gd name="T4" fmla="*/ 48 w 227"/>
                <a:gd name="T5" fmla="*/ 23 h 112"/>
                <a:gd name="T6" fmla="*/ 58 w 227"/>
                <a:gd name="T7" fmla="*/ 43 h 112"/>
                <a:gd name="T8" fmla="*/ 72 w 227"/>
                <a:gd name="T9" fmla="*/ 56 h 112"/>
                <a:gd name="T10" fmla="*/ 91 w 227"/>
                <a:gd name="T11" fmla="*/ 64 h 112"/>
                <a:gd name="T12" fmla="*/ 112 w 227"/>
                <a:gd name="T13" fmla="*/ 68 h 112"/>
                <a:gd name="T14" fmla="*/ 134 w 227"/>
                <a:gd name="T15" fmla="*/ 64 h 112"/>
                <a:gd name="T16" fmla="*/ 153 w 227"/>
                <a:gd name="T17" fmla="*/ 56 h 112"/>
                <a:gd name="T18" fmla="*/ 167 w 227"/>
                <a:gd name="T19" fmla="*/ 43 h 112"/>
                <a:gd name="T20" fmla="*/ 176 w 227"/>
                <a:gd name="T21" fmla="*/ 23 h 112"/>
                <a:gd name="T22" fmla="*/ 180 w 227"/>
                <a:gd name="T23" fmla="*/ 0 h 112"/>
                <a:gd name="T24" fmla="*/ 227 w 227"/>
                <a:gd name="T25" fmla="*/ 0 h 112"/>
                <a:gd name="T26" fmla="*/ 223 w 227"/>
                <a:gd name="T27" fmla="*/ 31 h 112"/>
                <a:gd name="T28" fmla="*/ 211 w 227"/>
                <a:gd name="T29" fmla="*/ 58 h 112"/>
                <a:gd name="T30" fmla="*/ 192 w 227"/>
                <a:gd name="T31" fmla="*/ 81 h 112"/>
                <a:gd name="T32" fmla="*/ 171 w 227"/>
                <a:gd name="T33" fmla="*/ 99 h 112"/>
                <a:gd name="T34" fmla="*/ 143 w 227"/>
                <a:gd name="T35" fmla="*/ 108 h 112"/>
                <a:gd name="T36" fmla="*/ 112 w 227"/>
                <a:gd name="T37" fmla="*/ 112 h 112"/>
                <a:gd name="T38" fmla="*/ 83 w 227"/>
                <a:gd name="T39" fmla="*/ 108 h 112"/>
                <a:gd name="T40" fmla="*/ 56 w 227"/>
                <a:gd name="T41" fmla="*/ 99 h 112"/>
                <a:gd name="T42" fmla="*/ 33 w 227"/>
                <a:gd name="T43" fmla="*/ 81 h 112"/>
                <a:gd name="T44" fmla="*/ 15 w 227"/>
                <a:gd name="T45" fmla="*/ 58 h 112"/>
                <a:gd name="T46" fmla="*/ 4 w 227"/>
                <a:gd name="T47" fmla="*/ 31 h 112"/>
                <a:gd name="T48" fmla="*/ 0 w 227"/>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112">
                  <a:moveTo>
                    <a:pt x="0" y="0"/>
                  </a:moveTo>
                  <a:lnTo>
                    <a:pt x="44" y="0"/>
                  </a:lnTo>
                  <a:lnTo>
                    <a:pt x="48" y="23"/>
                  </a:lnTo>
                  <a:lnTo>
                    <a:pt x="58" y="43"/>
                  </a:lnTo>
                  <a:lnTo>
                    <a:pt x="72" y="56"/>
                  </a:lnTo>
                  <a:lnTo>
                    <a:pt x="91" y="64"/>
                  </a:lnTo>
                  <a:lnTo>
                    <a:pt x="112" y="68"/>
                  </a:lnTo>
                  <a:lnTo>
                    <a:pt x="134" y="64"/>
                  </a:lnTo>
                  <a:lnTo>
                    <a:pt x="153" y="56"/>
                  </a:lnTo>
                  <a:lnTo>
                    <a:pt x="167" y="43"/>
                  </a:lnTo>
                  <a:lnTo>
                    <a:pt x="176" y="23"/>
                  </a:lnTo>
                  <a:lnTo>
                    <a:pt x="180" y="0"/>
                  </a:lnTo>
                  <a:lnTo>
                    <a:pt x="227" y="0"/>
                  </a:lnTo>
                  <a:lnTo>
                    <a:pt x="223" y="31"/>
                  </a:lnTo>
                  <a:lnTo>
                    <a:pt x="211" y="58"/>
                  </a:lnTo>
                  <a:lnTo>
                    <a:pt x="192" y="81"/>
                  </a:lnTo>
                  <a:lnTo>
                    <a:pt x="171" y="99"/>
                  </a:lnTo>
                  <a:lnTo>
                    <a:pt x="143" y="108"/>
                  </a:lnTo>
                  <a:lnTo>
                    <a:pt x="112" y="112"/>
                  </a:lnTo>
                  <a:lnTo>
                    <a:pt x="83" y="108"/>
                  </a:lnTo>
                  <a:lnTo>
                    <a:pt x="56" y="99"/>
                  </a:lnTo>
                  <a:lnTo>
                    <a:pt x="33" y="81"/>
                  </a:lnTo>
                  <a:lnTo>
                    <a:pt x="15" y="58"/>
                  </a:lnTo>
                  <a:lnTo>
                    <a:pt x="4" y="3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7" name="!!Text1">
            <a:extLst>
              <a:ext uri="{FF2B5EF4-FFF2-40B4-BE49-F238E27FC236}">
                <a16:creationId xmlns:a16="http://schemas.microsoft.com/office/drawing/2014/main" id="{892A1B57-467A-4331-9AF8-10A8ABB518A4}"/>
              </a:ext>
            </a:extLst>
          </p:cNvPr>
          <p:cNvSpPr txBox="1"/>
          <p:nvPr/>
        </p:nvSpPr>
        <p:spPr>
          <a:xfrm>
            <a:off x="579434" y="1507504"/>
            <a:ext cx="2432762" cy="2677656"/>
          </a:xfrm>
          <a:prstGeom prst="rect">
            <a:avLst/>
          </a:prstGeom>
          <a:noFill/>
        </p:spPr>
        <p:txBody>
          <a:bodyPr wrap="square" rtlCol="0">
            <a:spAutoFit/>
          </a:bodyPr>
          <a:lstStyle/>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 Strategy for data collection and security</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IT infrastructure and backup</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 Development of CAPI application</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 Development of applications for monitoring </a:t>
            </a:r>
          </a:p>
          <a:p>
            <a:pPr marL="171450" indent="-171450">
              <a:lnSpc>
                <a:spcPct val="80000"/>
              </a:lnSpc>
              <a:buFont typeface="Arial" pitchFamily="34" charset="0"/>
              <a:buChar char="•"/>
            </a:pPr>
            <a:endParaRPr lang="en-US" sz="1200" kern="0" dirty="0">
              <a:solidFill>
                <a:schemeClr val="accent5">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accent5">
                    <a:lumMod val="50000"/>
                  </a:schemeClr>
                </a:solidFill>
                <a:latin typeface="Segoe UI" panose="020B0502040204020203" pitchFamily="34" charset="0"/>
                <a:cs typeface="Segoe UI" panose="020B0502040204020203" pitchFamily="34" charset="0"/>
              </a:rPr>
              <a:t> Development of applications for supporting HR and Logistics </a:t>
            </a: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6" name="!!Shape222"/>
          <p:cNvSpPr>
            <a:spLocks/>
          </p:cNvSpPr>
          <p:nvPr/>
        </p:nvSpPr>
        <p:spPr bwMode="auto">
          <a:xfrm>
            <a:off x="4661772" y="2494161"/>
            <a:ext cx="1278421" cy="1547027"/>
          </a:xfrm>
          <a:custGeom>
            <a:avLst/>
            <a:gdLst>
              <a:gd name="T0" fmla="*/ 1091 w 2154"/>
              <a:gd name="T1" fmla="*/ 0 h 2429"/>
              <a:gd name="T2" fmla="*/ 1123 w 2154"/>
              <a:gd name="T3" fmla="*/ 7 h 2429"/>
              <a:gd name="T4" fmla="*/ 1151 w 2154"/>
              <a:gd name="T5" fmla="*/ 18 h 2429"/>
              <a:gd name="T6" fmla="*/ 2074 w 2154"/>
              <a:gd name="T7" fmla="*/ 547 h 2429"/>
              <a:gd name="T8" fmla="*/ 2097 w 2154"/>
              <a:gd name="T9" fmla="*/ 566 h 2429"/>
              <a:gd name="T10" fmla="*/ 2118 w 2154"/>
              <a:gd name="T11" fmla="*/ 591 h 2429"/>
              <a:gd name="T12" fmla="*/ 2136 w 2154"/>
              <a:gd name="T13" fmla="*/ 620 h 2429"/>
              <a:gd name="T14" fmla="*/ 2147 w 2154"/>
              <a:gd name="T15" fmla="*/ 650 h 2429"/>
              <a:gd name="T16" fmla="*/ 2150 w 2154"/>
              <a:gd name="T17" fmla="*/ 680 h 2429"/>
              <a:gd name="T18" fmla="*/ 2154 w 2154"/>
              <a:gd name="T19" fmla="*/ 1744 h 2429"/>
              <a:gd name="T20" fmla="*/ 2150 w 2154"/>
              <a:gd name="T21" fmla="*/ 1774 h 2429"/>
              <a:gd name="T22" fmla="*/ 2139 w 2154"/>
              <a:gd name="T23" fmla="*/ 1804 h 2429"/>
              <a:gd name="T24" fmla="*/ 2122 w 2154"/>
              <a:gd name="T25" fmla="*/ 1834 h 2429"/>
              <a:gd name="T26" fmla="*/ 2100 w 2154"/>
              <a:gd name="T27" fmla="*/ 1859 h 2429"/>
              <a:gd name="T28" fmla="*/ 2077 w 2154"/>
              <a:gd name="T29" fmla="*/ 1876 h 2429"/>
              <a:gd name="T30" fmla="*/ 1156 w 2154"/>
              <a:gd name="T31" fmla="*/ 2411 h 2429"/>
              <a:gd name="T32" fmla="*/ 1128 w 2154"/>
              <a:gd name="T33" fmla="*/ 2423 h 2429"/>
              <a:gd name="T34" fmla="*/ 1096 w 2154"/>
              <a:gd name="T35" fmla="*/ 2429 h 2429"/>
              <a:gd name="T36" fmla="*/ 1062 w 2154"/>
              <a:gd name="T37" fmla="*/ 2429 h 2429"/>
              <a:gd name="T38" fmla="*/ 1031 w 2154"/>
              <a:gd name="T39" fmla="*/ 2423 h 2429"/>
              <a:gd name="T40" fmla="*/ 1002 w 2154"/>
              <a:gd name="T41" fmla="*/ 2411 h 2429"/>
              <a:gd name="T42" fmla="*/ 79 w 2154"/>
              <a:gd name="T43" fmla="*/ 1882 h 2429"/>
              <a:gd name="T44" fmla="*/ 56 w 2154"/>
              <a:gd name="T45" fmla="*/ 1864 h 2429"/>
              <a:gd name="T46" fmla="*/ 35 w 2154"/>
              <a:gd name="T47" fmla="*/ 1839 h 2429"/>
              <a:gd name="T48" fmla="*/ 17 w 2154"/>
              <a:gd name="T49" fmla="*/ 1811 h 2429"/>
              <a:gd name="T50" fmla="*/ 7 w 2154"/>
              <a:gd name="T51" fmla="*/ 1779 h 2429"/>
              <a:gd name="T52" fmla="*/ 3 w 2154"/>
              <a:gd name="T53" fmla="*/ 1749 h 2429"/>
              <a:gd name="T54" fmla="*/ 0 w 2154"/>
              <a:gd name="T55" fmla="*/ 687 h 2429"/>
              <a:gd name="T56" fmla="*/ 3 w 2154"/>
              <a:gd name="T57" fmla="*/ 655 h 2429"/>
              <a:gd name="T58" fmla="*/ 14 w 2154"/>
              <a:gd name="T59" fmla="*/ 625 h 2429"/>
              <a:gd name="T60" fmla="*/ 31 w 2154"/>
              <a:gd name="T61" fmla="*/ 597 h 2429"/>
              <a:gd name="T62" fmla="*/ 53 w 2154"/>
              <a:gd name="T63" fmla="*/ 572 h 2429"/>
              <a:gd name="T64" fmla="*/ 76 w 2154"/>
              <a:gd name="T65" fmla="*/ 552 h 2429"/>
              <a:gd name="T66" fmla="*/ 997 w 2154"/>
              <a:gd name="T67" fmla="*/ 18 h 2429"/>
              <a:gd name="T68" fmla="*/ 1025 w 2154"/>
              <a:gd name="T69" fmla="*/ 7 h 2429"/>
              <a:gd name="T70" fmla="*/ 1057 w 2154"/>
              <a:gd name="T71" fmla="*/ 0 h 2429"/>
              <a:gd name="T72" fmla="*/ 1091 w 2154"/>
              <a:gd name="T73" fmla="*/ 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9">
                <a:moveTo>
                  <a:pt x="1091" y="0"/>
                </a:moveTo>
                <a:lnTo>
                  <a:pt x="1123" y="7"/>
                </a:lnTo>
                <a:lnTo>
                  <a:pt x="1151" y="18"/>
                </a:lnTo>
                <a:lnTo>
                  <a:pt x="2074" y="547"/>
                </a:lnTo>
                <a:lnTo>
                  <a:pt x="2097" y="566"/>
                </a:lnTo>
                <a:lnTo>
                  <a:pt x="2118" y="591"/>
                </a:lnTo>
                <a:lnTo>
                  <a:pt x="2136" y="620"/>
                </a:lnTo>
                <a:lnTo>
                  <a:pt x="2147" y="650"/>
                </a:lnTo>
                <a:lnTo>
                  <a:pt x="2150" y="680"/>
                </a:lnTo>
                <a:lnTo>
                  <a:pt x="2154" y="1744"/>
                </a:lnTo>
                <a:lnTo>
                  <a:pt x="2150" y="1774"/>
                </a:lnTo>
                <a:lnTo>
                  <a:pt x="2139" y="1804"/>
                </a:lnTo>
                <a:lnTo>
                  <a:pt x="2122" y="1834"/>
                </a:lnTo>
                <a:lnTo>
                  <a:pt x="2100" y="1859"/>
                </a:lnTo>
                <a:lnTo>
                  <a:pt x="2077" y="1876"/>
                </a:lnTo>
                <a:lnTo>
                  <a:pt x="1156" y="2411"/>
                </a:lnTo>
                <a:lnTo>
                  <a:pt x="1128" y="2423"/>
                </a:lnTo>
                <a:lnTo>
                  <a:pt x="1096" y="2429"/>
                </a:lnTo>
                <a:lnTo>
                  <a:pt x="1062" y="2429"/>
                </a:lnTo>
                <a:lnTo>
                  <a:pt x="1031" y="2423"/>
                </a:lnTo>
                <a:lnTo>
                  <a:pt x="1002" y="2411"/>
                </a:lnTo>
                <a:lnTo>
                  <a:pt x="79" y="1882"/>
                </a:lnTo>
                <a:lnTo>
                  <a:pt x="56" y="1864"/>
                </a:lnTo>
                <a:lnTo>
                  <a:pt x="35" y="1839"/>
                </a:lnTo>
                <a:lnTo>
                  <a:pt x="17" y="1811"/>
                </a:lnTo>
                <a:lnTo>
                  <a:pt x="7" y="1779"/>
                </a:lnTo>
                <a:lnTo>
                  <a:pt x="3" y="1749"/>
                </a:lnTo>
                <a:lnTo>
                  <a:pt x="0" y="687"/>
                </a:lnTo>
                <a:lnTo>
                  <a:pt x="3" y="655"/>
                </a:lnTo>
                <a:lnTo>
                  <a:pt x="14" y="625"/>
                </a:lnTo>
                <a:lnTo>
                  <a:pt x="31" y="597"/>
                </a:lnTo>
                <a:lnTo>
                  <a:pt x="53" y="572"/>
                </a:lnTo>
                <a:lnTo>
                  <a:pt x="76" y="552"/>
                </a:lnTo>
                <a:lnTo>
                  <a:pt x="997" y="18"/>
                </a:lnTo>
                <a:lnTo>
                  <a:pt x="1025" y="7"/>
                </a:lnTo>
                <a:lnTo>
                  <a:pt x="1057" y="0"/>
                </a:lnTo>
                <a:lnTo>
                  <a:pt x="1091"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57" name="Freeform 56"/>
          <p:cNvSpPr>
            <a:spLocks/>
          </p:cNvSpPr>
          <p:nvPr/>
        </p:nvSpPr>
        <p:spPr bwMode="auto">
          <a:xfrm>
            <a:off x="5597876" y="2198377"/>
            <a:ext cx="630308" cy="762691"/>
          </a:xfrm>
          <a:custGeom>
            <a:avLst/>
            <a:gdLst>
              <a:gd name="T0" fmla="*/ 528 w 1061"/>
              <a:gd name="T1" fmla="*/ 0 h 1198"/>
              <a:gd name="T2" fmla="*/ 549 w 1061"/>
              <a:gd name="T3" fmla="*/ 3 h 1198"/>
              <a:gd name="T4" fmla="*/ 567 w 1061"/>
              <a:gd name="T5" fmla="*/ 8 h 1198"/>
              <a:gd name="T6" fmla="*/ 1022 w 1061"/>
              <a:gd name="T7" fmla="*/ 270 h 1198"/>
              <a:gd name="T8" fmla="*/ 1036 w 1061"/>
              <a:gd name="T9" fmla="*/ 281 h 1198"/>
              <a:gd name="T10" fmla="*/ 1049 w 1061"/>
              <a:gd name="T11" fmla="*/ 299 h 1198"/>
              <a:gd name="T12" fmla="*/ 1056 w 1061"/>
              <a:gd name="T13" fmla="*/ 316 h 1198"/>
              <a:gd name="T14" fmla="*/ 1059 w 1061"/>
              <a:gd name="T15" fmla="*/ 336 h 1198"/>
              <a:gd name="T16" fmla="*/ 1061 w 1061"/>
              <a:gd name="T17" fmla="*/ 860 h 1198"/>
              <a:gd name="T18" fmla="*/ 1058 w 1061"/>
              <a:gd name="T19" fmla="*/ 878 h 1198"/>
              <a:gd name="T20" fmla="*/ 1051 w 1061"/>
              <a:gd name="T21" fmla="*/ 897 h 1198"/>
              <a:gd name="T22" fmla="*/ 1038 w 1061"/>
              <a:gd name="T23" fmla="*/ 913 h 1198"/>
              <a:gd name="T24" fmla="*/ 1024 w 1061"/>
              <a:gd name="T25" fmla="*/ 925 h 1198"/>
              <a:gd name="T26" fmla="*/ 571 w 1061"/>
              <a:gd name="T27" fmla="*/ 1189 h 1198"/>
              <a:gd name="T28" fmla="*/ 553 w 1061"/>
              <a:gd name="T29" fmla="*/ 1196 h 1198"/>
              <a:gd name="T30" fmla="*/ 532 w 1061"/>
              <a:gd name="T31" fmla="*/ 1198 h 1198"/>
              <a:gd name="T32" fmla="*/ 512 w 1061"/>
              <a:gd name="T33" fmla="*/ 1196 h 1198"/>
              <a:gd name="T34" fmla="*/ 494 w 1061"/>
              <a:gd name="T35" fmla="*/ 1189 h 1198"/>
              <a:gd name="T36" fmla="*/ 39 w 1061"/>
              <a:gd name="T37" fmla="*/ 929 h 1198"/>
              <a:gd name="T38" fmla="*/ 25 w 1061"/>
              <a:gd name="T39" fmla="*/ 916 h 1198"/>
              <a:gd name="T40" fmla="*/ 13 w 1061"/>
              <a:gd name="T41" fmla="*/ 901 h 1198"/>
              <a:gd name="T42" fmla="*/ 4 w 1061"/>
              <a:gd name="T43" fmla="*/ 881 h 1198"/>
              <a:gd name="T44" fmla="*/ 0 w 1061"/>
              <a:gd name="T45" fmla="*/ 862 h 1198"/>
              <a:gd name="T46" fmla="*/ 0 w 1061"/>
              <a:gd name="T47" fmla="*/ 338 h 1198"/>
              <a:gd name="T48" fmla="*/ 2 w 1061"/>
              <a:gd name="T49" fmla="*/ 320 h 1198"/>
              <a:gd name="T50" fmla="*/ 11 w 1061"/>
              <a:gd name="T51" fmla="*/ 300 h 1198"/>
              <a:gd name="T52" fmla="*/ 23 w 1061"/>
              <a:gd name="T53" fmla="*/ 285 h 1198"/>
              <a:gd name="T54" fmla="*/ 37 w 1061"/>
              <a:gd name="T55" fmla="*/ 272 h 1198"/>
              <a:gd name="T56" fmla="*/ 491 w 1061"/>
              <a:gd name="T57" fmla="*/ 10 h 1198"/>
              <a:gd name="T58" fmla="*/ 509 w 1061"/>
              <a:gd name="T59" fmla="*/ 3 h 1198"/>
              <a:gd name="T60" fmla="*/ 528 w 1061"/>
              <a:gd name="T6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1" h="1198">
                <a:moveTo>
                  <a:pt x="528" y="0"/>
                </a:moveTo>
                <a:lnTo>
                  <a:pt x="549" y="3"/>
                </a:lnTo>
                <a:lnTo>
                  <a:pt x="567" y="8"/>
                </a:lnTo>
                <a:lnTo>
                  <a:pt x="1022" y="270"/>
                </a:lnTo>
                <a:lnTo>
                  <a:pt x="1036" y="281"/>
                </a:lnTo>
                <a:lnTo>
                  <a:pt x="1049" y="299"/>
                </a:lnTo>
                <a:lnTo>
                  <a:pt x="1056" y="316"/>
                </a:lnTo>
                <a:lnTo>
                  <a:pt x="1059" y="336"/>
                </a:lnTo>
                <a:lnTo>
                  <a:pt x="1061" y="860"/>
                </a:lnTo>
                <a:lnTo>
                  <a:pt x="1058" y="878"/>
                </a:lnTo>
                <a:lnTo>
                  <a:pt x="1051" y="897"/>
                </a:lnTo>
                <a:lnTo>
                  <a:pt x="1038" y="913"/>
                </a:lnTo>
                <a:lnTo>
                  <a:pt x="1024" y="925"/>
                </a:lnTo>
                <a:lnTo>
                  <a:pt x="571" y="1189"/>
                </a:lnTo>
                <a:lnTo>
                  <a:pt x="553" y="1196"/>
                </a:lnTo>
                <a:lnTo>
                  <a:pt x="532" y="1198"/>
                </a:lnTo>
                <a:lnTo>
                  <a:pt x="512" y="1196"/>
                </a:lnTo>
                <a:lnTo>
                  <a:pt x="494" y="1189"/>
                </a:lnTo>
                <a:lnTo>
                  <a:pt x="39" y="929"/>
                </a:lnTo>
                <a:lnTo>
                  <a:pt x="25" y="916"/>
                </a:lnTo>
                <a:lnTo>
                  <a:pt x="13" y="901"/>
                </a:lnTo>
                <a:lnTo>
                  <a:pt x="4" y="881"/>
                </a:lnTo>
                <a:lnTo>
                  <a:pt x="0" y="862"/>
                </a:lnTo>
                <a:lnTo>
                  <a:pt x="0" y="338"/>
                </a:lnTo>
                <a:lnTo>
                  <a:pt x="2" y="320"/>
                </a:lnTo>
                <a:lnTo>
                  <a:pt x="11" y="300"/>
                </a:lnTo>
                <a:lnTo>
                  <a:pt x="23" y="285"/>
                </a:lnTo>
                <a:lnTo>
                  <a:pt x="37" y="272"/>
                </a:lnTo>
                <a:lnTo>
                  <a:pt x="491" y="10"/>
                </a:lnTo>
                <a:lnTo>
                  <a:pt x="509" y="3"/>
                </a:lnTo>
                <a:lnTo>
                  <a:pt x="528" y="0"/>
                </a:lnTo>
                <a:close/>
              </a:path>
            </a:pathLst>
          </a:custGeom>
          <a:solidFill>
            <a:schemeClr val="bg2">
              <a:lumMod val="75000"/>
            </a:schemeClr>
          </a:solidFill>
          <a:ln w="12700">
            <a:gradFill>
              <a:gsLst>
                <a:gs pos="2000">
                  <a:srgbClr val="C38FC0">
                    <a:lumMod val="80000"/>
                    <a:lumOff val="20000"/>
                  </a:srgbClr>
                </a:gs>
                <a:gs pos="100000">
                  <a:srgbClr val="3C4CA1"/>
                </a:gs>
              </a:gsLst>
              <a:lin ang="42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68" name="!!Shape4"/>
          <p:cNvSpPr>
            <a:spLocks/>
          </p:cNvSpPr>
          <p:nvPr/>
        </p:nvSpPr>
        <p:spPr bwMode="auto">
          <a:xfrm>
            <a:off x="3671383" y="3465124"/>
            <a:ext cx="1278421" cy="1544480"/>
          </a:xfrm>
          <a:custGeom>
            <a:avLst/>
            <a:gdLst>
              <a:gd name="T0" fmla="*/ 1089 w 2154"/>
              <a:gd name="T1" fmla="*/ 0 h 2427"/>
              <a:gd name="T2" fmla="*/ 1123 w 2154"/>
              <a:gd name="T3" fmla="*/ 5 h 2427"/>
              <a:gd name="T4" fmla="*/ 1151 w 2154"/>
              <a:gd name="T5" fmla="*/ 16 h 2427"/>
              <a:gd name="T6" fmla="*/ 2072 w 2154"/>
              <a:gd name="T7" fmla="*/ 545 h 2427"/>
              <a:gd name="T8" fmla="*/ 2097 w 2154"/>
              <a:gd name="T9" fmla="*/ 564 h 2427"/>
              <a:gd name="T10" fmla="*/ 2118 w 2154"/>
              <a:gd name="T11" fmla="*/ 589 h 2427"/>
              <a:gd name="T12" fmla="*/ 2136 w 2154"/>
              <a:gd name="T13" fmla="*/ 618 h 2427"/>
              <a:gd name="T14" fmla="*/ 2147 w 2154"/>
              <a:gd name="T15" fmla="*/ 648 h 2427"/>
              <a:gd name="T16" fmla="*/ 2150 w 2154"/>
              <a:gd name="T17" fmla="*/ 680 h 2427"/>
              <a:gd name="T18" fmla="*/ 2154 w 2154"/>
              <a:gd name="T19" fmla="*/ 1742 h 2427"/>
              <a:gd name="T20" fmla="*/ 2150 w 2154"/>
              <a:gd name="T21" fmla="*/ 1772 h 2427"/>
              <a:gd name="T22" fmla="*/ 2138 w 2154"/>
              <a:gd name="T23" fmla="*/ 1804 h 2427"/>
              <a:gd name="T24" fmla="*/ 2122 w 2154"/>
              <a:gd name="T25" fmla="*/ 1832 h 2427"/>
              <a:gd name="T26" fmla="*/ 2101 w 2154"/>
              <a:gd name="T27" fmla="*/ 1857 h 2427"/>
              <a:gd name="T28" fmla="*/ 2078 w 2154"/>
              <a:gd name="T29" fmla="*/ 1876 h 2427"/>
              <a:gd name="T30" fmla="*/ 1157 w 2154"/>
              <a:gd name="T31" fmla="*/ 2409 h 2427"/>
              <a:gd name="T32" fmla="*/ 1128 w 2154"/>
              <a:gd name="T33" fmla="*/ 2421 h 2427"/>
              <a:gd name="T34" fmla="*/ 1096 w 2154"/>
              <a:gd name="T35" fmla="*/ 2427 h 2427"/>
              <a:gd name="T36" fmla="*/ 1063 w 2154"/>
              <a:gd name="T37" fmla="*/ 2427 h 2427"/>
              <a:gd name="T38" fmla="*/ 1031 w 2154"/>
              <a:gd name="T39" fmla="*/ 2421 h 2427"/>
              <a:gd name="T40" fmla="*/ 1002 w 2154"/>
              <a:gd name="T41" fmla="*/ 2411 h 2427"/>
              <a:gd name="T42" fmla="*/ 80 w 2154"/>
              <a:gd name="T43" fmla="*/ 1881 h 2427"/>
              <a:gd name="T44" fmla="*/ 55 w 2154"/>
              <a:gd name="T45" fmla="*/ 1862 h 2427"/>
              <a:gd name="T46" fmla="*/ 33 w 2154"/>
              <a:gd name="T47" fmla="*/ 1837 h 2427"/>
              <a:gd name="T48" fmla="*/ 18 w 2154"/>
              <a:gd name="T49" fmla="*/ 1809 h 2427"/>
              <a:gd name="T50" fmla="*/ 7 w 2154"/>
              <a:gd name="T51" fmla="*/ 1779 h 2427"/>
              <a:gd name="T52" fmla="*/ 2 w 2154"/>
              <a:gd name="T53" fmla="*/ 1747 h 2427"/>
              <a:gd name="T54" fmla="*/ 0 w 2154"/>
              <a:gd name="T55" fmla="*/ 685 h 2427"/>
              <a:gd name="T56" fmla="*/ 3 w 2154"/>
              <a:gd name="T57" fmla="*/ 655 h 2427"/>
              <a:gd name="T58" fmla="*/ 14 w 2154"/>
              <a:gd name="T59" fmla="*/ 623 h 2427"/>
              <a:gd name="T60" fmla="*/ 32 w 2154"/>
              <a:gd name="T61" fmla="*/ 595 h 2427"/>
              <a:gd name="T62" fmla="*/ 51 w 2154"/>
              <a:gd name="T63" fmla="*/ 570 h 2427"/>
              <a:gd name="T64" fmla="*/ 76 w 2154"/>
              <a:gd name="T65" fmla="*/ 550 h 2427"/>
              <a:gd name="T66" fmla="*/ 995 w 2154"/>
              <a:gd name="T67" fmla="*/ 17 h 2427"/>
              <a:gd name="T68" fmla="*/ 1024 w 2154"/>
              <a:gd name="T69" fmla="*/ 5 h 2427"/>
              <a:gd name="T70" fmla="*/ 1057 w 2154"/>
              <a:gd name="T71" fmla="*/ 0 h 2427"/>
              <a:gd name="T72" fmla="*/ 1089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89" y="0"/>
                </a:moveTo>
                <a:lnTo>
                  <a:pt x="1123" y="5"/>
                </a:lnTo>
                <a:lnTo>
                  <a:pt x="1151" y="16"/>
                </a:lnTo>
                <a:lnTo>
                  <a:pt x="2072" y="545"/>
                </a:lnTo>
                <a:lnTo>
                  <a:pt x="2097" y="564"/>
                </a:lnTo>
                <a:lnTo>
                  <a:pt x="2118" y="589"/>
                </a:lnTo>
                <a:lnTo>
                  <a:pt x="2136" y="618"/>
                </a:lnTo>
                <a:lnTo>
                  <a:pt x="2147" y="648"/>
                </a:lnTo>
                <a:lnTo>
                  <a:pt x="2150" y="680"/>
                </a:lnTo>
                <a:lnTo>
                  <a:pt x="2154" y="1742"/>
                </a:lnTo>
                <a:lnTo>
                  <a:pt x="2150" y="1772"/>
                </a:lnTo>
                <a:lnTo>
                  <a:pt x="2138" y="1804"/>
                </a:lnTo>
                <a:lnTo>
                  <a:pt x="2122" y="1832"/>
                </a:lnTo>
                <a:lnTo>
                  <a:pt x="2101" y="1857"/>
                </a:lnTo>
                <a:lnTo>
                  <a:pt x="2078" y="1876"/>
                </a:lnTo>
                <a:lnTo>
                  <a:pt x="1157" y="2409"/>
                </a:lnTo>
                <a:lnTo>
                  <a:pt x="1128" y="2421"/>
                </a:lnTo>
                <a:lnTo>
                  <a:pt x="1096" y="2427"/>
                </a:lnTo>
                <a:lnTo>
                  <a:pt x="1063" y="2427"/>
                </a:lnTo>
                <a:lnTo>
                  <a:pt x="1031" y="2421"/>
                </a:lnTo>
                <a:lnTo>
                  <a:pt x="1002" y="2411"/>
                </a:lnTo>
                <a:lnTo>
                  <a:pt x="80" y="1881"/>
                </a:lnTo>
                <a:lnTo>
                  <a:pt x="55" y="1862"/>
                </a:lnTo>
                <a:lnTo>
                  <a:pt x="33" y="1837"/>
                </a:lnTo>
                <a:lnTo>
                  <a:pt x="18" y="1809"/>
                </a:lnTo>
                <a:lnTo>
                  <a:pt x="7" y="1779"/>
                </a:lnTo>
                <a:lnTo>
                  <a:pt x="2" y="1747"/>
                </a:lnTo>
                <a:lnTo>
                  <a:pt x="0" y="685"/>
                </a:lnTo>
                <a:lnTo>
                  <a:pt x="3" y="655"/>
                </a:lnTo>
                <a:lnTo>
                  <a:pt x="14" y="623"/>
                </a:lnTo>
                <a:lnTo>
                  <a:pt x="32" y="595"/>
                </a:lnTo>
                <a:lnTo>
                  <a:pt x="51" y="570"/>
                </a:lnTo>
                <a:lnTo>
                  <a:pt x="76" y="550"/>
                </a:lnTo>
                <a:lnTo>
                  <a:pt x="995" y="17"/>
                </a:lnTo>
                <a:lnTo>
                  <a:pt x="1024" y="5"/>
                </a:lnTo>
                <a:lnTo>
                  <a:pt x="1057" y="0"/>
                </a:lnTo>
                <a:lnTo>
                  <a:pt x="1089" y="0"/>
                </a:lnTo>
                <a:close/>
              </a:path>
            </a:pathLst>
          </a:custGeom>
          <a:gradFill flip="none" rotWithShape="1">
            <a:gsLst>
              <a:gs pos="0">
                <a:srgbClr val="E0E1E5"/>
              </a:gs>
              <a:gs pos="100000">
                <a:srgbClr val="FFFDFE"/>
              </a:gs>
            </a:gsLst>
            <a:lin ang="2700000" scaled="1"/>
            <a:tileRect/>
          </a:gradFill>
          <a:ln w="12700">
            <a:gradFill>
              <a:gsLst>
                <a:gs pos="0">
                  <a:schemeClr val="bg1"/>
                </a:gs>
                <a:gs pos="100000">
                  <a:schemeClr val="bg1">
                    <a:lumMod val="75000"/>
                  </a:schemeClr>
                </a:gs>
              </a:gsLst>
              <a:lin ang="5400000" scaled="0"/>
            </a:gra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69" name="Freeform 68"/>
          <p:cNvSpPr>
            <a:spLocks/>
          </p:cNvSpPr>
          <p:nvPr/>
        </p:nvSpPr>
        <p:spPr bwMode="auto">
          <a:xfrm>
            <a:off x="3456587" y="4502633"/>
            <a:ext cx="629121" cy="762691"/>
          </a:xfrm>
          <a:custGeom>
            <a:avLst/>
            <a:gdLst>
              <a:gd name="T0" fmla="*/ 527 w 1061"/>
              <a:gd name="T1" fmla="*/ 0 h 1198"/>
              <a:gd name="T2" fmla="*/ 549 w 1061"/>
              <a:gd name="T3" fmla="*/ 3 h 1198"/>
              <a:gd name="T4" fmla="*/ 566 w 1061"/>
              <a:gd name="T5" fmla="*/ 8 h 1198"/>
              <a:gd name="T6" fmla="*/ 1020 w 1061"/>
              <a:gd name="T7" fmla="*/ 270 h 1198"/>
              <a:gd name="T8" fmla="*/ 1036 w 1061"/>
              <a:gd name="T9" fmla="*/ 283 h 1198"/>
              <a:gd name="T10" fmla="*/ 1048 w 1061"/>
              <a:gd name="T11" fmla="*/ 299 h 1198"/>
              <a:gd name="T12" fmla="*/ 1055 w 1061"/>
              <a:gd name="T13" fmla="*/ 316 h 1198"/>
              <a:gd name="T14" fmla="*/ 1059 w 1061"/>
              <a:gd name="T15" fmla="*/ 336 h 1198"/>
              <a:gd name="T16" fmla="*/ 1061 w 1061"/>
              <a:gd name="T17" fmla="*/ 860 h 1198"/>
              <a:gd name="T18" fmla="*/ 1057 w 1061"/>
              <a:gd name="T19" fmla="*/ 878 h 1198"/>
              <a:gd name="T20" fmla="*/ 1050 w 1061"/>
              <a:gd name="T21" fmla="*/ 897 h 1198"/>
              <a:gd name="T22" fmla="*/ 1038 w 1061"/>
              <a:gd name="T23" fmla="*/ 913 h 1198"/>
              <a:gd name="T24" fmla="*/ 1022 w 1061"/>
              <a:gd name="T25" fmla="*/ 925 h 1198"/>
              <a:gd name="T26" fmla="*/ 570 w 1061"/>
              <a:gd name="T27" fmla="*/ 1189 h 1198"/>
              <a:gd name="T28" fmla="*/ 551 w 1061"/>
              <a:gd name="T29" fmla="*/ 1196 h 1198"/>
              <a:gd name="T30" fmla="*/ 531 w 1061"/>
              <a:gd name="T31" fmla="*/ 1198 h 1198"/>
              <a:gd name="T32" fmla="*/ 531 w 1061"/>
              <a:gd name="T33" fmla="*/ 1198 h 1198"/>
              <a:gd name="T34" fmla="*/ 512 w 1061"/>
              <a:gd name="T35" fmla="*/ 1196 h 1198"/>
              <a:gd name="T36" fmla="*/ 494 w 1061"/>
              <a:gd name="T37" fmla="*/ 1189 h 1198"/>
              <a:gd name="T38" fmla="*/ 39 w 1061"/>
              <a:gd name="T39" fmla="*/ 929 h 1198"/>
              <a:gd name="T40" fmla="*/ 24 w 1061"/>
              <a:gd name="T41" fmla="*/ 917 h 1198"/>
              <a:gd name="T42" fmla="*/ 12 w 1061"/>
              <a:gd name="T43" fmla="*/ 901 h 1198"/>
              <a:gd name="T44" fmla="*/ 3 w 1061"/>
              <a:gd name="T45" fmla="*/ 881 h 1198"/>
              <a:gd name="T46" fmla="*/ 0 w 1061"/>
              <a:gd name="T47" fmla="*/ 863 h 1198"/>
              <a:gd name="T48" fmla="*/ 0 w 1061"/>
              <a:gd name="T49" fmla="*/ 338 h 1198"/>
              <a:gd name="T50" fmla="*/ 1 w 1061"/>
              <a:gd name="T51" fmla="*/ 320 h 1198"/>
              <a:gd name="T52" fmla="*/ 10 w 1061"/>
              <a:gd name="T53" fmla="*/ 301 h 1198"/>
              <a:gd name="T54" fmla="*/ 23 w 1061"/>
              <a:gd name="T55" fmla="*/ 285 h 1198"/>
              <a:gd name="T56" fmla="*/ 37 w 1061"/>
              <a:gd name="T57" fmla="*/ 272 h 1198"/>
              <a:gd name="T58" fmla="*/ 490 w 1061"/>
              <a:gd name="T59" fmla="*/ 10 h 1198"/>
              <a:gd name="T60" fmla="*/ 508 w 1061"/>
              <a:gd name="T61" fmla="*/ 3 h 1198"/>
              <a:gd name="T62" fmla="*/ 527 w 1061"/>
              <a:gd name="T63"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 h="1198">
                <a:moveTo>
                  <a:pt x="527" y="0"/>
                </a:moveTo>
                <a:lnTo>
                  <a:pt x="549" y="3"/>
                </a:lnTo>
                <a:lnTo>
                  <a:pt x="566" y="8"/>
                </a:lnTo>
                <a:lnTo>
                  <a:pt x="1020" y="270"/>
                </a:lnTo>
                <a:lnTo>
                  <a:pt x="1036" y="283"/>
                </a:lnTo>
                <a:lnTo>
                  <a:pt x="1048" y="299"/>
                </a:lnTo>
                <a:lnTo>
                  <a:pt x="1055" y="316"/>
                </a:lnTo>
                <a:lnTo>
                  <a:pt x="1059" y="336"/>
                </a:lnTo>
                <a:lnTo>
                  <a:pt x="1061" y="860"/>
                </a:lnTo>
                <a:lnTo>
                  <a:pt x="1057" y="878"/>
                </a:lnTo>
                <a:lnTo>
                  <a:pt x="1050" y="897"/>
                </a:lnTo>
                <a:lnTo>
                  <a:pt x="1038" y="913"/>
                </a:lnTo>
                <a:lnTo>
                  <a:pt x="1022" y="925"/>
                </a:lnTo>
                <a:lnTo>
                  <a:pt x="570" y="1189"/>
                </a:lnTo>
                <a:lnTo>
                  <a:pt x="551" y="1196"/>
                </a:lnTo>
                <a:lnTo>
                  <a:pt x="531" y="1198"/>
                </a:lnTo>
                <a:lnTo>
                  <a:pt x="531" y="1198"/>
                </a:lnTo>
                <a:lnTo>
                  <a:pt x="512" y="1196"/>
                </a:lnTo>
                <a:lnTo>
                  <a:pt x="494" y="1189"/>
                </a:lnTo>
                <a:lnTo>
                  <a:pt x="39" y="929"/>
                </a:lnTo>
                <a:lnTo>
                  <a:pt x="24" y="917"/>
                </a:lnTo>
                <a:lnTo>
                  <a:pt x="12" y="901"/>
                </a:lnTo>
                <a:lnTo>
                  <a:pt x="3" y="881"/>
                </a:lnTo>
                <a:lnTo>
                  <a:pt x="0" y="863"/>
                </a:lnTo>
                <a:lnTo>
                  <a:pt x="0" y="338"/>
                </a:lnTo>
                <a:lnTo>
                  <a:pt x="1" y="320"/>
                </a:lnTo>
                <a:lnTo>
                  <a:pt x="10" y="301"/>
                </a:lnTo>
                <a:lnTo>
                  <a:pt x="23" y="285"/>
                </a:lnTo>
                <a:lnTo>
                  <a:pt x="37" y="272"/>
                </a:lnTo>
                <a:lnTo>
                  <a:pt x="490" y="10"/>
                </a:lnTo>
                <a:lnTo>
                  <a:pt x="508" y="3"/>
                </a:lnTo>
                <a:lnTo>
                  <a:pt x="527" y="0"/>
                </a:lnTo>
                <a:close/>
              </a:path>
            </a:pathLst>
          </a:custGeom>
          <a:solidFill>
            <a:schemeClr val="accent3">
              <a:lumMod val="75000"/>
            </a:schemeClr>
          </a:solidFill>
          <a:ln w="12700">
            <a:gradFill>
              <a:gsLst>
                <a:gs pos="0">
                  <a:srgbClr val="F0E70C"/>
                </a:gs>
                <a:gs pos="100000">
                  <a:srgbClr val="A9CB5D"/>
                </a:gs>
              </a:gsLst>
              <a:lin ang="5400000" scaled="0"/>
            </a:gradFill>
            <a:prstDash val="solid"/>
            <a:round/>
            <a:headEnd/>
            <a:tailEnd/>
          </a:ln>
          <a:effectLst>
            <a:outerShdw blurRad="190500" dist="190500" dir="2400000" sx="91000" sy="91000" algn="tl"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en-IN"/>
          </a:p>
        </p:txBody>
      </p:sp>
      <p:grpSp>
        <p:nvGrpSpPr>
          <p:cNvPr id="83" name="Group 82">
            <a:extLst>
              <a:ext uri="{FF2B5EF4-FFF2-40B4-BE49-F238E27FC236}">
                <a16:creationId xmlns:a16="http://schemas.microsoft.com/office/drawing/2014/main" id="{1B32F8B4-ABF1-43CF-A4C9-9B67D6392387}"/>
              </a:ext>
            </a:extLst>
          </p:cNvPr>
          <p:cNvGrpSpPr/>
          <p:nvPr/>
        </p:nvGrpSpPr>
        <p:grpSpPr>
          <a:xfrm>
            <a:off x="3541589" y="4623777"/>
            <a:ext cx="436126" cy="545295"/>
            <a:chOff x="9036051" y="2533650"/>
            <a:chExt cx="2308225" cy="2301875"/>
          </a:xfrm>
          <a:solidFill>
            <a:schemeClr val="bg1"/>
          </a:solidFill>
        </p:grpSpPr>
        <p:sp>
          <p:nvSpPr>
            <p:cNvPr id="84" name="Freeform 6">
              <a:extLst>
                <a:ext uri="{FF2B5EF4-FFF2-40B4-BE49-F238E27FC236}">
                  <a16:creationId xmlns:a16="http://schemas.microsoft.com/office/drawing/2014/main" id="{3349E4EF-FF18-49BB-9F9B-6DAF7C372999}"/>
                </a:ext>
              </a:extLst>
            </p:cNvPr>
            <p:cNvSpPr>
              <a:spLocks/>
            </p:cNvSpPr>
            <p:nvPr/>
          </p:nvSpPr>
          <p:spPr bwMode="auto">
            <a:xfrm>
              <a:off x="9180513" y="3184525"/>
              <a:ext cx="1947863" cy="717550"/>
            </a:xfrm>
            <a:custGeom>
              <a:avLst/>
              <a:gdLst>
                <a:gd name="T0" fmla="*/ 890 w 1227"/>
                <a:gd name="T1" fmla="*/ 0 h 452"/>
                <a:gd name="T2" fmla="*/ 901 w 1227"/>
                <a:gd name="T3" fmla="*/ 3 h 452"/>
                <a:gd name="T4" fmla="*/ 901 w 1227"/>
                <a:gd name="T5" fmla="*/ 5 h 452"/>
                <a:gd name="T6" fmla="*/ 1109 w 1227"/>
                <a:gd name="T7" fmla="*/ 212 h 452"/>
                <a:gd name="T8" fmla="*/ 1184 w 1227"/>
                <a:gd name="T9" fmla="*/ 98 h 452"/>
                <a:gd name="T10" fmla="*/ 1194 w 1227"/>
                <a:gd name="T11" fmla="*/ 90 h 452"/>
                <a:gd name="T12" fmla="*/ 1206 w 1227"/>
                <a:gd name="T13" fmla="*/ 89 h 452"/>
                <a:gd name="T14" fmla="*/ 1215 w 1227"/>
                <a:gd name="T15" fmla="*/ 92 h 452"/>
                <a:gd name="T16" fmla="*/ 1223 w 1227"/>
                <a:gd name="T17" fmla="*/ 102 h 452"/>
                <a:gd name="T18" fmla="*/ 1227 w 1227"/>
                <a:gd name="T19" fmla="*/ 114 h 452"/>
                <a:gd name="T20" fmla="*/ 1223 w 1227"/>
                <a:gd name="T21" fmla="*/ 123 h 452"/>
                <a:gd name="T22" fmla="*/ 1132 w 1227"/>
                <a:gd name="T23" fmla="*/ 259 h 452"/>
                <a:gd name="T24" fmla="*/ 1130 w 1227"/>
                <a:gd name="T25" fmla="*/ 261 h 452"/>
                <a:gd name="T26" fmla="*/ 1128 w 1227"/>
                <a:gd name="T27" fmla="*/ 263 h 452"/>
                <a:gd name="T28" fmla="*/ 1118 w 1227"/>
                <a:gd name="T29" fmla="*/ 268 h 452"/>
                <a:gd name="T30" fmla="*/ 1107 w 1227"/>
                <a:gd name="T31" fmla="*/ 270 h 452"/>
                <a:gd name="T32" fmla="*/ 1097 w 1227"/>
                <a:gd name="T33" fmla="*/ 265 h 452"/>
                <a:gd name="T34" fmla="*/ 886 w 1227"/>
                <a:gd name="T35" fmla="*/ 54 h 452"/>
                <a:gd name="T36" fmla="*/ 539 w 1227"/>
                <a:gd name="T37" fmla="*/ 444 h 452"/>
                <a:gd name="T38" fmla="*/ 535 w 1227"/>
                <a:gd name="T39" fmla="*/ 446 h 452"/>
                <a:gd name="T40" fmla="*/ 525 w 1227"/>
                <a:gd name="T41" fmla="*/ 450 h 452"/>
                <a:gd name="T42" fmla="*/ 513 w 1227"/>
                <a:gd name="T43" fmla="*/ 450 h 452"/>
                <a:gd name="T44" fmla="*/ 504 w 1227"/>
                <a:gd name="T45" fmla="*/ 442 h 452"/>
                <a:gd name="T46" fmla="*/ 339 w 1227"/>
                <a:gd name="T47" fmla="*/ 237 h 452"/>
                <a:gd name="T48" fmla="*/ 161 w 1227"/>
                <a:gd name="T49" fmla="*/ 444 h 452"/>
                <a:gd name="T50" fmla="*/ 161 w 1227"/>
                <a:gd name="T51" fmla="*/ 444 h 452"/>
                <a:gd name="T52" fmla="*/ 157 w 1227"/>
                <a:gd name="T53" fmla="*/ 448 h 452"/>
                <a:gd name="T54" fmla="*/ 151 w 1227"/>
                <a:gd name="T55" fmla="*/ 450 h 452"/>
                <a:gd name="T56" fmla="*/ 145 w 1227"/>
                <a:gd name="T57" fmla="*/ 452 h 452"/>
                <a:gd name="T58" fmla="*/ 21 w 1227"/>
                <a:gd name="T59" fmla="*/ 452 h 452"/>
                <a:gd name="T60" fmla="*/ 15 w 1227"/>
                <a:gd name="T61" fmla="*/ 450 h 452"/>
                <a:gd name="T62" fmla="*/ 9 w 1227"/>
                <a:gd name="T63" fmla="*/ 446 h 452"/>
                <a:gd name="T64" fmla="*/ 4 w 1227"/>
                <a:gd name="T65" fmla="*/ 442 h 452"/>
                <a:gd name="T66" fmla="*/ 0 w 1227"/>
                <a:gd name="T67" fmla="*/ 437 h 452"/>
                <a:gd name="T68" fmla="*/ 0 w 1227"/>
                <a:gd name="T69" fmla="*/ 429 h 452"/>
                <a:gd name="T70" fmla="*/ 0 w 1227"/>
                <a:gd name="T71" fmla="*/ 421 h 452"/>
                <a:gd name="T72" fmla="*/ 4 w 1227"/>
                <a:gd name="T73" fmla="*/ 415 h 452"/>
                <a:gd name="T74" fmla="*/ 9 w 1227"/>
                <a:gd name="T75" fmla="*/ 411 h 452"/>
                <a:gd name="T76" fmla="*/ 15 w 1227"/>
                <a:gd name="T77" fmla="*/ 408 h 452"/>
                <a:gd name="T78" fmla="*/ 21 w 1227"/>
                <a:gd name="T79" fmla="*/ 406 h 452"/>
                <a:gd name="T80" fmla="*/ 133 w 1227"/>
                <a:gd name="T81" fmla="*/ 406 h 452"/>
                <a:gd name="T82" fmla="*/ 323 w 1227"/>
                <a:gd name="T83" fmla="*/ 187 h 452"/>
                <a:gd name="T84" fmla="*/ 333 w 1227"/>
                <a:gd name="T85" fmla="*/ 181 h 452"/>
                <a:gd name="T86" fmla="*/ 345 w 1227"/>
                <a:gd name="T87" fmla="*/ 179 h 452"/>
                <a:gd name="T88" fmla="*/ 354 w 1227"/>
                <a:gd name="T89" fmla="*/ 185 h 452"/>
                <a:gd name="T90" fmla="*/ 358 w 1227"/>
                <a:gd name="T91" fmla="*/ 189 h 452"/>
                <a:gd name="T92" fmla="*/ 523 w 1227"/>
                <a:gd name="T93" fmla="*/ 394 h 452"/>
                <a:gd name="T94" fmla="*/ 868 w 1227"/>
                <a:gd name="T95" fmla="*/ 5 h 452"/>
                <a:gd name="T96" fmla="*/ 878 w 1227"/>
                <a:gd name="T97" fmla="*/ 0 h 452"/>
                <a:gd name="T98" fmla="*/ 890 w 1227"/>
                <a:gd name="T9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7" h="452">
                  <a:moveTo>
                    <a:pt x="890" y="0"/>
                  </a:moveTo>
                  <a:lnTo>
                    <a:pt x="901" y="3"/>
                  </a:lnTo>
                  <a:lnTo>
                    <a:pt x="901" y="5"/>
                  </a:lnTo>
                  <a:lnTo>
                    <a:pt x="1109" y="212"/>
                  </a:lnTo>
                  <a:lnTo>
                    <a:pt x="1184" y="98"/>
                  </a:lnTo>
                  <a:lnTo>
                    <a:pt x="1194" y="90"/>
                  </a:lnTo>
                  <a:lnTo>
                    <a:pt x="1206" y="89"/>
                  </a:lnTo>
                  <a:lnTo>
                    <a:pt x="1215" y="92"/>
                  </a:lnTo>
                  <a:lnTo>
                    <a:pt x="1223" y="102"/>
                  </a:lnTo>
                  <a:lnTo>
                    <a:pt x="1227" y="114"/>
                  </a:lnTo>
                  <a:lnTo>
                    <a:pt x="1223" y="123"/>
                  </a:lnTo>
                  <a:lnTo>
                    <a:pt x="1132" y="259"/>
                  </a:lnTo>
                  <a:lnTo>
                    <a:pt x="1130" y="261"/>
                  </a:lnTo>
                  <a:lnTo>
                    <a:pt x="1128" y="263"/>
                  </a:lnTo>
                  <a:lnTo>
                    <a:pt x="1118" y="268"/>
                  </a:lnTo>
                  <a:lnTo>
                    <a:pt x="1107" y="270"/>
                  </a:lnTo>
                  <a:lnTo>
                    <a:pt x="1097" y="265"/>
                  </a:lnTo>
                  <a:lnTo>
                    <a:pt x="886" y="54"/>
                  </a:lnTo>
                  <a:lnTo>
                    <a:pt x="539" y="444"/>
                  </a:lnTo>
                  <a:lnTo>
                    <a:pt x="535" y="446"/>
                  </a:lnTo>
                  <a:lnTo>
                    <a:pt x="525" y="450"/>
                  </a:lnTo>
                  <a:lnTo>
                    <a:pt x="513" y="450"/>
                  </a:lnTo>
                  <a:lnTo>
                    <a:pt x="504" y="442"/>
                  </a:lnTo>
                  <a:lnTo>
                    <a:pt x="339" y="237"/>
                  </a:lnTo>
                  <a:lnTo>
                    <a:pt x="161" y="444"/>
                  </a:lnTo>
                  <a:lnTo>
                    <a:pt x="161" y="444"/>
                  </a:lnTo>
                  <a:lnTo>
                    <a:pt x="157" y="448"/>
                  </a:lnTo>
                  <a:lnTo>
                    <a:pt x="151" y="450"/>
                  </a:lnTo>
                  <a:lnTo>
                    <a:pt x="145" y="452"/>
                  </a:lnTo>
                  <a:lnTo>
                    <a:pt x="21" y="452"/>
                  </a:lnTo>
                  <a:lnTo>
                    <a:pt x="15" y="450"/>
                  </a:lnTo>
                  <a:lnTo>
                    <a:pt x="9" y="446"/>
                  </a:lnTo>
                  <a:lnTo>
                    <a:pt x="4" y="442"/>
                  </a:lnTo>
                  <a:lnTo>
                    <a:pt x="0" y="437"/>
                  </a:lnTo>
                  <a:lnTo>
                    <a:pt x="0" y="429"/>
                  </a:lnTo>
                  <a:lnTo>
                    <a:pt x="0" y="421"/>
                  </a:lnTo>
                  <a:lnTo>
                    <a:pt x="4" y="415"/>
                  </a:lnTo>
                  <a:lnTo>
                    <a:pt x="9" y="411"/>
                  </a:lnTo>
                  <a:lnTo>
                    <a:pt x="15" y="408"/>
                  </a:lnTo>
                  <a:lnTo>
                    <a:pt x="21" y="406"/>
                  </a:lnTo>
                  <a:lnTo>
                    <a:pt x="133" y="406"/>
                  </a:lnTo>
                  <a:lnTo>
                    <a:pt x="323" y="187"/>
                  </a:lnTo>
                  <a:lnTo>
                    <a:pt x="333" y="181"/>
                  </a:lnTo>
                  <a:lnTo>
                    <a:pt x="345" y="179"/>
                  </a:lnTo>
                  <a:lnTo>
                    <a:pt x="354" y="185"/>
                  </a:lnTo>
                  <a:lnTo>
                    <a:pt x="358" y="189"/>
                  </a:lnTo>
                  <a:lnTo>
                    <a:pt x="523" y="394"/>
                  </a:lnTo>
                  <a:lnTo>
                    <a:pt x="868" y="5"/>
                  </a:lnTo>
                  <a:lnTo>
                    <a:pt x="878" y="0"/>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5" name="Freeform 7">
              <a:extLst>
                <a:ext uri="{FF2B5EF4-FFF2-40B4-BE49-F238E27FC236}">
                  <a16:creationId xmlns:a16="http://schemas.microsoft.com/office/drawing/2014/main" id="{287D2326-21DD-4812-8F72-5E14BD4FFF4A}"/>
                </a:ext>
              </a:extLst>
            </p:cNvPr>
            <p:cNvSpPr>
              <a:spLocks/>
            </p:cNvSpPr>
            <p:nvPr/>
          </p:nvSpPr>
          <p:spPr bwMode="auto">
            <a:xfrm>
              <a:off x="9036051" y="2751138"/>
              <a:ext cx="2308225" cy="1439863"/>
            </a:xfrm>
            <a:custGeom>
              <a:avLst/>
              <a:gdLst>
                <a:gd name="T0" fmla="*/ 23 w 1454"/>
                <a:gd name="T1" fmla="*/ 0 h 907"/>
                <a:gd name="T2" fmla="*/ 703 w 1454"/>
                <a:gd name="T3" fmla="*/ 0 h 907"/>
                <a:gd name="T4" fmla="*/ 711 w 1454"/>
                <a:gd name="T5" fmla="*/ 0 h 907"/>
                <a:gd name="T6" fmla="*/ 717 w 1454"/>
                <a:gd name="T7" fmla="*/ 4 h 907"/>
                <a:gd name="T8" fmla="*/ 723 w 1454"/>
                <a:gd name="T9" fmla="*/ 10 h 907"/>
                <a:gd name="T10" fmla="*/ 725 w 1454"/>
                <a:gd name="T11" fmla="*/ 15 h 907"/>
                <a:gd name="T12" fmla="*/ 727 w 1454"/>
                <a:gd name="T13" fmla="*/ 21 h 907"/>
                <a:gd name="T14" fmla="*/ 725 w 1454"/>
                <a:gd name="T15" fmla="*/ 29 h 907"/>
                <a:gd name="T16" fmla="*/ 723 w 1454"/>
                <a:gd name="T17" fmla="*/ 35 h 907"/>
                <a:gd name="T18" fmla="*/ 717 w 1454"/>
                <a:gd name="T19" fmla="*/ 41 h 907"/>
                <a:gd name="T20" fmla="*/ 711 w 1454"/>
                <a:gd name="T21" fmla="*/ 44 h 907"/>
                <a:gd name="T22" fmla="*/ 703 w 1454"/>
                <a:gd name="T23" fmla="*/ 44 h 907"/>
                <a:gd name="T24" fmla="*/ 44 w 1454"/>
                <a:gd name="T25" fmla="*/ 44 h 907"/>
                <a:gd name="T26" fmla="*/ 44 w 1454"/>
                <a:gd name="T27" fmla="*/ 860 h 907"/>
                <a:gd name="T28" fmla="*/ 1407 w 1454"/>
                <a:gd name="T29" fmla="*/ 860 h 907"/>
                <a:gd name="T30" fmla="*/ 1407 w 1454"/>
                <a:gd name="T31" fmla="*/ 44 h 907"/>
                <a:gd name="T32" fmla="*/ 794 w 1454"/>
                <a:gd name="T33" fmla="*/ 44 h 907"/>
                <a:gd name="T34" fmla="*/ 787 w 1454"/>
                <a:gd name="T35" fmla="*/ 44 h 907"/>
                <a:gd name="T36" fmla="*/ 781 w 1454"/>
                <a:gd name="T37" fmla="*/ 41 h 907"/>
                <a:gd name="T38" fmla="*/ 777 w 1454"/>
                <a:gd name="T39" fmla="*/ 35 h 907"/>
                <a:gd name="T40" fmla="*/ 773 w 1454"/>
                <a:gd name="T41" fmla="*/ 29 h 907"/>
                <a:gd name="T42" fmla="*/ 771 w 1454"/>
                <a:gd name="T43" fmla="*/ 21 h 907"/>
                <a:gd name="T44" fmla="*/ 773 w 1454"/>
                <a:gd name="T45" fmla="*/ 15 h 907"/>
                <a:gd name="T46" fmla="*/ 777 w 1454"/>
                <a:gd name="T47" fmla="*/ 10 h 907"/>
                <a:gd name="T48" fmla="*/ 781 w 1454"/>
                <a:gd name="T49" fmla="*/ 4 h 907"/>
                <a:gd name="T50" fmla="*/ 787 w 1454"/>
                <a:gd name="T51" fmla="*/ 0 h 907"/>
                <a:gd name="T52" fmla="*/ 794 w 1454"/>
                <a:gd name="T53" fmla="*/ 0 h 907"/>
                <a:gd name="T54" fmla="*/ 1430 w 1454"/>
                <a:gd name="T55" fmla="*/ 0 h 907"/>
                <a:gd name="T56" fmla="*/ 1438 w 1454"/>
                <a:gd name="T57" fmla="*/ 0 h 907"/>
                <a:gd name="T58" fmla="*/ 1444 w 1454"/>
                <a:gd name="T59" fmla="*/ 4 h 907"/>
                <a:gd name="T60" fmla="*/ 1450 w 1454"/>
                <a:gd name="T61" fmla="*/ 10 h 907"/>
                <a:gd name="T62" fmla="*/ 1452 w 1454"/>
                <a:gd name="T63" fmla="*/ 15 h 907"/>
                <a:gd name="T64" fmla="*/ 1454 w 1454"/>
                <a:gd name="T65" fmla="*/ 21 h 907"/>
                <a:gd name="T66" fmla="*/ 1454 w 1454"/>
                <a:gd name="T67" fmla="*/ 884 h 907"/>
                <a:gd name="T68" fmla="*/ 1452 w 1454"/>
                <a:gd name="T69" fmla="*/ 891 h 907"/>
                <a:gd name="T70" fmla="*/ 1450 w 1454"/>
                <a:gd name="T71" fmla="*/ 897 h 907"/>
                <a:gd name="T72" fmla="*/ 1444 w 1454"/>
                <a:gd name="T73" fmla="*/ 901 h 907"/>
                <a:gd name="T74" fmla="*/ 1438 w 1454"/>
                <a:gd name="T75" fmla="*/ 905 h 907"/>
                <a:gd name="T76" fmla="*/ 1430 w 1454"/>
                <a:gd name="T77" fmla="*/ 907 h 907"/>
                <a:gd name="T78" fmla="*/ 23 w 1454"/>
                <a:gd name="T79" fmla="*/ 907 h 907"/>
                <a:gd name="T80" fmla="*/ 15 w 1454"/>
                <a:gd name="T81" fmla="*/ 905 h 907"/>
                <a:gd name="T82" fmla="*/ 9 w 1454"/>
                <a:gd name="T83" fmla="*/ 901 h 907"/>
                <a:gd name="T84" fmla="*/ 3 w 1454"/>
                <a:gd name="T85" fmla="*/ 897 h 907"/>
                <a:gd name="T86" fmla="*/ 0 w 1454"/>
                <a:gd name="T87" fmla="*/ 891 h 907"/>
                <a:gd name="T88" fmla="*/ 0 w 1454"/>
                <a:gd name="T89" fmla="*/ 884 h 907"/>
                <a:gd name="T90" fmla="*/ 0 w 1454"/>
                <a:gd name="T91" fmla="*/ 21 h 907"/>
                <a:gd name="T92" fmla="*/ 0 w 1454"/>
                <a:gd name="T93" fmla="*/ 15 h 907"/>
                <a:gd name="T94" fmla="*/ 3 w 1454"/>
                <a:gd name="T95" fmla="*/ 10 h 907"/>
                <a:gd name="T96" fmla="*/ 9 w 1454"/>
                <a:gd name="T97" fmla="*/ 4 h 907"/>
                <a:gd name="T98" fmla="*/ 15 w 1454"/>
                <a:gd name="T99" fmla="*/ 0 h 907"/>
                <a:gd name="T100" fmla="*/ 23 w 1454"/>
                <a:gd name="T101"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 h="907">
                  <a:moveTo>
                    <a:pt x="23" y="0"/>
                  </a:moveTo>
                  <a:lnTo>
                    <a:pt x="703" y="0"/>
                  </a:lnTo>
                  <a:lnTo>
                    <a:pt x="711" y="0"/>
                  </a:lnTo>
                  <a:lnTo>
                    <a:pt x="717" y="4"/>
                  </a:lnTo>
                  <a:lnTo>
                    <a:pt x="723" y="10"/>
                  </a:lnTo>
                  <a:lnTo>
                    <a:pt x="725" y="15"/>
                  </a:lnTo>
                  <a:lnTo>
                    <a:pt x="727" y="21"/>
                  </a:lnTo>
                  <a:lnTo>
                    <a:pt x="725" y="29"/>
                  </a:lnTo>
                  <a:lnTo>
                    <a:pt x="723" y="35"/>
                  </a:lnTo>
                  <a:lnTo>
                    <a:pt x="717" y="41"/>
                  </a:lnTo>
                  <a:lnTo>
                    <a:pt x="711" y="44"/>
                  </a:lnTo>
                  <a:lnTo>
                    <a:pt x="703" y="44"/>
                  </a:lnTo>
                  <a:lnTo>
                    <a:pt x="44" y="44"/>
                  </a:lnTo>
                  <a:lnTo>
                    <a:pt x="44" y="860"/>
                  </a:lnTo>
                  <a:lnTo>
                    <a:pt x="1407" y="860"/>
                  </a:lnTo>
                  <a:lnTo>
                    <a:pt x="1407" y="44"/>
                  </a:lnTo>
                  <a:lnTo>
                    <a:pt x="794" y="44"/>
                  </a:lnTo>
                  <a:lnTo>
                    <a:pt x="787" y="44"/>
                  </a:lnTo>
                  <a:lnTo>
                    <a:pt x="781" y="41"/>
                  </a:lnTo>
                  <a:lnTo>
                    <a:pt x="777" y="35"/>
                  </a:lnTo>
                  <a:lnTo>
                    <a:pt x="773" y="29"/>
                  </a:lnTo>
                  <a:lnTo>
                    <a:pt x="771" y="21"/>
                  </a:lnTo>
                  <a:lnTo>
                    <a:pt x="773" y="15"/>
                  </a:lnTo>
                  <a:lnTo>
                    <a:pt x="777" y="10"/>
                  </a:lnTo>
                  <a:lnTo>
                    <a:pt x="781" y="4"/>
                  </a:lnTo>
                  <a:lnTo>
                    <a:pt x="787" y="0"/>
                  </a:lnTo>
                  <a:lnTo>
                    <a:pt x="794" y="0"/>
                  </a:lnTo>
                  <a:lnTo>
                    <a:pt x="1430" y="0"/>
                  </a:lnTo>
                  <a:lnTo>
                    <a:pt x="1438" y="0"/>
                  </a:lnTo>
                  <a:lnTo>
                    <a:pt x="1444" y="4"/>
                  </a:lnTo>
                  <a:lnTo>
                    <a:pt x="1450" y="10"/>
                  </a:lnTo>
                  <a:lnTo>
                    <a:pt x="1452" y="15"/>
                  </a:lnTo>
                  <a:lnTo>
                    <a:pt x="1454" y="21"/>
                  </a:lnTo>
                  <a:lnTo>
                    <a:pt x="1454" y="884"/>
                  </a:lnTo>
                  <a:lnTo>
                    <a:pt x="1452" y="891"/>
                  </a:lnTo>
                  <a:lnTo>
                    <a:pt x="1450" y="897"/>
                  </a:lnTo>
                  <a:lnTo>
                    <a:pt x="1444" y="901"/>
                  </a:lnTo>
                  <a:lnTo>
                    <a:pt x="1438" y="905"/>
                  </a:lnTo>
                  <a:lnTo>
                    <a:pt x="1430" y="907"/>
                  </a:lnTo>
                  <a:lnTo>
                    <a:pt x="23" y="907"/>
                  </a:lnTo>
                  <a:lnTo>
                    <a:pt x="15" y="905"/>
                  </a:lnTo>
                  <a:lnTo>
                    <a:pt x="9" y="901"/>
                  </a:lnTo>
                  <a:lnTo>
                    <a:pt x="3" y="897"/>
                  </a:lnTo>
                  <a:lnTo>
                    <a:pt x="0" y="891"/>
                  </a:lnTo>
                  <a:lnTo>
                    <a:pt x="0" y="884"/>
                  </a:lnTo>
                  <a:lnTo>
                    <a:pt x="0" y="21"/>
                  </a:lnTo>
                  <a:lnTo>
                    <a:pt x="0" y="15"/>
                  </a:lnTo>
                  <a:lnTo>
                    <a:pt x="3" y="10"/>
                  </a:lnTo>
                  <a:lnTo>
                    <a:pt x="9"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6" name="Freeform 8">
              <a:extLst>
                <a:ext uri="{FF2B5EF4-FFF2-40B4-BE49-F238E27FC236}">
                  <a16:creationId xmlns:a16="http://schemas.microsoft.com/office/drawing/2014/main" id="{4D564882-9667-42FB-B621-175738472304}"/>
                </a:ext>
              </a:extLst>
            </p:cNvPr>
            <p:cNvSpPr>
              <a:spLocks/>
            </p:cNvSpPr>
            <p:nvPr/>
          </p:nvSpPr>
          <p:spPr bwMode="auto">
            <a:xfrm>
              <a:off x="10115551" y="2533650"/>
              <a:ext cx="74613" cy="287338"/>
            </a:xfrm>
            <a:custGeom>
              <a:avLst/>
              <a:gdLst>
                <a:gd name="T0" fmla="*/ 23 w 47"/>
                <a:gd name="T1" fmla="*/ 0 h 181"/>
                <a:gd name="T2" fmla="*/ 31 w 47"/>
                <a:gd name="T3" fmla="*/ 2 h 181"/>
                <a:gd name="T4" fmla="*/ 37 w 47"/>
                <a:gd name="T5" fmla="*/ 5 h 181"/>
                <a:gd name="T6" fmla="*/ 43 w 47"/>
                <a:gd name="T7" fmla="*/ 9 h 181"/>
                <a:gd name="T8" fmla="*/ 45 w 47"/>
                <a:gd name="T9" fmla="*/ 15 h 181"/>
                <a:gd name="T10" fmla="*/ 47 w 47"/>
                <a:gd name="T11" fmla="*/ 23 h 181"/>
                <a:gd name="T12" fmla="*/ 47 w 47"/>
                <a:gd name="T13" fmla="*/ 158 h 181"/>
                <a:gd name="T14" fmla="*/ 45 w 47"/>
                <a:gd name="T15" fmla="*/ 166 h 181"/>
                <a:gd name="T16" fmla="*/ 43 w 47"/>
                <a:gd name="T17" fmla="*/ 172 h 181"/>
                <a:gd name="T18" fmla="*/ 37 w 47"/>
                <a:gd name="T19" fmla="*/ 178 h 181"/>
                <a:gd name="T20" fmla="*/ 31 w 47"/>
                <a:gd name="T21" fmla="*/ 181 h 181"/>
                <a:gd name="T22" fmla="*/ 23 w 47"/>
                <a:gd name="T23" fmla="*/ 181 h 181"/>
                <a:gd name="T24" fmla="*/ 16 w 47"/>
                <a:gd name="T25" fmla="*/ 181 h 181"/>
                <a:gd name="T26" fmla="*/ 10 w 47"/>
                <a:gd name="T27" fmla="*/ 178 h 181"/>
                <a:gd name="T28" fmla="*/ 6 w 47"/>
                <a:gd name="T29" fmla="*/ 172 h 181"/>
                <a:gd name="T30" fmla="*/ 2 w 47"/>
                <a:gd name="T31" fmla="*/ 166 h 181"/>
                <a:gd name="T32" fmla="*/ 2 w 47"/>
                <a:gd name="T33" fmla="*/ 158 h 181"/>
                <a:gd name="T34" fmla="*/ 0 w 47"/>
                <a:gd name="T35" fmla="*/ 23 h 181"/>
                <a:gd name="T36" fmla="*/ 2 w 47"/>
                <a:gd name="T37" fmla="*/ 15 h 181"/>
                <a:gd name="T38" fmla="*/ 6 w 47"/>
                <a:gd name="T39" fmla="*/ 9 h 181"/>
                <a:gd name="T40" fmla="*/ 10 w 47"/>
                <a:gd name="T41" fmla="*/ 5 h 181"/>
                <a:gd name="T42" fmla="*/ 16 w 47"/>
                <a:gd name="T43" fmla="*/ 2 h 181"/>
                <a:gd name="T44" fmla="*/ 23 w 47"/>
                <a:gd name="T4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81">
                  <a:moveTo>
                    <a:pt x="23" y="0"/>
                  </a:moveTo>
                  <a:lnTo>
                    <a:pt x="31" y="2"/>
                  </a:lnTo>
                  <a:lnTo>
                    <a:pt x="37" y="5"/>
                  </a:lnTo>
                  <a:lnTo>
                    <a:pt x="43" y="9"/>
                  </a:lnTo>
                  <a:lnTo>
                    <a:pt x="45" y="15"/>
                  </a:lnTo>
                  <a:lnTo>
                    <a:pt x="47" y="23"/>
                  </a:lnTo>
                  <a:lnTo>
                    <a:pt x="47" y="158"/>
                  </a:lnTo>
                  <a:lnTo>
                    <a:pt x="45" y="166"/>
                  </a:lnTo>
                  <a:lnTo>
                    <a:pt x="43" y="172"/>
                  </a:lnTo>
                  <a:lnTo>
                    <a:pt x="37" y="178"/>
                  </a:lnTo>
                  <a:lnTo>
                    <a:pt x="31" y="181"/>
                  </a:lnTo>
                  <a:lnTo>
                    <a:pt x="23" y="181"/>
                  </a:lnTo>
                  <a:lnTo>
                    <a:pt x="16" y="181"/>
                  </a:lnTo>
                  <a:lnTo>
                    <a:pt x="10" y="178"/>
                  </a:lnTo>
                  <a:lnTo>
                    <a:pt x="6" y="172"/>
                  </a:lnTo>
                  <a:lnTo>
                    <a:pt x="2" y="166"/>
                  </a:lnTo>
                  <a:lnTo>
                    <a:pt x="2" y="158"/>
                  </a:lnTo>
                  <a:lnTo>
                    <a:pt x="0" y="23"/>
                  </a:lnTo>
                  <a:lnTo>
                    <a:pt x="2" y="15"/>
                  </a:lnTo>
                  <a:lnTo>
                    <a:pt x="6" y="9"/>
                  </a:lnTo>
                  <a:lnTo>
                    <a:pt x="10" y="5"/>
                  </a:lnTo>
                  <a:lnTo>
                    <a:pt x="16"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7" name="Freeform 9">
              <a:extLst>
                <a:ext uri="{FF2B5EF4-FFF2-40B4-BE49-F238E27FC236}">
                  <a16:creationId xmlns:a16="http://schemas.microsoft.com/office/drawing/2014/main" id="{4FB2EC71-0F50-44D0-9E78-7F18EAC919F3}"/>
                </a:ext>
              </a:extLst>
            </p:cNvPr>
            <p:cNvSpPr>
              <a:spLocks/>
            </p:cNvSpPr>
            <p:nvPr/>
          </p:nvSpPr>
          <p:spPr bwMode="auto">
            <a:xfrm>
              <a:off x="10115551" y="4260850"/>
              <a:ext cx="74613" cy="433388"/>
            </a:xfrm>
            <a:custGeom>
              <a:avLst/>
              <a:gdLst>
                <a:gd name="T0" fmla="*/ 23 w 47"/>
                <a:gd name="T1" fmla="*/ 0 h 273"/>
                <a:gd name="T2" fmla="*/ 31 w 47"/>
                <a:gd name="T3" fmla="*/ 2 h 273"/>
                <a:gd name="T4" fmla="*/ 37 w 47"/>
                <a:gd name="T5" fmla="*/ 4 h 273"/>
                <a:gd name="T6" fmla="*/ 43 w 47"/>
                <a:gd name="T7" fmla="*/ 10 h 273"/>
                <a:gd name="T8" fmla="*/ 45 w 47"/>
                <a:gd name="T9" fmla="*/ 16 h 273"/>
                <a:gd name="T10" fmla="*/ 47 w 47"/>
                <a:gd name="T11" fmla="*/ 24 h 273"/>
                <a:gd name="T12" fmla="*/ 47 w 47"/>
                <a:gd name="T13" fmla="*/ 250 h 273"/>
                <a:gd name="T14" fmla="*/ 45 w 47"/>
                <a:gd name="T15" fmla="*/ 258 h 273"/>
                <a:gd name="T16" fmla="*/ 43 w 47"/>
                <a:gd name="T17" fmla="*/ 263 h 273"/>
                <a:gd name="T18" fmla="*/ 37 w 47"/>
                <a:gd name="T19" fmla="*/ 267 h 273"/>
                <a:gd name="T20" fmla="*/ 31 w 47"/>
                <a:gd name="T21" fmla="*/ 271 h 273"/>
                <a:gd name="T22" fmla="*/ 23 w 47"/>
                <a:gd name="T23" fmla="*/ 273 h 273"/>
                <a:gd name="T24" fmla="*/ 16 w 47"/>
                <a:gd name="T25" fmla="*/ 271 h 273"/>
                <a:gd name="T26" fmla="*/ 10 w 47"/>
                <a:gd name="T27" fmla="*/ 267 h 273"/>
                <a:gd name="T28" fmla="*/ 6 w 47"/>
                <a:gd name="T29" fmla="*/ 263 h 273"/>
                <a:gd name="T30" fmla="*/ 2 w 47"/>
                <a:gd name="T31" fmla="*/ 258 h 273"/>
                <a:gd name="T32" fmla="*/ 0 w 47"/>
                <a:gd name="T33" fmla="*/ 250 h 273"/>
                <a:gd name="T34" fmla="*/ 2 w 47"/>
                <a:gd name="T35" fmla="*/ 24 h 273"/>
                <a:gd name="T36" fmla="*/ 2 w 47"/>
                <a:gd name="T37" fmla="*/ 16 h 273"/>
                <a:gd name="T38" fmla="*/ 6 w 47"/>
                <a:gd name="T39" fmla="*/ 10 h 273"/>
                <a:gd name="T40" fmla="*/ 10 w 47"/>
                <a:gd name="T41" fmla="*/ 4 h 273"/>
                <a:gd name="T42" fmla="*/ 17 w 47"/>
                <a:gd name="T43" fmla="*/ 2 h 273"/>
                <a:gd name="T44" fmla="*/ 23 w 47"/>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73">
                  <a:moveTo>
                    <a:pt x="23" y="0"/>
                  </a:moveTo>
                  <a:lnTo>
                    <a:pt x="31" y="2"/>
                  </a:lnTo>
                  <a:lnTo>
                    <a:pt x="37" y="4"/>
                  </a:lnTo>
                  <a:lnTo>
                    <a:pt x="43" y="10"/>
                  </a:lnTo>
                  <a:lnTo>
                    <a:pt x="45" y="16"/>
                  </a:lnTo>
                  <a:lnTo>
                    <a:pt x="47" y="24"/>
                  </a:lnTo>
                  <a:lnTo>
                    <a:pt x="47" y="250"/>
                  </a:lnTo>
                  <a:lnTo>
                    <a:pt x="45" y="258"/>
                  </a:lnTo>
                  <a:lnTo>
                    <a:pt x="43" y="263"/>
                  </a:lnTo>
                  <a:lnTo>
                    <a:pt x="37" y="267"/>
                  </a:lnTo>
                  <a:lnTo>
                    <a:pt x="31" y="271"/>
                  </a:lnTo>
                  <a:lnTo>
                    <a:pt x="23" y="273"/>
                  </a:lnTo>
                  <a:lnTo>
                    <a:pt x="16" y="271"/>
                  </a:lnTo>
                  <a:lnTo>
                    <a:pt x="10" y="267"/>
                  </a:lnTo>
                  <a:lnTo>
                    <a:pt x="6" y="263"/>
                  </a:lnTo>
                  <a:lnTo>
                    <a:pt x="2" y="258"/>
                  </a:lnTo>
                  <a:lnTo>
                    <a:pt x="0" y="250"/>
                  </a:lnTo>
                  <a:lnTo>
                    <a:pt x="2" y="24"/>
                  </a:lnTo>
                  <a:lnTo>
                    <a:pt x="2" y="16"/>
                  </a:lnTo>
                  <a:lnTo>
                    <a:pt x="6" y="10"/>
                  </a:lnTo>
                  <a:lnTo>
                    <a:pt x="10" y="4"/>
                  </a:lnTo>
                  <a:lnTo>
                    <a:pt x="17"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8" name="Freeform 10">
              <a:extLst>
                <a:ext uri="{FF2B5EF4-FFF2-40B4-BE49-F238E27FC236}">
                  <a16:creationId xmlns:a16="http://schemas.microsoft.com/office/drawing/2014/main" id="{2D7E4777-D689-498F-BB6E-523597D241FE}"/>
                </a:ext>
              </a:extLst>
            </p:cNvPr>
            <p:cNvSpPr>
              <a:spLocks/>
            </p:cNvSpPr>
            <p:nvPr/>
          </p:nvSpPr>
          <p:spPr bwMode="auto">
            <a:xfrm>
              <a:off x="9469438" y="4260850"/>
              <a:ext cx="215900" cy="574675"/>
            </a:xfrm>
            <a:custGeom>
              <a:avLst/>
              <a:gdLst>
                <a:gd name="T0" fmla="*/ 112 w 136"/>
                <a:gd name="T1" fmla="*/ 0 h 362"/>
                <a:gd name="T2" fmla="*/ 118 w 136"/>
                <a:gd name="T3" fmla="*/ 0 h 362"/>
                <a:gd name="T4" fmla="*/ 126 w 136"/>
                <a:gd name="T5" fmla="*/ 4 h 362"/>
                <a:gd name="T6" fmla="*/ 130 w 136"/>
                <a:gd name="T7" fmla="*/ 8 h 362"/>
                <a:gd name="T8" fmla="*/ 134 w 136"/>
                <a:gd name="T9" fmla="*/ 16 h 362"/>
                <a:gd name="T10" fmla="*/ 136 w 136"/>
                <a:gd name="T11" fmla="*/ 22 h 362"/>
                <a:gd name="T12" fmla="*/ 134 w 136"/>
                <a:gd name="T13" fmla="*/ 29 h 362"/>
                <a:gd name="T14" fmla="*/ 44 w 136"/>
                <a:gd name="T15" fmla="*/ 347 h 362"/>
                <a:gd name="T16" fmla="*/ 41 w 136"/>
                <a:gd name="T17" fmla="*/ 352 h 362"/>
                <a:gd name="T18" fmla="*/ 35 w 136"/>
                <a:gd name="T19" fmla="*/ 358 h 362"/>
                <a:gd name="T20" fmla="*/ 29 w 136"/>
                <a:gd name="T21" fmla="*/ 362 h 362"/>
                <a:gd name="T22" fmla="*/ 23 w 136"/>
                <a:gd name="T23" fmla="*/ 362 h 362"/>
                <a:gd name="T24" fmla="*/ 15 w 136"/>
                <a:gd name="T25" fmla="*/ 362 h 362"/>
                <a:gd name="T26" fmla="*/ 10 w 136"/>
                <a:gd name="T27" fmla="*/ 358 h 362"/>
                <a:gd name="T28" fmla="*/ 4 w 136"/>
                <a:gd name="T29" fmla="*/ 354 h 362"/>
                <a:gd name="T30" fmla="*/ 0 w 136"/>
                <a:gd name="T31" fmla="*/ 348 h 362"/>
                <a:gd name="T32" fmla="*/ 0 w 136"/>
                <a:gd name="T33" fmla="*/ 341 h 362"/>
                <a:gd name="T34" fmla="*/ 0 w 136"/>
                <a:gd name="T35" fmla="*/ 335 h 362"/>
                <a:gd name="T36" fmla="*/ 91 w 136"/>
                <a:gd name="T37" fmla="*/ 16 h 362"/>
                <a:gd name="T38" fmla="*/ 93 w 136"/>
                <a:gd name="T39" fmla="*/ 10 h 362"/>
                <a:gd name="T40" fmla="*/ 99 w 136"/>
                <a:gd name="T41" fmla="*/ 4 h 362"/>
                <a:gd name="T42" fmla="*/ 105 w 136"/>
                <a:gd name="T43" fmla="*/ 2 h 362"/>
                <a:gd name="T44" fmla="*/ 112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112" y="0"/>
                  </a:moveTo>
                  <a:lnTo>
                    <a:pt x="118" y="0"/>
                  </a:lnTo>
                  <a:lnTo>
                    <a:pt x="126" y="4"/>
                  </a:lnTo>
                  <a:lnTo>
                    <a:pt x="130" y="8"/>
                  </a:lnTo>
                  <a:lnTo>
                    <a:pt x="134" y="16"/>
                  </a:lnTo>
                  <a:lnTo>
                    <a:pt x="136" y="22"/>
                  </a:lnTo>
                  <a:lnTo>
                    <a:pt x="134" y="29"/>
                  </a:lnTo>
                  <a:lnTo>
                    <a:pt x="44" y="347"/>
                  </a:lnTo>
                  <a:lnTo>
                    <a:pt x="41" y="352"/>
                  </a:lnTo>
                  <a:lnTo>
                    <a:pt x="35" y="358"/>
                  </a:lnTo>
                  <a:lnTo>
                    <a:pt x="29" y="362"/>
                  </a:lnTo>
                  <a:lnTo>
                    <a:pt x="23" y="362"/>
                  </a:lnTo>
                  <a:lnTo>
                    <a:pt x="15" y="362"/>
                  </a:lnTo>
                  <a:lnTo>
                    <a:pt x="10" y="358"/>
                  </a:lnTo>
                  <a:lnTo>
                    <a:pt x="4" y="354"/>
                  </a:lnTo>
                  <a:lnTo>
                    <a:pt x="0" y="348"/>
                  </a:lnTo>
                  <a:lnTo>
                    <a:pt x="0" y="341"/>
                  </a:lnTo>
                  <a:lnTo>
                    <a:pt x="0" y="335"/>
                  </a:lnTo>
                  <a:lnTo>
                    <a:pt x="91" y="16"/>
                  </a:lnTo>
                  <a:lnTo>
                    <a:pt x="93" y="10"/>
                  </a:lnTo>
                  <a:lnTo>
                    <a:pt x="99" y="4"/>
                  </a:lnTo>
                  <a:lnTo>
                    <a:pt x="105" y="2"/>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9" name="Freeform 11">
              <a:extLst>
                <a:ext uri="{FF2B5EF4-FFF2-40B4-BE49-F238E27FC236}">
                  <a16:creationId xmlns:a16="http://schemas.microsoft.com/office/drawing/2014/main" id="{43C52AB4-0831-446B-A846-C201BE858F73}"/>
                </a:ext>
              </a:extLst>
            </p:cNvPr>
            <p:cNvSpPr>
              <a:spLocks/>
            </p:cNvSpPr>
            <p:nvPr/>
          </p:nvSpPr>
          <p:spPr bwMode="auto">
            <a:xfrm>
              <a:off x="10623551" y="4260850"/>
              <a:ext cx="215900" cy="574675"/>
            </a:xfrm>
            <a:custGeom>
              <a:avLst/>
              <a:gdLst>
                <a:gd name="T0" fmla="*/ 23 w 136"/>
                <a:gd name="T1" fmla="*/ 0 h 362"/>
                <a:gd name="T2" fmla="*/ 29 w 136"/>
                <a:gd name="T3" fmla="*/ 2 h 362"/>
                <a:gd name="T4" fmla="*/ 35 w 136"/>
                <a:gd name="T5" fmla="*/ 4 h 362"/>
                <a:gd name="T6" fmla="*/ 41 w 136"/>
                <a:gd name="T7" fmla="*/ 10 h 362"/>
                <a:gd name="T8" fmla="*/ 43 w 136"/>
                <a:gd name="T9" fmla="*/ 16 h 362"/>
                <a:gd name="T10" fmla="*/ 134 w 136"/>
                <a:gd name="T11" fmla="*/ 335 h 362"/>
                <a:gd name="T12" fmla="*/ 136 w 136"/>
                <a:gd name="T13" fmla="*/ 341 h 362"/>
                <a:gd name="T14" fmla="*/ 134 w 136"/>
                <a:gd name="T15" fmla="*/ 348 h 362"/>
                <a:gd name="T16" fmla="*/ 130 w 136"/>
                <a:gd name="T17" fmla="*/ 354 h 362"/>
                <a:gd name="T18" fmla="*/ 126 w 136"/>
                <a:gd name="T19" fmla="*/ 358 h 362"/>
                <a:gd name="T20" fmla="*/ 118 w 136"/>
                <a:gd name="T21" fmla="*/ 362 h 362"/>
                <a:gd name="T22" fmla="*/ 112 w 136"/>
                <a:gd name="T23" fmla="*/ 362 h 362"/>
                <a:gd name="T24" fmla="*/ 105 w 136"/>
                <a:gd name="T25" fmla="*/ 362 h 362"/>
                <a:gd name="T26" fmla="*/ 99 w 136"/>
                <a:gd name="T27" fmla="*/ 358 h 362"/>
                <a:gd name="T28" fmla="*/ 93 w 136"/>
                <a:gd name="T29" fmla="*/ 352 h 362"/>
                <a:gd name="T30" fmla="*/ 91 w 136"/>
                <a:gd name="T31" fmla="*/ 347 h 362"/>
                <a:gd name="T32" fmla="*/ 0 w 136"/>
                <a:gd name="T33" fmla="*/ 29 h 362"/>
                <a:gd name="T34" fmla="*/ 0 w 136"/>
                <a:gd name="T35" fmla="*/ 22 h 362"/>
                <a:gd name="T36" fmla="*/ 0 w 136"/>
                <a:gd name="T37" fmla="*/ 16 h 362"/>
                <a:gd name="T38" fmla="*/ 4 w 136"/>
                <a:gd name="T39" fmla="*/ 8 h 362"/>
                <a:gd name="T40" fmla="*/ 10 w 136"/>
                <a:gd name="T41" fmla="*/ 4 h 362"/>
                <a:gd name="T42" fmla="*/ 15 w 136"/>
                <a:gd name="T43" fmla="*/ 0 h 362"/>
                <a:gd name="T44" fmla="*/ 23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23" y="0"/>
                  </a:moveTo>
                  <a:lnTo>
                    <a:pt x="29" y="2"/>
                  </a:lnTo>
                  <a:lnTo>
                    <a:pt x="35" y="4"/>
                  </a:lnTo>
                  <a:lnTo>
                    <a:pt x="41" y="10"/>
                  </a:lnTo>
                  <a:lnTo>
                    <a:pt x="43" y="16"/>
                  </a:lnTo>
                  <a:lnTo>
                    <a:pt x="134" y="335"/>
                  </a:lnTo>
                  <a:lnTo>
                    <a:pt x="136" y="341"/>
                  </a:lnTo>
                  <a:lnTo>
                    <a:pt x="134" y="348"/>
                  </a:lnTo>
                  <a:lnTo>
                    <a:pt x="130" y="354"/>
                  </a:lnTo>
                  <a:lnTo>
                    <a:pt x="126" y="358"/>
                  </a:lnTo>
                  <a:lnTo>
                    <a:pt x="118" y="362"/>
                  </a:lnTo>
                  <a:lnTo>
                    <a:pt x="112" y="362"/>
                  </a:lnTo>
                  <a:lnTo>
                    <a:pt x="105" y="362"/>
                  </a:lnTo>
                  <a:lnTo>
                    <a:pt x="99" y="358"/>
                  </a:lnTo>
                  <a:lnTo>
                    <a:pt x="93" y="352"/>
                  </a:lnTo>
                  <a:lnTo>
                    <a:pt x="91" y="347"/>
                  </a:lnTo>
                  <a:lnTo>
                    <a:pt x="0" y="29"/>
                  </a:lnTo>
                  <a:lnTo>
                    <a:pt x="0" y="22"/>
                  </a:lnTo>
                  <a:lnTo>
                    <a:pt x="0" y="16"/>
                  </a:lnTo>
                  <a:lnTo>
                    <a:pt x="4" y="8"/>
                  </a:lnTo>
                  <a:lnTo>
                    <a:pt x="10"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12">
              <a:extLst>
                <a:ext uri="{FF2B5EF4-FFF2-40B4-BE49-F238E27FC236}">
                  <a16:creationId xmlns:a16="http://schemas.microsoft.com/office/drawing/2014/main" id="{3E760BFD-BCAD-4FC4-A596-521DB55EF2E7}"/>
                </a:ext>
              </a:extLst>
            </p:cNvPr>
            <p:cNvSpPr>
              <a:spLocks/>
            </p:cNvSpPr>
            <p:nvPr/>
          </p:nvSpPr>
          <p:spPr bwMode="auto">
            <a:xfrm>
              <a:off x="9036051" y="4260850"/>
              <a:ext cx="2308225" cy="74613"/>
            </a:xfrm>
            <a:custGeom>
              <a:avLst/>
              <a:gdLst>
                <a:gd name="T0" fmla="*/ 23 w 1454"/>
                <a:gd name="T1" fmla="*/ 0 h 47"/>
                <a:gd name="T2" fmla="*/ 1430 w 1454"/>
                <a:gd name="T3" fmla="*/ 0 h 47"/>
                <a:gd name="T4" fmla="*/ 1438 w 1454"/>
                <a:gd name="T5" fmla="*/ 2 h 47"/>
                <a:gd name="T6" fmla="*/ 1444 w 1454"/>
                <a:gd name="T7" fmla="*/ 4 h 47"/>
                <a:gd name="T8" fmla="*/ 1450 w 1454"/>
                <a:gd name="T9" fmla="*/ 10 h 47"/>
                <a:gd name="T10" fmla="*/ 1452 w 1454"/>
                <a:gd name="T11" fmla="*/ 16 h 47"/>
                <a:gd name="T12" fmla="*/ 1454 w 1454"/>
                <a:gd name="T13" fmla="*/ 24 h 47"/>
                <a:gd name="T14" fmla="*/ 1452 w 1454"/>
                <a:gd name="T15" fmla="*/ 31 h 47"/>
                <a:gd name="T16" fmla="*/ 1450 w 1454"/>
                <a:gd name="T17" fmla="*/ 37 h 47"/>
                <a:gd name="T18" fmla="*/ 1444 w 1454"/>
                <a:gd name="T19" fmla="*/ 41 h 47"/>
                <a:gd name="T20" fmla="*/ 1438 w 1454"/>
                <a:gd name="T21" fmla="*/ 45 h 47"/>
                <a:gd name="T22" fmla="*/ 1430 w 1454"/>
                <a:gd name="T23" fmla="*/ 47 h 47"/>
                <a:gd name="T24" fmla="*/ 23 w 1454"/>
                <a:gd name="T25" fmla="*/ 47 h 47"/>
                <a:gd name="T26" fmla="*/ 15 w 1454"/>
                <a:gd name="T27" fmla="*/ 45 h 47"/>
                <a:gd name="T28" fmla="*/ 9 w 1454"/>
                <a:gd name="T29" fmla="*/ 41 h 47"/>
                <a:gd name="T30" fmla="*/ 3 w 1454"/>
                <a:gd name="T31" fmla="*/ 37 h 47"/>
                <a:gd name="T32" fmla="*/ 0 w 1454"/>
                <a:gd name="T33" fmla="*/ 31 h 47"/>
                <a:gd name="T34" fmla="*/ 0 w 1454"/>
                <a:gd name="T35" fmla="*/ 24 h 47"/>
                <a:gd name="T36" fmla="*/ 0 w 1454"/>
                <a:gd name="T37" fmla="*/ 16 h 47"/>
                <a:gd name="T38" fmla="*/ 3 w 1454"/>
                <a:gd name="T39" fmla="*/ 10 h 47"/>
                <a:gd name="T40" fmla="*/ 9 w 1454"/>
                <a:gd name="T41" fmla="*/ 4 h 47"/>
                <a:gd name="T42" fmla="*/ 15 w 1454"/>
                <a:gd name="T43" fmla="*/ 2 h 47"/>
                <a:gd name="T44" fmla="*/ 23 w 1454"/>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4" h="47">
                  <a:moveTo>
                    <a:pt x="23" y="0"/>
                  </a:moveTo>
                  <a:lnTo>
                    <a:pt x="1430" y="0"/>
                  </a:lnTo>
                  <a:lnTo>
                    <a:pt x="1438" y="2"/>
                  </a:lnTo>
                  <a:lnTo>
                    <a:pt x="1444" y="4"/>
                  </a:lnTo>
                  <a:lnTo>
                    <a:pt x="1450" y="10"/>
                  </a:lnTo>
                  <a:lnTo>
                    <a:pt x="1452" y="16"/>
                  </a:lnTo>
                  <a:lnTo>
                    <a:pt x="1454" y="24"/>
                  </a:lnTo>
                  <a:lnTo>
                    <a:pt x="1452" y="31"/>
                  </a:lnTo>
                  <a:lnTo>
                    <a:pt x="1450" y="37"/>
                  </a:lnTo>
                  <a:lnTo>
                    <a:pt x="1444" y="41"/>
                  </a:lnTo>
                  <a:lnTo>
                    <a:pt x="1438" y="45"/>
                  </a:lnTo>
                  <a:lnTo>
                    <a:pt x="1430" y="47"/>
                  </a:lnTo>
                  <a:lnTo>
                    <a:pt x="23" y="47"/>
                  </a:lnTo>
                  <a:lnTo>
                    <a:pt x="15" y="45"/>
                  </a:lnTo>
                  <a:lnTo>
                    <a:pt x="9" y="41"/>
                  </a:lnTo>
                  <a:lnTo>
                    <a:pt x="3" y="37"/>
                  </a:lnTo>
                  <a:lnTo>
                    <a:pt x="0" y="31"/>
                  </a:lnTo>
                  <a:lnTo>
                    <a:pt x="0" y="24"/>
                  </a:lnTo>
                  <a:lnTo>
                    <a:pt x="0" y="16"/>
                  </a:lnTo>
                  <a:lnTo>
                    <a:pt x="3" y="10"/>
                  </a:lnTo>
                  <a:lnTo>
                    <a:pt x="9" y="4"/>
                  </a:lnTo>
                  <a:lnTo>
                    <a:pt x="15"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80" name="Group 79">
            <a:extLst>
              <a:ext uri="{FF2B5EF4-FFF2-40B4-BE49-F238E27FC236}">
                <a16:creationId xmlns:a16="http://schemas.microsoft.com/office/drawing/2014/main" id="{4B812020-EE2E-42BD-A28D-A57B2BDEA63F}"/>
              </a:ext>
            </a:extLst>
          </p:cNvPr>
          <p:cNvGrpSpPr/>
          <p:nvPr/>
        </p:nvGrpSpPr>
        <p:grpSpPr>
          <a:xfrm>
            <a:off x="5649570" y="2293994"/>
            <a:ext cx="528038" cy="433981"/>
            <a:chOff x="6007101" y="2809875"/>
            <a:chExt cx="2655888" cy="2025650"/>
          </a:xfrm>
          <a:solidFill>
            <a:schemeClr val="bg1"/>
          </a:solidFill>
        </p:grpSpPr>
        <p:sp>
          <p:nvSpPr>
            <p:cNvPr id="81" name="Freeform 13">
              <a:extLst>
                <a:ext uri="{FF2B5EF4-FFF2-40B4-BE49-F238E27FC236}">
                  <a16:creationId xmlns:a16="http://schemas.microsoft.com/office/drawing/2014/main" id="{58A36BF6-339E-4DA2-93E6-55D7E7887F46}"/>
                </a:ext>
              </a:extLst>
            </p:cNvPr>
            <p:cNvSpPr>
              <a:spLocks noEditPoints="1"/>
            </p:cNvSpPr>
            <p:nvPr/>
          </p:nvSpPr>
          <p:spPr bwMode="auto">
            <a:xfrm>
              <a:off x="6007101" y="2809875"/>
              <a:ext cx="2655888" cy="2025650"/>
            </a:xfrm>
            <a:custGeom>
              <a:avLst/>
              <a:gdLst>
                <a:gd name="T0" fmla="*/ 519 w 1673"/>
                <a:gd name="T1" fmla="*/ 1226 h 1276"/>
                <a:gd name="T2" fmla="*/ 1151 w 1673"/>
                <a:gd name="T3" fmla="*/ 1228 h 1276"/>
                <a:gd name="T4" fmla="*/ 1149 w 1673"/>
                <a:gd name="T5" fmla="*/ 885 h 1276"/>
                <a:gd name="T6" fmla="*/ 484 w 1673"/>
                <a:gd name="T7" fmla="*/ 721 h 1276"/>
                <a:gd name="T8" fmla="*/ 386 w 1673"/>
                <a:gd name="T9" fmla="*/ 1156 h 1276"/>
                <a:gd name="T10" fmla="*/ 442 w 1673"/>
                <a:gd name="T11" fmla="*/ 1224 h 1276"/>
                <a:gd name="T12" fmla="*/ 471 w 1673"/>
                <a:gd name="T13" fmla="*/ 887 h 1276"/>
                <a:gd name="T14" fmla="*/ 521 w 1673"/>
                <a:gd name="T15" fmla="*/ 837 h 1276"/>
                <a:gd name="T16" fmla="*/ 1196 w 1673"/>
                <a:gd name="T17" fmla="*/ 868 h 1276"/>
                <a:gd name="T18" fmla="*/ 1208 w 1673"/>
                <a:gd name="T19" fmla="*/ 1228 h 1276"/>
                <a:gd name="T20" fmla="*/ 1281 w 1673"/>
                <a:gd name="T21" fmla="*/ 1179 h 1276"/>
                <a:gd name="T22" fmla="*/ 1206 w 1673"/>
                <a:gd name="T23" fmla="*/ 742 h 1276"/>
                <a:gd name="T24" fmla="*/ 1006 w 1673"/>
                <a:gd name="T25" fmla="*/ 700 h 1276"/>
                <a:gd name="T26" fmla="*/ 880 w 1673"/>
                <a:gd name="T27" fmla="*/ 802 h 1276"/>
                <a:gd name="T28" fmla="*/ 715 w 1673"/>
                <a:gd name="T29" fmla="*/ 764 h 1276"/>
                <a:gd name="T30" fmla="*/ 729 w 1673"/>
                <a:gd name="T31" fmla="*/ 593 h 1276"/>
                <a:gd name="T32" fmla="*/ 719 w 1673"/>
                <a:gd name="T33" fmla="*/ 646 h 1276"/>
                <a:gd name="T34" fmla="*/ 713 w 1673"/>
                <a:gd name="T35" fmla="*/ 684 h 1276"/>
                <a:gd name="T36" fmla="*/ 835 w 1673"/>
                <a:gd name="T37" fmla="*/ 758 h 1276"/>
                <a:gd name="T38" fmla="*/ 958 w 1673"/>
                <a:gd name="T39" fmla="*/ 684 h 1276"/>
                <a:gd name="T40" fmla="*/ 952 w 1673"/>
                <a:gd name="T41" fmla="*/ 646 h 1276"/>
                <a:gd name="T42" fmla="*/ 942 w 1673"/>
                <a:gd name="T43" fmla="*/ 595 h 1276"/>
                <a:gd name="T44" fmla="*/ 830 w 1673"/>
                <a:gd name="T45" fmla="*/ 624 h 1276"/>
                <a:gd name="T46" fmla="*/ 705 w 1673"/>
                <a:gd name="T47" fmla="*/ 232 h 1276"/>
                <a:gd name="T48" fmla="*/ 678 w 1673"/>
                <a:gd name="T49" fmla="*/ 251 h 1276"/>
                <a:gd name="T50" fmla="*/ 698 w 1673"/>
                <a:gd name="T51" fmla="*/ 491 h 1276"/>
                <a:gd name="T52" fmla="*/ 831 w 1673"/>
                <a:gd name="T53" fmla="*/ 576 h 1276"/>
                <a:gd name="T54" fmla="*/ 946 w 1673"/>
                <a:gd name="T55" fmla="*/ 530 h 1276"/>
                <a:gd name="T56" fmla="*/ 994 w 1673"/>
                <a:gd name="T57" fmla="*/ 417 h 1276"/>
                <a:gd name="T58" fmla="*/ 983 w 1673"/>
                <a:gd name="T59" fmla="*/ 238 h 1276"/>
                <a:gd name="T60" fmla="*/ 731 w 1673"/>
                <a:gd name="T61" fmla="*/ 50 h 1276"/>
                <a:gd name="T62" fmla="*/ 705 w 1673"/>
                <a:gd name="T63" fmla="*/ 69 h 1276"/>
                <a:gd name="T64" fmla="*/ 694 w 1673"/>
                <a:gd name="T65" fmla="*/ 96 h 1276"/>
                <a:gd name="T66" fmla="*/ 641 w 1673"/>
                <a:gd name="T67" fmla="*/ 118 h 1276"/>
                <a:gd name="T68" fmla="*/ 626 w 1673"/>
                <a:gd name="T69" fmla="*/ 294 h 1276"/>
                <a:gd name="T70" fmla="*/ 643 w 1673"/>
                <a:gd name="T71" fmla="*/ 214 h 1276"/>
                <a:gd name="T72" fmla="*/ 967 w 1673"/>
                <a:gd name="T73" fmla="*/ 183 h 1276"/>
                <a:gd name="T74" fmla="*/ 1039 w 1673"/>
                <a:gd name="T75" fmla="*/ 236 h 1276"/>
                <a:gd name="T76" fmla="*/ 1047 w 1673"/>
                <a:gd name="T77" fmla="*/ 286 h 1276"/>
                <a:gd name="T78" fmla="*/ 1004 w 1673"/>
                <a:gd name="T79" fmla="*/ 69 h 1276"/>
                <a:gd name="T80" fmla="*/ 731 w 1673"/>
                <a:gd name="T81" fmla="*/ 0 h 1276"/>
                <a:gd name="T82" fmla="*/ 1051 w 1673"/>
                <a:gd name="T83" fmla="*/ 46 h 1276"/>
                <a:gd name="T84" fmla="*/ 1095 w 1673"/>
                <a:gd name="T85" fmla="*/ 286 h 1276"/>
                <a:gd name="T86" fmla="*/ 1043 w 1673"/>
                <a:gd name="T87" fmla="*/ 359 h 1276"/>
                <a:gd name="T88" fmla="*/ 1014 w 1673"/>
                <a:gd name="T89" fmla="*/ 524 h 1276"/>
                <a:gd name="T90" fmla="*/ 1000 w 1673"/>
                <a:gd name="T91" fmla="*/ 603 h 1276"/>
                <a:gd name="T92" fmla="*/ 1254 w 1673"/>
                <a:gd name="T93" fmla="*/ 727 h 1276"/>
                <a:gd name="T94" fmla="*/ 1326 w 1673"/>
                <a:gd name="T95" fmla="*/ 1197 h 1276"/>
                <a:gd name="T96" fmla="*/ 1661 w 1673"/>
                <a:gd name="T97" fmla="*/ 1233 h 1276"/>
                <a:gd name="T98" fmla="*/ 1671 w 1673"/>
                <a:gd name="T99" fmla="*/ 1261 h 1276"/>
                <a:gd name="T100" fmla="*/ 1648 w 1673"/>
                <a:gd name="T101" fmla="*/ 1276 h 1276"/>
                <a:gd name="T102" fmla="*/ 4 w 1673"/>
                <a:gd name="T103" fmla="*/ 1266 h 1276"/>
                <a:gd name="T104" fmla="*/ 4 w 1673"/>
                <a:gd name="T105" fmla="*/ 1237 h 1276"/>
                <a:gd name="T106" fmla="*/ 364 w 1673"/>
                <a:gd name="T107" fmla="*/ 1228 h 1276"/>
                <a:gd name="T108" fmla="*/ 407 w 1673"/>
                <a:gd name="T109" fmla="*/ 760 h 1276"/>
                <a:gd name="T110" fmla="*/ 494 w 1673"/>
                <a:gd name="T111" fmla="*/ 661 h 1276"/>
                <a:gd name="T112" fmla="*/ 680 w 1673"/>
                <a:gd name="T113" fmla="*/ 551 h 1276"/>
                <a:gd name="T114" fmla="*/ 628 w 1673"/>
                <a:gd name="T115" fmla="*/ 410 h 1276"/>
                <a:gd name="T116" fmla="*/ 579 w 1673"/>
                <a:gd name="T117" fmla="*/ 311 h 1276"/>
                <a:gd name="T118" fmla="*/ 591 w 1673"/>
                <a:gd name="T119" fmla="*/ 102 h 1276"/>
                <a:gd name="T120" fmla="*/ 669 w 1673"/>
                <a:gd name="T121" fmla="*/ 33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3" h="1276">
                  <a:moveTo>
                    <a:pt x="521" y="885"/>
                  </a:moveTo>
                  <a:lnTo>
                    <a:pt x="521" y="885"/>
                  </a:lnTo>
                  <a:lnTo>
                    <a:pt x="519" y="887"/>
                  </a:lnTo>
                  <a:lnTo>
                    <a:pt x="519" y="1226"/>
                  </a:lnTo>
                  <a:lnTo>
                    <a:pt x="521" y="1228"/>
                  </a:lnTo>
                  <a:lnTo>
                    <a:pt x="521" y="1228"/>
                  </a:lnTo>
                  <a:lnTo>
                    <a:pt x="1149" y="1228"/>
                  </a:lnTo>
                  <a:lnTo>
                    <a:pt x="1151" y="1228"/>
                  </a:lnTo>
                  <a:lnTo>
                    <a:pt x="1151" y="1226"/>
                  </a:lnTo>
                  <a:lnTo>
                    <a:pt x="1151" y="887"/>
                  </a:lnTo>
                  <a:lnTo>
                    <a:pt x="1151" y="885"/>
                  </a:lnTo>
                  <a:lnTo>
                    <a:pt x="1149" y="885"/>
                  </a:lnTo>
                  <a:lnTo>
                    <a:pt x="521" y="885"/>
                  </a:lnTo>
                  <a:close/>
                  <a:moveTo>
                    <a:pt x="655" y="659"/>
                  </a:moveTo>
                  <a:lnTo>
                    <a:pt x="510" y="707"/>
                  </a:lnTo>
                  <a:lnTo>
                    <a:pt x="484" y="721"/>
                  </a:lnTo>
                  <a:lnTo>
                    <a:pt x="465" y="742"/>
                  </a:lnTo>
                  <a:lnTo>
                    <a:pt x="455" y="769"/>
                  </a:lnTo>
                  <a:lnTo>
                    <a:pt x="386" y="1133"/>
                  </a:lnTo>
                  <a:lnTo>
                    <a:pt x="386" y="1156"/>
                  </a:lnTo>
                  <a:lnTo>
                    <a:pt x="391" y="1179"/>
                  </a:lnTo>
                  <a:lnTo>
                    <a:pt x="403" y="1199"/>
                  </a:lnTo>
                  <a:lnTo>
                    <a:pt x="420" y="1214"/>
                  </a:lnTo>
                  <a:lnTo>
                    <a:pt x="442" y="1224"/>
                  </a:lnTo>
                  <a:lnTo>
                    <a:pt x="465" y="1228"/>
                  </a:lnTo>
                  <a:lnTo>
                    <a:pt x="471" y="1228"/>
                  </a:lnTo>
                  <a:lnTo>
                    <a:pt x="471" y="1226"/>
                  </a:lnTo>
                  <a:lnTo>
                    <a:pt x="471" y="887"/>
                  </a:lnTo>
                  <a:lnTo>
                    <a:pt x="475" y="868"/>
                  </a:lnTo>
                  <a:lnTo>
                    <a:pt x="486" y="851"/>
                  </a:lnTo>
                  <a:lnTo>
                    <a:pt x="502" y="841"/>
                  </a:lnTo>
                  <a:lnTo>
                    <a:pt x="521" y="837"/>
                  </a:lnTo>
                  <a:lnTo>
                    <a:pt x="1149" y="837"/>
                  </a:lnTo>
                  <a:lnTo>
                    <a:pt x="1169" y="841"/>
                  </a:lnTo>
                  <a:lnTo>
                    <a:pt x="1186" y="851"/>
                  </a:lnTo>
                  <a:lnTo>
                    <a:pt x="1196" y="868"/>
                  </a:lnTo>
                  <a:lnTo>
                    <a:pt x="1200" y="887"/>
                  </a:lnTo>
                  <a:lnTo>
                    <a:pt x="1200" y="1226"/>
                  </a:lnTo>
                  <a:lnTo>
                    <a:pt x="1200" y="1228"/>
                  </a:lnTo>
                  <a:lnTo>
                    <a:pt x="1208" y="1228"/>
                  </a:lnTo>
                  <a:lnTo>
                    <a:pt x="1231" y="1224"/>
                  </a:lnTo>
                  <a:lnTo>
                    <a:pt x="1250" y="1214"/>
                  </a:lnTo>
                  <a:lnTo>
                    <a:pt x="1268" y="1199"/>
                  </a:lnTo>
                  <a:lnTo>
                    <a:pt x="1281" y="1179"/>
                  </a:lnTo>
                  <a:lnTo>
                    <a:pt x="1287" y="1156"/>
                  </a:lnTo>
                  <a:lnTo>
                    <a:pt x="1285" y="1133"/>
                  </a:lnTo>
                  <a:lnTo>
                    <a:pt x="1215" y="769"/>
                  </a:lnTo>
                  <a:lnTo>
                    <a:pt x="1206" y="742"/>
                  </a:lnTo>
                  <a:lnTo>
                    <a:pt x="1188" y="721"/>
                  </a:lnTo>
                  <a:lnTo>
                    <a:pt x="1163" y="707"/>
                  </a:lnTo>
                  <a:lnTo>
                    <a:pt x="1016" y="659"/>
                  </a:lnTo>
                  <a:lnTo>
                    <a:pt x="1006" y="700"/>
                  </a:lnTo>
                  <a:lnTo>
                    <a:pt x="985" y="735"/>
                  </a:lnTo>
                  <a:lnTo>
                    <a:pt x="958" y="764"/>
                  </a:lnTo>
                  <a:lnTo>
                    <a:pt x="921" y="787"/>
                  </a:lnTo>
                  <a:lnTo>
                    <a:pt x="880" y="802"/>
                  </a:lnTo>
                  <a:lnTo>
                    <a:pt x="835" y="806"/>
                  </a:lnTo>
                  <a:lnTo>
                    <a:pt x="791" y="802"/>
                  </a:lnTo>
                  <a:lnTo>
                    <a:pt x="750" y="787"/>
                  </a:lnTo>
                  <a:lnTo>
                    <a:pt x="715" y="764"/>
                  </a:lnTo>
                  <a:lnTo>
                    <a:pt x="686" y="735"/>
                  </a:lnTo>
                  <a:lnTo>
                    <a:pt x="667" y="700"/>
                  </a:lnTo>
                  <a:lnTo>
                    <a:pt x="655" y="659"/>
                  </a:lnTo>
                  <a:close/>
                  <a:moveTo>
                    <a:pt x="729" y="593"/>
                  </a:moveTo>
                  <a:lnTo>
                    <a:pt x="729" y="626"/>
                  </a:lnTo>
                  <a:lnTo>
                    <a:pt x="729" y="634"/>
                  </a:lnTo>
                  <a:lnTo>
                    <a:pt x="725" y="640"/>
                  </a:lnTo>
                  <a:lnTo>
                    <a:pt x="719" y="646"/>
                  </a:lnTo>
                  <a:lnTo>
                    <a:pt x="713" y="649"/>
                  </a:lnTo>
                  <a:lnTo>
                    <a:pt x="705" y="649"/>
                  </a:lnTo>
                  <a:lnTo>
                    <a:pt x="704" y="649"/>
                  </a:lnTo>
                  <a:lnTo>
                    <a:pt x="713" y="684"/>
                  </a:lnTo>
                  <a:lnTo>
                    <a:pt x="733" y="713"/>
                  </a:lnTo>
                  <a:lnTo>
                    <a:pt x="762" y="736"/>
                  </a:lnTo>
                  <a:lnTo>
                    <a:pt x="797" y="752"/>
                  </a:lnTo>
                  <a:lnTo>
                    <a:pt x="835" y="758"/>
                  </a:lnTo>
                  <a:lnTo>
                    <a:pt x="876" y="752"/>
                  </a:lnTo>
                  <a:lnTo>
                    <a:pt x="911" y="736"/>
                  </a:lnTo>
                  <a:lnTo>
                    <a:pt x="938" y="713"/>
                  </a:lnTo>
                  <a:lnTo>
                    <a:pt x="958" y="684"/>
                  </a:lnTo>
                  <a:lnTo>
                    <a:pt x="967" y="649"/>
                  </a:lnTo>
                  <a:lnTo>
                    <a:pt x="967" y="649"/>
                  </a:lnTo>
                  <a:lnTo>
                    <a:pt x="959" y="649"/>
                  </a:lnTo>
                  <a:lnTo>
                    <a:pt x="952" y="646"/>
                  </a:lnTo>
                  <a:lnTo>
                    <a:pt x="948" y="640"/>
                  </a:lnTo>
                  <a:lnTo>
                    <a:pt x="944" y="634"/>
                  </a:lnTo>
                  <a:lnTo>
                    <a:pt x="942" y="626"/>
                  </a:lnTo>
                  <a:lnTo>
                    <a:pt x="942" y="595"/>
                  </a:lnTo>
                  <a:lnTo>
                    <a:pt x="909" y="611"/>
                  </a:lnTo>
                  <a:lnTo>
                    <a:pt x="874" y="620"/>
                  </a:lnTo>
                  <a:lnTo>
                    <a:pt x="835" y="624"/>
                  </a:lnTo>
                  <a:lnTo>
                    <a:pt x="830" y="624"/>
                  </a:lnTo>
                  <a:lnTo>
                    <a:pt x="795" y="620"/>
                  </a:lnTo>
                  <a:lnTo>
                    <a:pt x="760" y="609"/>
                  </a:lnTo>
                  <a:lnTo>
                    <a:pt x="729" y="593"/>
                  </a:lnTo>
                  <a:close/>
                  <a:moveTo>
                    <a:pt x="705" y="232"/>
                  </a:moveTo>
                  <a:lnTo>
                    <a:pt x="696" y="234"/>
                  </a:lnTo>
                  <a:lnTo>
                    <a:pt x="688" y="238"/>
                  </a:lnTo>
                  <a:lnTo>
                    <a:pt x="682" y="243"/>
                  </a:lnTo>
                  <a:lnTo>
                    <a:pt x="678" y="251"/>
                  </a:lnTo>
                  <a:lnTo>
                    <a:pt x="676" y="261"/>
                  </a:lnTo>
                  <a:lnTo>
                    <a:pt x="676" y="410"/>
                  </a:lnTo>
                  <a:lnTo>
                    <a:pt x="682" y="452"/>
                  </a:lnTo>
                  <a:lnTo>
                    <a:pt x="698" y="491"/>
                  </a:lnTo>
                  <a:lnTo>
                    <a:pt x="723" y="524"/>
                  </a:lnTo>
                  <a:lnTo>
                    <a:pt x="754" y="551"/>
                  </a:lnTo>
                  <a:lnTo>
                    <a:pt x="791" y="568"/>
                  </a:lnTo>
                  <a:lnTo>
                    <a:pt x="831" y="576"/>
                  </a:lnTo>
                  <a:lnTo>
                    <a:pt x="863" y="572"/>
                  </a:lnTo>
                  <a:lnTo>
                    <a:pt x="894" y="564"/>
                  </a:lnTo>
                  <a:lnTo>
                    <a:pt x="921" y="551"/>
                  </a:lnTo>
                  <a:lnTo>
                    <a:pt x="946" y="530"/>
                  </a:lnTo>
                  <a:lnTo>
                    <a:pt x="967" y="506"/>
                  </a:lnTo>
                  <a:lnTo>
                    <a:pt x="983" y="479"/>
                  </a:lnTo>
                  <a:lnTo>
                    <a:pt x="990" y="448"/>
                  </a:lnTo>
                  <a:lnTo>
                    <a:pt x="994" y="417"/>
                  </a:lnTo>
                  <a:lnTo>
                    <a:pt x="994" y="261"/>
                  </a:lnTo>
                  <a:lnTo>
                    <a:pt x="992" y="251"/>
                  </a:lnTo>
                  <a:lnTo>
                    <a:pt x="989" y="243"/>
                  </a:lnTo>
                  <a:lnTo>
                    <a:pt x="983" y="238"/>
                  </a:lnTo>
                  <a:lnTo>
                    <a:pt x="975" y="234"/>
                  </a:lnTo>
                  <a:lnTo>
                    <a:pt x="967" y="232"/>
                  </a:lnTo>
                  <a:lnTo>
                    <a:pt x="705" y="232"/>
                  </a:lnTo>
                  <a:close/>
                  <a:moveTo>
                    <a:pt x="731" y="50"/>
                  </a:moveTo>
                  <a:lnTo>
                    <a:pt x="723" y="52"/>
                  </a:lnTo>
                  <a:lnTo>
                    <a:pt x="715" y="56"/>
                  </a:lnTo>
                  <a:lnTo>
                    <a:pt x="709" y="62"/>
                  </a:lnTo>
                  <a:lnTo>
                    <a:pt x="705" y="69"/>
                  </a:lnTo>
                  <a:lnTo>
                    <a:pt x="704" y="77"/>
                  </a:lnTo>
                  <a:lnTo>
                    <a:pt x="702" y="85"/>
                  </a:lnTo>
                  <a:lnTo>
                    <a:pt x="698" y="92"/>
                  </a:lnTo>
                  <a:lnTo>
                    <a:pt x="694" y="96"/>
                  </a:lnTo>
                  <a:lnTo>
                    <a:pt x="686" y="100"/>
                  </a:lnTo>
                  <a:lnTo>
                    <a:pt x="678" y="102"/>
                  </a:lnTo>
                  <a:lnTo>
                    <a:pt x="657" y="106"/>
                  </a:lnTo>
                  <a:lnTo>
                    <a:pt x="641" y="118"/>
                  </a:lnTo>
                  <a:lnTo>
                    <a:pt x="630" y="135"/>
                  </a:lnTo>
                  <a:lnTo>
                    <a:pt x="624" y="156"/>
                  </a:lnTo>
                  <a:lnTo>
                    <a:pt x="624" y="286"/>
                  </a:lnTo>
                  <a:lnTo>
                    <a:pt x="626" y="294"/>
                  </a:lnTo>
                  <a:lnTo>
                    <a:pt x="628" y="299"/>
                  </a:lnTo>
                  <a:lnTo>
                    <a:pt x="628" y="261"/>
                  </a:lnTo>
                  <a:lnTo>
                    <a:pt x="632" y="236"/>
                  </a:lnTo>
                  <a:lnTo>
                    <a:pt x="643" y="214"/>
                  </a:lnTo>
                  <a:lnTo>
                    <a:pt x="659" y="199"/>
                  </a:lnTo>
                  <a:lnTo>
                    <a:pt x="680" y="187"/>
                  </a:lnTo>
                  <a:lnTo>
                    <a:pt x="705" y="183"/>
                  </a:lnTo>
                  <a:lnTo>
                    <a:pt x="967" y="183"/>
                  </a:lnTo>
                  <a:lnTo>
                    <a:pt x="990" y="187"/>
                  </a:lnTo>
                  <a:lnTo>
                    <a:pt x="1012" y="199"/>
                  </a:lnTo>
                  <a:lnTo>
                    <a:pt x="1029" y="214"/>
                  </a:lnTo>
                  <a:lnTo>
                    <a:pt x="1039" y="236"/>
                  </a:lnTo>
                  <a:lnTo>
                    <a:pt x="1043" y="261"/>
                  </a:lnTo>
                  <a:lnTo>
                    <a:pt x="1043" y="299"/>
                  </a:lnTo>
                  <a:lnTo>
                    <a:pt x="1047" y="294"/>
                  </a:lnTo>
                  <a:lnTo>
                    <a:pt x="1047" y="286"/>
                  </a:lnTo>
                  <a:lnTo>
                    <a:pt x="1047" y="156"/>
                  </a:lnTo>
                  <a:lnTo>
                    <a:pt x="1041" y="121"/>
                  </a:lnTo>
                  <a:lnTo>
                    <a:pt x="1027" y="92"/>
                  </a:lnTo>
                  <a:lnTo>
                    <a:pt x="1004" y="69"/>
                  </a:lnTo>
                  <a:lnTo>
                    <a:pt x="975" y="56"/>
                  </a:lnTo>
                  <a:lnTo>
                    <a:pt x="940" y="50"/>
                  </a:lnTo>
                  <a:lnTo>
                    <a:pt x="731" y="50"/>
                  </a:lnTo>
                  <a:close/>
                  <a:moveTo>
                    <a:pt x="731" y="0"/>
                  </a:moveTo>
                  <a:lnTo>
                    <a:pt x="940" y="0"/>
                  </a:lnTo>
                  <a:lnTo>
                    <a:pt x="983" y="5"/>
                  </a:lnTo>
                  <a:lnTo>
                    <a:pt x="1020" y="21"/>
                  </a:lnTo>
                  <a:lnTo>
                    <a:pt x="1051" y="46"/>
                  </a:lnTo>
                  <a:lnTo>
                    <a:pt x="1074" y="77"/>
                  </a:lnTo>
                  <a:lnTo>
                    <a:pt x="1091" y="114"/>
                  </a:lnTo>
                  <a:lnTo>
                    <a:pt x="1095" y="156"/>
                  </a:lnTo>
                  <a:lnTo>
                    <a:pt x="1095" y="286"/>
                  </a:lnTo>
                  <a:lnTo>
                    <a:pt x="1091" y="311"/>
                  </a:lnTo>
                  <a:lnTo>
                    <a:pt x="1082" y="332"/>
                  </a:lnTo>
                  <a:lnTo>
                    <a:pt x="1064" y="348"/>
                  </a:lnTo>
                  <a:lnTo>
                    <a:pt x="1043" y="359"/>
                  </a:lnTo>
                  <a:lnTo>
                    <a:pt x="1043" y="417"/>
                  </a:lnTo>
                  <a:lnTo>
                    <a:pt x="1041" y="454"/>
                  </a:lnTo>
                  <a:lnTo>
                    <a:pt x="1029" y="491"/>
                  </a:lnTo>
                  <a:lnTo>
                    <a:pt x="1014" y="524"/>
                  </a:lnTo>
                  <a:lnTo>
                    <a:pt x="990" y="555"/>
                  </a:lnTo>
                  <a:lnTo>
                    <a:pt x="990" y="601"/>
                  </a:lnTo>
                  <a:lnTo>
                    <a:pt x="996" y="601"/>
                  </a:lnTo>
                  <a:lnTo>
                    <a:pt x="1000" y="603"/>
                  </a:lnTo>
                  <a:lnTo>
                    <a:pt x="1179" y="661"/>
                  </a:lnTo>
                  <a:lnTo>
                    <a:pt x="1210" y="677"/>
                  </a:lnTo>
                  <a:lnTo>
                    <a:pt x="1235" y="700"/>
                  </a:lnTo>
                  <a:lnTo>
                    <a:pt x="1254" y="727"/>
                  </a:lnTo>
                  <a:lnTo>
                    <a:pt x="1264" y="760"/>
                  </a:lnTo>
                  <a:lnTo>
                    <a:pt x="1334" y="1123"/>
                  </a:lnTo>
                  <a:lnTo>
                    <a:pt x="1336" y="1160"/>
                  </a:lnTo>
                  <a:lnTo>
                    <a:pt x="1326" y="1197"/>
                  </a:lnTo>
                  <a:lnTo>
                    <a:pt x="1308" y="1228"/>
                  </a:lnTo>
                  <a:lnTo>
                    <a:pt x="1648" y="1228"/>
                  </a:lnTo>
                  <a:lnTo>
                    <a:pt x="1655" y="1230"/>
                  </a:lnTo>
                  <a:lnTo>
                    <a:pt x="1661" y="1233"/>
                  </a:lnTo>
                  <a:lnTo>
                    <a:pt x="1667" y="1237"/>
                  </a:lnTo>
                  <a:lnTo>
                    <a:pt x="1671" y="1245"/>
                  </a:lnTo>
                  <a:lnTo>
                    <a:pt x="1673" y="1253"/>
                  </a:lnTo>
                  <a:lnTo>
                    <a:pt x="1671" y="1261"/>
                  </a:lnTo>
                  <a:lnTo>
                    <a:pt x="1667" y="1266"/>
                  </a:lnTo>
                  <a:lnTo>
                    <a:pt x="1661" y="1272"/>
                  </a:lnTo>
                  <a:lnTo>
                    <a:pt x="1655" y="1276"/>
                  </a:lnTo>
                  <a:lnTo>
                    <a:pt x="1648" y="1276"/>
                  </a:lnTo>
                  <a:lnTo>
                    <a:pt x="25" y="1276"/>
                  </a:lnTo>
                  <a:lnTo>
                    <a:pt x="17" y="1276"/>
                  </a:lnTo>
                  <a:lnTo>
                    <a:pt x="9" y="1272"/>
                  </a:lnTo>
                  <a:lnTo>
                    <a:pt x="4" y="1266"/>
                  </a:lnTo>
                  <a:lnTo>
                    <a:pt x="2" y="1261"/>
                  </a:lnTo>
                  <a:lnTo>
                    <a:pt x="0" y="1253"/>
                  </a:lnTo>
                  <a:lnTo>
                    <a:pt x="2" y="1245"/>
                  </a:lnTo>
                  <a:lnTo>
                    <a:pt x="4" y="1237"/>
                  </a:lnTo>
                  <a:lnTo>
                    <a:pt x="9" y="1233"/>
                  </a:lnTo>
                  <a:lnTo>
                    <a:pt x="17" y="1230"/>
                  </a:lnTo>
                  <a:lnTo>
                    <a:pt x="25" y="1228"/>
                  </a:lnTo>
                  <a:lnTo>
                    <a:pt x="364" y="1228"/>
                  </a:lnTo>
                  <a:lnTo>
                    <a:pt x="345" y="1197"/>
                  </a:lnTo>
                  <a:lnTo>
                    <a:pt x="337" y="1160"/>
                  </a:lnTo>
                  <a:lnTo>
                    <a:pt x="337" y="1123"/>
                  </a:lnTo>
                  <a:lnTo>
                    <a:pt x="407" y="760"/>
                  </a:lnTo>
                  <a:lnTo>
                    <a:pt x="419" y="727"/>
                  </a:lnTo>
                  <a:lnTo>
                    <a:pt x="438" y="700"/>
                  </a:lnTo>
                  <a:lnTo>
                    <a:pt x="463" y="677"/>
                  </a:lnTo>
                  <a:lnTo>
                    <a:pt x="494" y="661"/>
                  </a:lnTo>
                  <a:lnTo>
                    <a:pt x="671" y="603"/>
                  </a:lnTo>
                  <a:lnTo>
                    <a:pt x="676" y="601"/>
                  </a:lnTo>
                  <a:lnTo>
                    <a:pt x="680" y="601"/>
                  </a:lnTo>
                  <a:lnTo>
                    <a:pt x="680" y="551"/>
                  </a:lnTo>
                  <a:lnTo>
                    <a:pt x="659" y="520"/>
                  </a:lnTo>
                  <a:lnTo>
                    <a:pt x="641" y="487"/>
                  </a:lnTo>
                  <a:lnTo>
                    <a:pt x="632" y="448"/>
                  </a:lnTo>
                  <a:lnTo>
                    <a:pt x="628" y="410"/>
                  </a:lnTo>
                  <a:lnTo>
                    <a:pt x="628" y="359"/>
                  </a:lnTo>
                  <a:lnTo>
                    <a:pt x="607" y="348"/>
                  </a:lnTo>
                  <a:lnTo>
                    <a:pt x="591" y="332"/>
                  </a:lnTo>
                  <a:lnTo>
                    <a:pt x="579" y="311"/>
                  </a:lnTo>
                  <a:lnTo>
                    <a:pt x="576" y="286"/>
                  </a:lnTo>
                  <a:lnTo>
                    <a:pt x="576" y="156"/>
                  </a:lnTo>
                  <a:lnTo>
                    <a:pt x="579" y="127"/>
                  </a:lnTo>
                  <a:lnTo>
                    <a:pt x="591" y="102"/>
                  </a:lnTo>
                  <a:lnTo>
                    <a:pt x="609" y="81"/>
                  </a:lnTo>
                  <a:lnTo>
                    <a:pt x="632" y="65"/>
                  </a:lnTo>
                  <a:lnTo>
                    <a:pt x="657" y="56"/>
                  </a:lnTo>
                  <a:lnTo>
                    <a:pt x="669" y="33"/>
                  </a:lnTo>
                  <a:lnTo>
                    <a:pt x="684" y="15"/>
                  </a:lnTo>
                  <a:lnTo>
                    <a:pt x="705" y="5"/>
                  </a:lnTo>
                  <a:lnTo>
                    <a:pt x="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2" name="Freeform 14">
              <a:extLst>
                <a:ext uri="{FF2B5EF4-FFF2-40B4-BE49-F238E27FC236}">
                  <a16:creationId xmlns:a16="http://schemas.microsoft.com/office/drawing/2014/main" id="{1AD1A360-82C6-47C9-87C6-5BB0A7207166}"/>
                </a:ext>
              </a:extLst>
            </p:cNvPr>
            <p:cNvSpPr>
              <a:spLocks noEditPoints="1"/>
            </p:cNvSpPr>
            <p:nvPr/>
          </p:nvSpPr>
          <p:spPr bwMode="auto">
            <a:xfrm>
              <a:off x="7213601" y="4387850"/>
              <a:ext cx="242888" cy="241300"/>
            </a:xfrm>
            <a:custGeom>
              <a:avLst/>
              <a:gdLst>
                <a:gd name="T0" fmla="*/ 75 w 153"/>
                <a:gd name="T1" fmla="*/ 48 h 152"/>
                <a:gd name="T2" fmla="*/ 68 w 153"/>
                <a:gd name="T3" fmla="*/ 50 h 152"/>
                <a:gd name="T4" fmla="*/ 60 w 153"/>
                <a:gd name="T5" fmla="*/ 54 h 152"/>
                <a:gd name="T6" fmla="*/ 54 w 153"/>
                <a:gd name="T7" fmla="*/ 60 h 152"/>
                <a:gd name="T8" fmla="*/ 50 w 153"/>
                <a:gd name="T9" fmla="*/ 67 h 152"/>
                <a:gd name="T10" fmla="*/ 48 w 153"/>
                <a:gd name="T11" fmla="*/ 75 h 152"/>
                <a:gd name="T12" fmla="*/ 50 w 153"/>
                <a:gd name="T13" fmla="*/ 85 h 152"/>
                <a:gd name="T14" fmla="*/ 54 w 153"/>
                <a:gd name="T15" fmla="*/ 92 h 152"/>
                <a:gd name="T16" fmla="*/ 60 w 153"/>
                <a:gd name="T17" fmla="*/ 98 h 152"/>
                <a:gd name="T18" fmla="*/ 68 w 153"/>
                <a:gd name="T19" fmla="*/ 102 h 152"/>
                <a:gd name="T20" fmla="*/ 75 w 153"/>
                <a:gd name="T21" fmla="*/ 104 h 152"/>
                <a:gd name="T22" fmla="*/ 85 w 153"/>
                <a:gd name="T23" fmla="*/ 102 h 152"/>
                <a:gd name="T24" fmla="*/ 93 w 153"/>
                <a:gd name="T25" fmla="*/ 98 h 152"/>
                <a:gd name="T26" fmla="*/ 99 w 153"/>
                <a:gd name="T27" fmla="*/ 92 h 152"/>
                <a:gd name="T28" fmla="*/ 103 w 153"/>
                <a:gd name="T29" fmla="*/ 85 h 152"/>
                <a:gd name="T30" fmla="*/ 104 w 153"/>
                <a:gd name="T31" fmla="*/ 75 h 152"/>
                <a:gd name="T32" fmla="*/ 103 w 153"/>
                <a:gd name="T33" fmla="*/ 67 h 152"/>
                <a:gd name="T34" fmla="*/ 99 w 153"/>
                <a:gd name="T35" fmla="*/ 60 h 152"/>
                <a:gd name="T36" fmla="*/ 93 w 153"/>
                <a:gd name="T37" fmla="*/ 54 h 152"/>
                <a:gd name="T38" fmla="*/ 85 w 153"/>
                <a:gd name="T39" fmla="*/ 50 h 152"/>
                <a:gd name="T40" fmla="*/ 75 w 153"/>
                <a:gd name="T41" fmla="*/ 48 h 152"/>
                <a:gd name="T42" fmla="*/ 75 w 153"/>
                <a:gd name="T43" fmla="*/ 0 h 152"/>
                <a:gd name="T44" fmla="*/ 101 w 153"/>
                <a:gd name="T45" fmla="*/ 4 h 152"/>
                <a:gd name="T46" fmla="*/ 122 w 153"/>
                <a:gd name="T47" fmla="*/ 13 h 152"/>
                <a:gd name="T48" fmla="*/ 137 w 153"/>
                <a:gd name="T49" fmla="*/ 31 h 152"/>
                <a:gd name="T50" fmla="*/ 149 w 153"/>
                <a:gd name="T51" fmla="*/ 52 h 152"/>
                <a:gd name="T52" fmla="*/ 153 w 153"/>
                <a:gd name="T53" fmla="*/ 75 h 152"/>
                <a:gd name="T54" fmla="*/ 149 w 153"/>
                <a:gd name="T55" fmla="*/ 100 h 152"/>
                <a:gd name="T56" fmla="*/ 137 w 153"/>
                <a:gd name="T57" fmla="*/ 121 h 152"/>
                <a:gd name="T58" fmla="*/ 122 w 153"/>
                <a:gd name="T59" fmla="*/ 137 h 152"/>
                <a:gd name="T60" fmla="*/ 101 w 153"/>
                <a:gd name="T61" fmla="*/ 149 h 152"/>
                <a:gd name="T62" fmla="*/ 75 w 153"/>
                <a:gd name="T63" fmla="*/ 152 h 152"/>
                <a:gd name="T64" fmla="*/ 52 w 153"/>
                <a:gd name="T65" fmla="*/ 149 h 152"/>
                <a:gd name="T66" fmla="*/ 31 w 153"/>
                <a:gd name="T67" fmla="*/ 137 h 152"/>
                <a:gd name="T68" fmla="*/ 13 w 153"/>
                <a:gd name="T69" fmla="*/ 121 h 152"/>
                <a:gd name="T70" fmla="*/ 4 w 153"/>
                <a:gd name="T71" fmla="*/ 100 h 152"/>
                <a:gd name="T72" fmla="*/ 0 w 153"/>
                <a:gd name="T73" fmla="*/ 75 h 152"/>
                <a:gd name="T74" fmla="*/ 4 w 153"/>
                <a:gd name="T75" fmla="*/ 52 h 152"/>
                <a:gd name="T76" fmla="*/ 13 w 153"/>
                <a:gd name="T77" fmla="*/ 31 h 152"/>
                <a:gd name="T78" fmla="*/ 31 w 153"/>
                <a:gd name="T79" fmla="*/ 13 h 152"/>
                <a:gd name="T80" fmla="*/ 52 w 153"/>
                <a:gd name="T81" fmla="*/ 4 h 152"/>
                <a:gd name="T82" fmla="*/ 75 w 153"/>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52">
                  <a:moveTo>
                    <a:pt x="75" y="48"/>
                  </a:moveTo>
                  <a:lnTo>
                    <a:pt x="68" y="50"/>
                  </a:lnTo>
                  <a:lnTo>
                    <a:pt x="60" y="54"/>
                  </a:lnTo>
                  <a:lnTo>
                    <a:pt x="54" y="60"/>
                  </a:lnTo>
                  <a:lnTo>
                    <a:pt x="50" y="67"/>
                  </a:lnTo>
                  <a:lnTo>
                    <a:pt x="48" y="75"/>
                  </a:lnTo>
                  <a:lnTo>
                    <a:pt x="50" y="85"/>
                  </a:lnTo>
                  <a:lnTo>
                    <a:pt x="54" y="92"/>
                  </a:lnTo>
                  <a:lnTo>
                    <a:pt x="60" y="98"/>
                  </a:lnTo>
                  <a:lnTo>
                    <a:pt x="68" y="102"/>
                  </a:lnTo>
                  <a:lnTo>
                    <a:pt x="75" y="104"/>
                  </a:lnTo>
                  <a:lnTo>
                    <a:pt x="85" y="102"/>
                  </a:lnTo>
                  <a:lnTo>
                    <a:pt x="93" y="98"/>
                  </a:lnTo>
                  <a:lnTo>
                    <a:pt x="99" y="92"/>
                  </a:lnTo>
                  <a:lnTo>
                    <a:pt x="103" y="85"/>
                  </a:lnTo>
                  <a:lnTo>
                    <a:pt x="104" y="75"/>
                  </a:lnTo>
                  <a:lnTo>
                    <a:pt x="103" y="67"/>
                  </a:lnTo>
                  <a:lnTo>
                    <a:pt x="99" y="60"/>
                  </a:lnTo>
                  <a:lnTo>
                    <a:pt x="93" y="54"/>
                  </a:lnTo>
                  <a:lnTo>
                    <a:pt x="85" y="50"/>
                  </a:lnTo>
                  <a:lnTo>
                    <a:pt x="75" y="48"/>
                  </a:lnTo>
                  <a:close/>
                  <a:moveTo>
                    <a:pt x="75" y="0"/>
                  </a:moveTo>
                  <a:lnTo>
                    <a:pt x="101" y="4"/>
                  </a:lnTo>
                  <a:lnTo>
                    <a:pt x="122" y="13"/>
                  </a:lnTo>
                  <a:lnTo>
                    <a:pt x="137" y="31"/>
                  </a:lnTo>
                  <a:lnTo>
                    <a:pt x="149" y="52"/>
                  </a:lnTo>
                  <a:lnTo>
                    <a:pt x="153" y="75"/>
                  </a:lnTo>
                  <a:lnTo>
                    <a:pt x="149" y="100"/>
                  </a:lnTo>
                  <a:lnTo>
                    <a:pt x="137" y="121"/>
                  </a:lnTo>
                  <a:lnTo>
                    <a:pt x="122" y="137"/>
                  </a:lnTo>
                  <a:lnTo>
                    <a:pt x="101" y="149"/>
                  </a:lnTo>
                  <a:lnTo>
                    <a:pt x="75" y="152"/>
                  </a:lnTo>
                  <a:lnTo>
                    <a:pt x="52" y="149"/>
                  </a:lnTo>
                  <a:lnTo>
                    <a:pt x="31" y="137"/>
                  </a:lnTo>
                  <a:lnTo>
                    <a:pt x="13" y="121"/>
                  </a:lnTo>
                  <a:lnTo>
                    <a:pt x="4" y="100"/>
                  </a:lnTo>
                  <a:lnTo>
                    <a:pt x="0" y="75"/>
                  </a:lnTo>
                  <a:lnTo>
                    <a:pt x="4" y="52"/>
                  </a:lnTo>
                  <a:lnTo>
                    <a:pt x="13" y="31"/>
                  </a:lnTo>
                  <a:lnTo>
                    <a:pt x="31" y="13"/>
                  </a:lnTo>
                  <a:lnTo>
                    <a:pt x="52" y="4"/>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94" name="!!Text1">
            <a:extLst>
              <a:ext uri="{FF2B5EF4-FFF2-40B4-BE49-F238E27FC236}">
                <a16:creationId xmlns:a16="http://schemas.microsoft.com/office/drawing/2014/main" id="{892A1B57-467A-4331-9AF8-10A8ABB518A4}"/>
              </a:ext>
            </a:extLst>
          </p:cNvPr>
          <p:cNvSpPr txBox="1"/>
          <p:nvPr/>
        </p:nvSpPr>
        <p:spPr>
          <a:xfrm>
            <a:off x="3247275" y="2275330"/>
            <a:ext cx="1270481" cy="609398"/>
          </a:xfrm>
          <a:prstGeom prst="rect">
            <a:avLst/>
          </a:prstGeom>
          <a:noFill/>
        </p:spPr>
        <p:txBody>
          <a:bodyPr wrap="square" rtlCol="0">
            <a:spAutoFit/>
          </a:bodyPr>
          <a:lstStyle/>
          <a:p>
            <a:pPr algn="ctr">
              <a:lnSpc>
                <a:spcPct val="80000"/>
              </a:lnSpc>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gn="ctr">
              <a:lnSpc>
                <a:spcPct val="80000"/>
              </a:lnSpc>
            </a:pPr>
            <a:r>
              <a:rPr lang="en-US" sz="1400" kern="0" dirty="0">
                <a:solidFill>
                  <a:schemeClr val="accent5"/>
                </a:solidFill>
                <a:latin typeface="Segoe UI" panose="020B0502040204020203" pitchFamily="34" charset="0"/>
                <a:cs typeface="Segoe UI" panose="020B0502040204020203" pitchFamily="34" charset="0"/>
              </a:rPr>
              <a:t>Pre </a:t>
            </a:r>
          </a:p>
          <a:p>
            <a:pPr algn="ctr">
              <a:lnSpc>
                <a:spcPct val="80000"/>
              </a:lnSpc>
            </a:pPr>
            <a:r>
              <a:rPr lang="en-US" sz="1400" kern="0" dirty="0">
                <a:solidFill>
                  <a:schemeClr val="accent5"/>
                </a:solidFill>
                <a:latin typeface="Segoe UI" panose="020B0502040204020203" pitchFamily="34" charset="0"/>
                <a:cs typeface="Segoe UI" panose="020B0502040204020203" pitchFamily="34" charset="0"/>
              </a:rPr>
              <a:t>enumeration</a:t>
            </a:r>
          </a:p>
        </p:txBody>
      </p:sp>
      <p:sp>
        <p:nvSpPr>
          <p:cNvPr id="95" name="!!Text1">
            <a:extLst>
              <a:ext uri="{FF2B5EF4-FFF2-40B4-BE49-F238E27FC236}">
                <a16:creationId xmlns:a16="http://schemas.microsoft.com/office/drawing/2014/main" id="{892A1B57-467A-4331-9AF8-10A8ABB518A4}"/>
              </a:ext>
            </a:extLst>
          </p:cNvPr>
          <p:cNvSpPr txBox="1"/>
          <p:nvPr/>
        </p:nvSpPr>
        <p:spPr>
          <a:xfrm>
            <a:off x="4681333" y="3029287"/>
            <a:ext cx="1270481" cy="437043"/>
          </a:xfrm>
          <a:prstGeom prst="rect">
            <a:avLst/>
          </a:prstGeom>
          <a:noFill/>
        </p:spPr>
        <p:txBody>
          <a:bodyPr wrap="square" rtlCol="0">
            <a:spAutoFit/>
          </a:bodyPr>
          <a:lstStyle/>
          <a:p>
            <a:pPr algn="ctr">
              <a:lnSpc>
                <a:spcPct val="80000"/>
              </a:lnSpc>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gn="ctr">
              <a:lnSpc>
                <a:spcPct val="80000"/>
              </a:lnSpc>
            </a:pPr>
            <a:r>
              <a:rPr lang="en-US" sz="1400" kern="0" dirty="0">
                <a:solidFill>
                  <a:schemeClr val="bg2">
                    <a:lumMod val="50000"/>
                  </a:schemeClr>
                </a:solidFill>
                <a:latin typeface="Segoe UI" panose="020B0502040204020203" pitchFamily="34" charset="0"/>
                <a:cs typeface="Segoe UI" panose="020B0502040204020203" pitchFamily="34" charset="0"/>
              </a:rPr>
              <a:t>Enumeration</a:t>
            </a:r>
          </a:p>
        </p:txBody>
      </p:sp>
      <p:sp>
        <p:nvSpPr>
          <p:cNvPr id="96" name="!!Text1">
            <a:extLst>
              <a:ext uri="{FF2B5EF4-FFF2-40B4-BE49-F238E27FC236}">
                <a16:creationId xmlns:a16="http://schemas.microsoft.com/office/drawing/2014/main" id="{892A1B57-467A-4331-9AF8-10A8ABB518A4}"/>
              </a:ext>
            </a:extLst>
          </p:cNvPr>
          <p:cNvSpPr txBox="1"/>
          <p:nvPr/>
        </p:nvSpPr>
        <p:spPr>
          <a:xfrm>
            <a:off x="3669577" y="4015682"/>
            <a:ext cx="1270481" cy="437043"/>
          </a:xfrm>
          <a:prstGeom prst="rect">
            <a:avLst/>
          </a:prstGeom>
          <a:noFill/>
        </p:spPr>
        <p:txBody>
          <a:bodyPr wrap="square" rtlCol="0">
            <a:spAutoFit/>
          </a:bodyPr>
          <a:lstStyle/>
          <a:p>
            <a:pPr algn="ctr">
              <a:lnSpc>
                <a:spcPct val="80000"/>
              </a:lnSpc>
            </a:pPr>
            <a:r>
              <a:rPr lang="en-US" sz="1400" kern="0" dirty="0">
                <a:solidFill>
                  <a:schemeClr val="accent3">
                    <a:lumMod val="75000"/>
                  </a:schemeClr>
                </a:solidFill>
                <a:latin typeface="Segoe UI" panose="020B0502040204020203" pitchFamily="34" charset="0"/>
                <a:cs typeface="Segoe UI" panose="020B0502040204020203" pitchFamily="34" charset="0"/>
              </a:rPr>
              <a:t>Post</a:t>
            </a:r>
          </a:p>
          <a:p>
            <a:pPr algn="ctr">
              <a:lnSpc>
                <a:spcPct val="80000"/>
              </a:lnSpc>
            </a:pPr>
            <a:r>
              <a:rPr lang="en-US" sz="1400" kern="0" dirty="0">
                <a:solidFill>
                  <a:schemeClr val="accent3">
                    <a:lumMod val="75000"/>
                  </a:schemeClr>
                </a:solidFill>
                <a:latin typeface="Segoe UI" panose="020B0502040204020203" pitchFamily="34" charset="0"/>
                <a:cs typeface="Segoe UI" panose="020B0502040204020203" pitchFamily="34" charset="0"/>
              </a:rPr>
              <a:t>enumeration</a:t>
            </a:r>
          </a:p>
        </p:txBody>
      </p:sp>
      <p:sp>
        <p:nvSpPr>
          <p:cNvPr id="97" name="!!Text1">
            <a:extLst>
              <a:ext uri="{FF2B5EF4-FFF2-40B4-BE49-F238E27FC236}">
                <a16:creationId xmlns:a16="http://schemas.microsoft.com/office/drawing/2014/main" id="{892A1B57-467A-4331-9AF8-10A8ABB518A4}"/>
              </a:ext>
            </a:extLst>
          </p:cNvPr>
          <p:cNvSpPr txBox="1"/>
          <p:nvPr/>
        </p:nvSpPr>
        <p:spPr>
          <a:xfrm>
            <a:off x="6257073" y="1673665"/>
            <a:ext cx="2491392" cy="2135969"/>
          </a:xfrm>
          <a:prstGeom prst="rect">
            <a:avLst/>
          </a:prstGeom>
          <a:noFill/>
        </p:spPr>
        <p:txBody>
          <a:bodyPr wrap="square" rtlCol="0">
            <a:spAutoFit/>
          </a:bodyPr>
          <a:lstStyle/>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Training on the use of tablets / applications</a:t>
            </a:r>
          </a:p>
          <a:p>
            <a:pPr marL="171450" indent="-171450">
              <a:lnSpc>
                <a:spcPct val="80000"/>
              </a:lnSpc>
              <a:buFont typeface="Arial" pitchFamily="34" charset="0"/>
              <a:buChar char="•"/>
            </a:pPr>
            <a:endParaRPr lang="en-US" sz="1200" kern="0" dirty="0">
              <a:solidFill>
                <a:schemeClr val="bg2">
                  <a:lumMod val="25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US" sz="1200" kern="0" dirty="0">
                <a:solidFill>
                  <a:schemeClr val="bg2">
                    <a:lumMod val="25000"/>
                  </a:schemeClr>
                </a:solidFill>
                <a:latin typeface="Segoe UI" panose="020B0502040204020203" pitchFamily="34" charset="0"/>
                <a:cs typeface="Segoe UI" panose="020B0502040204020203" pitchFamily="34" charset="0"/>
              </a:rPr>
              <a:t>Support to the fieldwork staff</a:t>
            </a:r>
          </a:p>
          <a:p>
            <a:pPr marL="171450" indent="-171450">
              <a:lnSpc>
                <a:spcPct val="80000"/>
              </a:lnSpc>
              <a:buFont typeface="Arial" pitchFamily="34" charset="0"/>
              <a:buChar char="•"/>
            </a:pPr>
            <a:endParaRPr lang="en-US" sz="1200" kern="0" dirty="0">
              <a:solidFill>
                <a:schemeClr val="bg2">
                  <a:lumMod val="25000"/>
                </a:schemeClr>
              </a:solidFill>
              <a:latin typeface="Segoe UI" panose="020B0502040204020203" pitchFamily="34" charset="0"/>
              <a:cs typeface="Segoe UI" panose="020B0502040204020203" pitchFamily="34" charset="0"/>
            </a:endParaRPr>
          </a:p>
          <a:p>
            <a:pPr marL="628650" lvl="1" indent="-171450">
              <a:lnSpc>
                <a:spcPct val="80000"/>
              </a:lnSpc>
              <a:buFont typeface="Arial" pitchFamily="34" charset="0"/>
              <a:buChar char="•"/>
            </a:pPr>
            <a:r>
              <a:rPr lang="en-US" sz="1200" kern="0" dirty="0">
                <a:solidFill>
                  <a:schemeClr val="bg2">
                    <a:lumMod val="25000"/>
                  </a:schemeClr>
                </a:solidFill>
                <a:latin typeface="Segoe UI" panose="020B0502040204020203" pitchFamily="34" charset="0"/>
                <a:cs typeface="Segoe UI" panose="020B0502040204020203" pitchFamily="34" charset="0"/>
              </a:rPr>
              <a:t>Headquarters staff</a:t>
            </a:r>
          </a:p>
          <a:p>
            <a:pPr marL="628650" lvl="1" indent="-171450">
              <a:lnSpc>
                <a:spcPct val="80000"/>
              </a:lnSpc>
              <a:buFont typeface="Arial" pitchFamily="34" charset="0"/>
              <a:buChar char="•"/>
            </a:pPr>
            <a:endParaRPr lang="en-US" sz="1200" kern="0" dirty="0">
              <a:solidFill>
                <a:schemeClr val="bg2">
                  <a:lumMod val="25000"/>
                </a:schemeClr>
              </a:solidFill>
              <a:latin typeface="Segoe UI" panose="020B0502040204020203" pitchFamily="34" charset="0"/>
              <a:cs typeface="Segoe UI" panose="020B0502040204020203" pitchFamily="34" charset="0"/>
            </a:endParaRPr>
          </a:p>
          <a:p>
            <a:pPr marL="628650" lvl="1" indent="-171450">
              <a:lnSpc>
                <a:spcPct val="80000"/>
              </a:lnSpc>
              <a:buFont typeface="Arial" pitchFamily="34" charset="0"/>
              <a:buChar char="•"/>
            </a:pPr>
            <a:r>
              <a:rPr lang="en-US" sz="1200" kern="0" dirty="0">
                <a:solidFill>
                  <a:schemeClr val="bg2">
                    <a:lumMod val="25000"/>
                  </a:schemeClr>
                </a:solidFill>
                <a:latin typeface="Segoe UI" panose="020B0502040204020203" pitchFamily="34" charset="0"/>
                <a:cs typeface="Segoe UI" panose="020B0502040204020203" pitchFamily="34" charset="0"/>
              </a:rPr>
              <a:t>IT supervisors</a:t>
            </a: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bg2">
                    <a:lumMod val="25000"/>
                  </a:schemeClr>
                </a:solidFill>
                <a:latin typeface="Segoe UI" panose="020B0502040204020203" pitchFamily="34" charset="0"/>
                <a:cs typeface="Segoe UI" panose="020B0502040204020203" pitchFamily="34" charset="0"/>
              </a:rPr>
              <a:t>Real-time updating of apps in cases of changes</a:t>
            </a: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8" name="!!Text1">
            <a:extLst>
              <a:ext uri="{FF2B5EF4-FFF2-40B4-BE49-F238E27FC236}">
                <a16:creationId xmlns:a16="http://schemas.microsoft.com/office/drawing/2014/main" id="{892A1B57-467A-4331-9AF8-10A8ABB518A4}"/>
              </a:ext>
            </a:extLst>
          </p:cNvPr>
          <p:cNvSpPr txBox="1"/>
          <p:nvPr/>
        </p:nvSpPr>
        <p:spPr>
          <a:xfrm>
            <a:off x="5436096" y="4185160"/>
            <a:ext cx="2432762" cy="2825389"/>
          </a:xfrm>
          <a:prstGeom prst="rect">
            <a:avLst/>
          </a:prstGeom>
          <a:noFill/>
        </p:spPr>
        <p:txBody>
          <a:bodyPr wrap="square" rtlCol="0">
            <a:spAutoFit/>
          </a:bodyPr>
          <a:lstStyle/>
          <a:p>
            <a:pPr marL="171450" indent="-171450">
              <a:lnSpc>
                <a:spcPct val="80000"/>
              </a:lnSpc>
              <a:buFont typeface="Arial" pitchFamily="34" charset="0"/>
              <a:buChar char="•"/>
            </a:pPr>
            <a:r>
              <a:rPr lang="en-GB" sz="1200" kern="0" dirty="0">
                <a:solidFill>
                  <a:schemeClr val="accent3">
                    <a:lumMod val="50000"/>
                  </a:schemeClr>
                </a:solidFill>
                <a:latin typeface="Segoe UI" panose="020B0502040204020203" pitchFamily="34" charset="0"/>
                <a:cs typeface="Segoe UI" panose="020B0502040204020203" pitchFamily="34" charset="0"/>
              </a:rPr>
              <a:t>Matching Census and PES results</a:t>
            </a:r>
          </a:p>
          <a:p>
            <a:pPr marL="171450" indent="-171450">
              <a:lnSpc>
                <a:spcPct val="80000"/>
              </a:lnSpc>
              <a:buFont typeface="Arial" pitchFamily="34" charset="0"/>
              <a:buChar char="•"/>
            </a:pPr>
            <a:endParaRPr lang="en-GB"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3">
                    <a:lumMod val="50000"/>
                  </a:schemeClr>
                </a:solidFill>
                <a:latin typeface="Segoe UI" panose="020B0502040204020203" pitchFamily="34" charset="0"/>
                <a:cs typeface="Segoe UI" panose="020B0502040204020203" pitchFamily="34" charset="0"/>
              </a:rPr>
              <a:t>Support in </a:t>
            </a:r>
            <a:r>
              <a:rPr lang="en-US" sz="1200" kern="0" dirty="0">
                <a:solidFill>
                  <a:schemeClr val="accent3">
                    <a:lumMod val="50000"/>
                  </a:schemeClr>
                </a:solidFill>
                <a:latin typeface="Segoe UI" panose="020B0502040204020203" pitchFamily="34" charset="0"/>
                <a:cs typeface="Segoe UI" panose="020B0502040204020203" pitchFamily="34" charset="0"/>
              </a:rPr>
              <a:t>data editing and imputation</a:t>
            </a:r>
          </a:p>
          <a:p>
            <a:pPr marL="171450" indent="-171450">
              <a:lnSpc>
                <a:spcPct val="80000"/>
              </a:lnSpc>
              <a:buFont typeface="Arial" pitchFamily="34" charset="0"/>
              <a:buChar char="•"/>
            </a:pPr>
            <a:endParaRPr lang="en-US"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3">
                    <a:lumMod val="50000"/>
                  </a:schemeClr>
                </a:solidFill>
                <a:latin typeface="Segoe UI" panose="020B0502040204020203" pitchFamily="34" charset="0"/>
                <a:cs typeface="Segoe UI" panose="020B0502040204020203" pitchFamily="34" charset="0"/>
              </a:rPr>
              <a:t>Support in data analysis and final Cens results</a:t>
            </a:r>
          </a:p>
          <a:p>
            <a:pPr marL="171450" indent="-171450">
              <a:lnSpc>
                <a:spcPct val="80000"/>
              </a:lnSpc>
              <a:buFont typeface="Arial" pitchFamily="34" charset="0"/>
              <a:buChar char="•"/>
            </a:pPr>
            <a:endParaRPr lang="en-GB"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r>
              <a:rPr lang="en-GB" sz="1200" kern="0" dirty="0">
                <a:solidFill>
                  <a:schemeClr val="accent3">
                    <a:lumMod val="50000"/>
                  </a:schemeClr>
                </a:solidFill>
                <a:latin typeface="Segoe UI" panose="020B0502040204020203" pitchFamily="34" charset="0"/>
                <a:cs typeface="Segoe UI" panose="020B0502040204020203" pitchFamily="34" charset="0"/>
              </a:rPr>
              <a:t>Support in data </a:t>
            </a:r>
            <a:r>
              <a:rPr lang="en-US" sz="1200" kern="0" dirty="0">
                <a:solidFill>
                  <a:schemeClr val="accent3">
                    <a:lumMod val="50000"/>
                  </a:schemeClr>
                </a:solidFill>
                <a:latin typeface="Segoe UI" panose="020B0502040204020203" pitchFamily="34" charset="0"/>
                <a:cs typeface="Segoe UI" panose="020B0502040204020203" pitchFamily="34" charset="0"/>
              </a:rPr>
              <a:t>preparation for dissemination</a:t>
            </a:r>
          </a:p>
          <a:p>
            <a:pPr marL="171450" indent="-171450">
              <a:lnSpc>
                <a:spcPct val="80000"/>
              </a:lnSpc>
              <a:buFont typeface="Arial" pitchFamily="34" charset="0"/>
              <a:buChar char="•"/>
            </a:pPr>
            <a:endParaRPr lang="en-US"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endParaRPr lang="en-US"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endParaRPr lang="en-GB" sz="1200" kern="0" dirty="0">
              <a:solidFill>
                <a:schemeClr val="accent3">
                  <a:lumMod val="50000"/>
                </a:schemeClr>
              </a:solidFill>
              <a:latin typeface="Segoe UI" panose="020B0502040204020203" pitchFamily="34" charset="0"/>
              <a:cs typeface="Segoe UI" panose="020B0502040204020203" pitchFamily="34" charset="0"/>
            </a:endParaRPr>
          </a:p>
          <a:p>
            <a:pPr marL="171450" indent="-171450">
              <a:lnSpc>
                <a:spcPct val="80000"/>
              </a:lnSpc>
              <a:buFont typeface="Arial" pitchFamily="34" charset="0"/>
              <a:buChar char="•"/>
            </a:pPr>
            <a:endParaRPr lang="en-US" sz="1200" kern="0" dirty="0">
              <a:solidFill>
                <a:schemeClr val="accent3">
                  <a:lumMod val="50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gn="ctr">
              <a:lnSpc>
                <a:spcPct val="80000"/>
              </a:lnSpc>
              <a:buFont typeface="Arial" pitchFamily="34" charset="0"/>
              <a:buChar char="•"/>
            </a:pPr>
            <a:endParaRPr lang="en-US" sz="1400" kern="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5189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08720"/>
            <a:ext cx="8229600" cy="5255543"/>
          </a:xfrm>
        </p:spPr>
        <p:txBody>
          <a:bodyPr/>
          <a:lstStyle/>
          <a:p>
            <a:pPr marL="0" indent="0">
              <a:buNone/>
            </a:pPr>
            <a:r>
              <a:rPr lang="en-GB" dirty="0">
                <a:latin typeface="Segoe UI" pitchFamily="34" charset="0"/>
                <a:cs typeface="Segoe UI" pitchFamily="34" charset="0"/>
              </a:rPr>
              <a:t>Modernisation</a:t>
            </a:r>
          </a:p>
          <a:p>
            <a:pPr lvl="1">
              <a:buFont typeface="Wingdings" pitchFamily="2" charset="2"/>
              <a:buChar char="§"/>
            </a:pPr>
            <a:r>
              <a:rPr lang="en-GB" dirty="0">
                <a:latin typeface="Segoe UI" pitchFamily="34" charset="0"/>
                <a:cs typeface="Segoe UI" pitchFamily="34" charset="0"/>
              </a:rPr>
              <a:t>Use of technology in all phases and sub-processes of the Census</a:t>
            </a:r>
          </a:p>
          <a:p>
            <a:pPr lvl="1">
              <a:buFont typeface="Wingdings" pitchFamily="2" charset="2"/>
              <a:buChar char="§"/>
            </a:pPr>
            <a:r>
              <a:rPr lang="en-GB" dirty="0">
                <a:latin typeface="Segoe UI" pitchFamily="34" charset="0"/>
                <a:cs typeface="Segoe UI" pitchFamily="34" charset="0"/>
              </a:rPr>
              <a:t>Monitoring based on quality and performance indicators</a:t>
            </a:r>
          </a:p>
          <a:p>
            <a:pPr lvl="1">
              <a:buFont typeface="Wingdings" pitchFamily="2" charset="2"/>
              <a:buChar char="§"/>
            </a:pPr>
            <a:r>
              <a:rPr lang="en-GB" dirty="0">
                <a:latin typeface="Segoe UI" pitchFamily="34" charset="0"/>
                <a:cs typeface="Segoe UI" pitchFamily="34" charset="0"/>
              </a:rPr>
              <a:t>Strategy for quality assurance and data quality</a:t>
            </a:r>
          </a:p>
          <a:p>
            <a:pPr lvl="1">
              <a:buFont typeface="Wingdings" pitchFamily="2" charset="2"/>
              <a:buChar char="§"/>
            </a:pPr>
            <a:r>
              <a:rPr lang="en-GB" dirty="0">
                <a:latin typeface="Segoe UI" pitchFamily="34" charset="0"/>
                <a:cs typeface="Segoe UI" pitchFamily="34" charset="0"/>
              </a:rPr>
              <a:t>Quality Management Plan</a:t>
            </a:r>
          </a:p>
          <a:p>
            <a:pPr lvl="1">
              <a:buFont typeface="Wingdings" pitchFamily="2" charset="2"/>
              <a:buChar char="§"/>
            </a:pPr>
            <a:r>
              <a:rPr lang="en-GB" dirty="0">
                <a:latin typeface="Segoe UI" pitchFamily="34" charset="0"/>
                <a:cs typeface="Segoe UI" pitchFamily="34" charset="0"/>
              </a:rPr>
              <a:t>High quality and real time data</a:t>
            </a:r>
          </a:p>
          <a:p>
            <a:endParaRPr lang="en-GB" dirty="0">
              <a:latin typeface="Segoe UI" pitchFamily="34" charset="0"/>
              <a:cs typeface="Segoe UI" pitchFamily="34" charset="0"/>
            </a:endParaRPr>
          </a:p>
          <a:p>
            <a:endParaRPr lang="en-GB" dirty="0">
              <a:latin typeface="Segoe UI" pitchFamily="34" charset="0"/>
              <a:cs typeface="Segoe UI" pitchFamily="34" charset="0"/>
            </a:endParaRPr>
          </a:p>
          <a:p>
            <a:endParaRPr lang="en-GB" dirty="0">
              <a:latin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7</a:t>
            </a:fld>
            <a:endParaRPr lang="en-US" altLang="sq-AL"/>
          </a:p>
        </p:txBody>
      </p:sp>
      <p:pic>
        <p:nvPicPr>
          <p:cNvPr id="4100" name="Picture 4" descr="175,668 Innovation Icons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7890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1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Wingdings" pitchFamily="2" charset="2"/>
              <a:buChar char="§"/>
            </a:pPr>
            <a:r>
              <a:rPr lang="en-GB" sz="2000" dirty="0">
                <a:latin typeface="Segoe UI" pitchFamily="34" charset="0"/>
                <a:cs typeface="Segoe UI" pitchFamily="34" charset="0"/>
              </a:rPr>
              <a:t>Real-time synchronisation of data from the tablet directly to INSTAT servers</a:t>
            </a:r>
          </a:p>
          <a:p>
            <a:pPr lvl="1">
              <a:buFont typeface="Wingdings" pitchFamily="2" charset="2"/>
              <a:buChar char="§"/>
            </a:pPr>
            <a:r>
              <a:rPr lang="en-GB" sz="2000" dirty="0">
                <a:latin typeface="Segoe UI" pitchFamily="34" charset="0"/>
                <a:cs typeface="Segoe UI" pitchFamily="34" charset="0"/>
              </a:rPr>
              <a:t>Update of CAPI applications in the field by downloading the latest versions from the server</a:t>
            </a:r>
          </a:p>
          <a:p>
            <a:pPr lvl="1">
              <a:buFont typeface="Wingdings" pitchFamily="2" charset="2"/>
              <a:buChar char="§"/>
            </a:pPr>
            <a:r>
              <a:rPr lang="en-GB" sz="2000" dirty="0">
                <a:latin typeface="Segoe UI" pitchFamily="34" charset="0"/>
                <a:cs typeface="Segoe UI" pitchFamily="34" charset="0"/>
              </a:rPr>
              <a:t>Sustainable back up system</a:t>
            </a:r>
          </a:p>
          <a:p>
            <a:pPr lvl="1">
              <a:buFont typeface="Wingdings" pitchFamily="2" charset="2"/>
              <a:buChar char="§"/>
            </a:pPr>
            <a:r>
              <a:rPr lang="en-GB" sz="2000" dirty="0">
                <a:latin typeface="Segoe UI" pitchFamily="34" charset="0"/>
                <a:cs typeface="Segoe UI" pitchFamily="34" charset="0"/>
              </a:rPr>
              <a:t>Data transfer protocols will be designed with specific security features, including encryption</a:t>
            </a:r>
          </a:p>
          <a:p>
            <a:pPr lvl="1">
              <a:buFont typeface="Wingdings" pitchFamily="2" charset="2"/>
              <a:buChar char="§"/>
            </a:pPr>
            <a:r>
              <a:rPr lang="en-GB" sz="2000" dirty="0">
                <a:latin typeface="Segoe UI" pitchFamily="34" charset="0"/>
                <a:cs typeface="Segoe UI" pitchFamily="34" charset="0"/>
              </a:rPr>
              <a:t>Confidentiality will be protected throughout the statistical production process</a:t>
            </a:r>
          </a:p>
          <a:p>
            <a:pPr lvl="1">
              <a:buFont typeface="Wingdings" pitchFamily="2" charset="2"/>
              <a:buChar char="§"/>
            </a:pPr>
            <a:endParaRPr lang="en-GB" sz="2000" dirty="0">
              <a:latin typeface="Segoe UI" pitchFamily="34" charset="0"/>
              <a:cs typeface="Segoe UI" pitchFamily="34" charset="0"/>
            </a:endParaRPr>
          </a:p>
          <a:p>
            <a:pPr lvl="1">
              <a:buFont typeface="Wingdings" pitchFamily="2" charset="2"/>
              <a:buChar char="§"/>
            </a:pPr>
            <a:endParaRPr lang="en-GB" sz="2000" dirty="0">
              <a:latin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8</a:t>
            </a:fld>
            <a:endParaRPr lang="en-US" altLang="sq-AL"/>
          </a:p>
        </p:txBody>
      </p:sp>
      <p:sp>
        <p:nvSpPr>
          <p:cNvPr id="4" name="Content Placeholder 2"/>
          <p:cNvSpPr txBox="1">
            <a:spLocks/>
          </p:cNvSpPr>
          <p:nvPr/>
        </p:nvSpPr>
        <p:spPr bwMode="auto">
          <a:xfrm>
            <a:off x="539552" y="836713"/>
            <a:ext cx="795474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dirty="0">
                <a:latin typeface="Segoe UI" pitchFamily="34" charset="0"/>
                <a:cs typeface="Segoe UI" pitchFamily="34" charset="0"/>
              </a:rPr>
              <a:t>Data transfer and Security</a:t>
            </a:r>
          </a:p>
        </p:txBody>
      </p:sp>
      <p:pic>
        <p:nvPicPr>
          <p:cNvPr id="1026" name="Picture 2" descr="Personal Data Security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09120"/>
            <a:ext cx="1472952" cy="147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0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1"/>
            <a:ext cx="8229600" cy="4958012"/>
          </a:xfrm>
        </p:spPr>
        <p:txBody>
          <a:bodyPr/>
          <a:lstStyle/>
          <a:p>
            <a:pPr marL="0" indent="0">
              <a:buNone/>
            </a:pPr>
            <a:r>
              <a:rPr lang="en-GB" sz="2400" dirty="0">
                <a:latin typeface="Segoe UI" pitchFamily="34" charset="0"/>
                <a:cs typeface="Segoe UI" pitchFamily="34" charset="0"/>
              </a:rPr>
              <a:t>GIS duties and responsibilities:</a:t>
            </a:r>
          </a:p>
          <a:p>
            <a:pPr lvl="1" indent="-342900">
              <a:buFont typeface="Wingdings" pitchFamily="2" charset="2"/>
              <a:buChar char="§"/>
            </a:pPr>
            <a:r>
              <a:rPr lang="en-GB" sz="2000" dirty="0">
                <a:latin typeface="Segoe UI" pitchFamily="34" charset="0"/>
                <a:cs typeface="Segoe UI" pitchFamily="34" charset="0"/>
              </a:rPr>
              <a:t>Defining census enumeration areas and approximation with administrative boundaries</a:t>
            </a:r>
          </a:p>
          <a:p>
            <a:pPr lvl="1" indent="-342900">
              <a:buFont typeface="Wingdings" pitchFamily="2" charset="2"/>
              <a:buChar char="§"/>
            </a:pPr>
            <a:r>
              <a:rPr lang="en-GB" sz="2000" dirty="0">
                <a:latin typeface="Segoe UI" pitchFamily="34" charset="0"/>
                <a:cs typeface="Segoe UI" pitchFamily="34" charset="0"/>
              </a:rPr>
              <a:t>Identification of buildings, dwellings and entrances</a:t>
            </a:r>
          </a:p>
          <a:p>
            <a:pPr lvl="1" indent="-342900">
              <a:buFont typeface="Wingdings" pitchFamily="2" charset="2"/>
              <a:buChar char="§"/>
            </a:pPr>
            <a:r>
              <a:rPr lang="en-GB" sz="2000" dirty="0">
                <a:latin typeface="Segoe UI" pitchFamily="34" charset="0"/>
                <a:cs typeface="Segoe UI" pitchFamily="34" charset="0"/>
              </a:rPr>
              <a:t>Geo-codification and codification of geospatial units</a:t>
            </a:r>
          </a:p>
          <a:p>
            <a:pPr lvl="1" indent="-342900">
              <a:buFont typeface="Wingdings" pitchFamily="2" charset="2"/>
              <a:buChar char="§"/>
            </a:pPr>
            <a:r>
              <a:rPr lang="en-GB" sz="2000" dirty="0">
                <a:latin typeface="Segoe UI" pitchFamily="34" charset="0"/>
                <a:cs typeface="Segoe UI" pitchFamily="34" charset="0"/>
              </a:rPr>
              <a:t>Preparation of maps for Census</a:t>
            </a:r>
          </a:p>
          <a:p>
            <a:pPr lvl="1" indent="-342900">
              <a:buFont typeface="Wingdings" pitchFamily="2" charset="2"/>
              <a:buChar char="§"/>
            </a:pPr>
            <a:r>
              <a:rPr lang="en-GB" sz="2000" dirty="0">
                <a:latin typeface="Segoe UI" pitchFamily="34" charset="0"/>
                <a:cs typeface="Segoe UI" pitchFamily="34" charset="0"/>
              </a:rPr>
              <a:t>Support on the development of the GIS monitoring system for the Census</a:t>
            </a:r>
          </a:p>
          <a:p>
            <a:pPr lvl="1" indent="-342900">
              <a:buFont typeface="Wingdings" pitchFamily="2" charset="2"/>
              <a:buChar char="§"/>
            </a:pPr>
            <a:r>
              <a:rPr lang="en-GB" sz="2000" dirty="0">
                <a:latin typeface="Segoe UI" pitchFamily="34" charset="0"/>
                <a:cs typeface="Segoe UI" pitchFamily="34" charset="0"/>
              </a:rPr>
              <a:t>Real-time updating of EAs in case of changes</a:t>
            </a:r>
          </a:p>
          <a:p>
            <a:pPr lvl="1" indent="-342900">
              <a:buFont typeface="Wingdings" pitchFamily="2" charset="2"/>
              <a:buChar char="§"/>
            </a:pPr>
            <a:r>
              <a:rPr lang="en-GB" sz="2000" dirty="0">
                <a:latin typeface="Segoe UI" pitchFamily="34" charset="0"/>
                <a:cs typeface="Segoe UI" pitchFamily="34" charset="0"/>
              </a:rPr>
              <a:t>Field staff support for any ambiguities</a:t>
            </a:r>
          </a:p>
          <a:p>
            <a:pPr lvl="1" indent="-342900">
              <a:buFont typeface="Wingdings" pitchFamily="2" charset="2"/>
              <a:buChar char="§"/>
            </a:pPr>
            <a:r>
              <a:rPr lang="en-GB" sz="2000" dirty="0">
                <a:latin typeface="Segoe UI" pitchFamily="34" charset="0"/>
                <a:cs typeface="Segoe UI" pitchFamily="34" charset="0"/>
              </a:rPr>
              <a:t>Preparation of maps for the Post Enumeration Survey (PES)</a:t>
            </a:r>
          </a:p>
          <a:p>
            <a:pPr lvl="1" indent="-342900">
              <a:buFont typeface="Wingdings" pitchFamily="2" charset="2"/>
              <a:buChar char="§"/>
            </a:pPr>
            <a:r>
              <a:rPr lang="en-GB" sz="2000" dirty="0">
                <a:latin typeface="Segoe UI" pitchFamily="34" charset="0"/>
                <a:cs typeface="Segoe UI" pitchFamily="34" charset="0"/>
              </a:rPr>
              <a:t>Publication of Census results and other spatial analyses</a:t>
            </a:r>
          </a:p>
        </p:txBody>
      </p:sp>
      <p:sp>
        <p:nvSpPr>
          <p:cNvPr id="3" name="Slide Number Placeholder 2"/>
          <p:cNvSpPr>
            <a:spLocks noGrp="1"/>
          </p:cNvSpPr>
          <p:nvPr>
            <p:ph type="sldNum" sz="quarter" idx="10"/>
          </p:nvPr>
        </p:nvSpPr>
        <p:spPr/>
        <p:txBody>
          <a:bodyPr/>
          <a:lstStyle/>
          <a:p>
            <a:fld id="{40D688D7-D3AF-471D-B745-714E40354018}" type="slidenum">
              <a:rPr lang="en-US" altLang="sq-AL" smtClean="0"/>
              <a:pPr/>
              <a:t>9</a:t>
            </a:fld>
            <a:endParaRPr lang="en-US" altLang="sq-AL"/>
          </a:p>
        </p:txBody>
      </p:sp>
    </p:spTree>
    <p:extLst>
      <p:ext uri="{BB962C8B-B14F-4D97-AF65-F5344CB8AC3E}">
        <p14:creationId xmlns:p14="http://schemas.microsoft.com/office/powerpoint/2010/main" val="4097353533"/>
      </p:ext>
    </p:extLst>
  </p:cSld>
  <p:clrMapOvr>
    <a:masterClrMapping/>
  </p:clrMapOvr>
</p:sld>
</file>

<file path=ppt/theme/theme1.xml><?xml version="1.0" encoding="utf-8"?>
<a:theme xmlns:a="http://schemas.openxmlformats.org/drawingml/2006/main" name="Analiza SKP for 2018 -25.01.2019">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at template with 95 years logo" id="{E3868804-3E2E-4F67-B65D-D5FF4070EA58}" vid="{F1D5F44D-FF46-4EB8-9CBE-6EA1A0BB3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80F39EF-1F2D-4CB3-87E7-F65A0B4EBA94}">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Analiza SKP for 2018 -25.01.2019</Template>
  <TotalTime>92207</TotalTime>
  <Words>1110</Words>
  <Application>Microsoft Office PowerPoint</Application>
  <PresentationFormat>On-screen Show (4:3)</PresentationFormat>
  <Paragraphs>204</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Century Gothic</vt:lpstr>
      <vt:lpstr>Corbel</vt:lpstr>
      <vt:lpstr>Segoe UI</vt:lpstr>
      <vt:lpstr>Wingdings</vt:lpstr>
      <vt:lpstr>Analiza SKP for 2018 -25.01.2019</vt:lpstr>
      <vt:lpstr>     2023 Population and Housing Census  in Albania  The use of new technologies for the Population and Housing Census experience of Albania        </vt:lpstr>
      <vt:lpstr>PowerPoint Presentation</vt:lpstr>
      <vt:lpstr>PowerPoint Presentation</vt:lpstr>
      <vt:lpstr>Three Areas of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Pre-Enumeration</vt:lpstr>
      <vt:lpstr>Enumeration</vt:lpstr>
      <vt:lpstr>Post-Enumeration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AND HOUSING  CENSUS 2020</dc:title>
  <dc:creator>Gladiola Baja</dc:creator>
  <cp:lastModifiedBy>denis kristo</cp:lastModifiedBy>
  <cp:revision>551</cp:revision>
  <cp:lastPrinted>2020-09-10T12:40:40Z</cp:lastPrinted>
  <dcterms:created xsi:type="dcterms:W3CDTF">2019-01-31T08:18:43Z</dcterms:created>
  <dcterms:modified xsi:type="dcterms:W3CDTF">2024-02-13T10:59:19Z</dcterms:modified>
</cp:coreProperties>
</file>