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5" r:id="rId1"/>
  </p:sldMasterIdLst>
  <p:notesMasterIdLst>
    <p:notesMasterId r:id="rId15"/>
  </p:notesMasterIdLst>
  <p:sldIdLst>
    <p:sldId id="256" r:id="rId2"/>
    <p:sldId id="5963" r:id="rId3"/>
    <p:sldId id="6014" r:id="rId4"/>
    <p:sldId id="6015" r:id="rId5"/>
    <p:sldId id="282" r:id="rId6"/>
    <p:sldId id="289" r:id="rId7"/>
    <p:sldId id="6016" r:id="rId8"/>
    <p:sldId id="6022" r:id="rId9"/>
    <p:sldId id="6017" r:id="rId10"/>
    <p:sldId id="287" r:id="rId11"/>
    <p:sldId id="6019" r:id="rId12"/>
    <p:sldId id="296" r:id="rId13"/>
    <p:sldId id="260" r:id="rId14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5656"/>
    <a:srgbClr val="F58FA9"/>
    <a:srgbClr val="7C62AA"/>
    <a:srgbClr val="3F1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22" autoAdjust="0"/>
    <p:restoredTop sz="67301" autoAdjust="0"/>
  </p:normalViewPr>
  <p:slideViewPr>
    <p:cSldViewPr snapToGrid="0" showGuides="1">
      <p:cViewPr varScale="1">
        <p:scale>
          <a:sx n="84" d="100"/>
          <a:sy n="84" d="100"/>
        </p:scale>
        <p:origin x="3336" y="6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7ED45-9648-4BE6-8148-AD88C19432E1}" type="datetimeFigureOut">
              <a:rPr lang="et-EE" smtClean="0"/>
              <a:t>08.02.2024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97EC4-1C2D-4545-89A0-4BE06FC846D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3623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97EC4-1C2D-4545-89A0-4BE06FC846D7}" type="slidenum">
              <a:rPr lang="et-EE" smtClean="0"/>
              <a:t>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63803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7EC4-1C2D-4545-89A0-4BE06FC846D7}" type="slidenum">
              <a:rPr lang="et-EE" smtClean="0"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77980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7EC4-1C2D-4545-89A0-4BE06FC846D7}" type="slidenum">
              <a:rPr lang="et-EE" smtClean="0"/>
              <a:t>10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24131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7EC4-1C2D-4545-89A0-4BE06FC846D7}" type="slidenum">
              <a:rPr lang="et-EE" smtClean="0"/>
              <a:t>11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19840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97EC4-1C2D-4545-89A0-4BE06FC846D7}" type="slidenum">
              <a:rPr lang="et-EE" smtClean="0"/>
              <a:t>13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32783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s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3AE7-254D-4EE1-8539-0D2020D1A41E}" type="datetime1">
              <a:rPr lang="et-EE" smtClean="0"/>
              <a:t>08.02.2024</a:t>
            </a:fld>
            <a:endParaRPr lang="et-E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6449" y="315396"/>
            <a:ext cx="216000" cy="216000"/>
          </a:xfrm>
          <a:prstGeom prst="rect">
            <a:avLst/>
          </a:prstGeom>
        </p:spPr>
        <p:txBody>
          <a:bodyPr/>
          <a:lstStyle/>
          <a:p>
            <a:fld id="{9705FB9A-5FEA-4486-902A-E9C47A7B21EC}" type="slidenum">
              <a:rPr lang="et-EE" smtClean="0"/>
              <a:pPr/>
              <a:t>‹#›</a:t>
            </a:fld>
            <a:endParaRPr lang="et-E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22D771-F0B1-4324-B091-6ACF2AB91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812" y="754143"/>
            <a:ext cx="8472988" cy="1621857"/>
          </a:xfrm>
        </p:spPr>
        <p:txBody>
          <a:bodyPr anchor="t">
            <a:normAutofit/>
          </a:bodyPr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98C008D-9536-430D-BDF4-5111B78F2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812" y="2376000"/>
            <a:ext cx="8472988" cy="1029951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07026529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u 2 tul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3AE7-254D-4EE1-8539-0D2020D1A41E}" type="datetime1">
              <a:rPr lang="et-EE" smtClean="0"/>
              <a:t>08.02.2024</a:t>
            </a:fld>
            <a:endParaRPr lang="et-E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6449" y="315396"/>
            <a:ext cx="216000" cy="216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9705FB9A-5FEA-4486-902A-E9C47A7B21EC}" type="slidenum">
              <a:rPr lang="et-EE" smtClean="0"/>
              <a:pPr/>
              <a:t>‹#›</a:t>
            </a:fld>
            <a:endParaRPr lang="et-EE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DF2257-03A5-4950-8C67-23A038558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0" y="301460"/>
            <a:ext cx="8833800" cy="80949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F24466-FD1E-44E4-A3F2-F6B18CEA9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20000" y="1825625"/>
            <a:ext cx="4140000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25EE4DE-44C7-496A-86E7-AD2CE4790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13800" y="1825625"/>
            <a:ext cx="4140000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532018-AABF-4E8E-96E4-650125EBD864}"/>
              </a:ext>
            </a:extLst>
          </p:cNvPr>
          <p:cNvCxnSpPr>
            <a:cxnSpLocks/>
          </p:cNvCxnSpPr>
          <p:nvPr userDrawn="1"/>
        </p:nvCxnSpPr>
        <p:spPr>
          <a:xfrm>
            <a:off x="2520000" y="1123993"/>
            <a:ext cx="8833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73909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aheslaid pealkirj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3AE7-254D-4EE1-8539-0D2020D1A41E}" type="datetime1">
              <a:rPr lang="et-EE" smtClean="0"/>
              <a:t>08.02.2024</a:t>
            </a:fld>
            <a:endParaRPr lang="et-E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6449" y="315396"/>
            <a:ext cx="216000" cy="216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9705FB9A-5FEA-4486-902A-E9C47A7B21EC}" type="slidenum">
              <a:rPr lang="et-EE" smtClean="0"/>
              <a:pPr/>
              <a:t>‹#›</a:t>
            </a:fld>
            <a:endParaRPr lang="et-EE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C80EA46-515D-4253-9404-65B01FB6D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998" y="1709738"/>
            <a:ext cx="8827451" cy="285273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C97FB11-B742-416A-8B3C-AEB3702F9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0" y="4589463"/>
            <a:ext cx="8827450" cy="1500187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4125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3AE7-254D-4EE1-8539-0D2020D1A41E}" type="datetime1">
              <a:rPr lang="et-EE" smtClean="0"/>
              <a:t>08.02.2024</a:t>
            </a:fld>
            <a:endParaRPr lang="et-E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6449" y="315396"/>
            <a:ext cx="216000" cy="216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9705FB9A-5FEA-4486-902A-E9C47A7B21EC}" type="slidenum">
              <a:rPr lang="et-EE" smtClean="0"/>
              <a:pPr/>
              <a:t>‹#›</a:t>
            </a:fld>
            <a:endParaRPr lang="et-EE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C80EA46-515D-4253-9404-65B01FB6D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998" y="1709738"/>
            <a:ext cx="8827451" cy="285273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C97FB11-B742-416A-8B3C-AEB3702F9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0" y="4589463"/>
            <a:ext cx="8827450" cy="1500187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085441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lged täpi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252A8A-7F85-4448-9902-67E65A786639}"/>
              </a:ext>
            </a:extLst>
          </p:cNvPr>
          <p:cNvSpPr/>
          <p:nvPr userDrawn="1"/>
        </p:nvSpPr>
        <p:spPr>
          <a:xfrm>
            <a:off x="0" y="0"/>
            <a:ext cx="212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604DEA-1FF0-4C4B-86AB-2AC739068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/>
          <a:stretch/>
        </p:blipFill>
        <p:spPr>
          <a:xfrm>
            <a:off x="-1" y="184919"/>
            <a:ext cx="1964287" cy="64727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C42614-1AA4-48FF-AF4D-C02249404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" r="-1566"/>
          <a:stretch/>
        </p:blipFill>
        <p:spPr>
          <a:xfrm>
            <a:off x="2306608" y="180000"/>
            <a:ext cx="9767287" cy="64728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3AE7-254D-4EE1-8539-0D2020D1A41E}" type="datetime1">
              <a:rPr lang="et-EE" smtClean="0"/>
              <a:t>08.02.2024</a:t>
            </a:fld>
            <a:endParaRPr lang="et-E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22D771-F0B1-4324-B091-6ACF2AB91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812" y="754143"/>
            <a:ext cx="8472988" cy="1621857"/>
          </a:xfrm>
        </p:spPr>
        <p:txBody>
          <a:bodyPr anchor="t">
            <a:norm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98C008D-9536-430D-BDF4-5111B78F2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812" y="2376000"/>
            <a:ext cx="8472988" cy="1029951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6449" y="315396"/>
            <a:ext cx="216000" cy="216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9705FB9A-5FEA-4486-902A-E9C47A7B21EC}" type="slidenum">
              <a:rPr lang="et-EE" smtClean="0"/>
              <a:pPr/>
              <a:t>‹#›</a:t>
            </a:fld>
            <a:endParaRPr lang="et-E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D8335C-6E89-40B7-B4A3-2F372856DA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194" y="5841339"/>
            <a:ext cx="1678842" cy="68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825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stad täpi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252A8A-7F85-4448-9902-67E65A786639}"/>
              </a:ext>
            </a:extLst>
          </p:cNvPr>
          <p:cNvSpPr/>
          <p:nvPr userDrawn="1"/>
        </p:nvSpPr>
        <p:spPr>
          <a:xfrm>
            <a:off x="0" y="0"/>
            <a:ext cx="212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C42614-1AA4-48FF-AF4D-C02249404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" r="-1572"/>
          <a:stretch/>
        </p:blipFill>
        <p:spPr>
          <a:xfrm>
            <a:off x="2307600" y="180000"/>
            <a:ext cx="9756949" cy="64728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3AE7-254D-4EE1-8539-0D2020D1A41E}" type="datetime1">
              <a:rPr lang="et-EE" smtClean="0"/>
              <a:t>08.02.2024</a:t>
            </a:fld>
            <a:endParaRPr lang="et-E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22D771-F0B1-4324-B091-6ACF2AB91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812" y="754143"/>
            <a:ext cx="8472988" cy="1621857"/>
          </a:xfrm>
        </p:spPr>
        <p:txBody>
          <a:bodyPr anchor="t">
            <a:normAutofit/>
          </a:bodyPr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98C008D-9536-430D-BDF4-5111B78F2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812" y="2376000"/>
            <a:ext cx="8472988" cy="1029951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6449" y="315396"/>
            <a:ext cx="216000" cy="216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9705FB9A-5FEA-4486-902A-E9C47A7B21EC}" type="slidenum">
              <a:rPr lang="et-EE" smtClean="0"/>
              <a:pPr/>
              <a:t>‹#›</a:t>
            </a:fld>
            <a:endParaRPr lang="et-E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604DEA-1FF0-4C4B-86AB-2AC739068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/>
          <a:stretch/>
        </p:blipFill>
        <p:spPr>
          <a:xfrm>
            <a:off x="-1" y="184919"/>
            <a:ext cx="1964287" cy="64727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D8335C-6E89-40B7-B4A3-2F372856DA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194" y="5841339"/>
            <a:ext cx="1678842" cy="68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3166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BAC06B3F-2427-441B-9D25-24DB51221C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20000" y="1774050"/>
            <a:ext cx="8833800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3F42E0-C65F-4EA4-B9CC-2643F5800F6F}"/>
              </a:ext>
            </a:extLst>
          </p:cNvPr>
          <p:cNvSpPr/>
          <p:nvPr userDrawn="1"/>
        </p:nvSpPr>
        <p:spPr>
          <a:xfrm>
            <a:off x="0" y="0"/>
            <a:ext cx="212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F608DF-D2BA-4389-826F-4C35C04922C0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F5C4C11-A35B-4F25-BD49-827D5AEA1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26F5F-B312-4CC2-BB9D-24B6F3D405AE}" type="datetime1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et-E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8B75EDE-824E-4658-983B-7925D9F1A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842A56A-9F5A-4C94-A4AA-0550A621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FB9A-5FEA-4486-902A-E9C47A7B21EC}" type="slidenum">
              <a:rPr lang="et-EE" smtClean="0">
                <a:solidFill>
                  <a:prstClr val="white"/>
                </a:solidFill>
              </a:rPr>
              <a:pPr/>
              <a:t>‹#›</a:t>
            </a:fld>
            <a:endParaRPr lang="et-EE" dirty="0">
              <a:solidFill>
                <a:prstClr val="white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40A945-B464-4C86-ADC2-17C29BB25BA3}"/>
              </a:ext>
            </a:extLst>
          </p:cNvPr>
          <p:cNvCxnSpPr>
            <a:cxnSpLocks/>
          </p:cNvCxnSpPr>
          <p:nvPr userDrawn="1"/>
        </p:nvCxnSpPr>
        <p:spPr>
          <a:xfrm>
            <a:off x="2520000" y="1123993"/>
            <a:ext cx="8833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8E0F1FE-F562-4620-B891-C0E5104A0A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/>
          <a:stretch/>
        </p:blipFill>
        <p:spPr>
          <a:xfrm>
            <a:off x="-1" y="184919"/>
            <a:ext cx="1964287" cy="64727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8F97AC-0D61-4A49-BEEE-A5B90A6ADE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194" y="5841339"/>
            <a:ext cx="1678842" cy="68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8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3AE7-254D-4EE1-8539-0D2020D1A41E}" type="datetime1">
              <a:rPr lang="et-EE" smtClean="0"/>
              <a:t>08.02.2024</a:t>
            </a:fld>
            <a:endParaRPr lang="et-E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6449" y="315396"/>
            <a:ext cx="216000" cy="216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9705FB9A-5FEA-4486-902A-E9C47A7B21EC}" type="slidenum">
              <a:rPr lang="et-EE" smtClean="0"/>
              <a:pPr/>
              <a:t>‹#›</a:t>
            </a:fld>
            <a:endParaRPr lang="et-EE" dirty="0"/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AC06B3F-2427-441B-9D25-24DB51221C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20000" y="1774050"/>
            <a:ext cx="8833800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7F608DF-D2BA-4389-826F-4C35C0492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0" y="301460"/>
            <a:ext cx="8833800" cy="80949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t-E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40A945-B464-4C86-ADC2-17C29BB25BA3}"/>
              </a:ext>
            </a:extLst>
          </p:cNvPr>
          <p:cNvCxnSpPr>
            <a:cxnSpLocks/>
          </p:cNvCxnSpPr>
          <p:nvPr/>
        </p:nvCxnSpPr>
        <p:spPr>
          <a:xfrm>
            <a:off x="2520000" y="1123993"/>
            <a:ext cx="8833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40A945-B464-4C86-ADC2-17C29BB25BA3}"/>
              </a:ext>
            </a:extLst>
          </p:cNvPr>
          <p:cNvCxnSpPr>
            <a:cxnSpLocks/>
          </p:cNvCxnSpPr>
          <p:nvPr userDrawn="1"/>
        </p:nvCxnSpPr>
        <p:spPr>
          <a:xfrm>
            <a:off x="2520000" y="1123993"/>
            <a:ext cx="8833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59500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u 2 tul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3AE7-254D-4EE1-8539-0D2020D1A41E}" type="datetime1">
              <a:rPr lang="et-EE" smtClean="0"/>
              <a:t>08.02.2024</a:t>
            </a:fld>
            <a:endParaRPr lang="et-E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6449" y="315396"/>
            <a:ext cx="216000" cy="216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9705FB9A-5FEA-4486-902A-E9C47A7B21EC}" type="slidenum">
              <a:rPr lang="et-EE" smtClean="0"/>
              <a:pPr/>
              <a:t>‹#›</a:t>
            </a:fld>
            <a:endParaRPr lang="et-EE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DF2257-03A5-4950-8C67-23A038558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0" y="301460"/>
            <a:ext cx="8833800" cy="80949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F24466-FD1E-44E4-A3F2-F6B18CEA9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20000" y="1825625"/>
            <a:ext cx="4140000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25EE4DE-44C7-496A-86E7-AD2CE4790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13800" y="1825625"/>
            <a:ext cx="4140000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532018-AABF-4E8E-96E4-650125EBD864}"/>
              </a:ext>
            </a:extLst>
          </p:cNvPr>
          <p:cNvCxnSpPr>
            <a:cxnSpLocks/>
          </p:cNvCxnSpPr>
          <p:nvPr/>
        </p:nvCxnSpPr>
        <p:spPr>
          <a:xfrm>
            <a:off x="2520000" y="1123993"/>
            <a:ext cx="8833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532018-AABF-4E8E-96E4-650125EBD864}"/>
              </a:ext>
            </a:extLst>
          </p:cNvPr>
          <p:cNvCxnSpPr>
            <a:cxnSpLocks/>
          </p:cNvCxnSpPr>
          <p:nvPr userDrawn="1"/>
        </p:nvCxnSpPr>
        <p:spPr>
          <a:xfrm>
            <a:off x="2520000" y="1123993"/>
            <a:ext cx="8833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27196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aheslaid pealkirj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3AE7-254D-4EE1-8539-0D2020D1A41E}" type="datetime1">
              <a:rPr lang="et-EE" smtClean="0"/>
              <a:t>08.02.2024</a:t>
            </a:fld>
            <a:endParaRPr lang="et-E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6449" y="315396"/>
            <a:ext cx="216000" cy="216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9705FB9A-5FEA-4486-902A-E9C47A7B21EC}" type="slidenum">
              <a:rPr lang="et-EE" smtClean="0"/>
              <a:pPr/>
              <a:t>‹#›</a:t>
            </a:fld>
            <a:endParaRPr lang="et-EE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C80EA46-515D-4253-9404-65B01FB6D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998" y="1709738"/>
            <a:ext cx="8827451" cy="285273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C97FB11-B742-416A-8B3C-AEB3702F9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0" y="4589463"/>
            <a:ext cx="8827450" cy="1500187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222367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3AE7-254D-4EE1-8539-0D2020D1A41E}" type="datetime1">
              <a:rPr lang="et-EE" smtClean="0"/>
              <a:t>08.02.2024</a:t>
            </a:fld>
            <a:endParaRPr lang="et-E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6449" y="315396"/>
            <a:ext cx="216000" cy="216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9705FB9A-5FEA-4486-902A-E9C47A7B21EC}" type="slidenum">
              <a:rPr lang="et-EE" smtClean="0"/>
              <a:pPr/>
              <a:t>‹#›</a:t>
            </a:fld>
            <a:endParaRPr lang="et-EE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C80EA46-515D-4253-9404-65B01FB6D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998" y="1709738"/>
            <a:ext cx="8827451" cy="285273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C97FB11-B742-416A-8B3C-AEB3702F9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0" y="4589463"/>
            <a:ext cx="8827450" cy="1500187"/>
          </a:xfrm>
        </p:spPr>
        <p:txBody>
          <a:bodyPr>
            <a:normAutofit/>
          </a:bodyPr>
          <a:lstStyle>
            <a:lvl1pPr marL="0" indent="0">
              <a:buNone/>
              <a:defRPr sz="25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160176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lged täpid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252A8A-7F85-4448-9902-67E65A786639}"/>
              </a:ext>
            </a:extLst>
          </p:cNvPr>
          <p:cNvSpPr/>
          <p:nvPr/>
        </p:nvSpPr>
        <p:spPr>
          <a:xfrm>
            <a:off x="0" y="0"/>
            <a:ext cx="212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604DEA-1FF0-4C4B-86AB-2AC739068C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/>
          <a:stretch/>
        </p:blipFill>
        <p:spPr>
          <a:xfrm>
            <a:off x="-1" y="184919"/>
            <a:ext cx="1964287" cy="64727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C42614-1AA4-48FF-AF4D-C022494042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" r="-1566"/>
          <a:stretch/>
        </p:blipFill>
        <p:spPr>
          <a:xfrm>
            <a:off x="2306608" y="180000"/>
            <a:ext cx="9767287" cy="64728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3AE7-254D-4EE1-8539-0D2020D1A41E}" type="datetime1">
              <a:rPr lang="et-EE" smtClean="0"/>
              <a:t>08.02.2024</a:t>
            </a:fld>
            <a:endParaRPr lang="et-E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22D771-F0B1-4324-B091-6ACF2AB91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812" y="754143"/>
            <a:ext cx="8472988" cy="1621857"/>
          </a:xfrm>
        </p:spPr>
        <p:txBody>
          <a:bodyPr anchor="t">
            <a:norm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98C008D-9536-430D-BDF4-5111B78F2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812" y="2376000"/>
            <a:ext cx="8472988" cy="1029951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6449" y="315396"/>
            <a:ext cx="216000" cy="216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9705FB9A-5FEA-4486-902A-E9C47A7B21EC}" type="slidenum">
              <a:rPr lang="et-EE" smtClean="0"/>
              <a:pPr/>
              <a:t>‹#›</a:t>
            </a:fld>
            <a:endParaRPr lang="et-E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D8335C-6E89-40B7-B4A3-2F372856DA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194" y="5841339"/>
            <a:ext cx="1678842" cy="6848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1252A8A-7F85-4448-9902-67E65A786639}"/>
              </a:ext>
            </a:extLst>
          </p:cNvPr>
          <p:cNvSpPr/>
          <p:nvPr userDrawn="1"/>
        </p:nvSpPr>
        <p:spPr>
          <a:xfrm>
            <a:off x="0" y="0"/>
            <a:ext cx="212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5604DEA-1FF0-4C4B-86AB-2AC739068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/>
          <a:stretch/>
        </p:blipFill>
        <p:spPr>
          <a:xfrm>
            <a:off x="-1" y="184919"/>
            <a:ext cx="1964287" cy="64727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C42614-1AA4-48FF-AF4D-C02249404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" r="-1566"/>
          <a:stretch/>
        </p:blipFill>
        <p:spPr>
          <a:xfrm>
            <a:off x="2306608" y="180000"/>
            <a:ext cx="9767287" cy="6472800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D8335C-6E89-40B7-B4A3-2F372856DA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194" y="5841339"/>
            <a:ext cx="1678842" cy="68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422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stad täpid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252A8A-7F85-4448-9902-67E65A786639}"/>
              </a:ext>
            </a:extLst>
          </p:cNvPr>
          <p:cNvSpPr/>
          <p:nvPr/>
        </p:nvSpPr>
        <p:spPr>
          <a:xfrm>
            <a:off x="0" y="0"/>
            <a:ext cx="212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C42614-1AA4-48FF-AF4D-C022494042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" r="-1572"/>
          <a:stretch/>
        </p:blipFill>
        <p:spPr>
          <a:xfrm>
            <a:off x="2307600" y="180000"/>
            <a:ext cx="9756949" cy="64728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3AE7-254D-4EE1-8539-0D2020D1A41E}" type="datetime1">
              <a:rPr lang="et-EE" smtClean="0"/>
              <a:t>08.02.2024</a:t>
            </a:fld>
            <a:endParaRPr lang="et-E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22D771-F0B1-4324-B091-6ACF2AB91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812" y="754143"/>
            <a:ext cx="8472988" cy="1621857"/>
          </a:xfrm>
        </p:spPr>
        <p:txBody>
          <a:bodyPr anchor="t">
            <a:normAutofit/>
          </a:bodyPr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98C008D-9536-430D-BDF4-5111B78F2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812" y="2376000"/>
            <a:ext cx="8472988" cy="1029951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6449" y="315396"/>
            <a:ext cx="216000" cy="216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9705FB9A-5FEA-4486-902A-E9C47A7B21EC}" type="slidenum">
              <a:rPr lang="et-EE" smtClean="0"/>
              <a:pPr/>
              <a:t>‹#›</a:t>
            </a:fld>
            <a:endParaRPr lang="et-E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604DEA-1FF0-4C4B-86AB-2AC739068C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/>
          <a:stretch/>
        </p:blipFill>
        <p:spPr>
          <a:xfrm>
            <a:off x="-1" y="184919"/>
            <a:ext cx="1964287" cy="64727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D8335C-6E89-40B7-B4A3-2F372856DA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194" y="5841339"/>
            <a:ext cx="1678842" cy="6848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1252A8A-7F85-4448-9902-67E65A786639}"/>
              </a:ext>
            </a:extLst>
          </p:cNvPr>
          <p:cNvSpPr/>
          <p:nvPr userDrawn="1"/>
        </p:nvSpPr>
        <p:spPr>
          <a:xfrm>
            <a:off x="0" y="0"/>
            <a:ext cx="212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C42614-1AA4-48FF-AF4D-C02249404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" r="-1572"/>
          <a:stretch/>
        </p:blipFill>
        <p:spPr>
          <a:xfrm>
            <a:off x="2307600" y="180000"/>
            <a:ext cx="9756949" cy="6472800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604DEA-1FF0-4C4B-86AB-2AC739068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/>
          <a:stretch/>
        </p:blipFill>
        <p:spPr>
          <a:xfrm>
            <a:off x="-1" y="184919"/>
            <a:ext cx="1964287" cy="64727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D8335C-6E89-40B7-B4A3-2F372856DA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194" y="5841339"/>
            <a:ext cx="1678842" cy="68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2341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s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3AE7-254D-4EE1-8539-0D2020D1A41E}" type="datetime1">
              <a:rPr lang="et-EE" smtClean="0"/>
              <a:t>08.02.2024</a:t>
            </a:fld>
            <a:endParaRPr lang="et-E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6449" y="315396"/>
            <a:ext cx="216000" cy="216000"/>
          </a:xfrm>
          <a:prstGeom prst="rect">
            <a:avLst/>
          </a:prstGeom>
        </p:spPr>
        <p:txBody>
          <a:bodyPr/>
          <a:lstStyle/>
          <a:p>
            <a:fld id="{9705FB9A-5FEA-4486-902A-E9C47A7B21EC}" type="slidenum">
              <a:rPr lang="et-EE" smtClean="0"/>
              <a:pPr/>
              <a:t>‹#›</a:t>
            </a:fld>
            <a:endParaRPr lang="et-E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22D771-F0B1-4324-B091-6ACF2AB91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812" y="754143"/>
            <a:ext cx="8472988" cy="1621857"/>
          </a:xfrm>
        </p:spPr>
        <p:txBody>
          <a:bodyPr anchor="t">
            <a:normAutofit/>
          </a:bodyPr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98C008D-9536-430D-BDF4-5111B78F2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812" y="2376000"/>
            <a:ext cx="8472988" cy="1029951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62201585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3AE7-254D-4EE1-8539-0D2020D1A41E}" type="datetime1">
              <a:rPr lang="et-EE" smtClean="0"/>
              <a:t>08.02.2024</a:t>
            </a:fld>
            <a:endParaRPr lang="et-E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6449" y="315396"/>
            <a:ext cx="216000" cy="216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9705FB9A-5FEA-4486-902A-E9C47A7B21EC}" type="slidenum">
              <a:rPr lang="et-EE" smtClean="0"/>
              <a:pPr/>
              <a:t>‹#›</a:t>
            </a:fld>
            <a:endParaRPr lang="et-EE" dirty="0"/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AC06B3F-2427-441B-9D25-24DB51221C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20000" y="1774050"/>
            <a:ext cx="8833800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7F608DF-D2BA-4389-826F-4C35C0492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0" y="301460"/>
            <a:ext cx="8833800" cy="80949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t-E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40A945-B464-4C86-ADC2-17C29BB25BA3}"/>
              </a:ext>
            </a:extLst>
          </p:cNvPr>
          <p:cNvCxnSpPr>
            <a:cxnSpLocks/>
          </p:cNvCxnSpPr>
          <p:nvPr userDrawn="1"/>
        </p:nvCxnSpPr>
        <p:spPr>
          <a:xfrm>
            <a:off x="2520000" y="1123993"/>
            <a:ext cx="8833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37270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5604DEA-1FF0-4C4B-86AB-2AC739068CE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/>
          <a:stretch/>
        </p:blipFill>
        <p:spPr>
          <a:xfrm>
            <a:off x="-1" y="184919"/>
            <a:ext cx="1964287" cy="6472756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C275239-54E1-4C18-A44A-B89E0AB7D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0" y="301460"/>
            <a:ext cx="8833800" cy="809493"/>
          </a:xfrm>
          <a:prstGeom prst="rect">
            <a:avLst/>
          </a:prstGeom>
          <a:ln>
            <a:noFill/>
          </a:ln>
        </p:spPr>
        <p:txBody>
          <a:bodyPr vert="horz" lIns="36000" tIns="36000" rIns="36000" bIns="3600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BF7452A-1532-4753-9323-1316B9C30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0" y="1774362"/>
            <a:ext cx="8833800" cy="39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29E452E-1BDE-41F1-9CAF-629928E704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20000" y="6146396"/>
            <a:ext cx="958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D3AE7-254D-4EE1-8539-0D2020D1A41E}" type="datetime1">
              <a:rPr lang="et-EE" smtClean="0"/>
              <a:t>08.02.2024</a:t>
            </a:fld>
            <a:endParaRPr lang="et-EE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9E7ECBA-FF96-4E21-AA93-F645D4088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77241" y="6146395"/>
            <a:ext cx="75765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F44D2-8F40-45B5-8B53-A4C9D99E9C8D}" type="slidenum">
              <a:rPr lang="et-EE" smtClean="0"/>
              <a:t>‹#›</a:t>
            </a:fld>
            <a:endParaRPr lang="et-E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D8335C-6E89-40B7-B4A3-2F372856DAB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194" y="5841339"/>
            <a:ext cx="1678842" cy="6848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604DEA-1FF0-4C4B-86AB-2AC739068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/>
          <a:stretch/>
        </p:blipFill>
        <p:spPr>
          <a:xfrm>
            <a:off x="-1" y="184919"/>
            <a:ext cx="1964287" cy="64727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D8335C-6E89-40B7-B4A3-2F372856DA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194" y="5841339"/>
            <a:ext cx="1678842" cy="68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7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60" r:id="rId8"/>
    <p:sldLayoutId id="2147483661" r:id="rId9"/>
    <p:sldLayoutId id="2147483663" r:id="rId10"/>
    <p:sldLayoutId id="2147483664" r:id="rId11"/>
    <p:sldLayoutId id="2147483662" r:id="rId12"/>
    <p:sldLayoutId id="2147483665" r:id="rId13"/>
    <p:sldLayoutId id="2147483666" r:id="rId14"/>
    <p:sldLayoutId id="214748368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hyperlink" Target="https://www.riha.ee/" TargetMode="External"/><Relationship Id="rId4" Type="http://schemas.openxmlformats.org/officeDocument/2006/relationships/hyperlink" Target="https://www.eesti.ee/e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.ee/sites/default/files/2021-01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2880812" y="707563"/>
            <a:ext cx="5779862" cy="1621857"/>
          </a:xfrm>
        </p:spPr>
        <p:txBody>
          <a:bodyPr>
            <a:noAutofit/>
          </a:bodyPr>
          <a:lstStyle/>
          <a:p>
            <a:r>
              <a:rPr lang="en-US" sz="3600" b="0" dirty="0"/>
              <a:t>Optimization of </a:t>
            </a:r>
            <a:r>
              <a:rPr lang="en-US" sz="3600" dirty="0"/>
              <a:t>official statistics </a:t>
            </a:r>
            <a:r>
              <a:rPr lang="en-US" sz="3600" b="0" dirty="0"/>
              <a:t>through the use of </a:t>
            </a:r>
            <a:r>
              <a:rPr lang="en-US" sz="3600" dirty="0"/>
              <a:t>administrative</a:t>
            </a:r>
            <a:r>
              <a:rPr lang="en-US" sz="3600" b="0" dirty="0"/>
              <a:t> and </a:t>
            </a:r>
            <a:r>
              <a:rPr lang="en-US" sz="3600" dirty="0"/>
              <a:t>private data sources</a:t>
            </a:r>
            <a:br>
              <a:rPr lang="et-EE" sz="3600" dirty="0"/>
            </a:br>
            <a:r>
              <a:rPr lang="en-US" sz="2400" b="0" i="1" dirty="0"/>
              <a:t>experience of Estonia</a:t>
            </a:r>
            <a:endParaRPr lang="et-EE" sz="2400" b="0" i="1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2880812" y="3987294"/>
            <a:ext cx="8472988" cy="1218254"/>
          </a:xfrm>
        </p:spPr>
        <p:txBody>
          <a:bodyPr>
            <a:normAutofit fontScale="92500" lnSpcReduction="20000"/>
          </a:bodyPr>
          <a:lstStyle/>
          <a:p>
            <a:r>
              <a:rPr lang="et-EE" sz="3900" b="1" dirty="0">
                <a:solidFill>
                  <a:srgbClr val="565656"/>
                </a:solidFill>
                <a:latin typeface="+mj-lt"/>
              </a:rPr>
              <a:t>Terje Trasberg </a:t>
            </a:r>
          </a:p>
          <a:p>
            <a:r>
              <a:rPr lang="en-US" sz="1900" dirty="0">
                <a:solidFill>
                  <a:srgbClr val="565656"/>
                </a:solidFill>
                <a:latin typeface="+mj-lt"/>
              </a:rPr>
              <a:t>Team Lead @ Population and Education statistics team</a:t>
            </a:r>
          </a:p>
          <a:p>
            <a:r>
              <a:rPr lang="en-US" sz="1900" dirty="0">
                <a:solidFill>
                  <a:srgbClr val="565656"/>
                </a:solidFill>
                <a:latin typeface="+mj-lt"/>
              </a:rPr>
              <a:t>Statistics Estonia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A47564-F47A-454D-B4E0-9E045E1D3341}"/>
              </a:ext>
            </a:extLst>
          </p:cNvPr>
          <p:cNvSpPr txBox="1"/>
          <p:nvPr/>
        </p:nvSpPr>
        <p:spPr>
          <a:xfrm>
            <a:off x="2880812" y="5855049"/>
            <a:ext cx="8131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565656"/>
                </a:solidFill>
                <a:latin typeface="+mj-lt"/>
              </a:rPr>
              <a:t>TAIEX Workshop on modern official statistics in the context </a:t>
            </a:r>
            <a:endParaRPr lang="et-EE" sz="1200" dirty="0">
              <a:solidFill>
                <a:srgbClr val="565656"/>
              </a:solidFill>
              <a:latin typeface="+mj-lt"/>
            </a:endParaRPr>
          </a:p>
          <a:p>
            <a:r>
              <a:rPr lang="en-US" sz="1200" dirty="0">
                <a:solidFill>
                  <a:srgbClr val="565656"/>
                </a:solidFill>
                <a:latin typeface="+mj-lt"/>
              </a:rPr>
              <a:t>of the EU accession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1A78A6-E3B6-4C72-94D5-318D8EFBC7F9}"/>
              </a:ext>
            </a:extLst>
          </p:cNvPr>
          <p:cNvSpPr txBox="1"/>
          <p:nvPr/>
        </p:nvSpPr>
        <p:spPr>
          <a:xfrm>
            <a:off x="2880812" y="631671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565656"/>
                </a:solidFill>
                <a:latin typeface="+mj-lt"/>
              </a:rPr>
              <a:t>20 - 21 February 2024</a:t>
            </a:r>
          </a:p>
        </p:txBody>
      </p:sp>
      <p:pic>
        <p:nvPicPr>
          <p:cNvPr id="2" name="Graphic 3">
            <a:extLst>
              <a:ext uri="{FF2B5EF4-FFF2-40B4-BE49-F238E27FC236}">
                <a16:creationId xmlns:a16="http://schemas.microsoft.com/office/drawing/2014/main" id="{43546703-AA37-37D8-B9B8-0812B0B89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6902352" y="1568351"/>
            <a:ext cx="6857999" cy="372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75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B44529-CAFE-4BD8-18CF-B24117B73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FB9A-5FEA-4486-902A-E9C47A7B21EC}" type="slidenum">
              <a:rPr lang="et-EE" smtClean="0"/>
              <a:pPr/>
              <a:t>10</a:t>
            </a:fld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CB1F9-A02A-47CC-1D2A-9DCE8BAD53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20000" y="1512610"/>
            <a:ext cx="8833800" cy="4737115"/>
          </a:xfrm>
        </p:spPr>
        <p:txBody>
          <a:bodyPr/>
          <a:lstStyle/>
          <a:p>
            <a:pPr marL="0" lvl="2" indent="0">
              <a:spcBef>
                <a:spcPts val="1000"/>
              </a:spcBef>
              <a:buNone/>
            </a:pPr>
            <a:r>
              <a:rPr lang="en-US" sz="2000" b="1" dirty="0">
                <a:latin typeface="+mj-lt"/>
              </a:rPr>
              <a:t>24 person-person signs: </a:t>
            </a:r>
            <a:r>
              <a:rPr lang="en-US" sz="2000" dirty="0">
                <a:latin typeface="+mj-lt"/>
              </a:rPr>
              <a:t>marriage, divorce, parenthood, family allowance, owners/users of a vehicle, buying prescription medicine, care leave, custody, alimony, co-applying for mortgage, tax benefits…</a:t>
            </a:r>
          </a:p>
          <a:p>
            <a:pPr marL="0" lvl="2" indent="0">
              <a:spcBef>
                <a:spcPts val="1000"/>
              </a:spcBef>
              <a:buNone/>
            </a:pPr>
            <a:endParaRPr lang="en-US" sz="2000" dirty="0">
              <a:latin typeface="+mj-lt"/>
            </a:endParaRPr>
          </a:p>
          <a:p>
            <a:pPr marL="0" lvl="2" indent="0">
              <a:spcBef>
                <a:spcPts val="1000"/>
              </a:spcBef>
              <a:buNone/>
            </a:pPr>
            <a:r>
              <a:rPr lang="en-US" sz="2000" b="1" dirty="0">
                <a:latin typeface="+mj-lt"/>
              </a:rPr>
              <a:t>23 person-place signs: </a:t>
            </a:r>
            <a:r>
              <a:rPr lang="en-US" sz="2000" dirty="0">
                <a:latin typeface="+mj-lt"/>
              </a:rPr>
              <a:t>place of residence and postal address from different sources, property, mortgage, electricity contract, school, kindergarten, workplace, GP, medical care, dental care, pharmacy…</a:t>
            </a:r>
          </a:p>
          <a:p>
            <a:pPr marL="0" lvl="2" indent="0">
              <a:spcBef>
                <a:spcPts val="1000"/>
              </a:spcBef>
              <a:buNone/>
            </a:pPr>
            <a:endParaRPr lang="en-US" sz="2000" b="1" dirty="0">
              <a:latin typeface="+mj-lt"/>
            </a:endParaRPr>
          </a:p>
          <a:p>
            <a:pPr marL="0" lvl="1" indent="0">
              <a:spcBef>
                <a:spcPts val="1000"/>
              </a:spcBef>
              <a:buNone/>
            </a:pPr>
            <a:r>
              <a:rPr lang="en-US" sz="2000" b="1" dirty="0">
                <a:latin typeface="+mj-lt"/>
              </a:rPr>
              <a:t>2 surveys</a:t>
            </a:r>
          </a:p>
          <a:p>
            <a:pPr marL="0" lvl="2" indent="0">
              <a:spcBef>
                <a:spcPts val="1000"/>
              </a:spcBef>
              <a:buNone/>
            </a:pPr>
            <a:r>
              <a:rPr lang="en-US" sz="2000" dirty="0">
                <a:latin typeface="+mj-lt"/>
              </a:rPr>
              <a:t>Estonian Social Survey (EU-SILC)</a:t>
            </a:r>
          </a:p>
          <a:p>
            <a:pPr marL="0" lvl="2" indent="0">
              <a:spcBef>
                <a:spcPts val="1000"/>
              </a:spcBef>
              <a:buNone/>
            </a:pPr>
            <a:r>
              <a:rPr lang="en-US" sz="2000" dirty="0">
                <a:latin typeface="+mj-lt"/>
              </a:rPr>
              <a:t>Estonian Labor Force Survey (ELFS)</a:t>
            </a:r>
          </a:p>
          <a:p>
            <a:endParaRPr lang="et-E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EF754D-1A37-9B76-60E0-808F3F85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0" dirty="0">
                <a:latin typeface="Roboto"/>
                <a:ea typeface="Roboto"/>
                <a:cs typeface="Roboto"/>
              </a:rPr>
              <a:t>16 administrative registers are used to determine </a:t>
            </a:r>
            <a:br>
              <a:rPr lang="en-US" sz="2800" b="0" dirty="0">
                <a:latin typeface="Roboto"/>
                <a:ea typeface="Roboto"/>
                <a:cs typeface="Roboto"/>
              </a:rPr>
            </a:br>
            <a:r>
              <a:rPr lang="en-US" sz="2800" dirty="0">
                <a:latin typeface="Roboto"/>
                <a:ea typeface="Roboto"/>
                <a:cs typeface="Roboto"/>
              </a:rPr>
              <a:t>place of residence and households 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260169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9FBEC2-C4B6-477F-B057-A24EC2C15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FB9A-5FEA-4486-902A-E9C47A7B21EC}" type="slidenum">
              <a:rPr lang="et-EE" smtClean="0"/>
              <a:pPr/>
              <a:t>11</a:t>
            </a:fld>
            <a:endParaRPr lang="et-E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786863-6CC3-42D8-A07A-DE35D0A85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and opportunities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0777F1-CFF9-A2FE-2E83-3C4BF701EF76}"/>
              </a:ext>
            </a:extLst>
          </p:cNvPr>
          <p:cNvSpPr txBox="1"/>
          <p:nvPr/>
        </p:nvSpPr>
        <p:spPr>
          <a:xfrm>
            <a:off x="2432536" y="1474594"/>
            <a:ext cx="89212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>
                <a:latin typeface="Roboto"/>
                <a:ea typeface="Roboto Light"/>
              </a:rPr>
              <a:t>Once-only principle </a:t>
            </a:r>
          </a:p>
          <a:p>
            <a:endParaRPr lang="en-US" sz="2000" dirty="0">
              <a:latin typeface="Roboto"/>
              <a:ea typeface="Roboto Light"/>
            </a:endParaRPr>
          </a:p>
          <a:p>
            <a:pPr marL="285750" indent="-285750">
              <a:buFontTx/>
              <a:buChar char="-"/>
            </a:pPr>
            <a:r>
              <a:rPr lang="en-US" sz="2000" dirty="0">
                <a:latin typeface="Roboto"/>
                <a:ea typeface="Roboto Light"/>
              </a:rPr>
              <a:t>Some surveys can be partially or totally replaced by </a:t>
            </a:r>
          </a:p>
          <a:p>
            <a:r>
              <a:rPr lang="en-US" sz="2000" dirty="0">
                <a:latin typeface="Roboto"/>
                <a:ea typeface="Roboto Light"/>
              </a:rPr>
              <a:t>     using already existing administrative and</a:t>
            </a:r>
            <a:r>
              <a:rPr lang="et-EE" sz="2000" dirty="0">
                <a:latin typeface="Roboto"/>
                <a:ea typeface="Roboto Light"/>
              </a:rPr>
              <a:t>/</a:t>
            </a:r>
            <a:r>
              <a:rPr lang="et-EE" sz="2000" dirty="0" err="1">
                <a:latin typeface="Roboto"/>
                <a:ea typeface="Roboto Light"/>
              </a:rPr>
              <a:t>or</a:t>
            </a:r>
            <a:r>
              <a:rPr lang="en-US" sz="2000" dirty="0">
                <a:latin typeface="Roboto"/>
                <a:ea typeface="Roboto Light"/>
              </a:rPr>
              <a:t> privately held data sources </a:t>
            </a:r>
          </a:p>
          <a:p>
            <a:endParaRPr lang="en-US" sz="2000" dirty="0">
              <a:latin typeface="Roboto"/>
              <a:ea typeface="Roboto Light"/>
            </a:endParaRPr>
          </a:p>
          <a:p>
            <a:pPr marL="342900" indent="-342900">
              <a:buFontTx/>
              <a:buChar char="-"/>
            </a:pPr>
            <a:r>
              <a:rPr lang="en-US" sz="2000" dirty="0">
                <a:latin typeface="Roboto"/>
                <a:ea typeface="Roboto Light"/>
              </a:rPr>
              <a:t>Monitoring the quality of the administrative data sources</a:t>
            </a:r>
            <a:endParaRPr lang="et-EE" sz="2000" dirty="0">
              <a:latin typeface="Roboto"/>
              <a:ea typeface="Roboto Light"/>
            </a:endParaRPr>
          </a:p>
          <a:p>
            <a:endParaRPr lang="et-EE" sz="2000" dirty="0">
              <a:latin typeface="Roboto"/>
              <a:ea typeface="Roboto Light"/>
            </a:endParaRPr>
          </a:p>
          <a:p>
            <a:pPr marL="342900" indent="-342900">
              <a:buFontTx/>
              <a:buChar char="-"/>
            </a:pPr>
            <a:endParaRPr lang="et-EE" sz="2000" dirty="0">
              <a:latin typeface="Roboto"/>
              <a:ea typeface="Roboto Light"/>
            </a:endParaRPr>
          </a:p>
          <a:p>
            <a:endParaRPr lang="et-EE" sz="2000" dirty="0">
              <a:latin typeface="Roboto"/>
              <a:ea typeface="Roboto Light"/>
            </a:endParaRPr>
          </a:p>
          <a:p>
            <a:pPr marL="342900" indent="-342900">
              <a:buFontTx/>
              <a:buChar char="-"/>
            </a:pPr>
            <a:r>
              <a:rPr lang="en-US" sz="2000" dirty="0">
                <a:latin typeface="Roboto"/>
                <a:ea typeface="Roboto Light"/>
              </a:rPr>
              <a:t>The quality of statistics is dependent on the quality of the input data </a:t>
            </a:r>
          </a:p>
          <a:p>
            <a:endParaRPr lang="en-US" sz="2000" dirty="0">
              <a:latin typeface="Roboto"/>
              <a:ea typeface="Roboto Light"/>
            </a:endParaRPr>
          </a:p>
          <a:p>
            <a:pPr marL="342900" indent="-342900">
              <a:buFontTx/>
              <a:buChar char="-"/>
            </a:pPr>
            <a:r>
              <a:rPr lang="en-US" sz="2000" b="1" dirty="0">
                <a:latin typeface="Roboto"/>
                <a:ea typeface="Roboto Light"/>
              </a:rPr>
              <a:t>Statistical modelling </a:t>
            </a:r>
            <a:r>
              <a:rPr lang="en-US" sz="2000" dirty="0">
                <a:latin typeface="Roboto"/>
                <a:ea typeface="Roboto Light"/>
              </a:rPr>
              <a:t>is often required to adjust for the quality </a:t>
            </a:r>
          </a:p>
          <a:p>
            <a:pPr marL="342900" indent="-342900">
              <a:buFontTx/>
              <a:buChar char="-"/>
            </a:pPr>
            <a:endParaRPr lang="et-EE" sz="2000" dirty="0">
              <a:latin typeface="Roboto"/>
              <a:ea typeface="Roboto Light"/>
            </a:endParaRPr>
          </a:p>
          <a:p>
            <a:pPr marL="342900" indent="-342900">
              <a:buFontTx/>
              <a:buChar char="-"/>
            </a:pPr>
            <a:r>
              <a:rPr lang="en-US" sz="2000" dirty="0">
                <a:latin typeface="Roboto"/>
                <a:ea typeface="Roboto Light"/>
              </a:rPr>
              <a:t>Some required variables are not present in any data sources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6F2764-9CE9-B74A-2A5B-FFF2493214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5008" t="5525" r="5003" b="8288"/>
          <a:stretch/>
        </p:blipFill>
        <p:spPr>
          <a:xfrm>
            <a:off x="542449" y="1637967"/>
            <a:ext cx="1151179" cy="1240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838F67-20D0-F643-DAEC-2CE64C0C45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05" t="20692" r="10205" b="14121"/>
          <a:stretch/>
        </p:blipFill>
        <p:spPr>
          <a:xfrm>
            <a:off x="437322" y="4692860"/>
            <a:ext cx="1256306" cy="118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21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6FF10-8B91-F8DE-3938-6EE0160C763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31242" y="1950512"/>
            <a:ext cx="8833800" cy="3960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t-EE" b="1" dirty="0">
                <a:latin typeface="Roboto"/>
                <a:ea typeface="Roboto"/>
                <a:cs typeface="Roboto"/>
              </a:rPr>
            </a:br>
            <a:br>
              <a:rPr lang="et-EE" b="1" dirty="0">
                <a:latin typeface="Roboto"/>
                <a:ea typeface="Roboto"/>
                <a:cs typeface="Roboto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We serve as the reliable </a:t>
            </a:r>
          </a:p>
          <a:p>
            <a:pPr marL="0" indent="0"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home of national data </a:t>
            </a:r>
          </a:p>
          <a:p>
            <a:pPr marL="0" indent="0"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and give meaning </a:t>
            </a:r>
          </a:p>
          <a:p>
            <a:pPr marL="0" indent="0"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and value to data. </a:t>
            </a:r>
          </a:p>
          <a:p>
            <a:pPr marL="0" indent="0"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We help people </a:t>
            </a:r>
          </a:p>
          <a:p>
            <a:pPr marL="0" indent="0"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understand the world </a:t>
            </a:r>
          </a:p>
          <a:p>
            <a:pPr marL="0" indent="0"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/>
              </a:rPr>
              <a:t>better through data.</a:t>
            </a:r>
          </a:p>
          <a:p>
            <a:pPr marL="143510" indent="-143510"/>
            <a:endParaRPr lang="en-US" dirty="0">
              <a:latin typeface="Roboto"/>
              <a:ea typeface="Roboto Light"/>
              <a:cs typeface="Roboto Ligh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F956D5-D03E-F566-E1CA-A80E7A265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242" y="193531"/>
            <a:ext cx="8833800" cy="8094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sz="2500" dirty="0">
                <a:ea typeface="Roboto"/>
                <a:cs typeface="Roboto"/>
              </a:rPr>
              <a:t>Our vision and mission</a:t>
            </a:r>
            <a:endParaRPr lang="en-US" sz="2500" dirty="0">
              <a:ea typeface="Roboto"/>
              <a:cs typeface="Roboto"/>
            </a:endParaRPr>
          </a:p>
        </p:txBody>
      </p:sp>
      <p:pic>
        <p:nvPicPr>
          <p:cNvPr id="7" name="Picture 6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47A1303A-C400-348F-479F-768B7BBF7E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4" r="1442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0418FD-8696-9B88-D3F5-4AF118F40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FB9A-5FEA-4486-902A-E9C47A7B21EC}" type="slidenum">
              <a:rPr lang="et-EE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20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FB9A-5FEA-4486-902A-E9C47A7B21EC}" type="slidenum">
              <a:rPr lang="et-EE" smtClean="0"/>
              <a:pPr/>
              <a:t>13</a:t>
            </a:fld>
            <a:endParaRPr lang="et-EE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D870A0EB-1E59-8A39-6D69-37380A05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998" y="1709738"/>
            <a:ext cx="8827451" cy="2852737"/>
          </a:xfrm>
        </p:spPr>
        <p:txBody>
          <a:bodyPr/>
          <a:lstStyle/>
          <a:p>
            <a:r>
              <a:rPr lang="et-EE" dirty="0" err="1"/>
              <a:t>Thank</a:t>
            </a:r>
            <a:r>
              <a:rPr lang="et-EE" dirty="0"/>
              <a:t> </a:t>
            </a:r>
            <a:r>
              <a:rPr lang="et-EE" dirty="0" err="1"/>
              <a:t>you</a:t>
            </a:r>
            <a:r>
              <a:rPr lang="et-EE" dirty="0"/>
              <a:t>!</a:t>
            </a:r>
            <a:br>
              <a:rPr lang="et-EE" dirty="0"/>
            </a:br>
            <a:r>
              <a:rPr lang="et-EE" sz="2400" b="0" dirty="0">
                <a:solidFill>
                  <a:srgbClr val="565656"/>
                </a:solidFill>
              </a:rPr>
              <a:t>Terje Trasberg, </a:t>
            </a:r>
            <a:r>
              <a:rPr lang="et-EE" sz="2400" b="0" i="1" dirty="0">
                <a:solidFill>
                  <a:srgbClr val="565656"/>
                </a:solidFill>
              </a:rPr>
              <a:t>PhD</a:t>
            </a:r>
            <a:br>
              <a:rPr lang="et-EE" sz="2400" b="0" dirty="0">
                <a:solidFill>
                  <a:srgbClr val="565656"/>
                </a:solidFill>
              </a:rPr>
            </a:br>
            <a:r>
              <a:rPr lang="et-EE" sz="2400" b="0" dirty="0">
                <a:solidFill>
                  <a:srgbClr val="565656"/>
                </a:solidFill>
              </a:rPr>
              <a:t>terje.trasberg@stat.ee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BB81CA4-C20A-11E9-0073-C8F20CDF9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9999" y="4913531"/>
            <a:ext cx="8827450" cy="1911090"/>
          </a:xfrm>
        </p:spPr>
        <p:txBody>
          <a:bodyPr>
            <a:normAutofit/>
          </a:bodyPr>
          <a:lstStyle/>
          <a:p>
            <a:endParaRPr lang="et-EE" sz="1600" dirty="0">
              <a:solidFill>
                <a:srgbClr val="222222"/>
              </a:solidFill>
              <a:sym typeface="Helvetica"/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200" b="1">
                <a:solidFill>
                  <a:srgbClr val="2222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t-EE" sz="1600" b="1" dirty="0">
                <a:solidFill>
                  <a:srgbClr val="222222"/>
                </a:solidFill>
                <a:sym typeface="Helvetica"/>
              </a:rPr>
              <a:t>STATISTICS ESTONIA</a:t>
            </a:r>
            <a:endParaRPr lang="fi-FI" sz="1600" b="1" dirty="0">
              <a:solidFill>
                <a:srgbClr val="222222"/>
              </a:solidFill>
              <a:sym typeface="Helvetica"/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lang="fi-FI" sz="16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sym typeface="Helvetica"/>
              </a:rPr>
              <a:t>www.stat.ee</a:t>
            </a:r>
            <a:endParaRPr lang="fi-FI" sz="1600" u="sng" dirty="0">
              <a:solidFill>
                <a:srgbClr val="222222"/>
              </a:solidFill>
              <a:uFill>
                <a:solidFill>
                  <a:srgbClr val="0000FF"/>
                </a:solidFill>
              </a:uFill>
              <a:sym typeface="Helvetica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5D60692-C8A8-CB51-1E8F-9AF246092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51430" y="1709738"/>
            <a:ext cx="2516991" cy="251699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58C1029-E973-0EB0-2D17-FDE89B853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32608" y="180897"/>
            <a:ext cx="2516991" cy="25169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EE4385-4B7B-4CEC-E7CF-3B2B9D02E68F}"/>
              </a:ext>
            </a:extLst>
          </p:cNvPr>
          <p:cNvSpPr txBox="1"/>
          <p:nvPr/>
        </p:nvSpPr>
        <p:spPr>
          <a:xfrm>
            <a:off x="5772399" y="6167715"/>
            <a:ext cx="195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Statistikaamet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7246B4-A386-C1E6-3B27-36D6AAA7F9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9998" y="6015831"/>
            <a:ext cx="673100" cy="673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AD1538-100D-56B3-1727-E35BE612C1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609" b="10297"/>
          <a:stretch/>
        </p:blipFill>
        <p:spPr>
          <a:xfrm>
            <a:off x="4945427" y="6015831"/>
            <a:ext cx="826972" cy="6731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196B42-2259-9264-0F57-9A9E95516ECA}"/>
              </a:ext>
            </a:extLst>
          </p:cNvPr>
          <p:cNvSpPr txBox="1"/>
          <p:nvPr/>
        </p:nvSpPr>
        <p:spPr>
          <a:xfrm>
            <a:off x="3193013" y="6167715"/>
            <a:ext cx="195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eesti_statistika</a:t>
            </a: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309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D83155-1EB2-1223-190C-87EFD0F23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Some population statistics about Estonia</a:t>
            </a:r>
            <a:endParaRPr lang="en-US" sz="2400" dirty="0">
              <a:ea typeface="Roboto"/>
              <a:cs typeface="Robo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5DDBC9-05DE-318B-A101-1DA9E0BE7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FB9A-5FEA-4486-902A-E9C47A7B21EC}" type="slidenum">
              <a:rPr lang="et-EE" smtClean="0">
                <a:solidFill>
                  <a:prstClr val="white"/>
                </a:solidFill>
              </a:rPr>
              <a:pPr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F6EA3-A468-6D94-DCF1-47727849DC07}"/>
              </a:ext>
            </a:extLst>
          </p:cNvPr>
          <p:cNvSpPr txBox="1"/>
          <p:nvPr/>
        </p:nvSpPr>
        <p:spPr>
          <a:xfrm>
            <a:off x="5772399" y="6167715"/>
            <a:ext cx="195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Statistikaamet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E06FC4-EC56-1119-3C2E-8D5E6DF08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998" y="6015831"/>
            <a:ext cx="673100" cy="673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EC6C6F-982F-A246-1142-FDCB8A102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9" b="10297"/>
          <a:stretch/>
        </p:blipFill>
        <p:spPr>
          <a:xfrm>
            <a:off x="4945427" y="6015831"/>
            <a:ext cx="826972" cy="673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F77103-D1C6-390A-E11E-F65B92227EDA}"/>
              </a:ext>
            </a:extLst>
          </p:cNvPr>
          <p:cNvSpPr txBox="1"/>
          <p:nvPr/>
        </p:nvSpPr>
        <p:spPr>
          <a:xfrm>
            <a:off x="3193013" y="6167715"/>
            <a:ext cx="1958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eesti_statistika</a:t>
            </a: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7807B7-8978-C849-C24C-D6CBC5AE6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2190542"/>
            <a:ext cx="10134600" cy="247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92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website&#10;&#10;Description automatically generated">
            <a:extLst>
              <a:ext uri="{FF2B5EF4-FFF2-40B4-BE49-F238E27FC236}">
                <a16:creationId xmlns:a16="http://schemas.microsoft.com/office/drawing/2014/main" id="{7B01F41A-EF1F-7990-F633-516B0408B1A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6225" t="-671" r="25792" b="55033"/>
          <a:stretch/>
        </p:blipFill>
        <p:spPr>
          <a:xfrm>
            <a:off x="2227932" y="4602697"/>
            <a:ext cx="2167279" cy="130258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D83155-1EB2-1223-190C-87EFD0F23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0" dirty="0"/>
              <a:t>Cornerstones of register-based statistics: </a:t>
            </a:r>
            <a:br>
              <a:rPr lang="en-US" sz="2400" dirty="0"/>
            </a:br>
            <a:r>
              <a:rPr lang="en-US" sz="2400" dirty="0"/>
              <a:t>availability of data sources</a:t>
            </a:r>
          </a:p>
        </p:txBody>
      </p:sp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CF825C0C-162F-1B8D-5B62-843156199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42" b="50882"/>
          <a:stretch/>
        </p:blipFill>
        <p:spPr>
          <a:xfrm>
            <a:off x="7590043" y="4604275"/>
            <a:ext cx="4599656" cy="1300645"/>
          </a:xfrm>
          <a:prstGeom prst="rect">
            <a:avLst/>
          </a:prstGeom>
        </p:spPr>
      </p:pic>
      <p:pic>
        <p:nvPicPr>
          <p:cNvPr id="8" name="Content Placeholder 3" descr="A screenshot of a website&#10;&#10;Description automatically generated">
            <a:extLst>
              <a:ext uri="{FF2B5EF4-FFF2-40B4-BE49-F238E27FC236}">
                <a16:creationId xmlns:a16="http://schemas.microsoft.com/office/drawing/2014/main" id="{E8DF078C-7C79-E212-92FD-3D82D6C08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00" r="26244" b="2538"/>
          <a:stretch/>
        </p:blipFill>
        <p:spPr>
          <a:xfrm>
            <a:off x="4399304" y="4603218"/>
            <a:ext cx="3185248" cy="13017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1961CA-E1A1-6922-D778-E1EEA7D4505A}"/>
              </a:ext>
            </a:extLst>
          </p:cNvPr>
          <p:cNvSpPr txBox="1"/>
          <p:nvPr/>
        </p:nvSpPr>
        <p:spPr>
          <a:xfrm>
            <a:off x="4144760" y="5974861"/>
            <a:ext cx="80120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7C7C7C"/>
                </a:solidFill>
                <a:latin typeface="Roboto"/>
                <a:ea typeface="Roboto"/>
                <a:cs typeface="Roboto"/>
              </a:rPr>
              <a:t>see: </a:t>
            </a:r>
            <a:r>
              <a:rPr lang="en-US">
                <a:solidFill>
                  <a:srgbClr val="7C7C7C"/>
                </a:solidFill>
                <a:latin typeface="Roboto"/>
                <a:ea typeface="Roboto"/>
                <a:cs typeface="Roboto"/>
                <a:hlinkClick r:id="rId4"/>
              </a:rPr>
              <a:t>https://www.eesti.ee/en</a:t>
            </a:r>
            <a:r>
              <a:rPr lang="en-US">
                <a:solidFill>
                  <a:srgbClr val="7C7C7C"/>
                </a:solidFill>
                <a:latin typeface="Roboto"/>
                <a:ea typeface="Roboto"/>
                <a:cs typeface="Roboto"/>
              </a:rPr>
              <a:t> and </a:t>
            </a:r>
            <a:r>
              <a:rPr lang="en-US">
                <a:solidFill>
                  <a:srgbClr val="7C7C7C"/>
                </a:solidFill>
                <a:latin typeface="Roboto"/>
                <a:ea typeface="Roboto"/>
                <a:cs typeface="Roboto"/>
                <a:hlinkClick r:id="rId5"/>
              </a:rPr>
              <a:t>https://www.riha.ee/</a:t>
            </a:r>
            <a:r>
              <a:rPr lang="en-US">
                <a:solidFill>
                  <a:srgbClr val="7C7C7C"/>
                </a:solidFill>
                <a:latin typeface="Roboto"/>
                <a:ea typeface="Roboto"/>
                <a:cs typeface="Roboto"/>
              </a:rPr>
              <a:t> for more information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257DD0-9C00-AAF6-8D06-39B4A69B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FB9A-5FEA-4486-902A-E9C47A7B21EC}" type="slidenum">
              <a:rPr lang="et-EE" smtClean="0">
                <a:solidFill>
                  <a:prstClr val="white"/>
                </a:solidFill>
              </a:rPr>
              <a:pPr/>
              <a:t>3</a:t>
            </a:fld>
            <a:endParaRPr lang="en-US"/>
          </a:p>
        </p:txBody>
      </p:sp>
      <p:pic>
        <p:nvPicPr>
          <p:cNvPr id="6" name="Picture 5" descr="A white square and blue circle with x in the middle&#10;&#10;Description automatically generated">
            <a:extLst>
              <a:ext uri="{FF2B5EF4-FFF2-40B4-BE49-F238E27FC236}">
                <a16:creationId xmlns:a16="http://schemas.microsoft.com/office/drawing/2014/main" id="{60570B81-9D16-1C38-A0A9-56A3A3EFD1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112" b="26722"/>
          <a:stretch/>
        </p:blipFill>
        <p:spPr>
          <a:xfrm>
            <a:off x="4021015" y="1458332"/>
            <a:ext cx="5830281" cy="1728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FCB0D6-0D81-168F-53D4-B7C8CE8B35CE}"/>
              </a:ext>
            </a:extLst>
          </p:cNvPr>
          <p:cNvSpPr txBox="1"/>
          <p:nvPr/>
        </p:nvSpPr>
        <p:spPr>
          <a:xfrm>
            <a:off x="2225755" y="423333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Roboto"/>
                <a:ea typeface="Roboto Light"/>
                <a:cs typeface="Roboto Light"/>
              </a:rPr>
              <a:t>services:</a:t>
            </a:r>
            <a:r>
              <a:rPr lang="en-US">
                <a:ea typeface="Roboto Light"/>
                <a:cs typeface="Roboto Light"/>
              </a:rPr>
              <a:t>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CB82A1-E435-9350-D5A1-F2A508D6BB37}"/>
              </a:ext>
            </a:extLst>
          </p:cNvPr>
          <p:cNvSpPr txBox="1"/>
          <p:nvPr/>
        </p:nvSpPr>
        <p:spPr>
          <a:xfrm>
            <a:off x="3995614" y="3432256"/>
            <a:ext cx="120650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latin typeface="Roboto"/>
                <a:ea typeface="Roboto"/>
                <a:cs typeface="Roboto"/>
              </a:rPr>
              <a:t>Government agencies    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1BACF2-AA85-F243-436A-0F1EC881E86D}"/>
              </a:ext>
            </a:extLst>
          </p:cNvPr>
          <p:cNvSpPr txBox="1"/>
          <p:nvPr/>
        </p:nvSpPr>
        <p:spPr>
          <a:xfrm>
            <a:off x="5298178" y="3373641"/>
            <a:ext cx="1590756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latin typeface="Roboto"/>
                <a:ea typeface="Roboto"/>
                <a:cs typeface="Roboto"/>
              </a:rPr>
              <a:t>Local government units </a:t>
            </a:r>
            <a:r>
              <a:rPr lang="en-US" sz="1200" dirty="0">
                <a:latin typeface="Roboto"/>
                <a:ea typeface="Roboto"/>
                <a:cs typeface="Roboto"/>
              </a:rPr>
              <a:t>(15 cities and </a:t>
            </a:r>
            <a:endParaRPr lang="en-US" sz="1200" dirty="0">
              <a:latin typeface="Roboto Light"/>
              <a:ea typeface="Roboto Light"/>
              <a:cs typeface="Roboto Light"/>
            </a:endParaRPr>
          </a:p>
          <a:p>
            <a:pPr algn="ctr"/>
            <a:r>
              <a:rPr lang="en-US" sz="1200" dirty="0">
                <a:latin typeface="Roboto"/>
                <a:ea typeface="Roboto"/>
                <a:cs typeface="Roboto"/>
              </a:rPr>
              <a:t>64 municipalities)</a:t>
            </a:r>
            <a:endParaRPr lang="en-US" sz="1200" dirty="0">
              <a:ea typeface="Roboto Light"/>
              <a:cs typeface="Roboto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3246F4-9A89-1CD7-7592-290CC8E083A1}"/>
              </a:ext>
            </a:extLst>
          </p:cNvPr>
          <p:cNvSpPr txBox="1"/>
          <p:nvPr/>
        </p:nvSpPr>
        <p:spPr>
          <a:xfrm>
            <a:off x="7004538" y="3373641"/>
            <a:ext cx="144096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latin typeface="Roboto"/>
                <a:ea typeface="Roboto"/>
                <a:cs typeface="Roboto"/>
              </a:rPr>
              <a:t>X-tee services, </a:t>
            </a:r>
            <a:r>
              <a:rPr lang="en-US" sz="1200" dirty="0">
                <a:latin typeface="Roboto"/>
                <a:ea typeface="Roboto"/>
                <a:cs typeface="Roboto"/>
              </a:rPr>
              <a:t>a data exchange layer</a:t>
            </a:r>
            <a:r>
              <a:rPr lang="en-US" sz="1400" b="1" dirty="0">
                <a:latin typeface="Roboto"/>
                <a:ea typeface="Roboto"/>
                <a:cs typeface="Roboto"/>
              </a:rPr>
              <a:t>   </a:t>
            </a:r>
            <a:endParaRPr lang="en-US" dirty="0">
              <a:ea typeface="Roboto Light"/>
              <a:cs typeface="Roboto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B45CF1-0F5E-ED4E-9BF8-14148787D168}"/>
              </a:ext>
            </a:extLst>
          </p:cNvPr>
          <p:cNvSpPr txBox="1"/>
          <p:nvPr/>
        </p:nvSpPr>
        <p:spPr>
          <a:xfrm>
            <a:off x="8600178" y="3373641"/>
            <a:ext cx="144096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latin typeface="Roboto"/>
                <a:ea typeface="Roboto"/>
                <a:cs typeface="Roboto"/>
              </a:rPr>
              <a:t>datasets</a:t>
            </a:r>
            <a:endParaRPr lang="en-US" sz="1400"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38614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638B173-6A33-AB31-65F7-BA70A096A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755" y="3390734"/>
            <a:ext cx="3427046" cy="296561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D83155-1EB2-1223-190C-87EFD0F23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0" y="301460"/>
            <a:ext cx="9068261" cy="809493"/>
          </a:xfrm>
        </p:spPr>
        <p:txBody>
          <a:bodyPr>
            <a:normAutofit/>
          </a:bodyPr>
          <a:lstStyle/>
          <a:p>
            <a:r>
              <a:rPr lang="en-US" sz="2400" b="0" dirty="0"/>
              <a:t>Cornerstones of register-based statistics: </a:t>
            </a:r>
            <a:br>
              <a:rPr lang="en-US" sz="2400" dirty="0"/>
            </a:br>
            <a:r>
              <a:rPr lang="en-US" sz="2400" dirty="0"/>
              <a:t>linking data from </a:t>
            </a:r>
            <a:r>
              <a:rPr lang="en-US" sz="2400" dirty="0" err="1"/>
              <a:t>dif</a:t>
            </a:r>
            <a:r>
              <a:rPr lang="et-EE" sz="2400" dirty="0"/>
              <a:t>f</a:t>
            </a:r>
            <a:r>
              <a:rPr lang="en-US" sz="2400" dirty="0" err="1"/>
              <a:t>erent</a:t>
            </a:r>
            <a:r>
              <a:rPr lang="en-US" sz="2400" dirty="0"/>
              <a:t> data sources</a:t>
            </a:r>
            <a:endParaRPr lang="en-US" sz="2400" b="0" dirty="0">
              <a:latin typeface="Roboto"/>
              <a:ea typeface="Roboto Condensed Light"/>
              <a:cs typeface="Roboto Condensed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957233-4B94-2870-4D4B-5BFD0CE3CF50}"/>
              </a:ext>
            </a:extLst>
          </p:cNvPr>
          <p:cNvSpPr txBox="1"/>
          <p:nvPr/>
        </p:nvSpPr>
        <p:spPr>
          <a:xfrm>
            <a:off x="2521629" y="1572195"/>
            <a:ext cx="5786126" cy="44935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>
                <a:latin typeface="Roboto"/>
                <a:ea typeface="Roboto Condensed Light"/>
                <a:cs typeface="Arial"/>
              </a:rPr>
              <a:t>A personal identification code</a:t>
            </a:r>
            <a:r>
              <a:rPr lang="en-US" sz="2000" dirty="0">
                <a:solidFill>
                  <a:srgbClr val="000000"/>
                </a:solidFill>
                <a:latin typeface="Roboto"/>
                <a:ea typeface="Roboto Condensed Light"/>
                <a:cs typeface="Arial"/>
              </a:rPr>
              <a:t> </a:t>
            </a:r>
            <a:r>
              <a:rPr lang="en-US" dirty="0">
                <a:solidFill>
                  <a:srgbClr val="000000"/>
                </a:solidFill>
                <a:latin typeface="Roboto"/>
                <a:ea typeface="Roboto Condensed Light"/>
                <a:cs typeface="Arial"/>
              </a:rPr>
              <a:t>is a number with 11 digits formed on the basis of the sex and date of birth of a person which allows the specific identification of the person; in use since 1989 </a:t>
            </a:r>
            <a:endParaRPr lang="en-US" dirty="0">
              <a:ea typeface="Roboto Light"/>
              <a:cs typeface="Roboto Light"/>
            </a:endParaRPr>
          </a:p>
          <a:p>
            <a:endParaRPr lang="et-EE" sz="2000" dirty="0">
              <a:solidFill>
                <a:srgbClr val="000000"/>
              </a:solidFill>
              <a:latin typeface="Roboto"/>
              <a:ea typeface="Roboto Condensed Light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t-EE" sz="2000" dirty="0">
              <a:solidFill>
                <a:srgbClr val="000000"/>
              </a:solidFill>
              <a:latin typeface="Roboto"/>
              <a:ea typeface="Roboto Condensed Light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Roboto"/>
                <a:ea typeface="Roboto Condensed Light"/>
                <a:cs typeface="Arial"/>
              </a:rPr>
              <a:t>All address data are managed in the </a:t>
            </a:r>
            <a:r>
              <a:rPr lang="en-US" sz="2000" b="1" dirty="0">
                <a:solidFill>
                  <a:srgbClr val="000000"/>
                </a:solidFill>
                <a:latin typeface="Roboto"/>
                <a:ea typeface="Roboto Condensed Light"/>
                <a:cs typeface="Arial"/>
              </a:rPr>
              <a:t>Address Data System</a:t>
            </a:r>
            <a:r>
              <a:rPr lang="en-US" sz="2000" dirty="0">
                <a:solidFill>
                  <a:srgbClr val="000000"/>
                </a:solidFill>
                <a:latin typeface="Roboto"/>
                <a:ea typeface="Roboto Condensed Light"/>
                <a:cs typeface="Arial"/>
              </a:rPr>
              <a:t> (ADS). </a:t>
            </a:r>
            <a:r>
              <a:rPr lang="en-US" dirty="0">
                <a:solidFill>
                  <a:srgbClr val="000000"/>
                </a:solidFill>
                <a:latin typeface="Roboto"/>
                <a:ea typeface="Roboto Condensed Light"/>
                <a:cs typeface="Arial"/>
              </a:rPr>
              <a:t>ADS contains about 2.4 million address objects, including approximately 1.1 million buildings, 0.6 million apartments and 0.7 million cadastral parcels. Managed by Estonian Land Board; in use since 2014 </a:t>
            </a:r>
            <a:endParaRPr lang="en-US" dirty="0">
              <a:ea typeface="Roboto Light"/>
              <a:cs typeface="Roboto Light"/>
            </a:endParaRPr>
          </a:p>
          <a:p>
            <a:pPr marL="342900" indent="-342900">
              <a:buFont typeface="Arial"/>
              <a:buChar char="•"/>
            </a:pPr>
            <a:endParaRPr lang="et-EE" sz="2000" dirty="0">
              <a:latin typeface="Roboto"/>
              <a:ea typeface="Roboto Condensed Light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t-EE" sz="2000" dirty="0">
              <a:latin typeface="Roboto"/>
              <a:ea typeface="Roboto Condensed Light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t-EE" sz="2000" dirty="0">
              <a:latin typeface="Roboto"/>
              <a:ea typeface="Roboto Condensed Light"/>
              <a:cs typeface="Arial"/>
            </a:endParaRPr>
          </a:p>
        </p:txBody>
      </p:sp>
      <p:pic>
        <p:nvPicPr>
          <p:cNvPr id="12" name="Picture 11" descr="A blue background with white text and numbers&#10;&#10;Description automatically generated">
            <a:extLst>
              <a:ext uri="{FF2B5EF4-FFF2-40B4-BE49-F238E27FC236}">
                <a16:creationId xmlns:a16="http://schemas.microsoft.com/office/drawing/2014/main" id="{FAC5355D-631B-E0BD-A226-DC6150554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1345431"/>
            <a:ext cx="2608552" cy="193334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A3A736-BE53-984B-9725-3FABE9396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FB9A-5FEA-4486-902A-E9C47A7B21EC}" type="slidenum">
              <a:rPr lang="et-EE" smtClean="0">
                <a:solidFill>
                  <a:prstClr val="white"/>
                </a:solidFill>
              </a:rPr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17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207417-804F-D371-A9CC-D88B59EF208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0000" y="1210089"/>
            <a:ext cx="8833800" cy="549510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1DA06FE-53C5-2B67-8C15-352DC3437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0" dirty="0"/>
              <a:t>Cornerstones of register-based statistics: </a:t>
            </a:r>
            <a:br>
              <a:rPr lang="en-US" sz="2800" dirty="0"/>
            </a:br>
            <a:r>
              <a:rPr lang="et-EE" sz="2800" dirty="0" err="1"/>
              <a:t>access</a:t>
            </a:r>
            <a:r>
              <a:rPr lang="et-EE" sz="2800" dirty="0"/>
              <a:t> </a:t>
            </a:r>
            <a:r>
              <a:rPr lang="et-EE" sz="2800" dirty="0" err="1"/>
              <a:t>to</a:t>
            </a:r>
            <a:r>
              <a:rPr lang="et-EE" sz="2800" dirty="0"/>
              <a:t> </a:t>
            </a:r>
            <a:r>
              <a:rPr lang="et-EE" sz="2800" dirty="0" err="1"/>
              <a:t>data</a:t>
            </a:r>
            <a:r>
              <a:rPr lang="et-EE" sz="2800" dirty="0"/>
              <a:t> </a:t>
            </a:r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47B2A-E7A3-7ACA-8BDC-68B2C4CE9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FB9A-5FEA-4486-902A-E9C47A7B21EC}" type="slidenum">
              <a:rPr lang="et-EE" smtClean="0"/>
              <a:pPr/>
              <a:t>5</a:t>
            </a:fld>
            <a:endParaRPr lang="et-EE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BC5BC2B-37DF-0EA1-495A-D801E00B2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65386" y="4482035"/>
            <a:ext cx="578665" cy="8542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CCF57A2-EAFD-F1D8-027A-C8969644B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24054" y="2022821"/>
            <a:ext cx="661331" cy="8542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B0E1A9-A2C5-5E64-6E5F-6D1D778C2957}"/>
              </a:ext>
            </a:extLst>
          </p:cNvPr>
          <p:cNvSpPr txBox="1"/>
          <p:nvPr/>
        </p:nvSpPr>
        <p:spPr>
          <a:xfrm>
            <a:off x="3490134" y="1462219"/>
            <a:ext cx="6097088" cy="1121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80000"/>
              </a:lnSpc>
              <a:spcBef>
                <a:spcPts val="1000"/>
              </a:spcBef>
            </a:pPr>
            <a:r>
              <a:rPr lang="en-US" sz="2900" dirty="0">
                <a:latin typeface="+mj-lt"/>
              </a:rPr>
              <a:t>Official Statistics Act</a:t>
            </a:r>
            <a:r>
              <a:rPr lang="et-EE" sz="2900" dirty="0">
                <a:latin typeface="+mj-lt"/>
              </a:rPr>
              <a:t> </a:t>
            </a:r>
            <a:endParaRPr lang="en-US" sz="29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ED8F8F-95AF-7B82-3D6B-2A420384C02E}"/>
              </a:ext>
            </a:extLst>
          </p:cNvPr>
          <p:cNvSpPr txBox="1"/>
          <p:nvPr/>
        </p:nvSpPr>
        <p:spPr>
          <a:xfrm>
            <a:off x="5057028" y="2853882"/>
            <a:ext cx="6097088" cy="1121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80000"/>
              </a:lnSpc>
              <a:spcBef>
                <a:spcPts val="1000"/>
              </a:spcBef>
            </a:pPr>
            <a:r>
              <a:rPr lang="en-US" sz="2900" dirty="0">
                <a:latin typeface="+mj-lt"/>
              </a:rPr>
              <a:t>Infrastructure for data transfer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F1F1D0-97F0-950C-1BDF-C75F67401E7D}"/>
              </a:ext>
            </a:extLst>
          </p:cNvPr>
          <p:cNvSpPr txBox="1"/>
          <p:nvPr/>
        </p:nvSpPr>
        <p:spPr>
          <a:xfrm>
            <a:off x="3490134" y="4061945"/>
            <a:ext cx="8142340" cy="1121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80000"/>
              </a:lnSpc>
              <a:spcBef>
                <a:spcPts val="1000"/>
              </a:spcBef>
            </a:pPr>
            <a:r>
              <a:rPr lang="en-US" sz="2900" dirty="0">
                <a:latin typeface="+mj-lt"/>
              </a:rPr>
              <a:t>Safe data storing</a:t>
            </a:r>
            <a:r>
              <a:rPr lang="et-EE" sz="2900" dirty="0">
                <a:latin typeface="+mj-lt"/>
              </a:rPr>
              <a:t> </a:t>
            </a:r>
            <a:r>
              <a:rPr lang="en-US" sz="2900" dirty="0">
                <a:latin typeface="+mj-lt"/>
              </a:rPr>
              <a:t>infrastructure </a:t>
            </a:r>
          </a:p>
        </p:txBody>
      </p:sp>
      <p:pic>
        <p:nvPicPr>
          <p:cNvPr id="1026" name="Picture 2" descr="X-Road® Data Exchange Layer">
            <a:extLst>
              <a:ext uri="{FF2B5EF4-FFF2-40B4-BE49-F238E27FC236}">
                <a16:creationId xmlns:a16="http://schemas.microsoft.com/office/drawing/2014/main" id="{45D8C44B-4415-1749-BCBC-A4839FB56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617" y="3030153"/>
            <a:ext cx="2722411" cy="125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072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9FBEC2-C4B6-477F-B057-A24EC2C15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FB9A-5FEA-4486-902A-E9C47A7B21EC}" type="slidenum">
              <a:rPr lang="et-EE" smtClean="0"/>
              <a:pPr/>
              <a:t>6</a:t>
            </a:fld>
            <a:endParaRPr lang="et-E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786863-6CC3-42D8-A07A-DE35D0A85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traditional census to register-based census</a:t>
            </a:r>
          </a:p>
        </p:txBody>
      </p:sp>
      <p:pic>
        <p:nvPicPr>
          <p:cNvPr id="8" name="Picture 6" descr="File:Rahvaloenduse märk.png">
            <a:extLst>
              <a:ext uri="{FF2B5EF4-FFF2-40B4-BE49-F238E27FC236}">
                <a16:creationId xmlns:a16="http://schemas.microsoft.com/office/drawing/2014/main" id="{F07C1ABB-FC2E-E083-8C76-9F9E21108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47" y="2348316"/>
            <a:ext cx="2706954" cy="216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AA0724-205B-A14C-3B9D-68C5F6F98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247" y="2691314"/>
            <a:ext cx="2722537" cy="12226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36AEA9-E93D-E3EE-4DE8-B1BBCC050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947" y="2691314"/>
            <a:ext cx="3557859" cy="147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12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D83155-1EB2-1223-190C-87EFD0F23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512" y="301460"/>
            <a:ext cx="9667440" cy="809493"/>
          </a:xfrm>
        </p:spPr>
        <p:txBody>
          <a:bodyPr vert="horz" lIns="36000" tIns="36000" rIns="36000" bIns="36000" rtlCol="0" anchor="b">
            <a:noAutofit/>
          </a:bodyPr>
          <a:lstStyle/>
          <a:p>
            <a:r>
              <a:rPr lang="en-US" sz="2400" b="0">
                <a:ea typeface="Roboto"/>
                <a:cs typeface="Roboto"/>
              </a:rPr>
              <a:t>18 </a:t>
            </a:r>
            <a:r>
              <a:rPr lang="en-US" sz="2400" b="0">
                <a:ea typeface="+mj-lt"/>
                <a:cs typeface="+mj-lt"/>
              </a:rPr>
              <a:t>administrative</a:t>
            </a:r>
            <a:r>
              <a:rPr lang="en-US" sz="2400" b="0">
                <a:solidFill>
                  <a:srgbClr val="000000"/>
                </a:solidFill>
                <a:ea typeface="+mj-lt"/>
                <a:cs typeface="+mj-lt"/>
              </a:rPr>
              <a:t> </a:t>
            </a:r>
            <a:r>
              <a:rPr lang="en-US" sz="2400" b="0">
                <a:ea typeface="Roboto"/>
                <a:cs typeface="Roboto"/>
              </a:rPr>
              <a:t>registers are used to determine </a:t>
            </a:r>
            <a:br>
              <a:rPr lang="en-US" sz="2400" b="0">
                <a:ea typeface="Roboto"/>
                <a:cs typeface="Roboto"/>
              </a:rPr>
            </a:br>
            <a:r>
              <a:rPr lang="en-US" sz="2400">
                <a:ea typeface="Roboto"/>
                <a:cs typeface="Roboto"/>
              </a:rPr>
              <a:t>residential population</a:t>
            </a:r>
          </a:p>
        </p:txBody>
      </p:sp>
      <p:pic>
        <p:nvPicPr>
          <p:cNvPr id="2" name="Picture 1" descr="A group of icons with text&#10;&#10;Description automatically generated">
            <a:extLst>
              <a:ext uri="{FF2B5EF4-FFF2-40B4-BE49-F238E27FC236}">
                <a16:creationId xmlns:a16="http://schemas.microsoft.com/office/drawing/2014/main" id="{6ADC14EF-EAF0-0864-1D30-CC2E461C0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299" y="2408297"/>
            <a:ext cx="5178993" cy="36175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A1E59F-BADF-F8C3-13EA-4571107966B8}"/>
              </a:ext>
            </a:extLst>
          </p:cNvPr>
          <p:cNvSpPr txBox="1"/>
          <p:nvPr/>
        </p:nvSpPr>
        <p:spPr>
          <a:xfrm>
            <a:off x="2523067" y="1253067"/>
            <a:ext cx="889130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i="1" dirty="0">
                <a:latin typeface="Roboto"/>
                <a:ea typeface="Roboto"/>
                <a:cs typeface="Roboto"/>
              </a:rPr>
              <a:t>Signs of life </a:t>
            </a:r>
            <a:r>
              <a:rPr lang="en-US" sz="2000" b="1" dirty="0">
                <a:latin typeface="Roboto"/>
                <a:ea typeface="Roboto"/>
                <a:cs typeface="Roboto"/>
              </a:rPr>
              <a:t>approach</a:t>
            </a:r>
            <a:r>
              <a:rPr lang="en-US" sz="2000" b="1" dirty="0">
                <a:latin typeface="Roboto"/>
                <a:ea typeface="Roboto Light"/>
                <a:cs typeface="Roboto Light"/>
              </a:rPr>
              <a:t>: </a:t>
            </a:r>
            <a:r>
              <a:rPr lang="en-US" sz="2000" dirty="0">
                <a:latin typeface="Roboto"/>
                <a:ea typeface="Roboto Light"/>
                <a:cs typeface="Roboto Light"/>
              </a:rPr>
              <a:t>It can be assumed that the people who actually live in Estonia appear in various administrative registers because they are using services and receive payments.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231209-F264-9A9D-5415-2688E24E0C37}"/>
              </a:ext>
            </a:extLst>
          </p:cNvPr>
          <p:cNvSpPr txBox="1"/>
          <p:nvPr/>
        </p:nvSpPr>
        <p:spPr>
          <a:xfrm>
            <a:off x="4997939" y="5746914"/>
            <a:ext cx="666391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en-US"/>
            </a:br>
            <a:r>
              <a:rPr lang="en-US" sz="1200">
                <a:solidFill>
                  <a:schemeClr val="accent1"/>
                </a:solidFill>
                <a:latin typeface="Roboto"/>
                <a:ea typeface="Roboto"/>
                <a:cs typeface="Roboto"/>
              </a:rPr>
              <a:t>Methodology: </a:t>
            </a:r>
            <a:r>
              <a:rPr lang="en-US" sz="1200">
                <a:solidFill>
                  <a:schemeClr val="accent1"/>
                </a:solidFill>
                <a:latin typeface="Roboto"/>
                <a:ea typeface="Roboto"/>
                <a:cs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https://www.stat.ee/sites/default/files/2021-01/</a:t>
            </a:r>
            <a:endParaRPr lang="en-US" sz="1200">
              <a:solidFill>
                <a:schemeClr val="accent1"/>
              </a:solidFill>
              <a:latin typeface="Roboto"/>
              <a:ea typeface="Roboto"/>
              <a:cs typeface="Roboto"/>
            </a:endParaRPr>
          </a:p>
          <a:p>
            <a:r>
              <a:rPr lang="en-US" sz="1200">
                <a:solidFill>
                  <a:schemeClr val="accent1"/>
                </a:solidFill>
                <a:latin typeface="Roboto"/>
                <a:ea typeface="Roboto"/>
                <a:cs typeface="Roboto"/>
              </a:rPr>
              <a:t>Implementation%20of%20the%20residency%20index%20in%20demographic%20statistics.pdf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2120DB-3C76-86B9-9934-B27C9906E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FB9A-5FEA-4486-902A-E9C47A7B21EC}" type="slidenum">
              <a:rPr lang="et-EE" smtClean="0">
                <a:solidFill>
                  <a:prstClr val="white"/>
                </a:solidFill>
              </a:rPr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39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D83155-1EB2-1223-190C-87EFD0F23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512" y="301460"/>
            <a:ext cx="9667440" cy="809493"/>
          </a:xfrm>
        </p:spPr>
        <p:txBody>
          <a:bodyPr vert="horz" lIns="36000" tIns="36000" rIns="36000" bIns="36000" rtlCol="0" anchor="b">
            <a:noAutofit/>
          </a:bodyPr>
          <a:lstStyle/>
          <a:p>
            <a:r>
              <a:rPr lang="en-US" sz="2400" b="0">
                <a:ea typeface="Roboto"/>
                <a:cs typeface="Roboto"/>
              </a:rPr>
              <a:t>18 </a:t>
            </a:r>
            <a:r>
              <a:rPr lang="en-US" sz="2400" b="0">
                <a:ea typeface="+mj-lt"/>
                <a:cs typeface="+mj-lt"/>
              </a:rPr>
              <a:t>administrative</a:t>
            </a:r>
            <a:r>
              <a:rPr lang="en-US" sz="2400" b="0">
                <a:solidFill>
                  <a:srgbClr val="000000"/>
                </a:solidFill>
                <a:ea typeface="+mj-lt"/>
                <a:cs typeface="+mj-lt"/>
              </a:rPr>
              <a:t> </a:t>
            </a:r>
            <a:r>
              <a:rPr lang="en-US" sz="2400" b="0">
                <a:ea typeface="Roboto"/>
                <a:cs typeface="Roboto"/>
              </a:rPr>
              <a:t>registers are used to determine </a:t>
            </a:r>
            <a:br>
              <a:rPr lang="en-US" sz="2400" b="0">
                <a:ea typeface="Roboto"/>
                <a:cs typeface="Roboto"/>
              </a:rPr>
            </a:br>
            <a:r>
              <a:rPr lang="en-US" sz="2400">
                <a:ea typeface="Roboto"/>
                <a:cs typeface="Roboto"/>
              </a:rPr>
              <a:t>residential population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2120DB-3C76-86B9-9934-B27C9906E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FB9A-5FEA-4486-902A-E9C47A7B21EC}" type="slidenum">
              <a:rPr lang="et-EE" smtClean="0">
                <a:solidFill>
                  <a:prstClr val="white"/>
                </a:solidFill>
              </a:rPr>
              <a:pPr/>
              <a:t>8</a:t>
            </a:fld>
            <a:endParaRPr lang="en-US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FCE2D22D-8080-551C-8083-E6F224F0BE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20000" y="1292772"/>
            <a:ext cx="8833800" cy="44774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b="1" dirty="0" err="1">
                <a:latin typeface="+mj-lt"/>
              </a:rPr>
              <a:t>Signs</a:t>
            </a:r>
            <a:r>
              <a:rPr lang="et-EE" b="1" dirty="0">
                <a:latin typeface="+mj-lt"/>
              </a:rPr>
              <a:t> of </a:t>
            </a:r>
            <a:r>
              <a:rPr lang="et-EE" b="1" dirty="0" err="1">
                <a:latin typeface="+mj-lt"/>
              </a:rPr>
              <a:t>life</a:t>
            </a:r>
            <a:r>
              <a:rPr lang="et-EE" b="1" dirty="0">
                <a:latin typeface="+mj-lt"/>
              </a:rPr>
              <a:t> = </a:t>
            </a:r>
            <a:r>
              <a:rPr lang="et-EE" b="1" dirty="0" err="1">
                <a:latin typeface="+mj-lt"/>
              </a:rPr>
              <a:t>activity</a:t>
            </a:r>
            <a:r>
              <a:rPr lang="et-EE" b="1" dirty="0">
                <a:latin typeface="+mj-lt"/>
              </a:rPr>
              <a:t> in </a:t>
            </a:r>
            <a:r>
              <a:rPr lang="et-EE" b="1" dirty="0" err="1">
                <a:latin typeface="+mj-lt"/>
              </a:rPr>
              <a:t>registers</a:t>
            </a:r>
            <a:r>
              <a:rPr lang="et-EE" b="1" dirty="0">
                <a:latin typeface="+mj-lt"/>
              </a:rPr>
              <a:t> – </a:t>
            </a:r>
          </a:p>
          <a:p>
            <a:pPr marL="0" indent="0">
              <a:buNone/>
            </a:pPr>
            <a:endParaRPr lang="et-EE" sz="1200" dirty="0">
              <a:latin typeface="+mj-lt"/>
            </a:endParaRPr>
          </a:p>
          <a:p>
            <a:r>
              <a:rPr lang="et-EE" sz="1400" b="1" dirty="0">
                <a:latin typeface="+mj-lt"/>
              </a:rPr>
              <a:t>Estonian </a:t>
            </a:r>
            <a:r>
              <a:rPr lang="et-EE" sz="1400" b="1" dirty="0" err="1">
                <a:latin typeface="+mj-lt"/>
              </a:rPr>
              <a:t>Population</a:t>
            </a:r>
            <a:r>
              <a:rPr lang="et-EE" sz="1400" b="1" dirty="0">
                <a:latin typeface="+mj-lt"/>
              </a:rPr>
              <a:t> Register (</a:t>
            </a:r>
            <a:r>
              <a:rPr lang="et-EE" sz="1400" b="1" dirty="0" err="1">
                <a:latin typeface="+mj-lt"/>
              </a:rPr>
              <a:t>marriages</a:t>
            </a:r>
            <a:r>
              <a:rPr lang="et-EE" sz="1400" b="1" dirty="0">
                <a:latin typeface="+mj-lt"/>
              </a:rPr>
              <a:t>, </a:t>
            </a:r>
            <a:r>
              <a:rPr lang="et-EE" sz="1400" b="1" dirty="0" err="1">
                <a:latin typeface="+mj-lt"/>
              </a:rPr>
              <a:t>divorces</a:t>
            </a:r>
            <a:r>
              <a:rPr lang="et-EE" sz="1400" b="1" dirty="0">
                <a:latin typeface="+mj-lt"/>
              </a:rPr>
              <a:t>) </a:t>
            </a:r>
          </a:p>
          <a:p>
            <a:r>
              <a:rPr lang="en-US" sz="1400" b="1" dirty="0">
                <a:latin typeface="+mj-lt"/>
              </a:rPr>
              <a:t>Estonian Education Information System</a:t>
            </a:r>
            <a:r>
              <a:rPr lang="et-EE" sz="1400" b="1" dirty="0">
                <a:latin typeface="+mj-lt"/>
              </a:rPr>
              <a:t> (</a:t>
            </a:r>
            <a:r>
              <a:rPr lang="et-EE" sz="1400" b="1" dirty="0" err="1">
                <a:latin typeface="+mj-lt"/>
              </a:rPr>
              <a:t>students</a:t>
            </a:r>
            <a:r>
              <a:rPr lang="et-EE" sz="1400" b="1" dirty="0">
                <a:latin typeface="+mj-lt"/>
              </a:rPr>
              <a:t>, </a:t>
            </a:r>
            <a:r>
              <a:rPr lang="et-EE" sz="1400" b="1" dirty="0" err="1">
                <a:latin typeface="+mj-lt"/>
              </a:rPr>
              <a:t>teachers</a:t>
            </a:r>
            <a:r>
              <a:rPr lang="et-EE" sz="1400" b="1" dirty="0">
                <a:latin typeface="+mj-lt"/>
              </a:rPr>
              <a:t>)</a:t>
            </a:r>
            <a:r>
              <a:rPr lang="en-US" sz="1400" b="1" dirty="0">
                <a:latin typeface="+mj-lt"/>
              </a:rPr>
              <a:t> </a:t>
            </a:r>
          </a:p>
          <a:p>
            <a:r>
              <a:rPr lang="en-US" sz="1400" b="1" dirty="0">
                <a:latin typeface="+mj-lt"/>
              </a:rPr>
              <a:t>Social Services and Benefits</a:t>
            </a:r>
            <a:r>
              <a:rPr lang="et-EE" sz="1400" b="1" dirty="0">
                <a:latin typeface="+mj-lt"/>
              </a:rPr>
              <a:t> </a:t>
            </a:r>
            <a:r>
              <a:rPr lang="et-EE" sz="1400" b="1" dirty="0" err="1">
                <a:latin typeface="+mj-lt"/>
              </a:rPr>
              <a:t>Registry</a:t>
            </a:r>
            <a:endParaRPr lang="en-US" sz="1400" b="1" dirty="0">
              <a:latin typeface="+mj-lt"/>
            </a:endParaRPr>
          </a:p>
          <a:p>
            <a:r>
              <a:rPr lang="en-US" sz="1400" b="1" dirty="0">
                <a:latin typeface="+mj-lt"/>
              </a:rPr>
              <a:t>Health Insurance </a:t>
            </a:r>
            <a:r>
              <a:rPr lang="et-EE" sz="1400" b="1" dirty="0" err="1">
                <a:latin typeface="+mj-lt"/>
              </a:rPr>
              <a:t>Information</a:t>
            </a:r>
            <a:r>
              <a:rPr lang="et-EE" sz="1400" b="1" dirty="0">
                <a:latin typeface="+mj-lt"/>
              </a:rPr>
              <a:t> </a:t>
            </a:r>
            <a:r>
              <a:rPr lang="et-EE" sz="1400" b="1" dirty="0" err="1">
                <a:latin typeface="+mj-lt"/>
              </a:rPr>
              <a:t>Database</a:t>
            </a:r>
            <a:endParaRPr lang="en-US" sz="1400" b="1" dirty="0">
              <a:latin typeface="+mj-lt"/>
            </a:endParaRPr>
          </a:p>
          <a:p>
            <a:r>
              <a:rPr lang="en-US" sz="1400" dirty="0">
                <a:latin typeface="+mj-lt"/>
              </a:rPr>
              <a:t>National </a:t>
            </a:r>
            <a:r>
              <a:rPr lang="en-US" sz="1400" dirty="0" err="1">
                <a:latin typeface="+mj-lt"/>
              </a:rPr>
              <a:t>Defence</a:t>
            </a:r>
            <a:r>
              <a:rPr lang="en-US" sz="1400" dirty="0">
                <a:latin typeface="+mj-lt"/>
              </a:rPr>
              <a:t> Obligation Register</a:t>
            </a:r>
          </a:p>
          <a:p>
            <a:r>
              <a:rPr lang="et-EE" sz="1400" dirty="0">
                <a:latin typeface="+mj-lt"/>
              </a:rPr>
              <a:t>Estonian National</a:t>
            </a:r>
            <a:r>
              <a:rPr lang="en-US" sz="1400" dirty="0">
                <a:latin typeface="+mj-lt"/>
              </a:rPr>
              <a:t> Pension Insurance Register</a:t>
            </a:r>
          </a:p>
          <a:p>
            <a:r>
              <a:rPr lang="et-EE" sz="1400" dirty="0">
                <a:latin typeface="+mj-lt"/>
              </a:rPr>
              <a:t>Estonian </a:t>
            </a:r>
            <a:r>
              <a:rPr lang="et-EE" sz="1400" dirty="0" err="1">
                <a:latin typeface="+mj-lt"/>
              </a:rPr>
              <a:t>Unemployment</a:t>
            </a:r>
            <a:r>
              <a:rPr lang="et-EE" sz="1400" dirty="0">
                <a:latin typeface="+mj-lt"/>
              </a:rPr>
              <a:t> </a:t>
            </a:r>
            <a:r>
              <a:rPr lang="et-EE" sz="1400" dirty="0" err="1">
                <a:latin typeface="+mj-lt"/>
              </a:rPr>
              <a:t>Information</a:t>
            </a:r>
            <a:r>
              <a:rPr lang="et-EE" sz="1400" dirty="0">
                <a:latin typeface="+mj-lt"/>
              </a:rPr>
              <a:t> System</a:t>
            </a:r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Register of Residence and Work Permits</a:t>
            </a:r>
          </a:p>
          <a:p>
            <a:r>
              <a:rPr lang="en-US" sz="1400" dirty="0">
                <a:latin typeface="+mj-lt"/>
              </a:rPr>
              <a:t>E-file system</a:t>
            </a:r>
            <a:r>
              <a:rPr lang="et-EE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(</a:t>
            </a:r>
            <a:r>
              <a:rPr lang="et-EE" sz="1400" dirty="0" err="1">
                <a:latin typeface="+mj-lt"/>
              </a:rPr>
              <a:t>crime</a:t>
            </a:r>
            <a:r>
              <a:rPr lang="et-EE" sz="1400" dirty="0">
                <a:latin typeface="+mj-lt"/>
              </a:rPr>
              <a:t> </a:t>
            </a:r>
            <a:r>
              <a:rPr lang="et-EE" sz="1400" dirty="0" err="1">
                <a:latin typeface="+mj-lt"/>
              </a:rPr>
              <a:t>documents</a:t>
            </a:r>
            <a:r>
              <a:rPr lang="et-EE" sz="1400" dirty="0">
                <a:latin typeface="+mj-lt"/>
              </a:rPr>
              <a:t>, </a:t>
            </a:r>
            <a:r>
              <a:rPr lang="et-EE" sz="1400" dirty="0" err="1">
                <a:latin typeface="+mj-lt"/>
              </a:rPr>
              <a:t>court</a:t>
            </a:r>
            <a:r>
              <a:rPr lang="et-EE" sz="1400" dirty="0">
                <a:latin typeface="+mj-lt"/>
              </a:rPr>
              <a:t> </a:t>
            </a:r>
            <a:r>
              <a:rPr lang="et-EE" sz="1400" dirty="0" err="1">
                <a:latin typeface="+mj-lt"/>
              </a:rPr>
              <a:t>documents</a:t>
            </a:r>
            <a:r>
              <a:rPr lang="et-EE" sz="1400" dirty="0">
                <a:latin typeface="+mj-lt"/>
              </a:rPr>
              <a:t> etc</a:t>
            </a:r>
            <a:r>
              <a:rPr lang="en-US" sz="1400" dirty="0">
                <a:latin typeface="+mj-lt"/>
              </a:rPr>
              <a:t>)</a:t>
            </a:r>
            <a:endParaRPr lang="en-US" sz="1400" dirty="0">
              <a:solidFill>
                <a:srgbClr val="003951"/>
              </a:solidFill>
              <a:latin typeface="+mj-lt"/>
            </a:endParaRPr>
          </a:p>
          <a:p>
            <a:r>
              <a:rPr lang="en-US" sz="1400" dirty="0">
                <a:latin typeface="+mj-lt"/>
              </a:rPr>
              <a:t>Estonian Traffic Register (</a:t>
            </a:r>
            <a:r>
              <a:rPr lang="et-EE" sz="1400" dirty="0">
                <a:latin typeface="+mj-lt"/>
              </a:rPr>
              <a:t>c</a:t>
            </a:r>
            <a:r>
              <a:rPr lang="en-US" sz="1400" dirty="0" err="1">
                <a:latin typeface="+mj-lt"/>
              </a:rPr>
              <a:t>hanges</a:t>
            </a:r>
            <a:r>
              <a:rPr lang="en-US" sz="1400" dirty="0">
                <a:latin typeface="+mj-lt"/>
              </a:rPr>
              <a:t> of driver’s licenses, changes of vehicles)</a:t>
            </a:r>
          </a:p>
          <a:p>
            <a:r>
              <a:rPr lang="en-US" sz="1400" b="1" dirty="0">
                <a:latin typeface="+mj-lt"/>
              </a:rPr>
              <a:t>Register of Employment</a:t>
            </a:r>
            <a:endParaRPr lang="et-EE" sz="1400" b="1" dirty="0">
              <a:latin typeface="+mj-lt"/>
            </a:endParaRPr>
          </a:p>
          <a:p>
            <a:r>
              <a:rPr lang="et-EE" sz="1400" dirty="0">
                <a:latin typeface="+mj-lt"/>
              </a:rPr>
              <a:t>Register of </a:t>
            </a:r>
            <a:r>
              <a:rPr lang="et-EE" sz="1400" dirty="0" err="1">
                <a:latin typeface="+mj-lt"/>
              </a:rPr>
              <a:t>Identity</a:t>
            </a:r>
            <a:r>
              <a:rPr lang="et-EE" sz="1400" dirty="0">
                <a:latin typeface="+mj-lt"/>
              </a:rPr>
              <a:t> </a:t>
            </a:r>
            <a:r>
              <a:rPr lang="et-EE" sz="1400" dirty="0" err="1">
                <a:latin typeface="+mj-lt"/>
              </a:rPr>
              <a:t>Documents</a:t>
            </a:r>
            <a:endParaRPr lang="et-EE" sz="1400" dirty="0">
              <a:latin typeface="+mj-lt"/>
            </a:endParaRPr>
          </a:p>
          <a:p>
            <a:r>
              <a:rPr lang="et-EE" sz="1400" b="1" dirty="0">
                <a:latin typeface="+mj-lt"/>
              </a:rPr>
              <a:t>Estonian Medical </a:t>
            </a:r>
            <a:r>
              <a:rPr lang="et-EE" sz="1400" b="1" dirty="0" err="1">
                <a:latin typeface="+mj-lt"/>
              </a:rPr>
              <a:t>Prescription</a:t>
            </a:r>
            <a:r>
              <a:rPr lang="et-EE" sz="1400" b="1" dirty="0">
                <a:latin typeface="+mj-lt"/>
              </a:rPr>
              <a:t> Center</a:t>
            </a:r>
          </a:p>
          <a:p>
            <a:r>
              <a:rPr lang="et-EE" sz="1400" dirty="0">
                <a:latin typeface="+mj-lt"/>
              </a:rPr>
              <a:t>The State </a:t>
            </a:r>
            <a:r>
              <a:rPr lang="et-EE" sz="1400" dirty="0" err="1">
                <a:latin typeface="+mj-lt"/>
              </a:rPr>
              <a:t>Human</a:t>
            </a:r>
            <a:r>
              <a:rPr lang="et-EE" sz="1400" dirty="0">
                <a:latin typeface="+mj-lt"/>
              </a:rPr>
              <a:t> Resources </a:t>
            </a:r>
            <a:r>
              <a:rPr lang="et-EE" sz="1400" dirty="0" err="1">
                <a:latin typeface="+mj-lt"/>
              </a:rPr>
              <a:t>Database</a:t>
            </a:r>
            <a:endParaRPr lang="et-EE" sz="1400" dirty="0">
              <a:latin typeface="+mj-lt"/>
            </a:endParaRPr>
          </a:p>
          <a:p>
            <a:r>
              <a:rPr lang="et-EE" sz="1400" dirty="0">
                <a:latin typeface="+mj-lt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04481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D83155-1EB2-1223-190C-87EFD0F23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0" y="301460"/>
            <a:ext cx="9068261" cy="809493"/>
          </a:xfrm>
        </p:spPr>
        <p:txBody>
          <a:bodyPr>
            <a:normAutofit/>
          </a:bodyPr>
          <a:lstStyle/>
          <a:p>
            <a:r>
              <a:rPr lang="en-US" sz="2400" b="0" dirty="0">
                <a:latin typeface="Roboto"/>
                <a:ea typeface="Roboto"/>
                <a:cs typeface="Roboto"/>
              </a:rPr>
              <a:t>16 administrative registers are used to determine </a:t>
            </a:r>
            <a:br>
              <a:rPr lang="en-US" sz="2400" b="0" dirty="0">
                <a:latin typeface="Roboto"/>
                <a:ea typeface="Roboto"/>
                <a:cs typeface="Roboto"/>
              </a:rPr>
            </a:br>
            <a:r>
              <a:rPr lang="en-US" sz="2400" dirty="0">
                <a:latin typeface="Roboto"/>
                <a:ea typeface="Roboto"/>
                <a:cs typeface="Roboto"/>
              </a:rPr>
              <a:t>place of residence and households </a:t>
            </a:r>
            <a:endParaRPr lang="en-US" dirty="0"/>
          </a:p>
        </p:txBody>
      </p:sp>
      <p:pic>
        <p:nvPicPr>
          <p:cNvPr id="4" name="Picture 3" descr="A map of a world with people and houses&#10;&#10;Description automatically generated">
            <a:extLst>
              <a:ext uri="{FF2B5EF4-FFF2-40B4-BE49-F238E27FC236}">
                <a16:creationId xmlns:a16="http://schemas.microsoft.com/office/drawing/2014/main" id="{8A800A1B-3A0B-0B39-0E20-1893F9E20D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03" b="1012"/>
          <a:stretch/>
        </p:blipFill>
        <p:spPr>
          <a:xfrm>
            <a:off x="3845168" y="2887558"/>
            <a:ext cx="6331766" cy="3186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28BD25-B1EB-7A44-E0DF-572D667B5E14}"/>
              </a:ext>
            </a:extLst>
          </p:cNvPr>
          <p:cNvSpPr txBox="1"/>
          <p:nvPr/>
        </p:nvSpPr>
        <p:spPr>
          <a:xfrm>
            <a:off x="2523067" y="1253067"/>
            <a:ext cx="8891302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 i="1" dirty="0">
                <a:latin typeface="Roboto"/>
                <a:ea typeface="Roboto"/>
                <a:cs typeface="Roboto"/>
              </a:rPr>
              <a:t>Problem</a:t>
            </a:r>
            <a:r>
              <a:rPr lang="en-GB" sz="2000" b="1" dirty="0">
                <a:latin typeface="Roboto"/>
                <a:ea typeface="Roboto Light"/>
                <a:cs typeface="Roboto Light"/>
              </a:rPr>
              <a:t>: </a:t>
            </a:r>
            <a:r>
              <a:rPr lang="en-GB" sz="2000" dirty="0">
                <a:latin typeface="Roboto"/>
                <a:ea typeface="Roboto Light"/>
                <a:cs typeface="Roboto Light"/>
              </a:rPr>
              <a:t>20% of people don't have the correct home address in population register (school/kindergarten places, free services, to support local community). To conduct address-based household statistics for population census a graph-based methodology was developed. It works by looking for </a:t>
            </a:r>
            <a:r>
              <a:rPr lang="en-GB" sz="2000" b="1" dirty="0">
                <a:latin typeface="Roboto"/>
                <a:ea typeface="Roboto Light"/>
                <a:cs typeface="Roboto Light"/>
              </a:rPr>
              <a:t>person-to-person links</a:t>
            </a:r>
            <a:r>
              <a:rPr lang="en-GB" sz="2000" dirty="0">
                <a:latin typeface="Roboto"/>
                <a:ea typeface="Roboto Light"/>
                <a:cs typeface="Roboto Light"/>
              </a:rPr>
              <a:t> and then </a:t>
            </a:r>
            <a:r>
              <a:rPr lang="en-GB" sz="2000" b="1" dirty="0">
                <a:latin typeface="Roboto"/>
                <a:ea typeface="Roboto Light"/>
                <a:cs typeface="Roboto Light"/>
              </a:rPr>
              <a:t>person-to-place links</a:t>
            </a:r>
            <a:r>
              <a:rPr lang="en-GB" sz="2000" dirty="0">
                <a:latin typeface="Roboto"/>
                <a:ea typeface="Roboto Light"/>
                <a:cs typeface="Roboto Light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ADC883-714D-EAC4-1B02-2327BBADA660}"/>
              </a:ext>
            </a:extLst>
          </p:cNvPr>
          <p:cNvSpPr txBox="1"/>
          <p:nvPr/>
        </p:nvSpPr>
        <p:spPr>
          <a:xfrm>
            <a:off x="3206913" y="5870657"/>
            <a:ext cx="898248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en-US"/>
            </a:br>
            <a:r>
              <a:rPr lang="en-US" sz="1200">
                <a:solidFill>
                  <a:schemeClr val="accent1"/>
                </a:solidFill>
                <a:latin typeface="Roboto"/>
                <a:ea typeface="Roboto"/>
                <a:cs typeface="Roboto"/>
              </a:rPr>
              <a:t>Methodology: https://www.stat.ee/sites/default/files/2022-05/Households%20and%20residences%20in%20registers.pdf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4321AA-A615-E93B-91E4-583E0FCD8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FB9A-5FEA-4486-902A-E9C47A7B21EC}" type="slidenum">
              <a:rPr lang="et-EE" smtClean="0">
                <a:solidFill>
                  <a:prstClr val="white"/>
                </a:solidFill>
              </a:rPr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07864"/>
      </p:ext>
    </p:extLst>
  </p:cSld>
  <p:clrMapOvr>
    <a:masterClrMapping/>
  </p:clrMapOvr>
</p:sld>
</file>

<file path=ppt/theme/theme1.xml><?xml version="1.0" encoding="utf-8"?>
<a:theme xmlns:a="http://schemas.openxmlformats.org/drawingml/2006/main" name="Statistikaamet">
  <a:themeElements>
    <a:clrScheme name="Statisitikaamet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F1A84"/>
      </a:accent1>
      <a:accent2>
        <a:srgbClr val="F58FA9"/>
      </a:accent2>
      <a:accent3>
        <a:srgbClr val="FFBC45"/>
      </a:accent3>
      <a:accent4>
        <a:srgbClr val="3AD8CC"/>
      </a:accent4>
      <a:accent5>
        <a:srgbClr val="0F4FEF"/>
      </a:accent5>
      <a:accent6>
        <a:srgbClr val="F7694F"/>
      </a:accent6>
      <a:hlink>
        <a:srgbClr val="0000FF"/>
      </a:hlink>
      <a:folHlink>
        <a:srgbClr val="800080"/>
      </a:folHlink>
    </a:clrScheme>
    <a:fontScheme name="Statistikaamet">
      <a:majorFont>
        <a:latin typeface="Roboto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69A0337-F32B-41DF-98ED-5341EF40156F}" vid="{007FAD2F-7B1C-44E1-8658-8B37487437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Statisitikaameti esitluse põhi ENG</Template>
  <TotalTime>0</TotalTime>
  <Words>761</Words>
  <Application>Microsoft Office PowerPoint</Application>
  <PresentationFormat>Widescreen</PresentationFormat>
  <Paragraphs>108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Roboto</vt:lpstr>
      <vt:lpstr>Roboto Light</vt:lpstr>
      <vt:lpstr>Statistikaamet</vt:lpstr>
      <vt:lpstr>Optimization of official statistics through the use of administrative and private data sources experience of Estonia</vt:lpstr>
      <vt:lpstr>Some population statistics about Estonia</vt:lpstr>
      <vt:lpstr>Cornerstones of register-based statistics:  availability of data sources</vt:lpstr>
      <vt:lpstr>Cornerstones of register-based statistics:  linking data from different data sources</vt:lpstr>
      <vt:lpstr>Cornerstones of register-based statistics:  access to data </vt:lpstr>
      <vt:lpstr>From traditional census to register-based census</vt:lpstr>
      <vt:lpstr>18 administrative registers are used to determine  residential population</vt:lpstr>
      <vt:lpstr>18 administrative registers are used to determine  residential population</vt:lpstr>
      <vt:lpstr>16 administrative registers are used to determine  place of residence and households </vt:lpstr>
      <vt:lpstr>16 administrative registers are used to determine  place of residence and households </vt:lpstr>
      <vt:lpstr>Challenges and opportunities</vt:lpstr>
      <vt:lpstr>Our vision and mission</vt:lpstr>
      <vt:lpstr>Thank you! Terje Trasberg, PhD terje.trasberg@stat.ee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2023-09-04T14:16:51Z</dcterms:created>
  <dcterms:modified xsi:type="dcterms:W3CDTF">2024-02-08T12:26:54Z</dcterms:modified>
</cp:coreProperties>
</file>