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8" r:id="rId2"/>
    <p:sldId id="335" r:id="rId3"/>
    <p:sldId id="270" r:id="rId4"/>
    <p:sldId id="340" r:id="rId5"/>
    <p:sldId id="337" r:id="rId6"/>
    <p:sldId id="339" r:id="rId7"/>
    <p:sldId id="336" r:id="rId8"/>
    <p:sldId id="321" r:id="rId9"/>
    <p:sldId id="287" r:id="rId10"/>
    <p:sldId id="313"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DC1"/>
    <a:srgbClr val="0356B1"/>
    <a:srgbClr val="B2DE82"/>
    <a:srgbClr val="F6F67E"/>
    <a:srgbClr val="B7E8F2"/>
    <a:srgbClr val="024EA2"/>
    <a:srgbClr val="024B9C"/>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80376" autoAdjust="0"/>
  </p:normalViewPr>
  <p:slideViewPr>
    <p:cSldViewPr snapToGrid="0">
      <p:cViewPr varScale="1">
        <p:scale>
          <a:sx n="53" d="100"/>
          <a:sy n="53" d="100"/>
        </p:scale>
        <p:origin x="1176" y="52"/>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16/02/2024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Myriad Pro"/>
            </a:endParaRPr>
          </a:p>
          <a:p>
            <a:pPr marL="285750" indent="-285750">
              <a:buFont typeface="Arial" panose="020B0604020202020204" pitchFamily="34" charset="0"/>
              <a:buChar char="•"/>
            </a:pPr>
            <a:r>
              <a:rPr lang="en-US" sz="4000" dirty="0"/>
              <a:t>The </a:t>
            </a:r>
            <a:r>
              <a:rPr lang="en-US" sz="4000" b="1" dirty="0"/>
              <a:t>ENP</a:t>
            </a:r>
            <a:r>
              <a:rPr lang="en-US" sz="4000" dirty="0"/>
              <a:t> was launched in 2004 to foster stability, security and prosperity in the EU's </a:t>
            </a:r>
            <a:r>
              <a:rPr lang="en-US" sz="4000" dirty="0" err="1"/>
              <a:t>neighbouring</a:t>
            </a:r>
            <a:r>
              <a:rPr lang="en-US" sz="4000" dirty="0"/>
              <a:t> regions, both in the South and in the East. In 2015, the High Representative and the European Commission adopted the ENP Review, which brought a change to the cooperation framework and proposed ways to build more effective partnerships in the neighbourhood.</a:t>
            </a:r>
            <a:br>
              <a:rPr lang="en-US" sz="4000" dirty="0"/>
            </a:br>
            <a:r>
              <a:rPr lang="en-US" sz="4000" dirty="0"/>
              <a:t>The ENP builds on the commitment of the EU and its </a:t>
            </a:r>
            <a:r>
              <a:rPr lang="en-US" sz="4000" dirty="0" err="1"/>
              <a:t>neighbours</a:t>
            </a:r>
            <a:r>
              <a:rPr lang="en-US" sz="4000" dirty="0"/>
              <a:t> to work together on key priority areas. This partnership is based on shared values, the promotion of democracy, rule of law, respect for human rights and social cohesion. The reviewed ENP also adds 3 joint priorities for cooperation:</a:t>
            </a:r>
            <a:br>
              <a:rPr lang="en-US" sz="4000" dirty="0"/>
            </a:br>
            <a:r>
              <a:rPr lang="en-US" sz="4000" dirty="0"/>
              <a:t>1. Economic development for </a:t>
            </a:r>
            <a:r>
              <a:rPr lang="en-US" sz="4000" dirty="0" err="1"/>
              <a:t>stabilisation</a:t>
            </a:r>
            <a:r>
              <a:rPr lang="en-US" sz="4000" dirty="0"/>
              <a:t>;</a:t>
            </a:r>
            <a:br>
              <a:rPr lang="en-US" sz="4000" dirty="0"/>
            </a:br>
            <a:r>
              <a:rPr lang="en-US" sz="4000" dirty="0"/>
              <a:t>2. Security; </a:t>
            </a:r>
            <a:br>
              <a:rPr lang="en-US" sz="4000" dirty="0"/>
            </a:br>
            <a:r>
              <a:rPr lang="en-US" sz="4000" dirty="0"/>
              <a:t>3. Migration and mobility.</a:t>
            </a:r>
            <a:endParaRPr lang="en-US" sz="2800" dirty="0"/>
          </a:p>
          <a:p>
            <a:pPr marL="285750" indent="-285750">
              <a:buFont typeface="Arial" panose="020B0604020202020204" pitchFamily="34" charset="0"/>
              <a:buChar char="•"/>
            </a:pPr>
            <a:r>
              <a:rPr lang="en-US" sz="2800" dirty="0"/>
              <a:t>Launched in 2009, the </a:t>
            </a:r>
            <a:r>
              <a:rPr lang="en-US" sz="2800" b="1" dirty="0" err="1"/>
              <a:t>EaP</a:t>
            </a:r>
            <a:r>
              <a:rPr lang="en-US" sz="2800" dirty="0"/>
              <a:t> is a strategic and ambitious partnership based on common values and rules, mutual interests and commitments, as well as shared ownership and responsibility. It aims to strengthen and deepen the political and economic relations between the EU, its Member States and the partner countries, as well as supports sustainable reform processes in countries of Eastern Partnership. </a:t>
            </a:r>
            <a:br>
              <a:rPr lang="en-US" sz="2800" dirty="0"/>
            </a:br>
            <a:r>
              <a:rPr lang="en-US" sz="2800" dirty="0"/>
              <a:t>As a specific Eastern dimension of the European </a:t>
            </a:r>
            <a:r>
              <a:rPr lang="en-US" sz="2800" dirty="0" err="1"/>
              <a:t>Neighourhood</a:t>
            </a:r>
            <a:r>
              <a:rPr lang="en-US" sz="2800" dirty="0"/>
              <a:t> Policy, the Eastern Partnership combines bilateral and multilateral tracks.</a:t>
            </a:r>
            <a:br>
              <a:rPr lang="en-US" sz="2800" dirty="0"/>
            </a:br>
            <a:r>
              <a:rPr lang="en-US" sz="2800" dirty="0"/>
              <a:t>The Eastern Partnership contributes to the overall goal of increasing the stability, prosperity and resilience of the EU’s </a:t>
            </a:r>
            <a:r>
              <a:rPr lang="en-US" sz="2800" dirty="0" err="1"/>
              <a:t>neighbours</a:t>
            </a:r>
            <a:r>
              <a:rPr lang="en-US" sz="2800" dirty="0"/>
              <a:t> as set out in the Global Strategy for the foreign and security policy of the EU and the 2015 European Neighbourhood Policy Review. It supports the delivery of many global policy objectives, including the Paris Agreement on Climate Change and the UN 2030 Agenda and its Sustainable Development goals. It is fully aligned with the European Commission’s Strategic Agenda 2019-2024. Finally, it reflects all relevant flagship strategies adopted by the Commission.</a:t>
            </a:r>
            <a:endParaRPr lang="en-US" sz="1800" b="0" i="0" u="none" strike="noStrike" baseline="0" dirty="0">
              <a:solidFill>
                <a:srgbClr val="000000"/>
              </a:solidFill>
              <a:latin typeface="Myriad Pro"/>
            </a:endParaRPr>
          </a:p>
          <a:p>
            <a:pPr marL="285750" indent="-285750">
              <a:buFont typeface="Arial" panose="020B0604020202020204" pitchFamily="34" charset="0"/>
              <a:buChar char="•"/>
            </a:pPr>
            <a:r>
              <a:rPr lang="en-US" sz="1800" b="0" i="0" u="none" strike="noStrike" baseline="0" dirty="0">
                <a:solidFill>
                  <a:srgbClr val="000000"/>
                </a:solidFill>
                <a:latin typeface="Myriad Pro"/>
              </a:rPr>
              <a:t>The European Union (EU) signed </a:t>
            </a:r>
            <a:r>
              <a:rPr lang="en-US" sz="1800" b="1" i="0" u="none" strike="noStrike" baseline="0" dirty="0">
                <a:solidFill>
                  <a:srgbClr val="000000"/>
                </a:solidFill>
                <a:latin typeface="Myriad Pro"/>
              </a:rPr>
              <a:t>association agreements (AA)</a:t>
            </a:r>
            <a:r>
              <a:rPr lang="en-US" sz="1800" b="0" i="0" u="none" strike="noStrike" baseline="0" dirty="0">
                <a:solidFill>
                  <a:srgbClr val="000000"/>
                </a:solidFill>
                <a:latin typeface="Myriad Pro"/>
              </a:rPr>
              <a:t>, including deep and comprehensive free trade area agreements (DCFTA) with </a:t>
            </a:r>
            <a:r>
              <a:rPr lang="en-US" sz="1800" b="0" i="0" u="none" strike="noStrike" baseline="0" dirty="0">
                <a:solidFill>
                  <a:srgbClr val="2F84BE"/>
                </a:solidFill>
                <a:latin typeface="Myriad Pro"/>
              </a:rPr>
              <a:t>Georgia</a:t>
            </a:r>
            <a:r>
              <a:rPr lang="en-US" sz="1800" b="0" i="0" u="none" strike="noStrike" baseline="0" dirty="0">
                <a:solidFill>
                  <a:srgbClr val="000000"/>
                </a:solidFill>
                <a:latin typeface="Myriad Pro"/>
              </a:rPr>
              <a:t>, </a:t>
            </a:r>
            <a:r>
              <a:rPr lang="en-US" sz="1800" b="0" i="0" u="none" strike="noStrike" baseline="0" dirty="0">
                <a:solidFill>
                  <a:srgbClr val="2F84BE"/>
                </a:solidFill>
                <a:latin typeface="Myriad Pro"/>
              </a:rPr>
              <a:t>Moldova </a:t>
            </a:r>
            <a:r>
              <a:rPr lang="en-US" sz="1800" b="0" i="0" u="none" strike="noStrike" baseline="0" dirty="0">
                <a:solidFill>
                  <a:srgbClr val="000000"/>
                </a:solidFill>
                <a:latin typeface="Myriad Pro"/>
              </a:rPr>
              <a:t>and </a:t>
            </a:r>
            <a:r>
              <a:rPr lang="en-US" sz="1800" b="0" i="0" u="none" strike="noStrike" baseline="0" dirty="0">
                <a:solidFill>
                  <a:srgbClr val="2F84BE"/>
                </a:solidFill>
                <a:latin typeface="Myriad Pro"/>
              </a:rPr>
              <a:t>Ukraine </a:t>
            </a:r>
            <a:r>
              <a:rPr lang="en-US" sz="1800" b="0" i="0" u="none" strike="noStrike" baseline="0" dirty="0">
                <a:solidFill>
                  <a:srgbClr val="000000"/>
                </a:solidFill>
                <a:latin typeface="Myriad Pro"/>
              </a:rPr>
              <a:t>in 2014. These agreements set the foundation for political association and economic integration with the EU, and aim to foster positive developments in the fields of democracy and the rule of law, human rights, and economic development. The AAs are an outcome of the EU's </a:t>
            </a:r>
            <a:r>
              <a:rPr lang="en-US" sz="1800" b="0" i="0" u="none" strike="noStrike" baseline="0" dirty="0">
                <a:solidFill>
                  <a:srgbClr val="2F84BE"/>
                </a:solidFill>
                <a:latin typeface="Myriad Pro"/>
              </a:rPr>
              <a:t>European Neighbourhood policy </a:t>
            </a:r>
            <a:r>
              <a:rPr lang="en-US" sz="1800" b="0" i="0" u="none" strike="noStrike" baseline="0" dirty="0">
                <a:solidFill>
                  <a:srgbClr val="000000"/>
                </a:solidFill>
                <a:latin typeface="Myriad Pro"/>
              </a:rPr>
              <a:t>(ENP), an important part of the EU's foreign policy, where Ukraine, Georgia and Moldova are three of 16 partner countries.</a:t>
            </a:r>
          </a:p>
          <a:p>
            <a:pPr marL="285750" indent="-285750">
              <a:buFont typeface="Arial" panose="020B0604020202020204" pitchFamily="34" charset="0"/>
              <a:buChar char="•"/>
            </a:pPr>
            <a:r>
              <a:rPr lang="en-US" sz="1800" b="0" i="0" u="none" strike="noStrike" baseline="0" dirty="0">
                <a:solidFill>
                  <a:srgbClr val="000000"/>
                </a:solidFill>
                <a:latin typeface="Myriad Pro"/>
              </a:rPr>
              <a:t>The European Council invited the European Commission to submit its opinions on the Georgia, Moldova and </a:t>
            </a:r>
            <a:r>
              <a:rPr lang="en-US" sz="1800" b="0" i="0" u="none" strike="noStrike" baseline="0" dirty="0">
                <a:solidFill>
                  <a:srgbClr val="2F84BE"/>
                </a:solidFill>
                <a:latin typeface="Myriad Pro"/>
              </a:rPr>
              <a:t>Ukraine</a:t>
            </a:r>
            <a:r>
              <a:rPr lang="en-US" sz="1800" b="0" i="0" u="none" strike="noStrike" baseline="0" dirty="0">
                <a:solidFill>
                  <a:srgbClr val="000000"/>
                </a:solidFill>
                <a:latin typeface="Myriad Pro"/>
              </a:rPr>
              <a:t>'s </a:t>
            </a:r>
            <a:r>
              <a:rPr lang="en-US" sz="1800" b="1" i="0" u="none" strike="noStrike" baseline="0" dirty="0">
                <a:solidFill>
                  <a:srgbClr val="000000"/>
                </a:solidFill>
                <a:latin typeface="Myriad Pro"/>
              </a:rPr>
              <a:t>applications</a:t>
            </a:r>
            <a:r>
              <a:rPr lang="en-US" sz="1800" b="0" i="0" u="none" strike="noStrike" baseline="0" dirty="0">
                <a:solidFill>
                  <a:srgbClr val="000000"/>
                </a:solidFill>
                <a:latin typeface="Myriad Pro"/>
              </a:rPr>
              <a:t>. The Commission </a:t>
            </a:r>
            <a:r>
              <a:rPr lang="en-US" sz="1800" b="0" i="0" u="none" strike="noStrike" baseline="0" dirty="0">
                <a:solidFill>
                  <a:srgbClr val="2F84BE"/>
                </a:solidFill>
                <a:latin typeface="Myriad Pro"/>
              </a:rPr>
              <a:t>issued </a:t>
            </a:r>
            <a:r>
              <a:rPr lang="en-US" sz="1800" b="0" i="0" u="none" strike="noStrike" baseline="0" dirty="0">
                <a:solidFill>
                  <a:srgbClr val="000000"/>
                </a:solidFill>
                <a:latin typeface="Myriad Pro"/>
              </a:rPr>
              <a:t>a questionnaire to the three countries. The completed questionnaires, together with information gathered from the association agreement governance structures, formed the basis of the Commission's 17 June 2022 </a:t>
            </a:r>
            <a:r>
              <a:rPr lang="en-US" sz="1800" b="0" i="0" u="none" strike="noStrike" baseline="0" dirty="0">
                <a:solidFill>
                  <a:srgbClr val="2F84BE"/>
                </a:solidFill>
                <a:latin typeface="Myriad Pro"/>
              </a:rPr>
              <a:t>opinions</a:t>
            </a:r>
            <a:r>
              <a:rPr lang="en-US" sz="1800" b="0" i="0" u="none" strike="noStrike" baseline="0" dirty="0">
                <a:solidFill>
                  <a:srgbClr val="000000"/>
                </a:solidFill>
                <a:latin typeface="Myriad Pro"/>
              </a:rPr>
              <a:t>. The </a:t>
            </a:r>
            <a:r>
              <a:rPr lang="en-US" sz="1800" b="0" i="0" u="none" strike="noStrike" baseline="0" dirty="0">
                <a:solidFill>
                  <a:srgbClr val="2F84BE"/>
                </a:solidFill>
                <a:latin typeface="Myriad Pro"/>
              </a:rPr>
              <a:t>European Council of 23 and 24 June </a:t>
            </a:r>
            <a:r>
              <a:rPr lang="en-US" sz="1800" b="0" i="0" u="none" strike="noStrike" baseline="0" dirty="0">
                <a:solidFill>
                  <a:srgbClr val="000000"/>
                </a:solidFill>
                <a:latin typeface="Myriad Pro"/>
              </a:rPr>
              <a:t>considered these opinions when it granted Ukraine and Moldova candidate status and stated its readiness to do the same for Georgia, once the priorities specified in the Commission's opinion on Georgia's membership application have been addressed. </a:t>
            </a:r>
          </a:p>
          <a:p>
            <a:pPr marL="285750" indent="-285750">
              <a:buFont typeface="Arial" panose="020B0604020202020204" pitchFamily="34" charset="0"/>
              <a:buChar char="•"/>
            </a:pPr>
            <a:endParaRPr lang="LID4096" dirty="0"/>
          </a:p>
        </p:txBody>
      </p:sp>
      <p:sp>
        <p:nvSpPr>
          <p:cNvPr id="4" name="Slide Number Placeholder 3"/>
          <p:cNvSpPr>
            <a:spLocks noGrp="1"/>
          </p:cNvSpPr>
          <p:nvPr>
            <p:ph type="sldNum" sz="quarter" idx="5"/>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1667454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Participation of the trio countries in meetings, in some cases exceptionally virtually in light of unavailability of IPA funding yet for the trio and restrictions due to the Russian war of aggression against Ukraine</a:t>
            </a:r>
            <a:endParaRPr lang="en-IE" sz="1200" dirty="0"/>
          </a:p>
        </p:txBody>
      </p:sp>
      <p:sp>
        <p:nvSpPr>
          <p:cNvPr id="4" name="Slide Number Placeholder 3"/>
          <p:cNvSpPr>
            <a:spLocks noGrp="1"/>
          </p:cNvSpPr>
          <p:nvPr>
            <p:ph type="sldNum" sz="quarter" idx="5"/>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4182107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de-DE" sz="800" baseline="0" dirty="0"/>
          </a:p>
        </p:txBody>
      </p:sp>
      <p:sp>
        <p:nvSpPr>
          <p:cNvPr id="4" name="Slide Number Placeholder 3"/>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3241951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Calibri Light" panose="020F0302020204030204" pitchFamily="34" charset="0"/>
                <a:ea typeface="Calibri" panose="020F0502020204030204" pitchFamily="34" charset="0"/>
              </a:rPr>
              <a:t>STEP has implemented regional and bilateral activities that have supported the countries in improving the quality of their statistics as well as improving the data sources used to produce the data. This has been done through regional activities, such as regional trainings, workshops, and study visits as well as bilateral technical assistance (TA), which provided support to individual countries. In addition, the online format and the regional publications facilitated the dialogue among the countries and between the EU experts.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LID4096" dirty="0"/>
          </a:p>
        </p:txBody>
      </p:sp>
      <p:sp>
        <p:nvSpPr>
          <p:cNvPr id="4" name="Slide Number Placeholder 3"/>
          <p:cNvSpPr>
            <a:spLocks noGrp="1"/>
          </p:cNvSpPr>
          <p:nvPr>
            <p:ph type="sldNum" sz="quarter" idx="5"/>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2085223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dirty="0">
                <a:effectLst/>
                <a:latin typeface="Calibri Light" panose="020F0302020204030204" pitchFamily="34" charset="0"/>
                <a:ea typeface="Calibri" panose="020F0502020204030204" pitchFamily="34" charset="0"/>
              </a:rPr>
              <a:t>The project on </a:t>
            </a:r>
            <a:r>
              <a:rPr lang="en-GB" sz="1800" b="1" dirty="0">
                <a:effectLst/>
                <a:latin typeface="Calibri Light" panose="020F0302020204030204" pitchFamily="34" charset="0"/>
                <a:ea typeface="Calibri" panose="020F0502020204030204" pitchFamily="34" charset="0"/>
              </a:rPr>
              <a:t>national accounts</a:t>
            </a:r>
            <a:r>
              <a:rPr lang="en-GB" sz="1800" dirty="0">
                <a:effectLst/>
                <a:latin typeface="Calibri Light" panose="020F0302020204030204" pitchFamily="34" charset="0"/>
                <a:ea typeface="Calibri" panose="020F0502020204030204" pitchFamily="34" charset="0"/>
              </a:rPr>
              <a:t> significantly contributed to the development of the national accounts in the partner countries. Their alignment with EU and international recommendations incorporated ESA 2010, 2008 SNA and the Eurostat Manual of Supply, Use and Input-Output Tables, especially regarding the production account and the input-output and supply and use tables.</a:t>
            </a:r>
            <a:endParaRPr lang="en-GB" sz="1600" dirty="0">
              <a:effectLst/>
              <a:latin typeface="Calibri Light" panose="020F0302020204030204" pitchFamily="34" charset="0"/>
              <a:ea typeface="Calibri" panose="020F0502020204030204" pitchFamily="34" charset="0"/>
            </a:endParaRPr>
          </a:p>
          <a:p>
            <a:pPr marL="0" indent="0">
              <a:buFont typeface="Arial" panose="020B0604020202020204" pitchFamily="34" charset="0"/>
              <a:buNone/>
            </a:pPr>
            <a:r>
              <a:rPr lang="en-GB" sz="1800" dirty="0">
                <a:effectLst/>
                <a:latin typeface="Calibri Light" panose="020F0302020204030204" pitchFamily="34" charset="0"/>
                <a:ea typeface="Calibri" panose="020F0502020204030204" pitchFamily="34" charset="0"/>
              </a:rPr>
              <a:t>The project on </a:t>
            </a:r>
            <a:r>
              <a:rPr lang="en-GB" sz="1800" b="1" dirty="0">
                <a:effectLst/>
                <a:latin typeface="Calibri Light" panose="020F0302020204030204" pitchFamily="34" charset="0"/>
                <a:ea typeface="Calibri" panose="020F0502020204030204" pitchFamily="34" charset="0"/>
              </a:rPr>
              <a:t>business statistics</a:t>
            </a:r>
            <a:r>
              <a:rPr lang="en-GB" sz="1800" dirty="0">
                <a:effectLst/>
                <a:latin typeface="Calibri Light" panose="020F0302020204030204" pitchFamily="34" charset="0"/>
                <a:ea typeface="Calibri" panose="020F0502020204030204" pitchFamily="34" charset="0"/>
              </a:rPr>
              <a:t>, including statistical business registers and business demography statistics, significantly contributed to the development of the statistical business registers in the partner countries. It contributed to their alignment with EU and international recommendations incorporated in the Eurostat − OECD Manual on Business Demography Statistics, in the Eurostat Business Registers Recommendations Manual and in the UNECE Guidelines on Statistical Business Registers, especially with respect to the identification of new statistical units and the development of new economic and links characteristics. It also significantly contributed to the development of business demography statistics aligned with EU and international standards, for example the development of new indicators and the identification of new data sources. These included recommendations for the identification of local units, kind of activity units and enterprise groups using benchmarking methods and on the development of economic and links characteristics in the statistical business registers. </a:t>
            </a:r>
            <a:r>
              <a:rPr lang="en-GB" sz="1800">
                <a:effectLst/>
                <a:latin typeface="Calibri Light" panose="020F0302020204030204" pitchFamily="34" charset="0"/>
                <a:ea typeface="Calibri" panose="020F0502020204030204" pitchFamily="34" charset="0"/>
              </a:rPr>
              <a:t>The aligned definitions made it possible to make high quality business demography in all the countries.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LID4096" dirty="0"/>
          </a:p>
        </p:txBody>
      </p:sp>
      <p:sp>
        <p:nvSpPr>
          <p:cNvPr id="4" name="Slide Number Placeholder 3"/>
          <p:cNvSpPr>
            <a:spLocks noGrp="1"/>
          </p:cNvSpPr>
          <p:nvPr>
            <p:ph type="sldNum" sz="quarter" idx="5"/>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1504676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1688961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Most recent TAIEX:</a:t>
            </a:r>
          </a:p>
          <a:p>
            <a:pPr marL="171450" indent="-171450">
              <a:buFont typeface="Arial" panose="020B0604020202020204" pitchFamily="34" charset="0"/>
              <a:buChar char="•"/>
            </a:pPr>
            <a:r>
              <a:rPr lang="en-US" b="0" i="0" dirty="0">
                <a:effectLst/>
                <a:latin typeface="eui-default"/>
              </a:rPr>
              <a:t>Expert Mission on Development of mobile network of interviewers for household surveys, </a:t>
            </a:r>
            <a:r>
              <a:rPr lang="en-US" b="0" i="0" dirty="0" err="1">
                <a:effectLst/>
                <a:latin typeface="eui-default"/>
              </a:rPr>
              <a:t>Chișinău</a:t>
            </a:r>
            <a:r>
              <a:rPr lang="en-US" b="0" i="0" dirty="0">
                <a:effectLst/>
                <a:latin typeface="eui-default"/>
              </a:rPr>
              <a:t> - Moldova - 28 - 30 November 2023</a:t>
            </a:r>
          </a:p>
          <a:p>
            <a:pPr marL="171450" indent="-171450">
              <a:buFont typeface="Arial" panose="020B0604020202020204" pitchFamily="34" charset="0"/>
              <a:buChar char="•"/>
            </a:pPr>
            <a:r>
              <a:rPr lang="fr-FR" b="0" i="0" dirty="0">
                <a:effectLst/>
                <a:latin typeface="eui-default"/>
              </a:rPr>
              <a:t>Expert Mission on agricultural </a:t>
            </a:r>
            <a:r>
              <a:rPr lang="fr-FR" b="0" i="0" dirty="0" err="1">
                <a:effectLst/>
                <a:latin typeface="eui-default"/>
              </a:rPr>
              <a:t>statistics</a:t>
            </a:r>
            <a:r>
              <a:rPr lang="fr-FR" b="0" i="0" dirty="0">
                <a:effectLst/>
                <a:latin typeface="eui-default"/>
              </a:rPr>
              <a:t>, </a:t>
            </a:r>
            <a:r>
              <a:rPr lang="fr-FR" b="0" i="0" dirty="0" err="1">
                <a:effectLst/>
                <a:latin typeface="eui-default"/>
              </a:rPr>
              <a:t>Chișinău</a:t>
            </a:r>
            <a:r>
              <a:rPr lang="fr-FR" b="0" i="0" dirty="0">
                <a:effectLst/>
                <a:latin typeface="eui-default"/>
              </a:rPr>
              <a:t> - Moldova - 20 - 24 </a:t>
            </a:r>
            <a:r>
              <a:rPr lang="fr-FR" b="0" i="0" dirty="0" err="1">
                <a:effectLst/>
                <a:latin typeface="eui-default"/>
              </a:rPr>
              <a:t>November</a:t>
            </a:r>
            <a:r>
              <a:rPr lang="fr-FR" b="0" i="0" dirty="0">
                <a:effectLst/>
                <a:latin typeface="eui-default"/>
              </a:rPr>
              <a:t> 2023</a:t>
            </a:r>
          </a:p>
          <a:p>
            <a:pPr marL="171450" indent="-171450">
              <a:buFont typeface="Arial" panose="020B0604020202020204" pitchFamily="34" charset="0"/>
              <a:buChar char="•"/>
            </a:pPr>
            <a:r>
              <a:rPr lang="fr-FR" b="0" i="0" dirty="0">
                <a:effectLst/>
                <a:latin typeface="eui-default"/>
              </a:rPr>
              <a:t>Expert Mission on Labour Force Survey, </a:t>
            </a:r>
            <a:r>
              <a:rPr lang="fr-FR" b="0" i="0" dirty="0" err="1">
                <a:effectLst/>
                <a:latin typeface="eui-default"/>
              </a:rPr>
              <a:t>Chișinău</a:t>
            </a:r>
            <a:r>
              <a:rPr lang="fr-FR" b="0" i="0" dirty="0">
                <a:effectLst/>
                <a:latin typeface="eui-default"/>
              </a:rPr>
              <a:t> - Moldova - 13 - 17 </a:t>
            </a:r>
            <a:r>
              <a:rPr lang="fr-FR" b="0" i="0" dirty="0" err="1">
                <a:effectLst/>
                <a:latin typeface="eui-default"/>
              </a:rPr>
              <a:t>November</a:t>
            </a:r>
            <a:r>
              <a:rPr lang="fr-FR" b="0" i="0" dirty="0">
                <a:effectLst/>
                <a:latin typeface="eui-default"/>
              </a:rPr>
              <a:t> 2023</a:t>
            </a:r>
          </a:p>
          <a:p>
            <a:pPr marL="171450" indent="-171450">
              <a:buFont typeface="Arial" panose="020B0604020202020204" pitchFamily="34" charset="0"/>
              <a:buChar char="•"/>
            </a:pPr>
            <a:r>
              <a:rPr lang="en-US" b="0" i="0" dirty="0">
                <a:effectLst/>
                <a:latin typeface="eui-default"/>
              </a:rPr>
              <a:t>Expert Mission on </a:t>
            </a:r>
            <a:r>
              <a:rPr lang="en-US" b="0" i="0" dirty="0" err="1">
                <a:effectLst/>
                <a:latin typeface="eui-default"/>
              </a:rPr>
              <a:t>harmonised</a:t>
            </a:r>
            <a:r>
              <a:rPr lang="en-US" b="0" i="0" dirty="0">
                <a:effectLst/>
                <a:latin typeface="eui-default"/>
              </a:rPr>
              <a:t> index of consumer prices (HICP) calculation, </a:t>
            </a:r>
            <a:r>
              <a:rPr lang="en-US" b="0" i="0" dirty="0" err="1">
                <a:effectLst/>
                <a:latin typeface="eui-default"/>
              </a:rPr>
              <a:t>Chișinău</a:t>
            </a:r>
            <a:r>
              <a:rPr lang="en-US" b="0" i="0" dirty="0">
                <a:effectLst/>
                <a:latin typeface="eui-default"/>
              </a:rPr>
              <a:t> - Moldova - 17 - 20 October 2023</a:t>
            </a:r>
          </a:p>
          <a:p>
            <a:pPr marL="171450" indent="-171450">
              <a:buFont typeface="Arial" panose="020B0604020202020204" pitchFamily="34" charset="0"/>
              <a:buChar char="•"/>
            </a:pPr>
            <a:r>
              <a:rPr lang="en-US" b="0" i="0" dirty="0">
                <a:effectLst/>
                <a:latin typeface="eui-default"/>
              </a:rPr>
              <a:t>Expert Mission on Sector Review of the ICT statistics in enterprises, </a:t>
            </a:r>
            <a:r>
              <a:rPr lang="en-US" b="0" i="0" dirty="0" err="1">
                <a:effectLst/>
                <a:latin typeface="eui-default"/>
              </a:rPr>
              <a:t>Chișinău</a:t>
            </a:r>
            <a:r>
              <a:rPr lang="en-US" b="0" i="0" dirty="0">
                <a:effectLst/>
                <a:latin typeface="eui-default"/>
              </a:rPr>
              <a:t> - Moldova - 10 - 12 October 2023</a:t>
            </a:r>
          </a:p>
          <a:p>
            <a:pPr marL="171450" indent="-171450">
              <a:buFont typeface="Arial" panose="020B0604020202020204" pitchFamily="34" charset="0"/>
              <a:buChar char="•"/>
            </a:pPr>
            <a:r>
              <a:rPr lang="en-US" b="0" i="0" dirty="0">
                <a:effectLst/>
                <a:latin typeface="eui-default"/>
              </a:rPr>
              <a:t>Expert Mission on personal data processing for statistical purposes, Video Tele Conference - EU Institution - 29 - 30 March 2023</a:t>
            </a:r>
          </a:p>
          <a:p>
            <a:pPr marL="171450" indent="-171450">
              <a:buFont typeface="Arial" panose="020B0604020202020204" pitchFamily="34" charset="0"/>
              <a:buChar char="•"/>
            </a:pPr>
            <a:endParaRPr lang="en-US" b="0" i="0" dirty="0">
              <a:effectLst/>
              <a:latin typeface="eui-default"/>
            </a:endParaRPr>
          </a:p>
          <a:p>
            <a:pPr>
              <a:lnSpc>
                <a:spcPct val="107000"/>
              </a:lnSpc>
              <a:spcAft>
                <a:spcPts val="800"/>
              </a:spcAft>
            </a:pPr>
            <a:r>
              <a:rPr lang="en-US" b="0" i="0" dirty="0">
                <a:effectLst/>
                <a:latin typeface="eui-default"/>
              </a:rPr>
              <a:t>Project to support </a:t>
            </a:r>
            <a:r>
              <a:rPr lang="en-US" b="1" i="0" dirty="0">
                <a:effectLst/>
                <a:latin typeface="eui-default"/>
              </a:rPr>
              <a:t>PHC</a:t>
            </a:r>
            <a:r>
              <a:rPr lang="en-US" b="0" i="0" dirty="0">
                <a:effectLst/>
                <a:latin typeface="eui-default"/>
              </a:rPr>
              <a:t>: </a:t>
            </a:r>
            <a:r>
              <a:rPr lang="en-US" sz="1800" b="0" dirty="0">
                <a:effectLst/>
                <a:latin typeface="Calibri" panose="020F0502020204030204" pitchFamily="34" charset="0"/>
                <a:ea typeface="Calibri" panose="020F0502020204030204" pitchFamily="34" charset="0"/>
              </a:rPr>
              <a:t>Overall objective - Impact </a:t>
            </a:r>
            <a:r>
              <a:rPr lang="en-US" sz="1800" dirty="0">
                <a:effectLst/>
                <a:latin typeface="Calibri" panose="020F0502020204030204" pitchFamily="34" charset="0"/>
                <a:ea typeface="Calibri" panose="020F0502020204030204" pitchFamily="34" charset="0"/>
              </a:rPr>
              <a:t>of the project is to improve institutional capacity of NBS in preparation and conducting of the 2024 census, with two Specific Objectives::</a:t>
            </a:r>
          </a:p>
          <a:p>
            <a:pPr marL="342900" lvl="0" indent="-342900" algn="just">
              <a:lnSpc>
                <a:spcPct val="107000"/>
              </a:lnSpc>
              <a:spcAft>
                <a:spcPts val="800"/>
              </a:spcAft>
              <a:buClr>
                <a:srgbClr val="000000"/>
              </a:buClr>
              <a:buFont typeface="+mj-lt"/>
              <a:buAutoNum type="arabicPeriod"/>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software and hardware ICT infrastructure of NBS is improved with innovative technologies in census mainstreamed.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Clr>
                <a:srgbClr val="000000"/>
              </a:buClr>
              <a:buFont typeface="+mj-lt"/>
              <a:buAutoNum type="arabicPeriod"/>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Methodological, operational, technical and communication tools for preparation of the population and housing census are enhanced.</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rPr>
              <a:t>The first objective envisages the development/adaptation of the Population and Housing Census data collection software and the population and housing module of the Informational System on Demographic and Social Statistics. As well as the procurement of the necessary hardware mobile devices for data collection and data processing (computers, printers, etc.) as well as technical assistance in training of the NBS staff to use the IT for the preparation  for the 2020 population and housing census round. </a:t>
            </a:r>
          </a:p>
          <a:p>
            <a:r>
              <a:rPr lang="en-US" sz="1800" dirty="0">
                <a:effectLst/>
                <a:latin typeface="Calibri" panose="020F0502020204030204" pitchFamily="34" charset="0"/>
                <a:ea typeface="Calibri" panose="020F0502020204030204" pitchFamily="34" charset="0"/>
              </a:rPr>
              <a:t>The second objective of the project proposal is focused on the technical assistance for the National Bureau of Statistics in the development of the necessary methodological guidance for the implementation of the modern data collection methods, training of the field personnel in the data collection process, ensuring proper quality of all census operations and the use of administrative data for census purposes (prefilling of the questionnaire, assurance of the quality of collected data) as well as proper data storage and ensuring personal data protection and privacy and conduction of the pilot census with the purpose of testing of the tools developed. Additionally, a broad and comprehensive communication campaign is envisaged to assess the modalities for reaching out to the general public and increase the awareness about the population and housing census and based on the results of the pilot census to explore which tools and messages should be used for full census.</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Clr>
                <a:srgbClr val="000000"/>
              </a:buClr>
              <a:buFont typeface="+mj-lt"/>
              <a:buAutoNum type="arabicPeriod"/>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7000"/>
              </a:lnSpc>
              <a:spcAft>
                <a:spcPts val="800"/>
              </a:spcAft>
              <a:buClr>
                <a:srgbClr val="000000"/>
              </a:buClr>
              <a:buFont typeface="+mj-lt"/>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Twinning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Agrifood</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000000"/>
                </a:solidFill>
                <a:effectLst/>
                <a:latin typeface="Times New Roman" panose="02020603050405020304" pitchFamily="18" charset="0"/>
                <a:ea typeface="Microsoft Sans Serif" panose="020B0604020202020204" pitchFamily="34" charset="0"/>
                <a:cs typeface="Calibri" panose="020F0502020204030204" pitchFamily="34" charset="0"/>
              </a:rPr>
              <a:t>O</a:t>
            </a:r>
            <a:r>
              <a:rPr lang="en-GB" sz="1800" dirty="0">
                <a:solidFill>
                  <a:srgbClr val="000000"/>
                </a:solidFill>
                <a:effectLst/>
                <a:latin typeface="Times New Roman" panose="02020603050405020304" pitchFamily="18" charset="0"/>
                <a:ea typeface="Microsoft Sans Serif" panose="020B0604020202020204" pitchFamily="34" charset="0"/>
              </a:rPr>
              <a:t>verall objective is to improve agriculture sector performance in line with the EU-Republic of Moldova Association Agreement, the EU Integration process, and international agreements.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1800" dirty="0">
                <a:solidFill>
                  <a:srgbClr val="000000"/>
                </a:solidFill>
                <a:effectLst/>
                <a:latin typeface="Times New Roman" panose="02020603050405020304" pitchFamily="18" charset="0"/>
                <a:ea typeface="Microsoft Sans Serif" panose="020B0604020202020204" pitchFamily="34" charset="0"/>
              </a:rPr>
              <a:t>The specific objective of the Twinning project is </a:t>
            </a:r>
            <a:r>
              <a:rPr lang="en-GB" sz="1800" dirty="0">
                <a:effectLst/>
                <a:latin typeface="Times New Roman" panose="02020603050405020304" pitchFamily="18" charset="0"/>
                <a:ea typeface="Microsoft Sans Serif" panose="020B0604020202020204" pitchFamily="34" charset="0"/>
              </a:rPr>
              <a:t>to strengthen the capacities of the Ministry of Agriculture and Food Industry (MAFI)</a:t>
            </a:r>
            <a:r>
              <a:rPr lang="en-GB" sz="1800" i="1" dirty="0">
                <a:effectLst/>
                <a:latin typeface="Times New Roman" panose="02020603050405020304" pitchFamily="18" charset="0"/>
                <a:ea typeface="Microsoft Sans Serif" panose="020B0604020202020204" pitchFamily="34" charset="0"/>
              </a:rPr>
              <a:t>, </a:t>
            </a:r>
            <a:r>
              <a:rPr lang="en-GB" sz="1800" dirty="0">
                <a:effectLst/>
                <a:latin typeface="Times New Roman" panose="02020603050405020304" pitchFamily="18" charset="0"/>
                <a:ea typeface="Microsoft Sans Serif" panose="020B0604020202020204" pitchFamily="34" charset="0"/>
              </a:rPr>
              <a:t>the</a:t>
            </a:r>
            <a:r>
              <a:rPr lang="en-GB" sz="1800" i="1" dirty="0">
                <a:effectLst/>
                <a:latin typeface="Times New Roman" panose="02020603050405020304" pitchFamily="18" charset="0"/>
                <a:ea typeface="Microsoft Sans Serif" panose="020B0604020202020204" pitchFamily="34" charset="0"/>
              </a:rPr>
              <a:t> </a:t>
            </a:r>
            <a:r>
              <a:rPr lang="en-GB" sz="1800" i="1" dirty="0">
                <a:effectLst/>
                <a:latin typeface="Times New Roman" panose="02020603050405020304" pitchFamily="18" charset="0"/>
                <a:ea typeface="Microsoft Sans Serif" panose="020B0604020202020204" pitchFamily="34" charset="0"/>
                <a:cs typeface="Times New Roman" panose="02020603050405020304" pitchFamily="18" charset="0"/>
              </a:rPr>
              <a:t>Agency for Interventions and Payments in Agriculture (AIPA), and the National Bureau of Statistics (NBS) for enhanced sector monitoring, data management, statistics and efficient administration of agriculture and rural development funds </a:t>
            </a:r>
            <a:r>
              <a:rPr lang="en-GB" sz="1800" dirty="0">
                <a:effectLst/>
                <a:latin typeface="Times New Roman" panose="02020603050405020304" pitchFamily="18" charset="0"/>
                <a:ea typeface="Microsoft Sans Serif" panose="020B0604020202020204" pitchFamily="34" charset="0"/>
              </a:rPr>
              <a:t>in line with EU requirements and international best practices</a:t>
            </a:r>
            <a:r>
              <a:rPr lang="en-GB" sz="1800" dirty="0">
                <a:solidFill>
                  <a:srgbClr val="000000"/>
                </a:solidFill>
                <a:effectLst/>
                <a:latin typeface="Times New Roman" panose="02020603050405020304" pitchFamily="18" charset="0"/>
                <a:ea typeface="Microsoft Sans Serif" panose="020B0604020202020204" pitchFamily="34" charset="0"/>
              </a:rPr>
              <a:t>.</a:t>
            </a:r>
            <a:endParaRPr lang="en-US" sz="1800" dirty="0">
              <a:effectLst/>
              <a:latin typeface="Calibri" panose="020F0502020204030204" pitchFamily="34" charset="0"/>
              <a:ea typeface="Calibri" panose="020F0502020204030204" pitchFamily="34" charset="0"/>
            </a:endParaRPr>
          </a:p>
          <a:p>
            <a:pPr algn="just">
              <a:lnSpc>
                <a:spcPct val="107000"/>
              </a:lnSpc>
              <a:spcAft>
                <a:spcPts val="800"/>
              </a:spcAft>
            </a:pPr>
            <a:endParaRPr lang="en-US" b="0" i="0" dirty="0">
              <a:effectLst/>
              <a:latin typeface="eui-default"/>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1850509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98895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Click to 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Click to 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Click to 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Click to 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Click to 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838200" y="6131286"/>
            <a:ext cx="2743200" cy="365125"/>
          </a:xfrm>
          <a:prstGeom prst="rect">
            <a:avLst/>
          </a:prstGeom>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38200" y="6131286"/>
            <a:ext cx="2743200" cy="365125"/>
          </a:xfrm>
          <a:prstGeom prst="rect">
            <a:avLst/>
          </a:prstGeom>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r>
              <a:rPr lang="en-US"/>
              <a:t>Click icon to add picture</a:t>
            </a:r>
            <a:endParaRPr lang="en-GB"/>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r>
              <a:rPr lang="en-US"/>
              <a:t>Click icon to add picture</a:t>
            </a:r>
            <a:endParaRPr lang="en-GB"/>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r>
              <a:rPr lang="en-US"/>
              <a:t>Click icon to add picture</a:t>
            </a:r>
            <a:endParaRPr lang="en-GB"/>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r>
              <a:rPr lang="en-US"/>
              <a:t>Click icon to add picture</a:t>
            </a:r>
            <a:endParaRPr lang="en-GB"/>
          </a:p>
        </p:txBody>
      </p:sp>
      <p:cxnSp>
        <p:nvCxnSpPr>
          <p:cNvPr id="9" name="Straight Connector 8"/>
          <p:cNvCxnSpPr/>
          <p:nvPr userDrawn="1"/>
        </p:nvCxnSpPr>
        <p:spPr bwMode="auto">
          <a:xfrm>
            <a:off x="3349671"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userDrawn="1"/>
        </p:nvCxnSpPr>
        <p:spPr bwMode="auto">
          <a:xfrm>
            <a:off x="5970419"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userDrawn="1"/>
        </p:nvCxnSpPr>
        <p:spPr bwMode="auto">
          <a:xfrm>
            <a:off x="8591167"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7"/>
          <p:cNvSpPr>
            <a:spLocks noGrp="1"/>
          </p:cNvSpPr>
          <p:nvPr>
            <p:ph sz="quarter" idx="15"/>
          </p:nvPr>
        </p:nvSpPr>
        <p:spPr>
          <a:xfrm>
            <a:off x="997897" y="4260554"/>
            <a:ext cx="2082800" cy="1249363"/>
          </a:xfrm>
        </p:spPr>
        <p:txBody>
          <a:bodyPr/>
          <a:lstStyle>
            <a:lvl1pPr marL="0" indent="0" algn="ctr">
              <a:buNone/>
              <a:defRPr sz="2000"/>
            </a:lvl1pPr>
          </a:lstStyle>
          <a:p>
            <a:pPr lvl="0"/>
            <a:r>
              <a:rPr lang="en-US"/>
              <a:t>Click to edit Master text styles</a:t>
            </a:r>
          </a:p>
        </p:txBody>
      </p:sp>
      <p:sp>
        <p:nvSpPr>
          <p:cNvPr id="16" name="Content Placeholder 7"/>
          <p:cNvSpPr>
            <a:spLocks noGrp="1"/>
          </p:cNvSpPr>
          <p:nvPr>
            <p:ph sz="quarter" idx="16"/>
          </p:nvPr>
        </p:nvSpPr>
        <p:spPr>
          <a:xfrm>
            <a:off x="3618645" y="4260554"/>
            <a:ext cx="2082800" cy="1249363"/>
          </a:xfrm>
        </p:spPr>
        <p:txBody>
          <a:bodyPr/>
          <a:lstStyle>
            <a:lvl1pPr marL="0" indent="0" algn="ctr">
              <a:buNone/>
              <a:defRPr sz="2000"/>
            </a:lvl1pPr>
          </a:lstStyle>
          <a:p>
            <a:pPr lvl="0"/>
            <a:r>
              <a:rPr lang="en-US"/>
              <a:t>Click to edit Master text styles</a:t>
            </a:r>
          </a:p>
        </p:txBody>
      </p:sp>
      <p:sp>
        <p:nvSpPr>
          <p:cNvPr id="17" name="Content Placeholder 7"/>
          <p:cNvSpPr>
            <a:spLocks noGrp="1"/>
          </p:cNvSpPr>
          <p:nvPr>
            <p:ph sz="quarter" idx="17"/>
          </p:nvPr>
        </p:nvSpPr>
        <p:spPr>
          <a:xfrm>
            <a:off x="6239393" y="4260554"/>
            <a:ext cx="2082800" cy="1249363"/>
          </a:xfrm>
        </p:spPr>
        <p:txBody>
          <a:bodyPr/>
          <a:lstStyle>
            <a:lvl1pPr marL="0" indent="0" algn="ctr">
              <a:buNone/>
              <a:defRPr sz="2000"/>
            </a:lvl1pPr>
          </a:lstStyle>
          <a:p>
            <a:pPr lvl="0"/>
            <a:r>
              <a:rPr lang="en-US"/>
              <a:t>Click to edit Master text styles</a:t>
            </a:r>
          </a:p>
        </p:txBody>
      </p:sp>
      <p:sp>
        <p:nvSpPr>
          <p:cNvPr id="18" name="Content Placeholder 7"/>
          <p:cNvSpPr>
            <a:spLocks noGrp="1"/>
          </p:cNvSpPr>
          <p:nvPr>
            <p:ph sz="quarter" idx="18"/>
          </p:nvPr>
        </p:nvSpPr>
        <p:spPr>
          <a:xfrm>
            <a:off x="8860143" y="4260554"/>
            <a:ext cx="2082800" cy="1249363"/>
          </a:xfrm>
        </p:spPr>
        <p:txBody>
          <a:bodyPr/>
          <a:lstStyle>
            <a:lvl1pPr marL="0" indent="0" algn="ctr">
              <a:buNone/>
              <a:defRPr sz="2000"/>
            </a:lvl1pPr>
          </a:lstStyle>
          <a:p>
            <a:pPr lvl="0"/>
            <a:r>
              <a:rPr lang="en-US"/>
              <a:t>Click to edit Master text styles</a:t>
            </a:r>
          </a:p>
        </p:txBody>
      </p:sp>
    </p:spTree>
    <p:extLst>
      <p:ext uri="{BB962C8B-B14F-4D97-AF65-F5344CB8AC3E}">
        <p14:creationId xmlns:p14="http://schemas.microsoft.com/office/powerpoint/2010/main" val="171748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pic>
        <p:nvPicPr>
          <p:cNvPr id="5" name="Picture 4" descr="R:\presse\Drafts\New logo designs\estat RGB.png">
            <a:extLst>
              <a:ext uri="{FF2B5EF4-FFF2-40B4-BE49-F238E27FC236}">
                <a16:creationId xmlns:a16="http://schemas.microsoft.com/office/drawing/2014/main" id="{E346D4EF-C113-650C-8DD5-01CA5121BDE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7885" y="6288964"/>
            <a:ext cx="1488282"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2" name="Picture 1" descr="R:\presse\Drafts\New logo designs\estat RGB.png">
            <a:extLst>
              <a:ext uri="{FF2B5EF4-FFF2-40B4-BE49-F238E27FC236}">
                <a16:creationId xmlns:a16="http://schemas.microsoft.com/office/drawing/2014/main" id="{C9BB57A1-1413-BC6A-E776-4770C66AC0A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7885" y="6288964"/>
            <a:ext cx="1488282"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2" name="Picture 1" descr="R:\presse\Drafts\New logo designs\estat RGB.png">
            <a:extLst>
              <a:ext uri="{FF2B5EF4-FFF2-40B4-BE49-F238E27FC236}">
                <a16:creationId xmlns:a16="http://schemas.microsoft.com/office/drawing/2014/main" id="{76D3FD75-230D-C4B6-C979-732B1658AE5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7885" y="6288964"/>
            <a:ext cx="1488282"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Click to edit Master text styles</a:t>
            </a:r>
          </a:p>
        </p:txBody>
      </p:sp>
      <p:sp>
        <p:nvSpPr>
          <p:cNvPr id="7" name="Slide Number Placeholder 6"/>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pic>
        <p:nvPicPr>
          <p:cNvPr id="4" name="Picture 3" descr="R:\presse\Drafts\New logo designs\estat RGB.png">
            <a:extLst>
              <a:ext uri="{FF2B5EF4-FFF2-40B4-BE49-F238E27FC236}">
                <a16:creationId xmlns:a16="http://schemas.microsoft.com/office/drawing/2014/main" id="{696FA747-9C47-4CED-1FD1-59550CEA7555}"/>
              </a:ext>
            </a:extLst>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917885" y="6288964"/>
            <a:ext cx="1488282"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1"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1350" y="1992572"/>
            <a:ext cx="10065224" cy="1717279"/>
          </a:xfrm>
        </p:spPr>
        <p:txBody>
          <a:bodyPr>
            <a:noAutofit/>
          </a:bodyPr>
          <a:lstStyle/>
          <a:p>
            <a:r>
              <a:rPr lang="en-US" sz="4000" dirty="0">
                <a:effectLst/>
                <a:ea typeface="Times New Roman" panose="02020603050405020304" pitchFamily="18" charset="0"/>
              </a:rPr>
              <a:t>The collaboration within the accession process</a:t>
            </a:r>
            <a:br>
              <a:rPr lang="en-US" sz="4000" dirty="0">
                <a:effectLst/>
                <a:ea typeface="Times New Roman" panose="02020603050405020304" pitchFamily="18" charset="0"/>
              </a:rPr>
            </a:br>
            <a:r>
              <a:rPr lang="en-US" sz="4000" dirty="0">
                <a:effectLst/>
                <a:ea typeface="Times New Roman" panose="02020603050405020304" pitchFamily="18" charset="0"/>
              </a:rPr>
              <a:t>between the institutions of the NSS of Moldova</a:t>
            </a:r>
            <a:br>
              <a:rPr lang="en-US" sz="4000" dirty="0">
                <a:effectLst/>
                <a:ea typeface="Times New Roman" panose="02020603050405020304" pitchFamily="18" charset="0"/>
              </a:rPr>
            </a:br>
            <a:r>
              <a:rPr lang="en-US" sz="4000" dirty="0">
                <a:effectLst/>
                <a:ea typeface="Times New Roman" panose="02020603050405020304" pitchFamily="18" charset="0"/>
              </a:rPr>
              <a:t>and the EU Commission </a:t>
            </a:r>
            <a:r>
              <a:rPr lang="en-US" sz="4000" i="1" dirty="0">
                <a:effectLst/>
                <a:ea typeface="Times New Roman" panose="02020603050405020304" pitchFamily="18" charset="0"/>
              </a:rPr>
              <a:t>(Eurostat)</a:t>
            </a:r>
            <a:br>
              <a:rPr lang="en-US" dirty="0"/>
            </a:br>
            <a:endParaRPr lang="en-GB" dirty="0"/>
          </a:p>
        </p:txBody>
      </p:sp>
      <p:sp>
        <p:nvSpPr>
          <p:cNvPr id="7" name="Subtitle 6"/>
          <p:cNvSpPr>
            <a:spLocks noGrp="1"/>
          </p:cNvSpPr>
          <p:nvPr>
            <p:ph type="subTitle" idx="1"/>
          </p:nvPr>
        </p:nvSpPr>
        <p:spPr>
          <a:xfrm>
            <a:off x="1071350" y="4016449"/>
            <a:ext cx="10065224" cy="897754"/>
          </a:xfrm>
        </p:spPr>
        <p:txBody>
          <a:bodyPr/>
          <a:lstStyle/>
          <a:p>
            <a:r>
              <a:rPr lang="en-US" dirty="0"/>
              <a:t>Workshop Modern official statistics in the EU accession context, Chisinau 20 and 21 February 2024</a:t>
            </a:r>
            <a:endParaRPr lang="en-GB" dirty="0"/>
          </a:p>
        </p:txBody>
      </p:sp>
      <p:sp>
        <p:nvSpPr>
          <p:cNvPr id="8" name="Text Placeholder 7"/>
          <p:cNvSpPr>
            <a:spLocks noGrp="1"/>
          </p:cNvSpPr>
          <p:nvPr>
            <p:ph type="body" sz="quarter" idx="13"/>
          </p:nvPr>
        </p:nvSpPr>
        <p:spPr>
          <a:xfrm>
            <a:off x="4767716" y="5078929"/>
            <a:ext cx="7424284" cy="1337256"/>
          </a:xfrm>
        </p:spPr>
        <p:txBody>
          <a:bodyPr/>
          <a:lstStyle/>
          <a:p>
            <a:pPr algn="l">
              <a:spcAft>
                <a:spcPts val="0"/>
              </a:spcAft>
            </a:pPr>
            <a:r>
              <a:rPr lang="en-GB" dirty="0"/>
              <a:t>Mariana Popova, </a:t>
            </a:r>
            <a:r>
              <a:rPr lang="en-US" sz="2000" kern="100" dirty="0">
                <a:effectLst/>
                <a:latin typeface="Calibri" panose="020F0502020204030204" pitchFamily="34" charset="0"/>
                <a:ea typeface="Times New Roman" panose="02020603050405020304" pitchFamily="18" charset="0"/>
                <a:cs typeface="Times New Roman" panose="02020603050405020304" pitchFamily="18" charset="0"/>
              </a:rPr>
              <a:t>Team Leader ENP team - Unit B3 - Enlargement, neighbourhood and development cooperation – </a:t>
            </a:r>
            <a:r>
              <a:rPr lang="en-US" sz="2000" dirty="0">
                <a:effectLst/>
                <a:latin typeface="Calibri" panose="020F0502020204030204" pitchFamily="34" charset="0"/>
                <a:ea typeface="Calibri" panose="020F0502020204030204" pitchFamily="34" charset="0"/>
                <a:cs typeface="Times New Roman" panose="02020603050405020304" pitchFamily="18" charset="0"/>
              </a:rPr>
              <a:t>Eurostat</a:t>
            </a:r>
          </a:p>
          <a:p>
            <a:pPr algn="l">
              <a:spcAft>
                <a:spcPts val="0"/>
              </a:spcAft>
            </a:pPr>
            <a:endParaRPr lang="en-GB" sz="2000" dirty="0"/>
          </a:p>
          <a:p>
            <a:pPr algn="l"/>
            <a:r>
              <a:rPr lang="en-GB" dirty="0"/>
              <a:t>Enrico </a:t>
            </a:r>
            <a:r>
              <a:rPr lang="en-GB" dirty="0" err="1"/>
              <a:t>Giannone</a:t>
            </a:r>
            <a:r>
              <a:rPr lang="en-GB" sz="2000" dirty="0"/>
              <a:t>, </a:t>
            </a:r>
            <a:r>
              <a:rPr lang="en-GB" sz="2000" kern="100" dirty="0">
                <a:latin typeface="Calibri" panose="020F0502020204030204" pitchFamily="34" charset="0"/>
                <a:cs typeface="Times New Roman" panose="02020603050405020304" pitchFamily="18" charset="0"/>
              </a:rPr>
              <a:t>Moldova country officer - Eurostat</a:t>
            </a:r>
          </a:p>
        </p:txBody>
      </p:sp>
      <p:sp>
        <p:nvSpPr>
          <p:cNvPr id="2" name="TextBox 1">
            <a:extLst>
              <a:ext uri="{FF2B5EF4-FFF2-40B4-BE49-F238E27FC236}">
                <a16:creationId xmlns:a16="http://schemas.microsoft.com/office/drawing/2014/main" id="{4521CF7A-D9E7-8498-2D6D-C17CE7C1C575}"/>
              </a:ext>
            </a:extLst>
          </p:cNvPr>
          <p:cNvSpPr txBox="1"/>
          <p:nvPr/>
        </p:nvSpPr>
        <p:spPr>
          <a:xfrm>
            <a:off x="5708074" y="6580911"/>
            <a:ext cx="831272" cy="276999"/>
          </a:xfrm>
          <a:prstGeom prst="rect">
            <a:avLst/>
          </a:prstGeom>
          <a:noFill/>
        </p:spPr>
        <p:txBody>
          <a:bodyPr wrap="square" rtlCol="0">
            <a:spAutoFit/>
          </a:bodyPr>
          <a:lstStyle/>
          <a:p>
            <a:r>
              <a:rPr lang="fr-BE" sz="1200" i="1" dirty="0">
                <a:solidFill>
                  <a:schemeClr val="bg1"/>
                </a:solidFill>
              </a:rPr>
              <a:t>Eurostat</a:t>
            </a:r>
            <a:endParaRPr lang="en-GB" sz="1200" i="1" dirty="0">
              <a:solidFill>
                <a:schemeClr val="bg1"/>
              </a:solidFill>
            </a:endParaRPr>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5FFCC5-083A-197A-A173-250702FE2D88}"/>
              </a:ext>
            </a:extLst>
          </p:cNvPr>
          <p:cNvSpPr>
            <a:spLocks noGrp="1"/>
          </p:cNvSpPr>
          <p:nvPr>
            <p:ph sz="half" idx="1"/>
          </p:nvPr>
        </p:nvSpPr>
        <p:spPr>
          <a:xfrm>
            <a:off x="838198" y="1825625"/>
            <a:ext cx="5328000" cy="3906435"/>
          </a:xfrm>
        </p:spPr>
        <p:txBody>
          <a:bodyPr>
            <a:normAutofit fontScale="92500" lnSpcReduction="10000"/>
          </a:bodyPr>
          <a:lstStyle/>
          <a:p>
            <a:pPr>
              <a:lnSpc>
                <a:spcPct val="90000"/>
              </a:lnSpc>
            </a:pPr>
            <a:r>
              <a:rPr lang="en-US" sz="2000" dirty="0"/>
              <a:t>Continuation of inclusion of Georgia, Moldova and Ukraine in enlargement process </a:t>
            </a:r>
          </a:p>
          <a:p>
            <a:pPr>
              <a:lnSpc>
                <a:spcPct val="90000"/>
              </a:lnSpc>
            </a:pPr>
            <a:r>
              <a:rPr lang="en-US" sz="2000" dirty="0"/>
              <a:t>Virtual Enlargement Tours </a:t>
            </a:r>
          </a:p>
          <a:p>
            <a:pPr>
              <a:lnSpc>
                <a:spcPct val="90000"/>
              </a:lnSpc>
            </a:pPr>
            <a:r>
              <a:rPr lang="en-US" sz="2000" dirty="0"/>
              <a:t>Data collection &amp; Donor Survey </a:t>
            </a:r>
            <a:endParaRPr lang="en-IE" sz="2000" dirty="0"/>
          </a:p>
          <a:p>
            <a:pPr>
              <a:lnSpc>
                <a:spcPct val="90000"/>
              </a:lnSpc>
            </a:pPr>
            <a:r>
              <a:rPr lang="en-IE" sz="2000" dirty="0"/>
              <a:t>Peer reviews 202</a:t>
            </a:r>
            <a:r>
              <a:rPr lang="en-150" sz="2000" dirty="0"/>
              <a:t>5</a:t>
            </a:r>
            <a:r>
              <a:rPr lang="en-IE" sz="2000" dirty="0"/>
              <a:t>-202</a:t>
            </a:r>
            <a:r>
              <a:rPr lang="en-150" sz="2000" dirty="0"/>
              <a:t>7</a:t>
            </a:r>
            <a:endParaRPr lang="en-IE" sz="2000" dirty="0"/>
          </a:p>
          <a:p>
            <a:pPr>
              <a:lnSpc>
                <a:spcPct val="90000"/>
              </a:lnSpc>
            </a:pPr>
            <a:r>
              <a:rPr lang="en-IE" sz="2000" dirty="0"/>
              <a:t>Trainings </a:t>
            </a:r>
          </a:p>
          <a:p>
            <a:pPr>
              <a:lnSpc>
                <a:spcPct val="90000"/>
              </a:lnSpc>
            </a:pPr>
            <a:r>
              <a:rPr lang="en-IE" sz="2000" dirty="0"/>
              <a:t>Regional programme</a:t>
            </a:r>
            <a:r>
              <a:rPr lang="en-150" sz="2000" dirty="0"/>
              <a:t> subject </a:t>
            </a:r>
            <a:r>
              <a:rPr lang="en-150" sz="2000"/>
              <a:t>to funding</a:t>
            </a:r>
            <a:r>
              <a:rPr lang="en-IE" sz="2000"/>
              <a:t>  </a:t>
            </a:r>
            <a:endParaRPr lang="en-IE" sz="2000" dirty="0"/>
          </a:p>
          <a:p>
            <a:pPr>
              <a:lnSpc>
                <a:spcPct val="90000"/>
              </a:lnSpc>
            </a:pPr>
            <a:r>
              <a:rPr lang="en-150" sz="2000" dirty="0"/>
              <a:t>M</a:t>
            </a:r>
            <a:r>
              <a:rPr lang="en-IE" sz="2000" dirty="0" err="1"/>
              <a:t>eetings</a:t>
            </a:r>
            <a:r>
              <a:rPr lang="en-IE" sz="2000" dirty="0"/>
              <a:t> </a:t>
            </a:r>
            <a:r>
              <a:rPr lang="en-150" sz="2000" dirty="0"/>
              <a:t>to discuss strategic issues and future support</a:t>
            </a:r>
            <a:r>
              <a:rPr lang="en-IE" sz="2000" dirty="0"/>
              <a:t>(e.g. Subcommittees, </a:t>
            </a:r>
            <a:r>
              <a:rPr lang="en-150" sz="2000" dirty="0"/>
              <a:t>High-level Seminar, DGINS, </a:t>
            </a:r>
            <a:r>
              <a:rPr lang="en-IE" sz="2000" dirty="0"/>
              <a:t>etc.)</a:t>
            </a:r>
          </a:p>
        </p:txBody>
      </p:sp>
      <p:pic>
        <p:nvPicPr>
          <p:cNvPr id="6" name="Picture 5">
            <a:extLst>
              <a:ext uri="{FF2B5EF4-FFF2-40B4-BE49-F238E27FC236}">
                <a16:creationId xmlns:a16="http://schemas.microsoft.com/office/drawing/2014/main" id="{9AB69E71-4A02-DB17-6108-C223705FCDDF}"/>
              </a:ext>
            </a:extLst>
          </p:cNvPr>
          <p:cNvPicPr>
            <a:picLocks noChangeAspect="1"/>
          </p:cNvPicPr>
          <p:nvPr/>
        </p:nvPicPr>
        <p:blipFill rotWithShape="1">
          <a:blip r:embed="rId3"/>
          <a:srcRect t="1546" b="25502"/>
          <a:stretch/>
        </p:blipFill>
        <p:spPr>
          <a:xfrm>
            <a:off x="6402250" y="1825625"/>
            <a:ext cx="5328000" cy="3906435"/>
          </a:xfrm>
          <a:prstGeom prst="rect">
            <a:avLst/>
          </a:prstGeom>
          <a:noFill/>
        </p:spPr>
      </p:pic>
      <p:sp>
        <p:nvSpPr>
          <p:cNvPr id="3" name="Title 2">
            <a:extLst>
              <a:ext uri="{FF2B5EF4-FFF2-40B4-BE49-F238E27FC236}">
                <a16:creationId xmlns:a16="http://schemas.microsoft.com/office/drawing/2014/main" id="{7AB4D80A-B6DD-883C-1A85-A85437B842FB}"/>
              </a:ext>
            </a:extLst>
          </p:cNvPr>
          <p:cNvSpPr>
            <a:spLocks noGrp="1"/>
          </p:cNvSpPr>
          <p:nvPr>
            <p:ph type="title"/>
          </p:nvPr>
        </p:nvSpPr>
        <p:spPr>
          <a:xfrm>
            <a:off x="970722" y="482860"/>
            <a:ext cx="10515600" cy="782357"/>
          </a:xfrm>
        </p:spPr>
        <p:txBody>
          <a:bodyPr anchor="b">
            <a:normAutofit/>
          </a:bodyPr>
          <a:lstStyle/>
          <a:p>
            <a:r>
              <a:rPr lang="en-IE" sz="2800" dirty="0"/>
              <a:t>Future plans for the statistical cooperation</a:t>
            </a:r>
          </a:p>
        </p:txBody>
      </p:sp>
    </p:spTree>
    <p:extLst>
      <p:ext uri="{BB962C8B-B14F-4D97-AF65-F5344CB8AC3E}">
        <p14:creationId xmlns:p14="http://schemas.microsoft.com/office/powerpoint/2010/main" val="3559696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3" name="Subtitle 2"/>
          <p:cNvSpPr>
            <a:spLocks noGrp="1"/>
          </p:cNvSpPr>
          <p:nvPr>
            <p:ph type="subTitle" idx="1"/>
          </p:nvPr>
        </p:nvSpPr>
        <p:spPr>
          <a:xfrm>
            <a:off x="849574" y="4380990"/>
            <a:ext cx="8941016" cy="1853519"/>
          </a:xfrm>
        </p:spPr>
        <p:txBody>
          <a:bodyPr wrap="square" anchor="b" anchorCtr="0"/>
          <a:lstStyle/>
          <a:p>
            <a:r>
              <a:rPr lang="en-US" sz="1050" b="1" dirty="0"/>
              <a:t>© European Union 2020</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a:p>
            <a:r>
              <a:rPr lang="en-US" sz="1050" dirty="0"/>
              <a:t>Slide </a:t>
            </a:r>
            <a:r>
              <a:rPr lang="en-US" sz="1050" dirty="0">
                <a:solidFill>
                  <a:schemeClr val="accent6"/>
                </a:solidFill>
              </a:rPr>
              <a:t>xx</a:t>
            </a:r>
            <a:r>
              <a:rPr lang="en-US" sz="1050" dirty="0"/>
              <a:t>: </a:t>
            </a:r>
            <a:r>
              <a:rPr lang="en-US" sz="1050" dirty="0">
                <a:solidFill>
                  <a:schemeClr val="accent6"/>
                </a:solidFill>
              </a:rPr>
              <a:t>element concerned</a:t>
            </a:r>
            <a:r>
              <a:rPr lang="en-US" sz="1050" dirty="0"/>
              <a:t>, source</a:t>
            </a:r>
            <a:r>
              <a:rPr lang="en-US" sz="1050" dirty="0">
                <a:solidFill>
                  <a:schemeClr val="accent6"/>
                </a:solidFill>
              </a:rPr>
              <a:t>: e.g. Fotolia.com</a:t>
            </a:r>
            <a:r>
              <a:rPr lang="en-US" sz="1050" dirty="0"/>
              <a:t>; Slide </a:t>
            </a:r>
            <a:r>
              <a:rPr lang="en-US" sz="1050" dirty="0">
                <a:solidFill>
                  <a:schemeClr val="accent6"/>
                </a:solidFill>
              </a:rPr>
              <a:t>xx</a:t>
            </a:r>
            <a:r>
              <a:rPr lang="en-US" sz="1050" dirty="0"/>
              <a:t>: </a:t>
            </a:r>
            <a:r>
              <a:rPr lang="en-US" sz="1050" dirty="0">
                <a:solidFill>
                  <a:schemeClr val="accent6"/>
                </a:solidFill>
              </a:rPr>
              <a:t>element concerned</a:t>
            </a:r>
            <a:r>
              <a:rPr lang="en-US" sz="1050" dirty="0"/>
              <a:t>, source: </a:t>
            </a:r>
            <a:r>
              <a:rPr lang="en-US" sz="1050" dirty="0">
                <a:solidFill>
                  <a:schemeClr val="accent6"/>
                </a:solidFill>
              </a:rPr>
              <a:t>e.g. iStock.com</a:t>
            </a:r>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24" y="4562971"/>
            <a:ext cx="1023496" cy="358097"/>
          </a:xfrm>
          <a:prstGeom prst="rect">
            <a:avLst/>
          </a:prstGeom>
        </p:spPr>
      </p:pic>
    </p:spTree>
    <p:extLst>
      <p:ext uri="{BB962C8B-B14F-4D97-AF65-F5344CB8AC3E}">
        <p14:creationId xmlns:p14="http://schemas.microsoft.com/office/powerpoint/2010/main" val="427361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E4721A-CD00-9D59-53AC-4091EA34A780}"/>
              </a:ext>
            </a:extLst>
          </p:cNvPr>
          <p:cNvSpPr>
            <a:spLocks noGrp="1"/>
          </p:cNvSpPr>
          <p:nvPr>
            <p:ph idx="1"/>
          </p:nvPr>
        </p:nvSpPr>
        <p:spPr>
          <a:xfrm>
            <a:off x="838199" y="1531917"/>
            <a:ext cx="6203869" cy="3930732"/>
          </a:xfrm>
        </p:spPr>
        <p:txBody>
          <a:bodyPr/>
          <a:lstStyle/>
          <a:p>
            <a:pPr>
              <a:lnSpc>
                <a:spcPct val="200000"/>
              </a:lnSpc>
            </a:pPr>
            <a:r>
              <a:rPr lang="en-US" b="1" dirty="0"/>
              <a:t>European Neighbourhood Policy 2004</a:t>
            </a:r>
          </a:p>
          <a:p>
            <a:pPr>
              <a:lnSpc>
                <a:spcPct val="200000"/>
              </a:lnSpc>
            </a:pPr>
            <a:r>
              <a:rPr lang="en-US" b="1" dirty="0"/>
              <a:t>Eastern Partnership 2009</a:t>
            </a:r>
          </a:p>
          <a:p>
            <a:pPr>
              <a:lnSpc>
                <a:spcPct val="200000"/>
              </a:lnSpc>
            </a:pPr>
            <a:r>
              <a:rPr lang="en-US" b="1" dirty="0"/>
              <a:t>EU's Association Agreements 2014</a:t>
            </a:r>
          </a:p>
          <a:p>
            <a:pPr>
              <a:lnSpc>
                <a:spcPct val="200000"/>
              </a:lnSpc>
            </a:pPr>
            <a:r>
              <a:rPr lang="en-US" b="1" dirty="0"/>
              <a:t>Application for EU membership 2022</a:t>
            </a:r>
          </a:p>
          <a:p>
            <a:endParaRPr lang="LID4096" dirty="0"/>
          </a:p>
        </p:txBody>
      </p:sp>
      <p:sp>
        <p:nvSpPr>
          <p:cNvPr id="3" name="Title 2">
            <a:extLst>
              <a:ext uri="{FF2B5EF4-FFF2-40B4-BE49-F238E27FC236}">
                <a16:creationId xmlns:a16="http://schemas.microsoft.com/office/drawing/2014/main" id="{4D0F742C-F312-D245-57FB-F541CB0BCC8F}"/>
              </a:ext>
            </a:extLst>
          </p:cNvPr>
          <p:cNvSpPr>
            <a:spLocks noGrp="1"/>
          </p:cNvSpPr>
          <p:nvPr>
            <p:ph type="title"/>
          </p:nvPr>
        </p:nvSpPr>
        <p:spPr>
          <a:xfrm>
            <a:off x="970722" y="482860"/>
            <a:ext cx="7223252" cy="782357"/>
          </a:xfrm>
        </p:spPr>
        <p:txBody>
          <a:bodyPr/>
          <a:lstStyle/>
          <a:p>
            <a:r>
              <a:rPr lang="en-IE" dirty="0"/>
              <a:t>A set of milestones towards EU</a:t>
            </a:r>
            <a:endParaRPr lang="LID4096" dirty="0"/>
          </a:p>
        </p:txBody>
      </p:sp>
      <p:pic>
        <p:nvPicPr>
          <p:cNvPr id="4" name="Picture Placeholder 21">
            <a:extLst>
              <a:ext uri="{FF2B5EF4-FFF2-40B4-BE49-F238E27FC236}">
                <a16:creationId xmlns:a16="http://schemas.microsoft.com/office/drawing/2014/main" id="{05653AB1-CC7B-36BD-7295-2B3B105180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09367" y="2480855"/>
            <a:ext cx="1896289" cy="1896289"/>
          </a:xfrm>
          <a:prstGeom prst="rect">
            <a:avLst/>
          </a:prstGeom>
        </p:spPr>
      </p:pic>
    </p:spTree>
    <p:extLst>
      <p:ext uri="{BB962C8B-B14F-4D97-AF65-F5344CB8AC3E}">
        <p14:creationId xmlns:p14="http://schemas.microsoft.com/office/powerpoint/2010/main" val="3966232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0722" y="113212"/>
            <a:ext cx="10515600" cy="1152006"/>
          </a:xfrm>
        </p:spPr>
        <p:txBody>
          <a:bodyPr/>
          <a:lstStyle/>
          <a:p>
            <a:r>
              <a:rPr lang="en-GB" dirty="0"/>
              <a:t>2023 - </a:t>
            </a:r>
            <a:r>
              <a:rPr lang="en-US" dirty="0"/>
              <a:t>Further inclusion in the enlargement process</a:t>
            </a:r>
            <a:endParaRPr lang="en-GB" dirty="0"/>
          </a:p>
        </p:txBody>
      </p:sp>
      <p:pic>
        <p:nvPicPr>
          <p:cNvPr id="3" name="Picture Placeholder 2">
            <a:extLst>
              <a:ext uri="{FF2B5EF4-FFF2-40B4-BE49-F238E27FC236}">
                <a16:creationId xmlns:a16="http://schemas.microsoft.com/office/drawing/2014/main" id="{B1A13298-6F64-8FC5-B168-4C3CA80E803B}"/>
              </a:ext>
            </a:extLst>
          </p:cNvPr>
          <p:cNvPicPr>
            <a:picLocks noGrp="1" noChangeAspect="1"/>
          </p:cNvPicPr>
          <p:nvPr>
            <p:ph type="pic" sz="quarter" idx="11"/>
          </p:nvPr>
        </p:nvPicPr>
        <p:blipFill rotWithShape="1">
          <a:blip r:embed="rId3"/>
          <a:srcRect l="473" r="473"/>
          <a:stretch/>
        </p:blipFill>
        <p:spPr/>
      </p:pic>
      <p:pic>
        <p:nvPicPr>
          <p:cNvPr id="8" name="Picture Placeholder 7">
            <a:extLst>
              <a:ext uri="{FF2B5EF4-FFF2-40B4-BE49-F238E27FC236}">
                <a16:creationId xmlns:a16="http://schemas.microsoft.com/office/drawing/2014/main" id="{CE17D4E0-74EB-54E1-1A1B-B3CC9244637E}"/>
              </a:ext>
            </a:extLst>
          </p:cNvPr>
          <p:cNvPicPr>
            <a:picLocks noGrp="1" noChangeAspect="1"/>
          </p:cNvPicPr>
          <p:nvPr>
            <p:ph type="pic" sz="quarter" idx="12"/>
          </p:nvPr>
        </p:nvPicPr>
        <p:blipFill rotWithShape="1">
          <a:blip r:embed="rId4">
            <a:extLst>
              <a:ext uri="{BEBA8EAE-BF5A-486C-A8C5-ECC9F3942E4B}">
                <a14:imgProps xmlns:a14="http://schemas.microsoft.com/office/drawing/2010/main">
                  <a14:imgLayer r:embed="rId5">
                    <a14:imgEffect>
                      <a14:artisticPhotocopy/>
                    </a14:imgEffect>
                    <a14:imgEffect>
                      <a14:colorTemperature colorTemp="4700"/>
                    </a14:imgEffect>
                    <a14:imgEffect>
                      <a14:saturation sat="400000"/>
                    </a14:imgEffect>
                  </a14:imgLayer>
                </a14:imgProps>
              </a:ext>
            </a:extLst>
          </a:blip>
          <a:srcRect l="9655" r="9655"/>
          <a:stretch/>
        </p:blipFill>
        <p:spPr/>
      </p:pic>
      <p:pic>
        <p:nvPicPr>
          <p:cNvPr id="32" name="Picture Placeholder 31">
            <a:extLst>
              <a:ext uri="{FF2B5EF4-FFF2-40B4-BE49-F238E27FC236}">
                <a16:creationId xmlns:a16="http://schemas.microsoft.com/office/drawing/2014/main" id="{A9DDF623-7052-A540-7E32-E0F01491C37B}"/>
              </a:ext>
            </a:extLst>
          </p:cNvPr>
          <p:cNvPicPr>
            <a:picLocks noGrp="1" noChangeAspect="1"/>
          </p:cNvPicPr>
          <p:nvPr>
            <p:ph type="pic" sz="quarter" idx="14"/>
          </p:nvPr>
        </p:nvPicPr>
        <p:blipFill rotWithShape="1">
          <a:blip r:embed="rId6">
            <a:duotone>
              <a:prstClr val="black"/>
              <a:schemeClr val="bg2">
                <a:lumMod val="75000"/>
                <a:tint val="45000"/>
                <a:satMod val="400000"/>
              </a:schemeClr>
            </a:duotone>
          </a:blip>
          <a:srcRect l="3454" r="3454"/>
          <a:stretch/>
        </p:blipFill>
        <p:spPr/>
      </p:pic>
      <p:sp>
        <p:nvSpPr>
          <p:cNvPr id="23" name="Content Placeholder 22"/>
          <p:cNvSpPr>
            <a:spLocks noGrp="1"/>
          </p:cNvSpPr>
          <p:nvPr>
            <p:ph sz="quarter" idx="15"/>
          </p:nvPr>
        </p:nvSpPr>
        <p:spPr>
          <a:xfrm>
            <a:off x="628073" y="4260554"/>
            <a:ext cx="2706254" cy="1249363"/>
          </a:xfrm>
        </p:spPr>
        <p:txBody>
          <a:bodyPr/>
          <a:lstStyle/>
          <a:p>
            <a:r>
              <a:rPr lang="en-GB" dirty="0"/>
              <a:t>Participation in Eurostat expert groups and ESS high level meetings </a:t>
            </a:r>
          </a:p>
        </p:txBody>
      </p:sp>
      <p:sp>
        <p:nvSpPr>
          <p:cNvPr id="24" name="Content Placeholder 23"/>
          <p:cNvSpPr>
            <a:spLocks noGrp="1"/>
          </p:cNvSpPr>
          <p:nvPr>
            <p:ph sz="quarter" idx="16"/>
          </p:nvPr>
        </p:nvSpPr>
        <p:spPr/>
        <p:txBody>
          <a:bodyPr/>
          <a:lstStyle/>
          <a:p>
            <a:r>
              <a:rPr lang="en-GB" dirty="0"/>
              <a:t>Participation in data collection rounds </a:t>
            </a:r>
          </a:p>
        </p:txBody>
      </p:sp>
      <p:sp>
        <p:nvSpPr>
          <p:cNvPr id="25" name="Content Placeholder 24"/>
          <p:cNvSpPr>
            <a:spLocks noGrp="1"/>
          </p:cNvSpPr>
          <p:nvPr>
            <p:ph sz="quarter" idx="17"/>
          </p:nvPr>
        </p:nvSpPr>
        <p:spPr/>
        <p:txBody>
          <a:bodyPr/>
          <a:lstStyle/>
          <a:p>
            <a:r>
              <a:rPr lang="en-GB" dirty="0"/>
              <a:t>Participation in Compliance Monitoring </a:t>
            </a:r>
          </a:p>
        </p:txBody>
      </p:sp>
      <p:sp>
        <p:nvSpPr>
          <p:cNvPr id="26" name="Content Placeholder 25"/>
          <p:cNvSpPr>
            <a:spLocks noGrp="1"/>
          </p:cNvSpPr>
          <p:nvPr>
            <p:ph sz="quarter" idx="18"/>
          </p:nvPr>
        </p:nvSpPr>
        <p:spPr>
          <a:xfrm>
            <a:off x="8860142" y="4260554"/>
            <a:ext cx="2432253" cy="1249363"/>
          </a:xfrm>
        </p:spPr>
        <p:txBody>
          <a:bodyPr/>
          <a:lstStyle/>
          <a:p>
            <a:r>
              <a:rPr lang="en-GB" dirty="0"/>
              <a:t>Annual </a:t>
            </a:r>
            <a:r>
              <a:rPr lang="en-GB"/>
              <a:t>Enlargement package</a:t>
            </a:r>
            <a:endParaRPr lang="en-GB" dirty="0"/>
          </a:p>
        </p:txBody>
      </p:sp>
      <p:pic>
        <p:nvPicPr>
          <p:cNvPr id="30" name="Picture Placeholder 29">
            <a:extLst>
              <a:ext uri="{FF2B5EF4-FFF2-40B4-BE49-F238E27FC236}">
                <a16:creationId xmlns:a16="http://schemas.microsoft.com/office/drawing/2014/main" id="{93AC3DC6-31FE-ECAF-E351-F3F0A774F720}"/>
              </a:ext>
            </a:extLst>
          </p:cNvPr>
          <p:cNvPicPr>
            <a:picLocks noGrp="1" noChangeAspect="1"/>
          </p:cNvPicPr>
          <p:nvPr>
            <p:ph type="pic" sz="quarter" idx="13"/>
          </p:nvPr>
        </p:nvPicPr>
        <p:blipFill rotWithShape="1">
          <a:blip r:embed="rId7">
            <a:duotone>
              <a:prstClr val="black"/>
              <a:schemeClr val="bg2">
                <a:lumMod val="75000"/>
                <a:tint val="45000"/>
                <a:satMod val="400000"/>
              </a:schemeClr>
            </a:duotone>
          </a:blip>
          <a:srcRect l="14074" r="14074"/>
          <a:stretch/>
        </p:blipFill>
        <p:spPr/>
      </p:pic>
    </p:spTree>
    <p:extLst>
      <p:ext uri="{BB962C8B-B14F-4D97-AF65-F5344CB8AC3E}">
        <p14:creationId xmlns:p14="http://schemas.microsoft.com/office/powerpoint/2010/main" val="3352587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8755F7-3EF8-2A93-1B65-50C5291AE874}"/>
              </a:ext>
            </a:extLst>
          </p:cNvPr>
          <p:cNvSpPr>
            <a:spLocks noGrp="1"/>
          </p:cNvSpPr>
          <p:nvPr>
            <p:ph type="title"/>
          </p:nvPr>
        </p:nvSpPr>
        <p:spPr>
          <a:xfrm>
            <a:off x="959836" y="165815"/>
            <a:ext cx="9381592" cy="516713"/>
          </a:xfrm>
        </p:spPr>
        <p:txBody>
          <a:bodyPr anchor="b">
            <a:normAutofit fontScale="90000"/>
          </a:bodyPr>
          <a:lstStyle/>
          <a:p>
            <a:r>
              <a:rPr lang="de-DE" dirty="0"/>
              <a:t>Eurostat </a:t>
            </a:r>
            <a:r>
              <a:rPr lang="de-DE" dirty="0" err="1"/>
              <a:t>data</a:t>
            </a:r>
            <a:r>
              <a:rPr lang="de-DE" dirty="0"/>
              <a:t> </a:t>
            </a:r>
            <a:r>
              <a:rPr lang="de-DE" dirty="0" err="1"/>
              <a:t>collection</a:t>
            </a:r>
            <a:r>
              <a:rPr lang="de-DE" dirty="0"/>
              <a:t> GE - MD – UA</a:t>
            </a:r>
          </a:p>
        </p:txBody>
      </p:sp>
      <p:graphicFrame>
        <p:nvGraphicFramePr>
          <p:cNvPr id="15" name="Table 14">
            <a:extLst>
              <a:ext uri="{FF2B5EF4-FFF2-40B4-BE49-F238E27FC236}">
                <a16:creationId xmlns:a16="http://schemas.microsoft.com/office/drawing/2014/main" id="{D401D974-027F-06BD-9BD1-004BD647C935}"/>
              </a:ext>
            </a:extLst>
          </p:cNvPr>
          <p:cNvGraphicFramePr>
            <a:graphicFrameLocks noGrp="1"/>
          </p:cNvGraphicFramePr>
          <p:nvPr>
            <p:extLst>
              <p:ext uri="{D42A27DB-BD31-4B8C-83A1-F6EECF244321}">
                <p14:modId xmlns:p14="http://schemas.microsoft.com/office/powerpoint/2010/main" val="955911507"/>
              </p:ext>
            </p:extLst>
          </p:nvPr>
        </p:nvGraphicFramePr>
        <p:xfrm>
          <a:off x="533399" y="1313146"/>
          <a:ext cx="11397343" cy="4777690"/>
        </p:xfrm>
        <a:graphic>
          <a:graphicData uri="http://schemas.openxmlformats.org/drawingml/2006/table">
            <a:tbl>
              <a:tblPr/>
              <a:tblGrid>
                <a:gridCol w="4100819">
                  <a:extLst>
                    <a:ext uri="{9D8B030D-6E8A-4147-A177-3AD203B41FA5}">
                      <a16:colId xmlns:a16="http://schemas.microsoft.com/office/drawing/2014/main" val="3218968683"/>
                    </a:ext>
                  </a:extLst>
                </a:gridCol>
                <a:gridCol w="4539744">
                  <a:extLst>
                    <a:ext uri="{9D8B030D-6E8A-4147-A177-3AD203B41FA5}">
                      <a16:colId xmlns:a16="http://schemas.microsoft.com/office/drawing/2014/main" val="2004506516"/>
                    </a:ext>
                  </a:extLst>
                </a:gridCol>
                <a:gridCol w="2756780">
                  <a:extLst>
                    <a:ext uri="{9D8B030D-6E8A-4147-A177-3AD203B41FA5}">
                      <a16:colId xmlns:a16="http://schemas.microsoft.com/office/drawing/2014/main" val="2958904055"/>
                    </a:ext>
                  </a:extLst>
                </a:gridCol>
              </a:tblGrid>
              <a:tr h="0">
                <a:tc gridSpan="3">
                  <a:txBody>
                    <a:bodyPr/>
                    <a:lstStyle/>
                    <a:p>
                      <a:pPr algn="ctr" fontAlgn="ctr"/>
                      <a:endParaRPr lang="en-US" sz="10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1400" b="1"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LID4096"/>
                    </a:p>
                  </a:txBody>
                  <a:tcPr/>
                </a:tc>
                <a:extLst>
                  <a:ext uri="{0D108BD9-81ED-4DB2-BD59-A6C34878D82A}">
                    <a16:rowId xmlns:a16="http://schemas.microsoft.com/office/drawing/2014/main" val="1431866082"/>
                  </a:ext>
                </a:extLst>
              </a:tr>
              <a:tr h="217995">
                <a:tc>
                  <a:txBody>
                    <a:bodyPr/>
                    <a:lstStyle/>
                    <a:p>
                      <a:pPr algn="ctr"/>
                      <a:r>
                        <a:rPr lang="en-IE" sz="1400" b="1" i="0" u="none" strike="noStrike" kern="1200" dirty="0">
                          <a:solidFill>
                            <a:srgbClr val="000000"/>
                          </a:solidFill>
                          <a:effectLst/>
                          <a:latin typeface="Arial" panose="020B0604020202020204" pitchFamily="34" charset="0"/>
                          <a:ea typeface="+mn-ea"/>
                          <a:cs typeface="+mn-cs"/>
                        </a:rPr>
                        <a:t>Energy</a:t>
                      </a:r>
                      <a:endParaRPr lang="LID4096" sz="14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1400" b="1" i="0" u="none" strike="noStrike" kern="1200" dirty="0">
                          <a:solidFill>
                            <a:srgbClr val="000000"/>
                          </a:solidFill>
                          <a:effectLst/>
                          <a:latin typeface="Arial" panose="020B0604020202020204" pitchFamily="34" charset="0"/>
                          <a:ea typeface="+mn-ea"/>
                          <a:cs typeface="+mn-cs"/>
                        </a:rPr>
                        <a:t>Agriculture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E82"/>
                    </a:solidFill>
                  </a:tcPr>
                </a:tc>
                <a:tc>
                  <a:txBody>
                    <a:bodyPr/>
                    <a:lstStyle/>
                    <a:p>
                      <a:pPr algn="ctr" fontAlgn="b"/>
                      <a:r>
                        <a:rPr lang="fr-FR" sz="1400" b="1" i="0" u="none" strike="noStrike" kern="1200" dirty="0">
                          <a:solidFill>
                            <a:srgbClr val="000000"/>
                          </a:solidFill>
                          <a:effectLst/>
                          <a:latin typeface="Arial" panose="020B0604020202020204" pitchFamily="34" charset="0"/>
                          <a:ea typeface="+mn-ea"/>
                          <a:cs typeface="+mn-cs"/>
                        </a:rPr>
                        <a:t>Labour </a:t>
                      </a:r>
                      <a:r>
                        <a:rPr lang="fr-FR" sz="1400" b="1" i="0" u="none" strike="noStrike" kern="1200" dirty="0" err="1">
                          <a:solidFill>
                            <a:srgbClr val="000000"/>
                          </a:solidFill>
                          <a:effectLst/>
                          <a:latin typeface="Arial" panose="020B0604020202020204" pitchFamily="34" charset="0"/>
                          <a:ea typeface="+mn-ea"/>
                          <a:cs typeface="+mn-cs"/>
                        </a:rPr>
                        <a:t>market</a:t>
                      </a:r>
                      <a:endParaRPr lang="fr-FR" sz="14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608445230"/>
                  </a:ext>
                </a:extLst>
              </a:tr>
              <a:tr h="618438">
                <a:tc>
                  <a:txBody>
                    <a:bodyPr/>
                    <a:lstStyle/>
                    <a:p>
                      <a:pPr algn="l" fontAlgn="b"/>
                      <a:r>
                        <a:rPr lang="en-US" sz="1200" b="0" i="0" u="none" strike="noStrike" dirty="0">
                          <a:effectLst/>
                          <a:latin typeface="Arial" panose="020B0604020202020204" pitchFamily="34" charset="0"/>
                        </a:rPr>
                        <a:t>Primary production of all energy products (thousand TOE)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err="1">
                          <a:effectLst/>
                          <a:latin typeface="Arial" panose="020B0604020202020204" pitchFamily="34" charset="0"/>
                        </a:rPr>
                        <a:t>Utilised</a:t>
                      </a:r>
                      <a:r>
                        <a:rPr lang="en-US" sz="1200" b="0" i="0" u="none" strike="noStrike" dirty="0">
                          <a:effectLst/>
                          <a:latin typeface="Arial" panose="020B0604020202020204" pitchFamily="34" charset="0"/>
                        </a:rPr>
                        <a:t> agricultural area (thousand hectares)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E82"/>
                    </a:solidFill>
                  </a:tcPr>
                </a:tc>
                <a:tc>
                  <a:txBody>
                    <a:bodyPr/>
                    <a:lstStyle/>
                    <a:p>
                      <a:pPr algn="l" fontAlgn="b"/>
                      <a:r>
                        <a:rPr lang="en-US" sz="1200" b="0" i="0" u="none" strike="noStrike" kern="1200" dirty="0">
                          <a:solidFill>
                            <a:schemeClr val="tx1"/>
                          </a:solidFill>
                          <a:effectLst/>
                          <a:latin typeface="Arial" panose="020B0604020202020204" pitchFamily="34" charset="0"/>
                          <a:ea typeface="+mn-ea"/>
                          <a:cs typeface="+mn-cs"/>
                        </a:rPr>
                        <a:t>Economic activity rate for persons aged 20–64: proportion of the population aged 20–64 that is economically active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488058947"/>
                  </a:ext>
                </a:extLst>
              </a:tr>
              <a:tr h="5459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Primary production of crude oil (thousand TOE)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200" b="0" i="0" u="none" strike="noStrike" dirty="0">
                          <a:effectLst/>
                          <a:latin typeface="Arial" panose="020B0604020202020204" pitchFamily="34" charset="0"/>
                        </a:rPr>
                        <a:t>Livestock numbers: live bovine animals (thousand heads, end of period)</a:t>
                      </a:r>
                      <a:endParaRPr lang="LID4096"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E82"/>
                    </a:solidFill>
                  </a:tcPr>
                </a:tc>
                <a:tc>
                  <a:txBody>
                    <a:bodyPr/>
                    <a:lstStyle/>
                    <a:p>
                      <a:r>
                        <a:rPr lang="en-US" sz="1200" b="0" i="0" u="none" strike="noStrike" kern="1200" dirty="0">
                          <a:solidFill>
                            <a:schemeClr val="tx1"/>
                          </a:solidFill>
                          <a:effectLst/>
                          <a:latin typeface="Arial" panose="020B0604020202020204" pitchFamily="34" charset="0"/>
                          <a:ea typeface="+mn-ea"/>
                          <a:cs typeface="+mn-cs"/>
                        </a:rPr>
                        <a:t>Employment rate for persons aged 20–64: proportion of the population aged 20–64 that are in employment (%)</a:t>
                      </a:r>
                      <a:endParaRPr lang="LID4096"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756326374"/>
                  </a:ext>
                </a:extLst>
              </a:tr>
              <a:tr h="367052">
                <a:tc row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Primary production of solid fuels (thousand TOE)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200" b="0" i="0" u="none" strike="noStrike" dirty="0">
                          <a:effectLst/>
                          <a:latin typeface="Arial" panose="020B0604020202020204" pitchFamily="34" charset="0"/>
                        </a:rPr>
                        <a:t>Livestock numbers: live swine (thousand heads, end of period)</a:t>
                      </a:r>
                      <a:endParaRPr lang="LID4096"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E82"/>
                    </a:solidFill>
                  </a:tcPr>
                </a:tc>
                <a:tc>
                  <a:txBody>
                    <a:bodyPr/>
                    <a:lstStyle/>
                    <a:p>
                      <a:r>
                        <a:rPr lang="en-US" sz="1200" b="0" i="0" u="none" strike="noStrike" kern="1200" dirty="0">
                          <a:solidFill>
                            <a:schemeClr val="tx1"/>
                          </a:solidFill>
                          <a:effectLst/>
                          <a:latin typeface="Arial" panose="020B0604020202020204" pitchFamily="34" charset="0"/>
                          <a:ea typeface="+mn-ea"/>
                          <a:cs typeface="+mn-cs"/>
                        </a:rPr>
                        <a:t>Male employment rate for persons aged 20–64 (%)</a:t>
                      </a:r>
                      <a:endParaRPr lang="LID4096"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115350588"/>
                  </a:ext>
                </a:extLst>
              </a:tr>
              <a:tr h="118454">
                <a:tc vMerge="1">
                  <a:txBody>
                    <a:bodyPr/>
                    <a:lstStyle/>
                    <a:p>
                      <a:pPr algn="l" fontAlgn="b"/>
                      <a:r>
                        <a:rPr lang="en-US" sz="1200" b="0" i="0" u="none" strike="noStrike" dirty="0">
                          <a:effectLst/>
                          <a:latin typeface="Arial" panose="020B0604020202020204" pitchFamily="34" charset="0"/>
                        </a:rPr>
                        <a:t>Primary production of gas (thousand TOE)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l" fontAlgn="b"/>
                      <a:r>
                        <a:rPr lang="en-US" sz="1200" b="0" i="0" u="none" strike="noStrike" dirty="0">
                          <a:effectLst/>
                          <a:latin typeface="Arial" panose="020B0604020202020204" pitchFamily="34" charset="0"/>
                        </a:rPr>
                        <a:t>Livestock numbers: live sheep and live goats (thousand heads, end of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rgbClr val="B2DE82"/>
                    </a:solidFill>
                  </a:tcPr>
                </a:tc>
                <a:tc rowSpan="2">
                  <a:txBody>
                    <a:bodyPr/>
                    <a:lstStyle/>
                    <a:p>
                      <a:pPr algn="l" fontAlgn="b"/>
                      <a:r>
                        <a:rPr lang="en-US" sz="1200" b="0" i="0" u="none" strike="noStrike" kern="1200" dirty="0">
                          <a:solidFill>
                            <a:schemeClr val="tx1"/>
                          </a:solidFill>
                          <a:effectLst/>
                          <a:latin typeface="Arial" panose="020B0604020202020204" pitchFamily="34" charset="0"/>
                          <a:ea typeface="+mn-ea"/>
                          <a:cs typeface="+mn-cs"/>
                        </a:rPr>
                        <a:t>Female employment rate for persons aged 20–64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729012335"/>
                  </a:ext>
                </a:extLst>
              </a:tr>
              <a:tr h="261623">
                <a:tc row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Primary production of gas (thousand TOE)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LID4096"/>
                    </a:p>
                  </a:txBody>
                  <a:tcPr/>
                </a:tc>
                <a:tc vMerge="1">
                  <a:txBody>
                    <a:bodyPr/>
                    <a:lstStyle/>
                    <a:p>
                      <a:endParaRPr lang="LID4096"/>
                    </a:p>
                  </a:txBody>
                  <a:tcPr/>
                </a:tc>
                <a:extLst>
                  <a:ext uri="{0D108BD9-81ED-4DB2-BD59-A6C34878D82A}">
                    <a16:rowId xmlns:a16="http://schemas.microsoft.com/office/drawing/2014/main" val="4096259782"/>
                  </a:ext>
                </a:extLst>
              </a:tr>
              <a:tr h="78587">
                <a:tc vMerge="1">
                  <a:txBody>
                    <a:bodyPr/>
                    <a:lstStyle/>
                    <a:p>
                      <a:pPr algn="l" fontAlgn="b"/>
                      <a:r>
                        <a:rPr lang="en-US" sz="1200" b="0" i="0" u="none" strike="noStrike" dirty="0">
                          <a:effectLst/>
                          <a:latin typeface="Arial" panose="020B0604020202020204" pitchFamily="34" charset="0"/>
                        </a:rPr>
                        <a:t>Net imports of all energy products (thousand TOE)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l" fontAlgn="b"/>
                      <a:r>
                        <a:rPr lang="en-US" sz="1200" b="0" i="0" u="none" strike="noStrike" dirty="0">
                          <a:effectLst/>
                          <a:latin typeface="Arial" panose="020B0604020202020204" pitchFamily="34" charset="0"/>
                        </a:rPr>
                        <a:t>Harvested crop production: cereals (including rice) (thousand </a:t>
                      </a:r>
                      <a:r>
                        <a:rPr lang="en-US" sz="1200" b="0" i="0" u="none" strike="noStrike" dirty="0" err="1">
                          <a:effectLst/>
                          <a:latin typeface="Arial" panose="020B0604020202020204" pitchFamily="34" charset="0"/>
                        </a:rPr>
                        <a:t>tonnes</a:t>
                      </a:r>
                      <a:r>
                        <a:rPr lang="en-US" sz="12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B2DE82"/>
                    </a:solidFill>
                  </a:tcPr>
                </a:tc>
                <a:tc rowSpan="2">
                  <a:txBody>
                    <a:bodyPr/>
                    <a:lstStyle/>
                    <a:p>
                      <a:pPr algn="l" fontAlgn="b"/>
                      <a:r>
                        <a:rPr lang="en-US" sz="1200" b="0" i="0" u="none" strike="noStrike" kern="1200" dirty="0">
                          <a:solidFill>
                            <a:schemeClr val="tx1"/>
                          </a:solidFill>
                          <a:effectLst/>
                          <a:latin typeface="Arial" panose="020B0604020202020204" pitchFamily="34" charset="0"/>
                          <a:ea typeface="+mn-ea"/>
                          <a:cs typeface="+mn-cs"/>
                        </a:rPr>
                        <a:t>Employment rate for persons aged 55–64: proportion of the population aged 55–64 that are in employment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179766272"/>
                  </a:ext>
                </a:extLst>
              </a:tr>
              <a:tr h="46733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Net imports of all energy products (thousand TOE)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LID4096"/>
                    </a:p>
                  </a:txBody>
                  <a:tcPr/>
                </a:tc>
                <a:tc vMerge="1">
                  <a:txBody>
                    <a:bodyPr/>
                    <a:lstStyle/>
                    <a:p>
                      <a:endParaRPr lang="LID4096"/>
                    </a:p>
                  </a:txBody>
                  <a:tcPr/>
                </a:tc>
                <a:extLst>
                  <a:ext uri="{0D108BD9-81ED-4DB2-BD59-A6C34878D82A}">
                    <a16:rowId xmlns:a16="http://schemas.microsoft.com/office/drawing/2014/main" val="826382418"/>
                  </a:ext>
                </a:extLst>
              </a:tr>
              <a:tr h="2519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Gross inland energy consumption (thousand TOE)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r>
                        <a:rPr lang="en-US" sz="1200" b="0" i="0" u="none" strike="noStrike">
                          <a:effectLst/>
                          <a:latin typeface="Arial" panose="020B0604020202020204" pitchFamily="34" charset="0"/>
                        </a:rPr>
                        <a:t>Harvested crop production: sugar beet (thousand tonnes)</a:t>
                      </a:r>
                      <a:endParaRPr lang="LID4096"/>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E82"/>
                    </a:solidFill>
                  </a:tcPr>
                </a:tc>
                <a:tc>
                  <a:txBody>
                    <a:bodyPr/>
                    <a:lstStyle/>
                    <a:p>
                      <a:r>
                        <a:rPr lang="fr-FR" sz="1200" b="0" i="0" u="none" strike="noStrike" kern="1200" dirty="0">
                          <a:solidFill>
                            <a:schemeClr val="tx1"/>
                          </a:solidFill>
                          <a:effectLst/>
                          <a:latin typeface="Arial" panose="020B0604020202020204" pitchFamily="34" charset="0"/>
                          <a:ea typeface="+mn-ea"/>
                          <a:cs typeface="+mn-cs"/>
                        </a:rPr>
                        <a:t>Employment by main sectors</a:t>
                      </a:r>
                      <a:endParaRPr lang="LID4096"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067003267"/>
                  </a:ext>
                </a:extLst>
              </a:tr>
              <a:tr h="2771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200" b="0" i="0" u="none" strike="noStrike" dirty="0">
                          <a:effectLst/>
                          <a:latin typeface="Arial" panose="020B0604020202020204" pitchFamily="34" charset="0"/>
                        </a:rPr>
                        <a:t>Gross electricity generation (GWh)</a:t>
                      </a:r>
                      <a:endParaRPr lang="en-US" sz="12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LID4096"/>
                    </a:p>
                  </a:txBody>
                  <a:tcPr/>
                </a:tc>
                <a:tc>
                  <a:txBody>
                    <a:bodyPr/>
                    <a:lstStyle/>
                    <a:p>
                      <a:r>
                        <a:rPr lang="fr-FR" sz="1200" b="0" i="0" u="none" strike="noStrike" kern="1200" dirty="0">
                          <a:solidFill>
                            <a:schemeClr val="tx1"/>
                          </a:solidFill>
                          <a:effectLst/>
                          <a:latin typeface="Arial" panose="020B0604020202020204" pitchFamily="34" charset="0"/>
                          <a:ea typeface="+mn-ea"/>
                          <a:cs typeface="+mn-cs"/>
                        </a:rPr>
                        <a:t>Agriculture, forestry and fisheries (%)</a:t>
                      </a:r>
                      <a:endParaRPr lang="LID4096"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091947684"/>
                  </a:ext>
                </a:extLst>
              </a:tr>
              <a:tr h="226240">
                <a:tc>
                  <a:txBody>
                    <a:bodyPr/>
                    <a:lstStyle/>
                    <a:p>
                      <a:pPr algn="ctr" fontAlgn="b"/>
                      <a:r>
                        <a:rPr lang="fr-FR" sz="1400" b="1" i="0" u="none" strike="noStrike" kern="1200" dirty="0">
                          <a:solidFill>
                            <a:srgbClr val="000000"/>
                          </a:solidFill>
                          <a:effectLst/>
                          <a:latin typeface="Arial" panose="020B0604020202020204" pitchFamily="34" charset="0"/>
                          <a:ea typeface="+mn-ea"/>
                          <a:cs typeface="+mn-cs"/>
                        </a:rPr>
                        <a:t>Innovation and </a:t>
                      </a:r>
                      <a:r>
                        <a:rPr lang="fr-FR" sz="1400" b="1" i="0" u="none" strike="noStrike" kern="1200" dirty="0" err="1">
                          <a:solidFill>
                            <a:srgbClr val="000000"/>
                          </a:solidFill>
                          <a:effectLst/>
                          <a:latin typeface="Arial" panose="020B0604020202020204" pitchFamily="34" charset="0"/>
                          <a:ea typeface="+mn-ea"/>
                          <a:cs typeface="+mn-cs"/>
                        </a:rPr>
                        <a:t>research</a:t>
                      </a:r>
                      <a:endParaRPr lang="fr-FR" sz="14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alpha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400" b="1" i="0" u="none" strike="noStrike" kern="1200" dirty="0">
                          <a:solidFill>
                            <a:srgbClr val="000000"/>
                          </a:solidFill>
                          <a:effectLst/>
                          <a:latin typeface="Arial" panose="020B0604020202020204" pitchFamily="34" charset="0"/>
                          <a:ea typeface="+mn-ea"/>
                          <a:cs typeface="+mn-cs"/>
                        </a:rPr>
                        <a:t>Public finance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fr-FR" sz="1200" b="0" i="0" u="none" strike="noStrike" kern="1200" dirty="0">
                          <a:solidFill>
                            <a:schemeClr val="tx1"/>
                          </a:solidFill>
                          <a:effectLst/>
                          <a:latin typeface="Arial" panose="020B0604020202020204" pitchFamily="34" charset="0"/>
                          <a:ea typeface="+mn-ea"/>
                          <a:cs typeface="+mn-cs"/>
                        </a:rPr>
                        <a:t>Industry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869157310"/>
                  </a:ext>
                </a:extLst>
              </a:tr>
              <a:tr h="302393">
                <a:tc>
                  <a:txBody>
                    <a:bodyPr/>
                    <a:lstStyle/>
                    <a:p>
                      <a:pPr algn="l" fontAlgn="b"/>
                      <a:r>
                        <a:rPr lang="en-US" sz="1000" b="0" i="0" u="none" strike="noStrike" dirty="0">
                          <a:effectLst/>
                          <a:latin typeface="Arial" panose="020B0604020202020204" pitchFamily="34" charset="0"/>
                        </a:rPr>
                        <a:t>Public expenditure on education relative to GDP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alpha val="85000"/>
                      </a:schemeClr>
                    </a:solidFill>
                  </a:tcPr>
                </a:tc>
                <a:tc>
                  <a:txBody>
                    <a:bodyPr/>
                    <a:lstStyle/>
                    <a:p>
                      <a:pPr algn="l" fontAlgn="b"/>
                      <a:r>
                        <a:rPr lang="en-US" sz="1000" b="0" i="0" u="none" strike="noStrike" dirty="0">
                          <a:effectLst/>
                          <a:latin typeface="Arial" panose="020B0604020202020204" pitchFamily="34" charset="0"/>
                        </a:rPr>
                        <a:t>General government deficit / surplus, relative to GDP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l" fontAlgn="b"/>
                      <a:endParaRPr lang="fr-FR" sz="1200" b="0" i="0" u="none" strike="noStrike" kern="1200" dirty="0">
                        <a:solidFill>
                          <a:schemeClr val="tx1"/>
                        </a:solidFill>
                        <a:effectLst/>
                        <a:latin typeface="Arial" panose="020B0604020202020204" pitchFamily="34" charset="0"/>
                        <a:ea typeface="+mn-ea"/>
                        <a:cs typeface="+mn-cs"/>
                      </a:endParaRPr>
                    </a:p>
                    <a:p>
                      <a:pPr algn="l" fontAlgn="b"/>
                      <a:r>
                        <a:rPr lang="fr-FR" sz="1200" b="0" i="0" u="none" strike="noStrike" kern="1200" dirty="0">
                          <a:solidFill>
                            <a:schemeClr val="tx1"/>
                          </a:solidFill>
                          <a:effectLst/>
                          <a:latin typeface="Arial" panose="020B0604020202020204" pitchFamily="34" charset="0"/>
                          <a:ea typeface="+mn-ea"/>
                          <a:cs typeface="+mn-cs"/>
                        </a:rPr>
                        <a:t>Construction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798836728"/>
                  </a:ext>
                </a:extLst>
              </a:tr>
              <a:tr h="274857">
                <a:tc rowSpan="2">
                  <a:txBody>
                    <a:bodyPr/>
                    <a:lstStyle/>
                    <a:p>
                      <a:pPr algn="l" fontAlgn="b"/>
                      <a:r>
                        <a:rPr lang="en-US" sz="1000" b="0" i="0" u="none" strike="noStrike" dirty="0">
                          <a:effectLst/>
                          <a:latin typeface="Arial" panose="020B0604020202020204" pitchFamily="34" charset="0"/>
                        </a:rPr>
                        <a:t>*Gross domestic expenditure on R&amp;D relative to GDP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alpha val="85000"/>
                      </a:schemeClr>
                    </a:solidFill>
                  </a:tcPr>
                </a:tc>
                <a:tc>
                  <a:txBody>
                    <a:bodyPr/>
                    <a:lstStyle/>
                    <a:p>
                      <a:pPr algn="l" fontAlgn="b"/>
                      <a:r>
                        <a:rPr lang="en-US" sz="1000" b="0" i="0" u="none" strike="noStrike" dirty="0">
                          <a:effectLst/>
                          <a:latin typeface="Arial" panose="020B0604020202020204" pitchFamily="34" charset="0"/>
                        </a:rPr>
                        <a:t>General government gross debt relative to GDP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vMerge="1">
                  <a:txBody>
                    <a:bodyPr/>
                    <a:lstStyle/>
                    <a:p>
                      <a:pPr algn="l" fontAlgn="b"/>
                      <a:r>
                        <a:rPr lang="fr-FR" sz="1000" b="0" i="0" u="none" strike="noStrike" kern="1200" dirty="0">
                          <a:solidFill>
                            <a:schemeClr val="tx1"/>
                          </a:solidFill>
                          <a:effectLst/>
                          <a:latin typeface="Arial" panose="020B0604020202020204" pitchFamily="34" charset="0"/>
                          <a:ea typeface="+mn-ea"/>
                          <a:cs typeface="+mn-cs"/>
                        </a:rPr>
                        <a:t>Services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351814566"/>
                  </a:ext>
                </a:extLst>
              </a:tr>
              <a:tr h="357258">
                <a:tc vMerge="1">
                  <a:txBody>
                    <a:bodyPr/>
                    <a:lstStyle/>
                    <a:p>
                      <a:endParaRPr lang="LID4096"/>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Total  government revenues, as a percentage of GDP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200" b="0" i="0" u="none" strike="noStrike" kern="1200" dirty="0">
                          <a:solidFill>
                            <a:schemeClr val="tx1"/>
                          </a:solidFill>
                          <a:effectLst/>
                          <a:latin typeface="Arial" panose="020B0604020202020204" pitchFamily="34" charset="0"/>
                          <a:ea typeface="+mn-ea"/>
                          <a:cs typeface="+mn-cs"/>
                        </a:rPr>
                        <a:t>Services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791032201"/>
                  </a:ext>
                </a:extLst>
              </a:tr>
              <a:tr h="339819">
                <a:tc>
                  <a:txBody>
                    <a:bodyPr/>
                    <a:lstStyle/>
                    <a:p>
                      <a:pPr algn="l" fontAlgn="b"/>
                      <a:r>
                        <a:rPr lang="en-US" sz="1000" b="0" i="0" u="none" strike="noStrike" dirty="0">
                          <a:effectLst/>
                          <a:latin typeface="Arial" panose="020B0604020202020204" pitchFamily="34" charset="0"/>
                        </a:rPr>
                        <a:t>Percentage of households who have internet access at home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alpha val="85000"/>
                      </a:schemeClr>
                    </a:solidFill>
                  </a:tcPr>
                </a:tc>
                <a:tc>
                  <a:txBody>
                    <a:bodyPr/>
                    <a:lstStyle/>
                    <a:p>
                      <a:pPr algn="l" fontAlgn="b"/>
                      <a:r>
                        <a:rPr lang="en-US" sz="1000" b="0" i="0" u="none" strike="noStrike" dirty="0">
                          <a:effectLst/>
                          <a:latin typeface="Arial" panose="020B0604020202020204" pitchFamily="34" charset="0"/>
                        </a:rPr>
                        <a:t>Total government expenditure, as a percentage of GDP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vMerge="1">
                  <a:txBody>
                    <a:bodyPr/>
                    <a:lstStyle/>
                    <a:p>
                      <a:pPr algn="l" fontAlgn="b"/>
                      <a:endParaRPr lang="en-US" sz="1000" b="0" i="0" u="none" strike="noStrike" kern="1200" dirty="0">
                        <a:solidFill>
                          <a:schemeClr val="tx1"/>
                        </a:solidFill>
                        <a:effectLst/>
                        <a:latin typeface="Arial" panose="020B060402020202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27373280"/>
                  </a:ext>
                </a:extLst>
              </a:tr>
            </a:tbl>
          </a:graphicData>
        </a:graphic>
      </p:graphicFrame>
      <p:sp>
        <p:nvSpPr>
          <p:cNvPr id="7" name="TextBox 6">
            <a:extLst>
              <a:ext uri="{FF2B5EF4-FFF2-40B4-BE49-F238E27FC236}">
                <a16:creationId xmlns:a16="http://schemas.microsoft.com/office/drawing/2014/main" id="{D605B057-2DE5-234F-FF40-3DC027A5C25B}"/>
              </a:ext>
            </a:extLst>
          </p:cNvPr>
          <p:cNvSpPr txBox="1"/>
          <p:nvPr/>
        </p:nvSpPr>
        <p:spPr>
          <a:xfrm>
            <a:off x="959836" y="728369"/>
            <a:ext cx="10513707" cy="584775"/>
          </a:xfrm>
          <a:prstGeom prst="rect">
            <a:avLst/>
          </a:prstGeom>
          <a:noFill/>
        </p:spPr>
        <p:txBody>
          <a:bodyPr wrap="square">
            <a:spAutoFit/>
          </a:bodyPr>
          <a:lstStyle/>
          <a:p>
            <a:pPr fontAlgn="ctr"/>
            <a:r>
              <a:rPr lang="en-US" sz="1600" dirty="0">
                <a:effectLst/>
                <a:latin typeface="Calibri" panose="020F0502020204030204" pitchFamily="34" charset="0"/>
                <a:ea typeface="Calibri" panose="020F0502020204030204" pitchFamily="34" charset="0"/>
              </a:rPr>
              <a:t>Eurostat collects around 150 indicators from the 3 countries twice a year and submit data for the so-called statistical annex to the annual country reports in the enlargement package</a:t>
            </a:r>
            <a:endParaRPr lang="en-US" sz="1600" dirty="0"/>
          </a:p>
        </p:txBody>
      </p:sp>
    </p:spTree>
    <p:extLst>
      <p:ext uri="{BB962C8B-B14F-4D97-AF65-F5344CB8AC3E}">
        <p14:creationId xmlns:p14="http://schemas.microsoft.com/office/powerpoint/2010/main" val="1598761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BB9F46-9B87-9DF5-7B2D-FB0439F738DA}"/>
              </a:ext>
            </a:extLst>
          </p:cNvPr>
          <p:cNvSpPr>
            <a:spLocks noGrp="1"/>
          </p:cNvSpPr>
          <p:nvPr>
            <p:ph idx="1"/>
          </p:nvPr>
        </p:nvSpPr>
        <p:spPr>
          <a:xfrm>
            <a:off x="970722" y="1636712"/>
            <a:ext cx="10905699" cy="4194175"/>
          </a:xfrm>
        </p:spPr>
        <p:txBody>
          <a:bodyPr/>
          <a:lstStyle/>
          <a:p>
            <a:pPr marL="0" indent="0" algn="just">
              <a:buNone/>
            </a:pPr>
            <a:r>
              <a:rPr lang="en-US" sz="2600" dirty="0"/>
              <a:t>Statistics through Eastern Partnership</a:t>
            </a:r>
          </a:p>
          <a:p>
            <a:pPr lvl="1" algn="just"/>
            <a:r>
              <a:rPr lang="en-US" sz="2400" dirty="0"/>
              <a:t>Technical assistance in priority areas (SDGs, migration, SMEs, business, economy, trade, competitiveness, poverty, employment, etc.)</a:t>
            </a:r>
          </a:p>
          <a:p>
            <a:pPr lvl="1" algn="just"/>
            <a:r>
              <a:rPr lang="en-US" sz="2400" dirty="0"/>
              <a:t>Preparation and implementation of pilot surveys</a:t>
            </a:r>
          </a:p>
          <a:p>
            <a:pPr lvl="1" algn="just"/>
            <a:r>
              <a:rPr lang="en-US" sz="2400" dirty="0"/>
              <a:t>Training courses, seminars, workshops</a:t>
            </a:r>
          </a:p>
          <a:p>
            <a:pPr lvl="1" algn="just"/>
            <a:r>
              <a:rPr lang="en-US" sz="2400" dirty="0"/>
              <a:t>Statistical publications</a:t>
            </a:r>
          </a:p>
          <a:p>
            <a:pPr algn="just"/>
            <a:endParaRPr lang="en-IE" dirty="0"/>
          </a:p>
        </p:txBody>
      </p:sp>
      <p:sp>
        <p:nvSpPr>
          <p:cNvPr id="3" name="Title 2">
            <a:extLst>
              <a:ext uri="{FF2B5EF4-FFF2-40B4-BE49-F238E27FC236}">
                <a16:creationId xmlns:a16="http://schemas.microsoft.com/office/drawing/2014/main" id="{C7B7FB02-3D58-475A-E710-FA3F18BAF9E3}"/>
              </a:ext>
            </a:extLst>
          </p:cNvPr>
          <p:cNvSpPr>
            <a:spLocks noGrp="1"/>
          </p:cNvSpPr>
          <p:nvPr>
            <p:ph type="title"/>
          </p:nvPr>
        </p:nvSpPr>
        <p:spPr/>
        <p:txBody>
          <a:bodyPr/>
          <a:lstStyle/>
          <a:p>
            <a:r>
              <a:rPr lang="en-150" dirty="0"/>
              <a:t>Regional s</a:t>
            </a:r>
            <a:r>
              <a:rPr lang="en-US" dirty="0"/>
              <a:t>tatistical cooperation programme</a:t>
            </a:r>
            <a:endParaRPr lang="en-IE" dirty="0"/>
          </a:p>
        </p:txBody>
      </p:sp>
    </p:spTree>
    <p:extLst>
      <p:ext uri="{BB962C8B-B14F-4D97-AF65-F5344CB8AC3E}">
        <p14:creationId xmlns:p14="http://schemas.microsoft.com/office/powerpoint/2010/main" val="30675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D0DE081-2522-B140-F7AB-7B736C3AF56B}"/>
              </a:ext>
            </a:extLst>
          </p:cNvPr>
          <p:cNvSpPr/>
          <p:nvPr/>
        </p:nvSpPr>
        <p:spPr>
          <a:xfrm>
            <a:off x="7217258" y="3584478"/>
            <a:ext cx="4721015" cy="2478865"/>
          </a:xfrm>
          <a:prstGeom prst="round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E" dirty="0"/>
              <a:t>Trade statistics</a:t>
            </a:r>
            <a:endParaRPr lang="en-GB" dirty="0"/>
          </a:p>
          <a:p>
            <a:r>
              <a:rPr lang="en-GB" sz="1800" b="1" dirty="0">
                <a:effectLst/>
                <a:latin typeface="Calibri Light" panose="020F0302020204030204" pitchFamily="34" charset="0"/>
                <a:ea typeface="Calibri" panose="020F0502020204030204" pitchFamily="34" charset="0"/>
              </a:rPr>
              <a:t>Improved</a:t>
            </a:r>
            <a:r>
              <a:rPr lang="en-GB" sz="1800" dirty="0">
                <a:effectLst/>
                <a:latin typeface="Calibri Light" panose="020F0302020204030204" pitchFamily="34" charset="0"/>
                <a:ea typeface="Calibri" panose="020F0502020204030204" pitchFamily="34" charset="0"/>
              </a:rPr>
              <a:t> visibility of statistics on international trade in services across the region through the publication “</a:t>
            </a:r>
            <a:r>
              <a:rPr lang="en-GB" sz="1800" i="1" dirty="0">
                <a:effectLst/>
                <a:latin typeface="Calibri Light" panose="020F0302020204030204" pitchFamily="34" charset="0"/>
                <a:ea typeface="Calibri" panose="020F0502020204030204" pitchFamily="34" charset="0"/>
              </a:rPr>
              <a:t>The International Trade in Services of the Eastern Partnership Countries</a:t>
            </a:r>
            <a:r>
              <a:rPr lang="en-GB" sz="1800" dirty="0">
                <a:effectLst/>
                <a:latin typeface="Calibri Light" panose="020F0302020204030204" pitchFamily="34" charset="0"/>
                <a:ea typeface="Calibri" panose="020F0502020204030204" pitchFamily="34" charset="0"/>
              </a:rPr>
              <a:t>”. </a:t>
            </a:r>
            <a:r>
              <a:rPr lang="en-GB" sz="1800" b="1" dirty="0">
                <a:effectLst/>
                <a:latin typeface="Calibri Light" panose="020F0302020204030204" pitchFamily="34" charset="0"/>
                <a:ea typeface="Calibri" panose="020F0502020204030204" pitchFamily="34" charset="0"/>
              </a:rPr>
              <a:t>Facilitated</a:t>
            </a:r>
            <a:r>
              <a:rPr lang="en-GB" b="1" dirty="0">
                <a:latin typeface="Calibri Light" panose="020F0302020204030204" pitchFamily="34" charset="0"/>
                <a:ea typeface="Calibri" panose="020F0502020204030204" pitchFamily="34" charset="0"/>
              </a:rPr>
              <a:t> </a:t>
            </a:r>
            <a:r>
              <a:rPr lang="en-GB" sz="1800" dirty="0">
                <a:effectLst/>
                <a:latin typeface="Calibri Light" panose="020F0302020204030204" pitchFamily="34" charset="0"/>
                <a:ea typeface="Calibri" panose="020F0502020204030204" pitchFamily="34" charset="0"/>
              </a:rPr>
              <a:t>methodological work between the NSI and the NCB of the partner countries on data comparability, data quality, metadata as well as presentation standards.</a:t>
            </a:r>
            <a:endParaRPr lang="en-IE" sz="1800" dirty="0">
              <a:effectLst/>
              <a:latin typeface="Calibri Light" panose="020F0302020204030204" pitchFamily="34" charset="0"/>
              <a:ea typeface="Calibri" panose="020F0502020204030204" pitchFamily="34" charset="0"/>
            </a:endParaRPr>
          </a:p>
        </p:txBody>
      </p:sp>
      <p:sp>
        <p:nvSpPr>
          <p:cNvPr id="41" name="Rectangle: Rounded Corners 40">
            <a:extLst>
              <a:ext uri="{FF2B5EF4-FFF2-40B4-BE49-F238E27FC236}">
                <a16:creationId xmlns:a16="http://schemas.microsoft.com/office/drawing/2014/main" id="{2ACAB659-54BF-928D-96D0-1BEC8EAEC3EB}"/>
              </a:ext>
            </a:extLst>
          </p:cNvPr>
          <p:cNvSpPr/>
          <p:nvPr/>
        </p:nvSpPr>
        <p:spPr>
          <a:xfrm>
            <a:off x="6183084" y="2602118"/>
            <a:ext cx="5551715" cy="88340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Support SDG policies</a:t>
            </a:r>
            <a:endParaRPr lang="en-IE" dirty="0"/>
          </a:p>
          <a:p>
            <a:r>
              <a:rPr lang="en-GB" b="1" dirty="0">
                <a:latin typeface="Calibri Light" panose="020F0302020204030204" pitchFamily="34" charset="0"/>
                <a:ea typeface="Calibri" panose="020F0502020204030204" pitchFamily="34" charset="0"/>
              </a:rPr>
              <a:t>I</a:t>
            </a:r>
            <a:r>
              <a:rPr lang="en-GB" sz="1800" b="1" dirty="0">
                <a:effectLst/>
                <a:latin typeface="Calibri Light" panose="020F0302020204030204" pitchFamily="34" charset="0"/>
                <a:ea typeface="Calibri" panose="020F0502020204030204" pitchFamily="34" charset="0"/>
              </a:rPr>
              <a:t>mproved</a:t>
            </a:r>
            <a:r>
              <a:rPr lang="en-GB" sz="1800" dirty="0">
                <a:effectLst/>
                <a:latin typeface="Calibri Light" panose="020F0302020204030204" pitchFamily="34" charset="0"/>
                <a:ea typeface="Calibri" panose="020F0502020204030204" pitchFamily="34" charset="0"/>
              </a:rPr>
              <a:t> the disaggregation level of the Sustainable Development Goals (SDG) indicators</a:t>
            </a:r>
            <a:endParaRPr lang="en-IE" sz="1800" dirty="0">
              <a:effectLst/>
              <a:latin typeface="Calibri Light" panose="020F0302020204030204" pitchFamily="34" charset="0"/>
              <a:ea typeface="Calibri" panose="020F0502020204030204" pitchFamily="34" charset="0"/>
            </a:endParaRPr>
          </a:p>
        </p:txBody>
      </p:sp>
      <p:sp>
        <p:nvSpPr>
          <p:cNvPr id="38" name="Rectangle: Rounded Corners 37">
            <a:extLst>
              <a:ext uri="{FF2B5EF4-FFF2-40B4-BE49-F238E27FC236}">
                <a16:creationId xmlns:a16="http://schemas.microsoft.com/office/drawing/2014/main" id="{D522EE19-76F4-687A-929E-C8EED45881BA}"/>
              </a:ext>
            </a:extLst>
          </p:cNvPr>
          <p:cNvSpPr/>
          <p:nvPr/>
        </p:nvSpPr>
        <p:spPr>
          <a:xfrm>
            <a:off x="3503783" y="3810697"/>
            <a:ext cx="3638661" cy="2566744"/>
          </a:xfrm>
          <a:prstGeom prst="roundRect">
            <a:avLst/>
          </a:prstGeom>
          <a:ln w="19050">
            <a:solidFill>
              <a:schemeClr val="accent6">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IE" dirty="0"/>
              <a:t>Gender statistics</a:t>
            </a:r>
          </a:p>
          <a:p>
            <a:r>
              <a:rPr lang="en-GB" sz="1800" b="1" dirty="0">
                <a:effectLst/>
                <a:latin typeface="Calibri Light" panose="020F0302020204030204" pitchFamily="34" charset="0"/>
                <a:ea typeface="Calibri" panose="020F0502020204030204" pitchFamily="34" charset="0"/>
              </a:rPr>
              <a:t>Increased</a:t>
            </a:r>
            <a:r>
              <a:rPr lang="en-GB" sz="1800" dirty="0">
                <a:effectLst/>
                <a:latin typeface="Calibri Light" panose="020F0302020204030204" pitchFamily="34" charset="0"/>
                <a:ea typeface="Calibri" panose="020F0502020204030204" pitchFamily="34" charset="0"/>
              </a:rPr>
              <a:t> awareness through </a:t>
            </a:r>
            <a:r>
              <a:rPr lang="en-GB" sz="1800" dirty="0">
                <a:latin typeface="Calibri Light" panose="020F0302020204030204" pitchFamily="34" charset="0"/>
                <a:ea typeface="Calibri" panose="020F0502020204030204" pitchFamily="34" charset="0"/>
              </a:rPr>
              <a:t>i</a:t>
            </a:r>
            <a:r>
              <a:rPr lang="en-GB" dirty="0">
                <a:effectLst/>
                <a:latin typeface="Calibri Light" panose="020F0302020204030204" pitchFamily="34" charset="0"/>
                <a:ea typeface="Calibri" panose="020F0502020204030204" pitchFamily="34" charset="0"/>
              </a:rPr>
              <a:t>mplementation of survey on ‘</a:t>
            </a:r>
            <a:r>
              <a:rPr lang="en-GB" i="1" dirty="0">
                <a:effectLst/>
                <a:latin typeface="Calibri Light" panose="020F0302020204030204" pitchFamily="34" charset="0"/>
                <a:ea typeface="Calibri" panose="020F0502020204030204" pitchFamily="34" charset="0"/>
              </a:rPr>
              <a:t>violence against women and victimisation surveys</a:t>
            </a:r>
            <a:r>
              <a:rPr lang="en-GB" dirty="0">
                <a:effectLst/>
                <a:latin typeface="Calibri Light" panose="020F0302020204030204" pitchFamily="34" charset="0"/>
                <a:ea typeface="Calibri" panose="020F0502020204030204" pitchFamily="34" charset="0"/>
              </a:rPr>
              <a:t>’</a:t>
            </a:r>
            <a:r>
              <a:rPr lang="en-GB" dirty="0">
                <a:latin typeface="Calibri Light" panose="020F0302020204030204" pitchFamily="34" charset="0"/>
                <a:ea typeface="Calibri" panose="020F0502020204030204" pitchFamily="34" charset="0"/>
              </a:rPr>
              <a:t> and pu</a:t>
            </a:r>
            <a:r>
              <a:rPr lang="en-GB" dirty="0">
                <a:effectLst/>
                <a:latin typeface="Calibri Light" panose="020F0302020204030204" pitchFamily="34" charset="0"/>
                <a:ea typeface="Calibri" panose="020F0502020204030204" pitchFamily="34" charset="0"/>
              </a:rPr>
              <a:t>blication in the partner countries of ‘’ </a:t>
            </a:r>
            <a:r>
              <a:rPr lang="en-GB" i="1" dirty="0">
                <a:latin typeface="Calibri Light" panose="020F0302020204030204" pitchFamily="34" charset="0"/>
                <a:ea typeface="Calibri" panose="020F0502020204030204" pitchFamily="34" charset="0"/>
              </a:rPr>
              <a:t>Gender statistics in </a:t>
            </a:r>
            <a:r>
              <a:rPr lang="en-GB" i="1" dirty="0" err="1">
                <a:latin typeface="Calibri Light" panose="020F0302020204030204" pitchFamily="34" charset="0"/>
                <a:ea typeface="Calibri" panose="020F0502020204030204" pitchFamily="34" charset="0"/>
              </a:rPr>
              <a:t>EaP</a:t>
            </a:r>
            <a:r>
              <a:rPr lang="en-GB" i="1" dirty="0">
                <a:latin typeface="Calibri Light" panose="020F0302020204030204" pitchFamily="34" charset="0"/>
                <a:ea typeface="Calibri" panose="020F0502020204030204" pitchFamily="34" charset="0"/>
              </a:rPr>
              <a:t>: Progress towards gender equality: What do statistics tell us?</a:t>
            </a:r>
            <a:endParaRPr lang="LID4096" dirty="0"/>
          </a:p>
        </p:txBody>
      </p:sp>
      <p:sp>
        <p:nvSpPr>
          <p:cNvPr id="3" name="Title 2">
            <a:extLst>
              <a:ext uri="{FF2B5EF4-FFF2-40B4-BE49-F238E27FC236}">
                <a16:creationId xmlns:a16="http://schemas.microsoft.com/office/drawing/2014/main" id="{C7B7FB02-3D58-475A-E710-FA3F18BAF9E3}"/>
              </a:ext>
            </a:extLst>
          </p:cNvPr>
          <p:cNvSpPr>
            <a:spLocks noGrp="1"/>
          </p:cNvSpPr>
          <p:nvPr>
            <p:ph type="title"/>
          </p:nvPr>
        </p:nvSpPr>
        <p:spPr>
          <a:xfrm>
            <a:off x="1047224" y="130600"/>
            <a:ext cx="9468376" cy="609687"/>
          </a:xfrm>
        </p:spPr>
        <p:txBody>
          <a:bodyPr/>
          <a:lstStyle/>
          <a:p>
            <a:r>
              <a:rPr lang="en-US" sz="3800" dirty="0"/>
              <a:t>Statistical cooperation programme - STEP</a:t>
            </a:r>
            <a:endParaRPr lang="en-IE" sz="3800" dirty="0"/>
          </a:p>
        </p:txBody>
      </p:sp>
      <p:sp>
        <p:nvSpPr>
          <p:cNvPr id="9" name="Rectangle: Rounded Corners 8">
            <a:extLst>
              <a:ext uri="{FF2B5EF4-FFF2-40B4-BE49-F238E27FC236}">
                <a16:creationId xmlns:a16="http://schemas.microsoft.com/office/drawing/2014/main" id="{9B0E328D-1639-A974-B4AB-F730EE4AC202}"/>
              </a:ext>
            </a:extLst>
          </p:cNvPr>
          <p:cNvSpPr/>
          <p:nvPr/>
        </p:nvSpPr>
        <p:spPr>
          <a:xfrm>
            <a:off x="1582772" y="852888"/>
            <a:ext cx="7800714" cy="424543"/>
          </a:xfrm>
          <a:prstGeom prst="roundRect">
            <a:avLst/>
          </a:prstGeom>
          <a:solidFill>
            <a:schemeClr val="bg1"/>
          </a:solidFill>
          <a:ln w="9525">
            <a:solidFill>
              <a:srgbClr val="035DC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IE" sz="2400" dirty="0">
                <a:solidFill>
                  <a:schemeClr val="tx1"/>
                </a:solidFill>
              </a:rPr>
              <a:t>Relevant achievements of the programme</a:t>
            </a:r>
            <a:endParaRPr lang="LID4096" sz="2400" dirty="0">
              <a:solidFill>
                <a:schemeClr val="tx1"/>
              </a:solidFill>
            </a:endParaRPr>
          </a:p>
        </p:txBody>
      </p:sp>
      <p:sp>
        <p:nvSpPr>
          <p:cNvPr id="71" name="Rectangle: Rounded Corners 70">
            <a:extLst>
              <a:ext uri="{FF2B5EF4-FFF2-40B4-BE49-F238E27FC236}">
                <a16:creationId xmlns:a16="http://schemas.microsoft.com/office/drawing/2014/main" id="{221570E8-D93A-2441-4D58-C3BCE410FE76}"/>
              </a:ext>
            </a:extLst>
          </p:cNvPr>
          <p:cNvSpPr/>
          <p:nvPr/>
        </p:nvSpPr>
        <p:spPr>
          <a:xfrm>
            <a:off x="253727" y="3760726"/>
            <a:ext cx="3153502" cy="247293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IE" dirty="0"/>
              <a:t>Trade Statistics</a:t>
            </a:r>
          </a:p>
          <a:p>
            <a:r>
              <a:rPr lang="en-GB" sz="1800" b="1" dirty="0">
                <a:effectLst/>
                <a:latin typeface="Calibri Light" panose="020F0302020204030204" pitchFamily="34" charset="0"/>
                <a:ea typeface="Calibri" panose="020F0502020204030204" pitchFamily="34" charset="0"/>
              </a:rPr>
              <a:t>Development</a:t>
            </a:r>
            <a:r>
              <a:rPr lang="en-GB" sz="1800" dirty="0">
                <a:effectLst/>
                <a:latin typeface="Calibri Light" panose="020F0302020204030204" pitchFamily="34" charset="0"/>
                <a:ea typeface="Calibri" panose="020F0502020204030204" pitchFamily="34" charset="0"/>
              </a:rPr>
              <a:t> of new datasets based on a common template, incorporating the estimation of new indicators. </a:t>
            </a:r>
            <a:r>
              <a:rPr lang="en-GB" sz="1800" b="1" dirty="0">
                <a:effectLst/>
                <a:latin typeface="Calibri Light" panose="020F0302020204030204" pitchFamily="34" charset="0"/>
                <a:ea typeface="Calibri" panose="020F0502020204030204" pitchFamily="34" charset="0"/>
              </a:rPr>
              <a:t>Released</a:t>
            </a:r>
            <a:r>
              <a:rPr lang="en-GB" sz="1800" dirty="0">
                <a:effectLst/>
                <a:latin typeface="Calibri Light" panose="020F0302020204030204" pitchFamily="34" charset="0"/>
                <a:ea typeface="Calibri" panose="020F0502020204030204" pitchFamily="34" charset="0"/>
              </a:rPr>
              <a:t> publication ‘</a:t>
            </a:r>
            <a:r>
              <a:rPr lang="en-GB" sz="1800" i="1" dirty="0">
                <a:effectLst/>
                <a:latin typeface="Calibri Light" panose="020F0302020204030204" pitchFamily="34" charset="0"/>
                <a:ea typeface="Calibri" panose="020F0502020204030204" pitchFamily="34" charset="0"/>
              </a:rPr>
              <a:t>The International Trade in Services of the Eastern Partnership Countries</a:t>
            </a:r>
            <a:r>
              <a:rPr lang="en-GB" sz="1800" dirty="0">
                <a:effectLst/>
                <a:latin typeface="Calibri Light" panose="020F0302020204030204" pitchFamily="34" charset="0"/>
                <a:ea typeface="Calibri" panose="020F0502020204030204" pitchFamily="34" charset="0"/>
              </a:rPr>
              <a:t>’</a:t>
            </a:r>
            <a:endParaRPr lang="LID4096" sz="1600" dirty="0">
              <a:solidFill>
                <a:srgbClr val="024EA2"/>
              </a:solidFill>
            </a:endParaRPr>
          </a:p>
        </p:txBody>
      </p:sp>
      <p:sp>
        <p:nvSpPr>
          <p:cNvPr id="4" name="Rectangle: Rounded Corners 3">
            <a:extLst>
              <a:ext uri="{FF2B5EF4-FFF2-40B4-BE49-F238E27FC236}">
                <a16:creationId xmlns:a16="http://schemas.microsoft.com/office/drawing/2014/main" id="{2197108D-C224-C416-D364-234DF237D3FE}"/>
              </a:ext>
            </a:extLst>
          </p:cNvPr>
          <p:cNvSpPr/>
          <p:nvPr/>
        </p:nvSpPr>
        <p:spPr>
          <a:xfrm>
            <a:off x="366870" y="1363323"/>
            <a:ext cx="5642047" cy="2275591"/>
          </a:xfrm>
          <a:prstGeom prst="roundRect">
            <a:avLst/>
          </a:prstGeom>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IE" dirty="0"/>
              <a:t>Energy Statistics</a:t>
            </a:r>
          </a:p>
          <a:p>
            <a:r>
              <a:rPr lang="en-GB" dirty="0">
                <a:latin typeface="Calibri Light" panose="020F0302020204030204" pitchFamily="34" charset="0"/>
                <a:ea typeface="Calibri" panose="020F0502020204030204" pitchFamily="34" charset="0"/>
              </a:rPr>
              <a:t>E</a:t>
            </a:r>
            <a:r>
              <a:rPr lang="en-GB" sz="1800" dirty="0">
                <a:effectLst/>
                <a:latin typeface="Calibri Light" panose="020F0302020204030204" pitchFamily="34" charset="0"/>
                <a:ea typeface="Calibri" panose="020F0502020204030204" pitchFamily="34" charset="0"/>
              </a:rPr>
              <a:t>nergy efficiency indicators </a:t>
            </a:r>
            <a:r>
              <a:rPr lang="en-GB" sz="1800" b="1" dirty="0">
                <a:effectLst/>
                <a:latin typeface="Calibri Light" panose="020F0302020204030204" pitchFamily="34" charset="0"/>
                <a:ea typeface="Calibri" panose="020F0502020204030204" pitchFamily="34" charset="0"/>
              </a:rPr>
              <a:t>aligned</a:t>
            </a:r>
            <a:r>
              <a:rPr lang="en-GB" sz="1800" dirty="0">
                <a:effectLst/>
                <a:latin typeface="Calibri Light" panose="020F0302020204030204" pitchFamily="34" charset="0"/>
                <a:ea typeface="Calibri" panose="020F0502020204030204" pitchFamily="34" charset="0"/>
              </a:rPr>
              <a:t> with EU and international standards incorporated in the Eurostat-OECD-IEA Energy Statistics Manual</a:t>
            </a:r>
            <a:endParaRPr lang="en-GB" sz="1800" b="1" dirty="0">
              <a:effectLst/>
              <a:latin typeface="Calibri Light" panose="020F0302020204030204" pitchFamily="34" charset="0"/>
              <a:ea typeface="Calibri" panose="020F0502020204030204" pitchFamily="34" charset="0"/>
            </a:endParaRPr>
          </a:p>
          <a:p>
            <a:r>
              <a:rPr lang="en-GB" sz="1800" b="1" dirty="0">
                <a:effectLst/>
                <a:latin typeface="Calibri Light" panose="020F0302020204030204" pitchFamily="34" charset="0"/>
                <a:ea typeface="Calibri" panose="020F0502020204030204" pitchFamily="34" charset="0"/>
              </a:rPr>
              <a:t>Increased</a:t>
            </a:r>
            <a:r>
              <a:rPr lang="en-GB" sz="1800" dirty="0">
                <a:effectLst/>
                <a:latin typeface="Calibri Light" panose="020F0302020204030204" pitchFamily="34" charset="0"/>
                <a:ea typeface="Calibri" panose="020F0502020204030204" pitchFamily="34" charset="0"/>
              </a:rPr>
              <a:t> visibility through the regional publication “</a:t>
            </a:r>
            <a:r>
              <a:rPr lang="en-GB" sz="1800" i="1" dirty="0">
                <a:effectLst/>
                <a:latin typeface="Calibri Light" panose="020F0302020204030204" pitchFamily="34" charset="0"/>
                <a:ea typeface="Calibri" panose="020F0502020204030204" pitchFamily="34" charset="0"/>
              </a:rPr>
              <a:t>Energy Production and Consumption in Eastern Partnership countries</a:t>
            </a:r>
            <a:r>
              <a:rPr lang="en-GB" sz="1800" dirty="0">
                <a:effectLst/>
                <a:latin typeface="Calibri Light" panose="020F0302020204030204" pitchFamily="34" charset="0"/>
                <a:ea typeface="Calibri" panose="020F0502020204030204" pitchFamily="34" charset="0"/>
              </a:rPr>
              <a:t>”</a:t>
            </a:r>
          </a:p>
          <a:p>
            <a:r>
              <a:rPr lang="en-GB" b="1" dirty="0">
                <a:latin typeface="Calibri Light" panose="020F0302020204030204" pitchFamily="34" charset="0"/>
                <a:ea typeface="Calibri" panose="020F0502020204030204" pitchFamily="34" charset="0"/>
              </a:rPr>
              <a:t>Improved</a:t>
            </a:r>
            <a:r>
              <a:rPr lang="en-GB" dirty="0">
                <a:latin typeface="Calibri Light" panose="020F0302020204030204" pitchFamily="34" charset="0"/>
                <a:ea typeface="Calibri" panose="020F0502020204030204" pitchFamily="34" charset="0"/>
              </a:rPr>
              <a:t> c</a:t>
            </a:r>
            <a:r>
              <a:rPr lang="en-GB" sz="1800" dirty="0">
                <a:effectLst/>
                <a:latin typeface="Calibri Light" panose="020F0302020204030204" pitchFamily="34" charset="0"/>
                <a:ea typeface="Calibri" panose="020F0502020204030204" pitchFamily="34" charset="0"/>
              </a:rPr>
              <a:t>alculation of new energy efficiency indicators</a:t>
            </a:r>
            <a:endParaRPr lang="LID4096" sz="1600" dirty="0">
              <a:solidFill>
                <a:srgbClr val="024EA2"/>
              </a:solidFill>
            </a:endParaRPr>
          </a:p>
        </p:txBody>
      </p:sp>
      <p:sp>
        <p:nvSpPr>
          <p:cNvPr id="5" name="Rectangle: Rounded Corners 4">
            <a:extLst>
              <a:ext uri="{FF2B5EF4-FFF2-40B4-BE49-F238E27FC236}">
                <a16:creationId xmlns:a16="http://schemas.microsoft.com/office/drawing/2014/main" id="{18CE6354-5519-F5A7-5614-12208E589069}"/>
              </a:ext>
            </a:extLst>
          </p:cNvPr>
          <p:cNvSpPr/>
          <p:nvPr/>
        </p:nvSpPr>
        <p:spPr>
          <a:xfrm>
            <a:off x="6193970" y="1363323"/>
            <a:ext cx="5551715" cy="113984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IE" dirty="0"/>
              <a:t>Economic statistics</a:t>
            </a:r>
          </a:p>
          <a:p>
            <a:r>
              <a:rPr lang="en-GB" b="1" dirty="0">
                <a:latin typeface="Calibri Light" panose="020F0302020204030204" pitchFamily="34" charset="0"/>
                <a:ea typeface="Calibri" panose="020F0502020204030204" pitchFamily="34" charset="0"/>
              </a:rPr>
              <a:t>D</a:t>
            </a:r>
            <a:r>
              <a:rPr lang="en-GB" sz="1800" b="1" dirty="0">
                <a:effectLst/>
                <a:latin typeface="Calibri Light" panose="020F0302020204030204" pitchFamily="34" charset="0"/>
                <a:ea typeface="Calibri" panose="020F0502020204030204" pitchFamily="34" charset="0"/>
              </a:rPr>
              <a:t>evelopment</a:t>
            </a:r>
            <a:r>
              <a:rPr lang="en-GB" sz="1800" dirty="0">
                <a:effectLst/>
                <a:latin typeface="Calibri Light" panose="020F0302020204030204" pitchFamily="34" charset="0"/>
                <a:ea typeface="Calibri" panose="020F0502020204030204" pitchFamily="34" charset="0"/>
              </a:rPr>
              <a:t> of </a:t>
            </a:r>
            <a:r>
              <a:rPr lang="en-GB" sz="1800" dirty="0" err="1">
                <a:effectLst/>
                <a:latin typeface="Calibri Light" panose="020F0302020204030204" pitchFamily="34" charset="0"/>
                <a:ea typeface="Calibri" panose="020F0502020204030204" pitchFamily="34" charset="0"/>
              </a:rPr>
              <a:t>EaP</a:t>
            </a:r>
            <a:r>
              <a:rPr lang="en-GB" sz="1800" dirty="0">
                <a:effectLst/>
                <a:latin typeface="Calibri Light" panose="020F0302020204030204" pitchFamily="34" charset="0"/>
                <a:ea typeface="Calibri" panose="020F0502020204030204" pitchFamily="34" charset="0"/>
              </a:rPr>
              <a:t> countries’ statistics in the fields of national accounts, business statistics, including statistical business registers</a:t>
            </a:r>
            <a:endParaRPr lang="LID4096" sz="1600" dirty="0">
              <a:solidFill>
                <a:srgbClr val="024EA2"/>
              </a:solidFill>
            </a:endParaRPr>
          </a:p>
        </p:txBody>
      </p:sp>
    </p:spTree>
    <p:extLst>
      <p:ext uri="{BB962C8B-B14F-4D97-AF65-F5344CB8AC3E}">
        <p14:creationId xmlns:p14="http://schemas.microsoft.com/office/powerpoint/2010/main" val="87497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BB9F46-9B87-9DF5-7B2D-FB0439F738DA}"/>
              </a:ext>
            </a:extLst>
          </p:cNvPr>
          <p:cNvSpPr>
            <a:spLocks noGrp="1"/>
          </p:cNvSpPr>
          <p:nvPr>
            <p:ph idx="1"/>
          </p:nvPr>
        </p:nvSpPr>
        <p:spPr>
          <a:xfrm>
            <a:off x="838199" y="1080159"/>
            <a:ext cx="10515601" cy="5037611"/>
          </a:xfrm>
        </p:spPr>
        <p:txBody>
          <a:bodyPr/>
          <a:lstStyle/>
          <a:p>
            <a:pPr marL="457200" indent="-457200">
              <a:lnSpc>
                <a:spcPct val="115000"/>
              </a:lnSpc>
              <a:spcAft>
                <a:spcPts val="1000"/>
              </a:spcAft>
              <a:buFont typeface="+mj-lt"/>
              <a:buAutoNum type="arabicParenR"/>
              <a:tabLst>
                <a:tab pos="291465" algn="l"/>
              </a:tabLst>
            </a:pPr>
            <a:r>
              <a:rPr lang="en-US" sz="2000" i="1" dirty="0"/>
              <a:t>Digital dissemination of statistics: Focus on data visualization</a:t>
            </a:r>
          </a:p>
          <a:p>
            <a:pPr lvl="1">
              <a:lnSpc>
                <a:spcPct val="115000"/>
              </a:lnSpc>
              <a:spcAft>
                <a:spcPts val="1000"/>
              </a:spcAft>
              <a:buClr>
                <a:srgbClr val="00B050"/>
              </a:buClr>
              <a:buFont typeface="Wingdings" panose="05000000000000000000" pitchFamily="2" charset="2"/>
              <a:buChar char="ü"/>
              <a:tabLst>
                <a:tab pos="291465" algn="l"/>
              </a:tabLst>
            </a:pPr>
            <a:r>
              <a:rPr lang="en-US" sz="1400" dirty="0"/>
              <a:t>Improved techniques for data visualization and creation of infographics in Canva and maps in </a:t>
            </a:r>
            <a:r>
              <a:rPr lang="en-US" sz="1400" dirty="0" err="1"/>
              <a:t>ArcGis</a:t>
            </a:r>
            <a:endParaRPr lang="en-US" sz="1400" dirty="0"/>
          </a:p>
          <a:p>
            <a:pPr lvl="1">
              <a:lnSpc>
                <a:spcPct val="115000"/>
              </a:lnSpc>
              <a:spcAft>
                <a:spcPts val="1000"/>
              </a:spcAft>
              <a:buClr>
                <a:srgbClr val="00B050"/>
              </a:buClr>
              <a:buFont typeface="Wingdings" panose="05000000000000000000" pitchFamily="2" charset="2"/>
              <a:buChar char="ü"/>
              <a:tabLst>
                <a:tab pos="291465" algn="l"/>
              </a:tabLst>
            </a:pPr>
            <a:r>
              <a:rPr lang="en-US" sz="1400" dirty="0"/>
              <a:t>Better management of social media pages</a:t>
            </a:r>
          </a:p>
          <a:p>
            <a:pPr marL="457200" indent="-457200">
              <a:lnSpc>
                <a:spcPct val="115000"/>
              </a:lnSpc>
              <a:spcAft>
                <a:spcPts val="1000"/>
              </a:spcAft>
              <a:buFont typeface="+mj-lt"/>
              <a:buAutoNum type="arabicParenR"/>
            </a:pPr>
            <a:r>
              <a:rPr lang="en-US" sz="2000" i="1" dirty="0"/>
              <a:t>Economic and Social Classifications: methodology and application</a:t>
            </a:r>
            <a:endParaRPr lang="en-US" sz="1400" i="1" dirty="0"/>
          </a:p>
          <a:p>
            <a:pPr lvl="1">
              <a:lnSpc>
                <a:spcPct val="115000"/>
              </a:lnSpc>
              <a:spcAft>
                <a:spcPts val="1000"/>
              </a:spcAft>
              <a:buClr>
                <a:srgbClr val="00B050"/>
              </a:buClr>
              <a:buFont typeface="Wingdings" panose="05000000000000000000" pitchFamily="2" charset="2"/>
              <a:buChar char="ü"/>
            </a:pPr>
            <a:r>
              <a:rPr lang="en-US" sz="1400" dirty="0"/>
              <a:t>Learning how to apply new classifications following the revision of NACE and the respective indicators</a:t>
            </a:r>
          </a:p>
          <a:p>
            <a:pPr marL="457200" indent="-457200">
              <a:lnSpc>
                <a:spcPct val="115000"/>
              </a:lnSpc>
              <a:spcAft>
                <a:spcPts val="1000"/>
              </a:spcAft>
              <a:buFont typeface="+mj-lt"/>
              <a:buAutoNum type="arabicParenR"/>
            </a:pPr>
            <a:r>
              <a:rPr lang="en-US" sz="2000" i="1" dirty="0"/>
              <a:t>Moving towards register based statistical system</a:t>
            </a:r>
          </a:p>
          <a:p>
            <a:pPr lvl="1">
              <a:lnSpc>
                <a:spcPct val="115000"/>
              </a:lnSpc>
              <a:spcAft>
                <a:spcPts val="1000"/>
              </a:spcAft>
              <a:buClr>
                <a:srgbClr val="00B050"/>
              </a:buClr>
              <a:buFont typeface="Wingdings" panose="05000000000000000000" pitchFamily="2" charset="2"/>
              <a:buChar char="ü"/>
            </a:pPr>
            <a:r>
              <a:rPr lang="en-US" sz="1400" dirty="0"/>
              <a:t>Use of administrative data in the production of demographic and migration statistics </a:t>
            </a:r>
          </a:p>
          <a:p>
            <a:pPr lvl="1">
              <a:lnSpc>
                <a:spcPct val="115000"/>
              </a:lnSpc>
              <a:spcAft>
                <a:spcPts val="1000"/>
              </a:spcAft>
              <a:buClr>
                <a:srgbClr val="00B050"/>
              </a:buClr>
              <a:buFont typeface="Wingdings" panose="05000000000000000000" pitchFamily="2" charset="2"/>
              <a:buChar char="ü"/>
            </a:pPr>
            <a:r>
              <a:rPr lang="en-US" sz="1400" dirty="0"/>
              <a:t>Possibility of joint use of data from administrative information and statistical survey</a:t>
            </a:r>
          </a:p>
          <a:p>
            <a:pPr marL="457200" indent="-457200">
              <a:lnSpc>
                <a:spcPct val="115000"/>
              </a:lnSpc>
              <a:spcAft>
                <a:spcPts val="1000"/>
              </a:spcAft>
              <a:buFont typeface="+mj-lt"/>
              <a:buAutoNum type="arabicParenR"/>
            </a:pPr>
            <a:r>
              <a:rPr lang="en-US" sz="2000" i="1" dirty="0"/>
              <a:t>Balance of Payments (BOP) – Advance course</a:t>
            </a:r>
          </a:p>
          <a:p>
            <a:pPr lvl="1">
              <a:lnSpc>
                <a:spcPct val="115000"/>
              </a:lnSpc>
              <a:spcAft>
                <a:spcPts val="1000"/>
              </a:spcAft>
              <a:buClr>
                <a:srgbClr val="00B050"/>
              </a:buClr>
              <a:buFont typeface="Wingdings" panose="05000000000000000000" pitchFamily="2" charset="2"/>
              <a:buChar char="ü"/>
            </a:pPr>
            <a:r>
              <a:rPr lang="en-US" sz="1400" dirty="0"/>
              <a:t>Develop an extensive and granular database for DI statistics compilation and geographical breakdown purposes</a:t>
            </a:r>
          </a:p>
          <a:p>
            <a:pPr lvl="1">
              <a:lnSpc>
                <a:spcPct val="115000"/>
              </a:lnSpc>
              <a:spcAft>
                <a:spcPts val="1000"/>
              </a:spcAft>
              <a:buClr>
                <a:srgbClr val="00B050"/>
              </a:buClr>
              <a:buFont typeface="Wingdings" panose="05000000000000000000" pitchFamily="2" charset="2"/>
              <a:buChar char="ü"/>
            </a:pPr>
            <a:r>
              <a:rPr lang="en-US" sz="1400" dirty="0"/>
              <a:t>Deeping the understanding of BOP and promoting data exchange with colleagues of National Banks</a:t>
            </a:r>
          </a:p>
          <a:p>
            <a:endParaRPr lang="en-IE" dirty="0"/>
          </a:p>
        </p:txBody>
      </p:sp>
      <p:sp>
        <p:nvSpPr>
          <p:cNvPr id="3" name="Title 2">
            <a:extLst>
              <a:ext uri="{FF2B5EF4-FFF2-40B4-BE49-F238E27FC236}">
                <a16:creationId xmlns:a16="http://schemas.microsoft.com/office/drawing/2014/main" id="{C7B7FB02-3D58-475A-E710-FA3F18BAF9E3}"/>
              </a:ext>
            </a:extLst>
          </p:cNvPr>
          <p:cNvSpPr>
            <a:spLocks noGrp="1"/>
          </p:cNvSpPr>
          <p:nvPr>
            <p:ph type="title"/>
          </p:nvPr>
        </p:nvSpPr>
        <p:spPr>
          <a:xfrm>
            <a:off x="992494" y="293915"/>
            <a:ext cx="10515600" cy="644731"/>
          </a:xfrm>
        </p:spPr>
        <p:txBody>
          <a:bodyPr/>
          <a:lstStyle/>
          <a:p>
            <a:r>
              <a:rPr lang="en-US" dirty="0"/>
              <a:t>Training courses provided 2019-2022</a:t>
            </a:r>
            <a:endParaRPr lang="en-IE" dirty="0"/>
          </a:p>
        </p:txBody>
      </p:sp>
    </p:spTree>
    <p:extLst>
      <p:ext uri="{BB962C8B-B14F-4D97-AF65-F5344CB8AC3E}">
        <p14:creationId xmlns:p14="http://schemas.microsoft.com/office/powerpoint/2010/main" val="297019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83008B-3F98-DEC1-EB0F-3A09AD0CB678}"/>
              </a:ext>
            </a:extLst>
          </p:cNvPr>
          <p:cNvSpPr>
            <a:spLocks noGrp="1"/>
          </p:cNvSpPr>
          <p:nvPr>
            <p:ph idx="1"/>
          </p:nvPr>
        </p:nvSpPr>
        <p:spPr>
          <a:xfrm>
            <a:off x="838200" y="1375458"/>
            <a:ext cx="11125200" cy="4426631"/>
          </a:xfrm>
        </p:spPr>
        <p:txBody>
          <a:bodyPr/>
          <a:lstStyle/>
          <a:p>
            <a:pPr marL="457200" indent="-457200">
              <a:spcAft>
                <a:spcPts val="1000"/>
              </a:spcAft>
              <a:buFont typeface="+mj-lt"/>
              <a:buAutoNum type="arabicParenR" startAt="5"/>
            </a:pPr>
            <a:r>
              <a:rPr lang="en-US" sz="2000" i="1" dirty="0"/>
              <a:t>Activity and Product Classifications: description, use and implementation</a:t>
            </a:r>
          </a:p>
          <a:p>
            <a:pPr lvl="1">
              <a:spcAft>
                <a:spcPts val="1000"/>
              </a:spcAft>
              <a:buClr>
                <a:srgbClr val="00B050"/>
              </a:buClr>
              <a:buFont typeface="Wingdings" panose="05000000000000000000" pitchFamily="2" charset="2"/>
              <a:buChar char="ü"/>
            </a:pPr>
            <a:r>
              <a:rPr lang="en-US" sz="1600" dirty="0"/>
              <a:t>Elaborated new national versions and enhance the coding of activities and production</a:t>
            </a:r>
          </a:p>
          <a:p>
            <a:pPr lvl="1">
              <a:spcAft>
                <a:spcPts val="1000"/>
              </a:spcAft>
              <a:buClr>
                <a:srgbClr val="00B050"/>
              </a:buClr>
              <a:buFont typeface="Wingdings" panose="05000000000000000000" pitchFamily="2" charset="2"/>
              <a:buChar char="ü"/>
            </a:pPr>
            <a:r>
              <a:rPr lang="en-US" sz="1600" dirty="0"/>
              <a:t>Preparing for the adoption of the European NACE 2.1 and CPA to update the national classifications</a:t>
            </a:r>
          </a:p>
          <a:p>
            <a:pPr marL="457200" indent="-457200">
              <a:spcAft>
                <a:spcPts val="1000"/>
              </a:spcAft>
              <a:buFont typeface="+mj-lt"/>
              <a:buAutoNum type="arabicParenR" startAt="6"/>
            </a:pPr>
            <a:r>
              <a:rPr lang="en-US" sz="2000" i="1" dirty="0"/>
              <a:t>Waste statistics</a:t>
            </a:r>
          </a:p>
          <a:p>
            <a:pPr lvl="1">
              <a:spcAft>
                <a:spcPts val="1000"/>
              </a:spcAft>
              <a:buClr>
                <a:srgbClr val="00B050"/>
              </a:buClr>
              <a:buFont typeface="Wingdings" panose="05000000000000000000" pitchFamily="2" charset="2"/>
              <a:buChar char="ü"/>
            </a:pPr>
            <a:r>
              <a:rPr lang="en-US" sz="1600" dirty="0"/>
              <a:t>Introduced reporting on secondary waste</a:t>
            </a:r>
          </a:p>
          <a:p>
            <a:pPr lvl="1">
              <a:spcAft>
                <a:spcPts val="1000"/>
              </a:spcAft>
              <a:buClr>
                <a:srgbClr val="00B050"/>
              </a:buClr>
              <a:buFont typeface="Wingdings" panose="05000000000000000000" pitchFamily="2" charset="2"/>
              <a:buChar char="ü"/>
            </a:pPr>
            <a:r>
              <a:rPr lang="en-US" sz="1600" dirty="0"/>
              <a:t>Improved calculation of waste management indicators</a:t>
            </a:r>
          </a:p>
          <a:p>
            <a:pPr marL="457200" indent="-457200">
              <a:spcAft>
                <a:spcPts val="600"/>
              </a:spcAft>
              <a:buFont typeface="+mj-lt"/>
              <a:buAutoNum type="arabicParenR" startAt="7"/>
            </a:pPr>
            <a:r>
              <a:rPr lang="en-US" sz="2000" i="1" dirty="0"/>
              <a:t>Administrative data and censuses, moving from traditional censuses towards register-based and combined censuses</a:t>
            </a:r>
          </a:p>
          <a:p>
            <a:pPr lvl="1">
              <a:spcAft>
                <a:spcPts val="600"/>
              </a:spcAft>
              <a:buClr>
                <a:srgbClr val="00B050"/>
              </a:buClr>
              <a:buFont typeface="Wingdings" panose="05000000000000000000" pitchFamily="2" charset="2"/>
              <a:buChar char="ü"/>
            </a:pPr>
            <a:r>
              <a:rPr lang="en-US" sz="1600" dirty="0"/>
              <a:t>Use of administrative data for data quality checks, imputations, pre-printing of information and for the determination of the census </a:t>
            </a:r>
          </a:p>
          <a:p>
            <a:pPr lvl="1">
              <a:spcAft>
                <a:spcPts val="1000"/>
              </a:spcAft>
              <a:buClr>
                <a:srgbClr val="00B050"/>
              </a:buClr>
              <a:buFont typeface="Wingdings" panose="05000000000000000000" pitchFamily="2" charset="2"/>
              <a:buChar char="ü"/>
            </a:pPr>
            <a:r>
              <a:rPr lang="en-US" sz="1600" dirty="0"/>
              <a:t>Use of administrative data sources as a secondary data sources to complement census information</a:t>
            </a:r>
          </a:p>
        </p:txBody>
      </p:sp>
      <p:sp>
        <p:nvSpPr>
          <p:cNvPr id="3" name="Title 2">
            <a:extLst>
              <a:ext uri="{FF2B5EF4-FFF2-40B4-BE49-F238E27FC236}">
                <a16:creationId xmlns:a16="http://schemas.microsoft.com/office/drawing/2014/main" id="{CA2B7764-7264-B714-61FA-F38CAA120AB2}"/>
              </a:ext>
            </a:extLst>
          </p:cNvPr>
          <p:cNvSpPr>
            <a:spLocks noGrp="1"/>
          </p:cNvSpPr>
          <p:nvPr>
            <p:ph type="title"/>
          </p:nvPr>
        </p:nvSpPr>
        <p:spPr>
          <a:xfrm>
            <a:off x="970722" y="186472"/>
            <a:ext cx="10515600" cy="782357"/>
          </a:xfrm>
        </p:spPr>
        <p:txBody>
          <a:bodyPr/>
          <a:lstStyle/>
          <a:p>
            <a:r>
              <a:rPr lang="en-US" dirty="0"/>
              <a:t>Training courses provided 2019-2022</a:t>
            </a:r>
            <a:endParaRPr lang="en-IE" dirty="0"/>
          </a:p>
        </p:txBody>
      </p:sp>
    </p:spTree>
    <p:extLst>
      <p:ext uri="{BB962C8B-B14F-4D97-AF65-F5344CB8AC3E}">
        <p14:creationId xmlns:p14="http://schemas.microsoft.com/office/powerpoint/2010/main" val="2760088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EB5410-82E1-0C58-84C7-D077E39D743C}"/>
              </a:ext>
            </a:extLst>
          </p:cNvPr>
          <p:cNvSpPr>
            <a:spLocks noGrp="1"/>
          </p:cNvSpPr>
          <p:nvPr>
            <p:ph idx="1"/>
          </p:nvPr>
        </p:nvSpPr>
        <p:spPr>
          <a:xfrm>
            <a:off x="970722" y="1683580"/>
            <a:ext cx="5359155" cy="4466849"/>
          </a:xfrm>
        </p:spPr>
        <p:txBody>
          <a:bodyPr/>
          <a:lstStyle/>
          <a:p>
            <a:pPr marL="0" indent="0">
              <a:spcAft>
                <a:spcPts val="1200"/>
              </a:spcAft>
              <a:buNone/>
            </a:pPr>
            <a:r>
              <a:rPr lang="en-IE" sz="2800" dirty="0"/>
              <a:t>A number of </a:t>
            </a:r>
            <a:r>
              <a:rPr lang="en-IE" sz="2800" b="1" dirty="0"/>
              <a:t>TAIEX</a:t>
            </a:r>
            <a:r>
              <a:rPr lang="en-IE" sz="2800" dirty="0"/>
              <a:t> activities have been planned or have taken place in Moldova</a:t>
            </a:r>
          </a:p>
          <a:p>
            <a:r>
              <a:rPr lang="en-US" sz="1800" b="0" i="0" dirty="0">
                <a:effectLst/>
                <a:latin typeface="eui-default"/>
              </a:rPr>
              <a:t>Expert Mission on Development of mobile network of interviewers for household surveys, </a:t>
            </a:r>
            <a:r>
              <a:rPr lang="en-US" sz="1800" b="0" i="0" dirty="0" err="1">
                <a:effectLst/>
                <a:latin typeface="eui-default"/>
              </a:rPr>
              <a:t>Chișinău</a:t>
            </a:r>
            <a:r>
              <a:rPr lang="en-US" sz="1800" b="0" i="0" dirty="0">
                <a:effectLst/>
                <a:latin typeface="eui-default"/>
              </a:rPr>
              <a:t> - Moldova - 28 - 30 November 2023</a:t>
            </a:r>
          </a:p>
          <a:p>
            <a:r>
              <a:rPr lang="fr-FR" sz="1800" b="0" i="0" dirty="0">
                <a:effectLst/>
                <a:latin typeface="eui-default"/>
              </a:rPr>
              <a:t>Expert Mission on agricultural </a:t>
            </a:r>
            <a:r>
              <a:rPr lang="fr-FR" sz="1800" b="0" i="0" dirty="0" err="1">
                <a:effectLst/>
                <a:latin typeface="eui-default"/>
              </a:rPr>
              <a:t>statistics</a:t>
            </a:r>
            <a:r>
              <a:rPr lang="fr-FR" sz="1800" b="0" i="0" dirty="0">
                <a:effectLst/>
                <a:latin typeface="eui-default"/>
              </a:rPr>
              <a:t>, </a:t>
            </a:r>
            <a:r>
              <a:rPr lang="fr-FR" sz="1800" b="0" i="0" dirty="0" err="1">
                <a:effectLst/>
                <a:latin typeface="eui-default"/>
              </a:rPr>
              <a:t>Chișinău</a:t>
            </a:r>
            <a:r>
              <a:rPr lang="fr-FR" sz="1800" b="0" i="0" dirty="0">
                <a:effectLst/>
                <a:latin typeface="eui-default"/>
              </a:rPr>
              <a:t> - Moldova - 20 - 24 </a:t>
            </a:r>
            <a:r>
              <a:rPr lang="fr-FR" sz="1800" b="0" i="0" dirty="0" err="1">
                <a:effectLst/>
                <a:latin typeface="eui-default"/>
              </a:rPr>
              <a:t>November</a:t>
            </a:r>
            <a:r>
              <a:rPr lang="fr-FR" sz="1800" b="0" i="0" dirty="0">
                <a:effectLst/>
                <a:latin typeface="eui-default"/>
              </a:rPr>
              <a:t> 2023</a:t>
            </a:r>
          </a:p>
          <a:p>
            <a:r>
              <a:rPr lang="fr-FR" sz="1800" b="0" i="0" dirty="0">
                <a:effectLst/>
                <a:latin typeface="eui-default"/>
              </a:rPr>
              <a:t>Expert Mission on Labour Force Survey, </a:t>
            </a:r>
            <a:r>
              <a:rPr lang="fr-FR" sz="1800" b="0" i="0" dirty="0" err="1">
                <a:effectLst/>
                <a:latin typeface="eui-default"/>
              </a:rPr>
              <a:t>Chișinău</a:t>
            </a:r>
            <a:r>
              <a:rPr lang="fr-FR" sz="1800" b="0" i="0" dirty="0">
                <a:effectLst/>
                <a:latin typeface="eui-default"/>
              </a:rPr>
              <a:t> - Moldova - 13 - 17 </a:t>
            </a:r>
            <a:r>
              <a:rPr lang="fr-FR" sz="1800" b="0" i="0" dirty="0" err="1">
                <a:effectLst/>
                <a:latin typeface="eui-default"/>
              </a:rPr>
              <a:t>November</a:t>
            </a:r>
            <a:r>
              <a:rPr lang="fr-FR" sz="1800" b="0" i="0" dirty="0">
                <a:effectLst/>
                <a:latin typeface="eui-default"/>
              </a:rPr>
              <a:t> 2023</a:t>
            </a:r>
            <a:endParaRPr lang="en-IE" sz="1800" dirty="0"/>
          </a:p>
        </p:txBody>
      </p:sp>
      <p:sp>
        <p:nvSpPr>
          <p:cNvPr id="3" name="Title 2">
            <a:extLst>
              <a:ext uri="{FF2B5EF4-FFF2-40B4-BE49-F238E27FC236}">
                <a16:creationId xmlns:a16="http://schemas.microsoft.com/office/drawing/2014/main" id="{7ED3B11A-CE3A-1FD3-06C8-D36D6EB17441}"/>
              </a:ext>
            </a:extLst>
          </p:cNvPr>
          <p:cNvSpPr>
            <a:spLocks noGrp="1"/>
          </p:cNvSpPr>
          <p:nvPr>
            <p:ph type="title"/>
          </p:nvPr>
        </p:nvSpPr>
        <p:spPr>
          <a:xfrm>
            <a:off x="970722" y="482860"/>
            <a:ext cx="6028792" cy="782357"/>
          </a:xfrm>
        </p:spPr>
        <p:txBody>
          <a:bodyPr/>
          <a:lstStyle/>
          <a:p>
            <a:r>
              <a:rPr lang="en-IE" dirty="0"/>
              <a:t>Country-specific support </a:t>
            </a:r>
          </a:p>
        </p:txBody>
      </p:sp>
      <p:sp>
        <p:nvSpPr>
          <p:cNvPr id="18" name="Content Placeholder 1">
            <a:extLst>
              <a:ext uri="{FF2B5EF4-FFF2-40B4-BE49-F238E27FC236}">
                <a16:creationId xmlns:a16="http://schemas.microsoft.com/office/drawing/2014/main" id="{07CABD4E-7403-D16B-B8A8-B4DA2C0A93F2}"/>
              </a:ext>
            </a:extLst>
          </p:cNvPr>
          <p:cNvSpPr txBox="1">
            <a:spLocks/>
          </p:cNvSpPr>
          <p:nvPr/>
        </p:nvSpPr>
        <p:spPr>
          <a:xfrm>
            <a:off x="5839286" y="3671045"/>
            <a:ext cx="5935463" cy="223989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3600"/>
              </a:spcAft>
              <a:buNone/>
            </a:pPr>
            <a:endParaRPr lang="en-IE" sz="2800" dirty="0"/>
          </a:p>
        </p:txBody>
      </p:sp>
      <p:sp>
        <p:nvSpPr>
          <p:cNvPr id="4" name="TextBox 3">
            <a:extLst>
              <a:ext uri="{FF2B5EF4-FFF2-40B4-BE49-F238E27FC236}">
                <a16:creationId xmlns:a16="http://schemas.microsoft.com/office/drawing/2014/main" id="{714B0130-517A-9F74-3D02-ACE441D5095E}"/>
              </a:ext>
            </a:extLst>
          </p:cNvPr>
          <p:cNvSpPr txBox="1"/>
          <p:nvPr/>
        </p:nvSpPr>
        <p:spPr>
          <a:xfrm>
            <a:off x="6415596" y="1683580"/>
            <a:ext cx="5359154" cy="4401205"/>
          </a:xfrm>
          <a:prstGeom prst="rect">
            <a:avLst/>
          </a:prstGeom>
          <a:noFill/>
        </p:spPr>
        <p:txBody>
          <a:bodyPr wrap="square" rtlCol="0">
            <a:spAutoFit/>
          </a:bodyPr>
          <a:lstStyle/>
          <a:p>
            <a:r>
              <a:rPr lang="en-US" sz="2800" b="1" dirty="0"/>
              <a:t>Project </a:t>
            </a:r>
            <a:r>
              <a:rPr lang="en-US" sz="2800" i="1" dirty="0"/>
              <a:t>Support to the National Bureau of Statistics to conduct the 2024 Population and Housing Census</a:t>
            </a:r>
          </a:p>
          <a:p>
            <a:endParaRPr lang="en-IE" sz="2800" i="1" dirty="0"/>
          </a:p>
          <a:p>
            <a:endParaRPr lang="en-IE" sz="2800" dirty="0"/>
          </a:p>
          <a:p>
            <a:r>
              <a:rPr lang="en-US" sz="2800" b="1" dirty="0"/>
              <a:t>Twinning Agrifood</a:t>
            </a:r>
            <a:r>
              <a:rPr lang="en-US" sz="2800" dirty="0"/>
              <a:t> </a:t>
            </a:r>
          </a:p>
          <a:p>
            <a:r>
              <a:rPr lang="en-US" sz="2800" i="1" dirty="0"/>
              <a:t>Strengthening sector monitoring, data management, statistics and payment administration</a:t>
            </a:r>
          </a:p>
        </p:txBody>
      </p:sp>
      <p:pic>
        <p:nvPicPr>
          <p:cNvPr id="11" name="Picture 10">
            <a:extLst>
              <a:ext uri="{FF2B5EF4-FFF2-40B4-BE49-F238E27FC236}">
                <a16:creationId xmlns:a16="http://schemas.microsoft.com/office/drawing/2014/main" id="{F3EB37CB-53D6-2706-EFE1-EEEB45F0D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003" y="5293485"/>
            <a:ext cx="1224515" cy="1081655"/>
          </a:xfrm>
          <a:prstGeom prst="rect">
            <a:avLst/>
          </a:prstGeom>
        </p:spPr>
      </p:pic>
      <p:pic>
        <p:nvPicPr>
          <p:cNvPr id="13" name="Picture 12" descr="A logo of two people holding hands&#10;&#10;Description automatically generated">
            <a:extLst>
              <a:ext uri="{FF2B5EF4-FFF2-40B4-BE49-F238E27FC236}">
                <a16:creationId xmlns:a16="http://schemas.microsoft.com/office/drawing/2014/main" id="{00646433-19A3-E71C-599D-54731C205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3977" y="3607960"/>
            <a:ext cx="1255715" cy="1147047"/>
          </a:xfrm>
          <a:prstGeom prst="rect">
            <a:avLst/>
          </a:prstGeom>
        </p:spPr>
      </p:pic>
    </p:spTree>
    <p:extLst>
      <p:ext uri="{BB962C8B-B14F-4D97-AF65-F5344CB8AC3E}">
        <p14:creationId xmlns:p14="http://schemas.microsoft.com/office/powerpoint/2010/main" val="525721696"/>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potx" id="{4E874F3A-6BB1-4334-AA3C-CB69D53C2FB0}" vid="{CFDAC62F-BBD6-4674-995E-7A3058955A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11691</TotalTime>
  <Words>2669</Words>
  <Application>Microsoft Office PowerPoint</Application>
  <PresentationFormat>Widescreen</PresentationFormat>
  <Paragraphs>156</Paragraphs>
  <Slides>11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eui-default</vt:lpstr>
      <vt:lpstr>Myriad Pro</vt:lpstr>
      <vt:lpstr>Times New Roman</vt:lpstr>
      <vt:lpstr>Wingdings</vt:lpstr>
      <vt:lpstr>Office Theme</vt:lpstr>
      <vt:lpstr>The collaboration within the accession process between the institutions of the NSS of Moldova and the EU Commission (Eurostat) </vt:lpstr>
      <vt:lpstr>A set of milestones towards EU</vt:lpstr>
      <vt:lpstr>2023 - Further inclusion in the enlargement process</vt:lpstr>
      <vt:lpstr>Eurostat data collection GE - MD – UA</vt:lpstr>
      <vt:lpstr>Regional statistical cooperation programme</vt:lpstr>
      <vt:lpstr>Statistical cooperation programme - STEP</vt:lpstr>
      <vt:lpstr>Training courses provided 2019-2022</vt:lpstr>
      <vt:lpstr>Training courses provided 2019-2022</vt:lpstr>
      <vt:lpstr>Country-specific support </vt:lpstr>
      <vt:lpstr>Future plans for the statistical cooperation</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GOMEZ ALBERDI Ignacio (ESTAT)</dc:creator>
  <cp:lastModifiedBy>JUNKER Claudia (ESTAT)</cp:lastModifiedBy>
  <cp:revision>76</cp:revision>
  <dcterms:created xsi:type="dcterms:W3CDTF">2023-10-11T08:12:08Z</dcterms:created>
  <dcterms:modified xsi:type="dcterms:W3CDTF">2024-02-16T11:29:26Z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2023-10-11T08:12:09Z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7218a2c7-5467-46fe-b656-319cf00ce90e</vt:lpwstr>
  </property>
  <property fmtid="{D5CDD505-2E9C-101B-9397-08002B2CF9AE}" pid="8" name="MSIP_Label_6bd9ddd1-4d20-43f6-abfa-fc3c07406f94_ContentBits">
    <vt:lpwstr>0</vt:lpwstr>
  </property>
</Properties>
</file>