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sldIdLst>
    <p:sldId id="258" r:id="rId2"/>
    <p:sldId id="399" r:id="rId3"/>
    <p:sldId id="403" r:id="rId4"/>
    <p:sldId id="400" r:id="rId5"/>
    <p:sldId id="401" r:id="rId6"/>
    <p:sldId id="404" r:id="rId7"/>
    <p:sldId id="402" r:id="rId8"/>
    <p:sldId id="405" r:id="rId9"/>
    <p:sldId id="396" r:id="rId10"/>
    <p:sldId id="295" r:id="rId11"/>
    <p:sldId id="336" r:id="rId12"/>
    <p:sldId id="297" r:id="rId13"/>
    <p:sldId id="398" r:id="rId14"/>
    <p:sldId id="406" r:id="rId15"/>
    <p:sldId id="374" r:id="rId16"/>
    <p:sldId id="375" r:id="rId17"/>
    <p:sldId id="267" r:id="rId18"/>
    <p:sldId id="388" r:id="rId19"/>
    <p:sldId id="393" r:id="rId20"/>
    <p:sldId id="392" r:id="rId21"/>
    <p:sldId id="395" r:id="rId22"/>
    <p:sldId id="370" r:id="rId23"/>
    <p:sldId id="275"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h3YP3xexYcFoahXa2ehi0H5V4Z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1" autoAdjust="0"/>
    <p:restoredTop sz="86392" autoAdjust="0"/>
  </p:normalViewPr>
  <p:slideViewPr>
    <p:cSldViewPr snapToGrid="0">
      <p:cViewPr varScale="1">
        <p:scale>
          <a:sx n="57" d="100"/>
          <a:sy n="57" d="100"/>
        </p:scale>
        <p:origin x="920" y="52"/>
      </p:cViewPr>
      <p:guideLst>
        <p:guide orient="horz" pos="2092"/>
        <p:guide pos="3840"/>
      </p:guideLst>
    </p:cSldViewPr>
  </p:slideViewPr>
  <p:outlineViewPr>
    <p:cViewPr>
      <p:scale>
        <a:sx n="33" d="100"/>
        <a:sy n="33" d="100"/>
      </p:scale>
      <p:origin x="0" y="-231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1</a:t>
            </a:fld>
            <a:endParaRPr lang="nl-NL"/>
          </a:p>
        </p:txBody>
      </p:sp>
    </p:spTree>
    <p:extLst>
      <p:ext uri="{BB962C8B-B14F-4D97-AF65-F5344CB8AC3E}">
        <p14:creationId xmlns:p14="http://schemas.microsoft.com/office/powerpoint/2010/main" val="1829445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20</a:t>
            </a:fld>
            <a:endParaRPr lang="nl-NL"/>
          </a:p>
        </p:txBody>
      </p:sp>
    </p:spTree>
    <p:extLst>
      <p:ext uri="{BB962C8B-B14F-4D97-AF65-F5344CB8AC3E}">
        <p14:creationId xmlns:p14="http://schemas.microsoft.com/office/powerpoint/2010/main" val="2265138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43FEE08-4F1D-4773-84E0-0730640F7E20}" type="slidenum">
              <a:rPr lang="nl-NL" smtClean="0"/>
              <a:t>21</a:t>
            </a:fld>
            <a:endParaRPr lang="nl-NL"/>
          </a:p>
        </p:txBody>
      </p:sp>
    </p:spTree>
    <p:extLst>
      <p:ext uri="{BB962C8B-B14F-4D97-AF65-F5344CB8AC3E}">
        <p14:creationId xmlns:p14="http://schemas.microsoft.com/office/powerpoint/2010/main" val="2728641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2069339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Update/add/delete parts of the copy right notice where appropriate.</a:t>
            </a:r>
            <a:endParaRPr/>
          </a:p>
          <a:p>
            <a:pPr marL="0" lvl="0" indent="0" algn="l" rtl="0">
              <a:spcBef>
                <a:spcPts val="0"/>
              </a:spcBef>
              <a:spcAft>
                <a:spcPts val="0"/>
              </a:spcAft>
              <a:buNone/>
            </a:pPr>
            <a:r>
              <a:rPr lang="en-GB"/>
              <a:t>More information: </a:t>
            </a:r>
            <a:r>
              <a:rPr lang="en-GB" u="sng">
                <a:solidFill>
                  <a:schemeClr val="hlink"/>
                </a:solidFill>
                <a:hlinkClick r:id="rId3"/>
              </a:rPr>
              <a:t>https://myintracomm.ec.europa.eu/corp/intellectual-property/Documents/2019_Reuse-guidelines%28CC-BY%29.pdf</a:t>
            </a:r>
            <a:endParaRPr/>
          </a:p>
        </p:txBody>
      </p:sp>
      <p:sp>
        <p:nvSpPr>
          <p:cNvPr id="440" name="Google Shape;44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484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149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734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162089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Two-pillar QA approach: (1) In-house, data is subjected to various consistency checks (such as growth since previous year’s quarter, cross-platform comparisons, etc.), implemented in SAS and Python. We also would like to check against test data, which could be web-scaped, bought, etc., but so far we have not been successful.</a:t>
            </a:r>
          </a:p>
          <a:p>
            <a:r>
              <a:rPr lang="en-IE" dirty="0"/>
              <a:t>(2) Data is sent in advance to the NSIs which (a) are much more knowledgeable about the local markets, and (b) have access to additional data sources. They provide feedback on the data to Eurostat.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3267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the positive conclusion on ESS Vision 2020 programme, there was a broad consensus on the need to keep a focus on ESS innovation as part of the MAP with a large scope (product and process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305877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129602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200" dirty="0">
                <a:solidFill>
                  <a:srgbClr val="FF0000"/>
                </a:solidFill>
              </a:rPr>
              <a:t>Artificial Intelligence and Machine learning  </a:t>
            </a:r>
            <a:r>
              <a:rPr lang="en-US" sz="1200" dirty="0"/>
              <a:t>for advanced data processing and supporting complex and resource intensive processes.</a:t>
            </a:r>
          </a:p>
          <a:p>
            <a:pPr>
              <a:spcAft>
                <a:spcPts val="1200"/>
              </a:spcAft>
            </a:pPr>
            <a:r>
              <a:rPr lang="en-US" sz="1200" dirty="0">
                <a:solidFill>
                  <a:srgbClr val="FF0000"/>
                </a:solidFill>
              </a:rPr>
              <a:t>Privacy enhancing techniques </a:t>
            </a:r>
            <a:r>
              <a:rPr lang="en-US" sz="1200" dirty="0"/>
              <a:t>and organizational aspects for exchange/and reuse of confidential and sensitive data</a:t>
            </a:r>
          </a:p>
          <a:p>
            <a:pPr>
              <a:spcAft>
                <a:spcPts val="1200"/>
              </a:spcAft>
            </a:pPr>
            <a:r>
              <a:rPr lang="en-US" sz="1200" dirty="0"/>
              <a:t>Use </a:t>
            </a:r>
            <a:r>
              <a:rPr lang="en-US" sz="1200" dirty="0">
                <a:solidFill>
                  <a:srgbClr val="FF0000"/>
                </a:solidFill>
              </a:rPr>
              <a:t>of smart devices and smart technologies </a:t>
            </a:r>
            <a:r>
              <a:rPr lang="en-US" sz="1200" dirty="0"/>
              <a:t>for an efficient and resilient data collection. </a:t>
            </a:r>
          </a:p>
          <a:p>
            <a:pPr>
              <a:spcAft>
                <a:spcPts val="1200"/>
              </a:spcAft>
            </a:pPr>
            <a:r>
              <a:rPr lang="en-GB" sz="1200" dirty="0"/>
              <a:t>Advanced methods for </a:t>
            </a:r>
            <a:r>
              <a:rPr lang="en-GB" sz="1200" dirty="0">
                <a:solidFill>
                  <a:srgbClr val="FF0000"/>
                </a:solidFill>
              </a:rPr>
              <a:t>data integration </a:t>
            </a:r>
            <a:r>
              <a:rPr lang="en-GB" sz="1200" dirty="0"/>
              <a:t>and flexible technological environment for producing statistics based on different sources</a:t>
            </a:r>
          </a:p>
          <a:p>
            <a:pPr>
              <a:spcAft>
                <a:spcPts val="1200"/>
              </a:spcAft>
            </a:pPr>
            <a:r>
              <a:rPr lang="en-US" sz="1200" dirty="0"/>
              <a:t>Advanced techniques and technological frameworks </a:t>
            </a:r>
            <a:r>
              <a:rPr lang="en-US" sz="1200" dirty="0">
                <a:solidFill>
                  <a:srgbClr val="FF0000"/>
                </a:solidFill>
              </a:rPr>
              <a:t>exploiting geospatial capabilities </a:t>
            </a:r>
            <a:r>
              <a:rPr lang="en-US" sz="1200" dirty="0"/>
              <a:t>for the integrated dissemination of granular statistics.</a:t>
            </a:r>
          </a:p>
          <a:p>
            <a:pPr>
              <a:spcAft>
                <a:spcPts val="1200"/>
              </a:spcAft>
            </a:pPr>
            <a:r>
              <a:rPr lang="en-GB" sz="1200" dirty="0"/>
              <a:t>Flexible </a:t>
            </a:r>
            <a:r>
              <a:rPr lang="en-GB" sz="1200" dirty="0">
                <a:solidFill>
                  <a:srgbClr val="FF0000"/>
                </a:solidFill>
              </a:rPr>
              <a:t>cloud native environment </a:t>
            </a:r>
            <a:r>
              <a:rPr lang="en-GB" sz="1200" dirty="0"/>
              <a:t>for experimenting, testing and deploying at scale novel technologies and methods and for designing </a:t>
            </a:r>
            <a:r>
              <a:rPr lang="en-GB" sz="1200" dirty="0">
                <a:solidFill>
                  <a:srgbClr val="FF0000"/>
                </a:solidFill>
              </a:rPr>
              <a:t>experimental products</a:t>
            </a:r>
            <a:r>
              <a:rPr lang="en-GB" sz="1200" dirty="0"/>
              <a:t>.</a:t>
            </a:r>
          </a:p>
          <a:p>
            <a:pPr>
              <a:spcAft>
                <a:spcPts val="1200"/>
              </a:spcAft>
            </a:pPr>
            <a:r>
              <a:rPr lang="en-US" sz="1200" dirty="0"/>
              <a:t>Methods to assess and improve </a:t>
            </a:r>
            <a:r>
              <a:rPr lang="en-US" sz="1200" dirty="0">
                <a:solidFill>
                  <a:srgbClr val="FF0000"/>
                </a:solidFill>
              </a:rPr>
              <a:t>quality</a:t>
            </a:r>
            <a:r>
              <a:rPr lang="en-US" sz="1200" dirty="0"/>
              <a:t> </a:t>
            </a: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813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2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 name="Google Shape;16;p22"/>
          <p:cNvSpPr/>
          <p:nvPr/>
        </p:nvSpPr>
        <p:spPr>
          <a:xfrm>
            <a:off x="0" y="1078173"/>
            <a:ext cx="12192000" cy="5779827"/>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Arial"/>
              <a:ea typeface="Arial"/>
              <a:cs typeface="Arial"/>
              <a:sym typeface="Arial"/>
            </a:endParaRPr>
          </a:p>
        </p:txBody>
      </p:sp>
      <p:sp>
        <p:nvSpPr>
          <p:cNvPr id="18" name="Google Shape;18;p22"/>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9" name="Google Shape;19;p22"/>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20" name="Google Shape;20;p22"/>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1" name="Google Shape;21;p22"/>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2" name="Google Shape;22;p22"/>
          <p:cNvCxnSpPr/>
          <p:nvPr/>
        </p:nvCxnSpPr>
        <p:spPr>
          <a:xfrm>
            <a:off x="846746" y="1978925"/>
            <a:ext cx="0" cy="4879075"/>
          </a:xfrm>
          <a:prstGeom prst="straightConnector1">
            <a:avLst/>
          </a:prstGeom>
          <a:noFill/>
          <a:ln w="28575" cap="flat" cmpd="sng">
            <a:solidFill>
              <a:schemeClr val="accent5"/>
            </a:solidFill>
            <a:prstDash val="solid"/>
            <a:miter lim="800000"/>
            <a:headEnd type="none" w="sm" len="sm"/>
            <a:tailEnd type="none" w="sm" len="sm"/>
          </a:ln>
        </p:spPr>
      </p:cxnSp>
      <p:pic>
        <p:nvPicPr>
          <p:cNvPr id="2" name="Google Shape;17;p22" descr="European Commission">
            <a:extLst>
              <a:ext uri="{FF2B5EF4-FFF2-40B4-BE49-F238E27FC236}">
                <a16:creationId xmlns:a16="http://schemas.microsoft.com/office/drawing/2014/main" id="{B45F4576-0280-9ABD-3693-C3C51E11FA18}"/>
              </a:ext>
            </a:extLst>
          </p:cNvPr>
          <p:cNvPicPr preferRelativeResize="0"/>
          <p:nvPr userDrawn="1"/>
        </p:nvPicPr>
        <p:blipFill rotWithShape="1">
          <a:blip r:embed="rId2">
            <a:alphaModFix/>
          </a:blip>
          <a:srcRect/>
          <a:stretch/>
        </p:blipFill>
        <p:spPr>
          <a:xfrm>
            <a:off x="5388933" y="258042"/>
            <a:ext cx="1659793" cy="115246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9" cy="3881904"/>
          </a:xfrm>
        </p:spPr>
        <p:txBody>
          <a:bodyPr>
            <a:normAutofit/>
          </a:bodyPr>
          <a:lstStyle>
            <a:lvl1pPr>
              <a:lnSpc>
                <a:spcPct val="100000"/>
              </a:lnSpc>
              <a:spcBef>
                <a:spcPts val="0"/>
              </a:spcBef>
              <a:spcAft>
                <a:spcPts val="60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3"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2" name="Picture 1">
            <a:extLst>
              <a:ext uri="{FF2B5EF4-FFF2-40B4-BE49-F238E27FC236}">
                <a16:creationId xmlns:a16="http://schemas.microsoft.com/office/drawing/2014/main" id="{F6E4AC9B-4CD0-4290-B8D3-221A3B5905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3283" y="4485117"/>
            <a:ext cx="812144" cy="563904"/>
          </a:xfrm>
          <a:prstGeom prst="rect">
            <a:avLst/>
          </a:prstGeom>
        </p:spPr>
      </p:pic>
    </p:spTree>
    <p:extLst>
      <p:ext uri="{BB962C8B-B14F-4D97-AF65-F5344CB8AC3E}">
        <p14:creationId xmlns:p14="http://schemas.microsoft.com/office/powerpoint/2010/main" val="352143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9" cy="3881904"/>
          </a:xfrm>
        </p:spPr>
        <p:txBody>
          <a:bodyPr>
            <a:normAutofit/>
          </a:bodyPr>
          <a:lstStyle>
            <a:lvl1pPr>
              <a:lnSpc>
                <a:spcPct val="100000"/>
              </a:lnSpc>
              <a:spcBef>
                <a:spcPts val="0"/>
              </a:spcBef>
              <a:spcAft>
                <a:spcPts val="60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3"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2" name="Picture 1">
            <a:extLst>
              <a:ext uri="{FF2B5EF4-FFF2-40B4-BE49-F238E27FC236}">
                <a16:creationId xmlns:a16="http://schemas.microsoft.com/office/drawing/2014/main" id="{F6E4AC9B-4CD0-4290-B8D3-221A3B5905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3283" y="4485117"/>
            <a:ext cx="812144" cy="563904"/>
          </a:xfrm>
          <a:prstGeom prst="rect">
            <a:avLst/>
          </a:prstGeom>
        </p:spPr>
      </p:pic>
    </p:spTree>
    <p:extLst>
      <p:ext uri="{BB962C8B-B14F-4D97-AF65-F5344CB8AC3E}">
        <p14:creationId xmlns:p14="http://schemas.microsoft.com/office/powerpoint/2010/main" val="3097683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3"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2" name="Picture 1">
            <a:extLst>
              <a:ext uri="{FF2B5EF4-FFF2-40B4-BE49-F238E27FC236}">
                <a16:creationId xmlns:a16="http://schemas.microsoft.com/office/drawing/2014/main" id="{6A7E4CD0-8120-F828-87DC-CDFDCFF47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3283" y="4485117"/>
            <a:ext cx="812144" cy="563904"/>
          </a:xfrm>
          <a:prstGeom prst="rect">
            <a:avLst/>
          </a:prstGeom>
        </p:spPr>
      </p:pic>
    </p:spTree>
    <p:extLst>
      <p:ext uri="{BB962C8B-B14F-4D97-AF65-F5344CB8AC3E}">
        <p14:creationId xmlns:p14="http://schemas.microsoft.com/office/powerpoint/2010/main" val="1712442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3"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2" name="Picture 1">
            <a:extLst>
              <a:ext uri="{FF2B5EF4-FFF2-40B4-BE49-F238E27FC236}">
                <a16:creationId xmlns:a16="http://schemas.microsoft.com/office/drawing/2014/main" id="{6A7E4CD0-8120-F828-87DC-CDFDCFF47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3283" y="4485117"/>
            <a:ext cx="812144" cy="563904"/>
          </a:xfrm>
          <a:prstGeom prst="rect">
            <a:avLst/>
          </a:prstGeom>
        </p:spPr>
      </p:pic>
    </p:spTree>
    <p:extLst>
      <p:ext uri="{BB962C8B-B14F-4D97-AF65-F5344CB8AC3E}">
        <p14:creationId xmlns:p14="http://schemas.microsoft.com/office/powerpoint/2010/main" val="281967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9" cy="3881904"/>
          </a:xfrm>
        </p:spPr>
        <p:txBody>
          <a:bodyPr>
            <a:normAutofit/>
          </a:bodyPr>
          <a:lstStyle>
            <a:lvl1pPr>
              <a:lnSpc>
                <a:spcPct val="100000"/>
              </a:lnSpc>
              <a:spcBef>
                <a:spcPts val="0"/>
              </a:spcBef>
              <a:spcAft>
                <a:spcPts val="60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3"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2" name="Picture 1">
            <a:extLst>
              <a:ext uri="{FF2B5EF4-FFF2-40B4-BE49-F238E27FC236}">
                <a16:creationId xmlns:a16="http://schemas.microsoft.com/office/drawing/2014/main" id="{F6E4AC9B-4CD0-4290-B8D3-221A3B5905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3283" y="4485117"/>
            <a:ext cx="812144" cy="563904"/>
          </a:xfrm>
          <a:prstGeom prst="rect">
            <a:avLst/>
          </a:prstGeom>
        </p:spPr>
      </p:pic>
    </p:spTree>
    <p:extLst>
      <p:ext uri="{BB962C8B-B14F-4D97-AF65-F5344CB8AC3E}">
        <p14:creationId xmlns:p14="http://schemas.microsoft.com/office/powerpoint/2010/main" val="3187891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9" cy="3881904"/>
          </a:xfrm>
        </p:spPr>
        <p:txBody>
          <a:bodyPr>
            <a:normAutofit/>
          </a:bodyPr>
          <a:lstStyle>
            <a:lvl1pPr>
              <a:lnSpc>
                <a:spcPct val="100000"/>
              </a:lnSpc>
              <a:spcBef>
                <a:spcPts val="0"/>
              </a:spcBef>
              <a:spcAft>
                <a:spcPts val="60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3"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2" name="Picture 1">
            <a:extLst>
              <a:ext uri="{FF2B5EF4-FFF2-40B4-BE49-F238E27FC236}">
                <a16:creationId xmlns:a16="http://schemas.microsoft.com/office/drawing/2014/main" id="{F6E4AC9B-4CD0-4290-B8D3-221A3B5905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3283" y="4485117"/>
            <a:ext cx="812144" cy="563904"/>
          </a:xfrm>
          <a:prstGeom prst="rect">
            <a:avLst/>
          </a:prstGeom>
        </p:spPr>
      </p:pic>
    </p:spTree>
    <p:extLst>
      <p:ext uri="{BB962C8B-B14F-4D97-AF65-F5344CB8AC3E}">
        <p14:creationId xmlns:p14="http://schemas.microsoft.com/office/powerpoint/2010/main" val="1716935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9" cy="3881904"/>
          </a:xfrm>
        </p:spPr>
        <p:txBody>
          <a:bodyPr>
            <a:normAutofit/>
          </a:bodyPr>
          <a:lstStyle>
            <a:lvl1pPr>
              <a:lnSpc>
                <a:spcPct val="100000"/>
              </a:lnSpc>
              <a:spcBef>
                <a:spcPts val="0"/>
              </a:spcBef>
              <a:spcAft>
                <a:spcPts val="60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3"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2" name="Picture 1">
            <a:extLst>
              <a:ext uri="{FF2B5EF4-FFF2-40B4-BE49-F238E27FC236}">
                <a16:creationId xmlns:a16="http://schemas.microsoft.com/office/drawing/2014/main" id="{F6E4AC9B-4CD0-4290-B8D3-221A3B5905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3283" y="4485117"/>
            <a:ext cx="812144" cy="563904"/>
          </a:xfrm>
          <a:prstGeom prst="rect">
            <a:avLst/>
          </a:prstGeom>
        </p:spPr>
      </p:pic>
    </p:spTree>
    <p:extLst>
      <p:ext uri="{BB962C8B-B14F-4D97-AF65-F5344CB8AC3E}">
        <p14:creationId xmlns:p14="http://schemas.microsoft.com/office/powerpoint/2010/main" val="1390873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3"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2" name="Picture 1">
            <a:extLst>
              <a:ext uri="{FF2B5EF4-FFF2-40B4-BE49-F238E27FC236}">
                <a16:creationId xmlns:a16="http://schemas.microsoft.com/office/drawing/2014/main" id="{6A7E4CD0-8120-F828-87DC-CDFDCFF47C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3283" y="4485117"/>
            <a:ext cx="812144" cy="563904"/>
          </a:xfrm>
          <a:prstGeom prst="rect">
            <a:avLst/>
          </a:prstGeom>
        </p:spPr>
      </p:pic>
    </p:spTree>
    <p:extLst>
      <p:ext uri="{BB962C8B-B14F-4D97-AF65-F5344CB8AC3E}">
        <p14:creationId xmlns:p14="http://schemas.microsoft.com/office/powerpoint/2010/main" val="652231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9" cy="3881904"/>
          </a:xfrm>
        </p:spPr>
        <p:txBody>
          <a:bodyPr>
            <a:normAutofit/>
          </a:bodyPr>
          <a:lstStyle>
            <a:lvl1pPr>
              <a:lnSpc>
                <a:spcPct val="100000"/>
              </a:lnSpc>
              <a:spcBef>
                <a:spcPts val="0"/>
              </a:spcBef>
              <a:spcAft>
                <a:spcPts val="60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3"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2" name="Picture 1">
            <a:extLst>
              <a:ext uri="{FF2B5EF4-FFF2-40B4-BE49-F238E27FC236}">
                <a16:creationId xmlns:a16="http://schemas.microsoft.com/office/drawing/2014/main" id="{F6E4AC9B-4CD0-4290-B8D3-221A3B5905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3283" y="4485117"/>
            <a:ext cx="812144" cy="563904"/>
          </a:xfrm>
          <a:prstGeom prst="rect">
            <a:avLst/>
          </a:prstGeom>
        </p:spPr>
      </p:pic>
    </p:spTree>
    <p:extLst>
      <p:ext uri="{BB962C8B-B14F-4D97-AF65-F5344CB8AC3E}">
        <p14:creationId xmlns:p14="http://schemas.microsoft.com/office/powerpoint/2010/main" val="229266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50186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23"/>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25" name="Google Shape;25;p2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6" name="Google Shape;26;p23"/>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27" name="Google Shape;27;p23"/>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st slide (option 1)">
  <p:cSld name="Last slide (option 1)">
    <p:spTree>
      <p:nvGrpSpPr>
        <p:cNvPr id="1" name="Shape 140"/>
        <p:cNvGrpSpPr/>
        <p:nvPr/>
      </p:nvGrpSpPr>
      <p:grpSpPr>
        <a:xfrm>
          <a:off x="0" y="0"/>
          <a:ext cx="0" cy="0"/>
          <a:chOff x="0" y="0"/>
          <a:chExt cx="0" cy="0"/>
        </a:xfrm>
      </p:grpSpPr>
      <p:sp>
        <p:nvSpPr>
          <p:cNvPr id="141" name="Google Shape;141;p37"/>
          <p:cNvSpPr/>
          <p:nvPr/>
        </p:nvSpPr>
        <p:spPr>
          <a:xfrm>
            <a:off x="0" y="1"/>
            <a:ext cx="12192000" cy="342899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 name="Google Shape;142;p37"/>
          <p:cNvSpPr txBox="1">
            <a:spLocks noGrp="1"/>
          </p:cNvSpPr>
          <p:nvPr>
            <p:ph type="sldNum" idx="12"/>
          </p:nvPr>
        </p:nvSpPr>
        <p:spPr>
          <a:xfrm>
            <a:off x="715108"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43" name="Google Shape;143;p37"/>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4" name="Google Shape;144;p37"/>
          <p:cNvSpPr txBox="1">
            <a:spLocks noGrp="1"/>
          </p:cNvSpPr>
          <p:nvPr>
            <p:ph type="body" idx="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45" name="Google Shape;145;p37"/>
          <p:cNvCxnSpPr/>
          <p:nvPr/>
        </p:nvCxnSpPr>
        <p:spPr>
          <a:xfrm>
            <a:off x="838200" y="0"/>
            <a:ext cx="0" cy="2362711"/>
          </a:xfrm>
          <a:prstGeom prst="straightConnector1">
            <a:avLst/>
          </a:prstGeom>
          <a:noFill/>
          <a:ln w="28575" cap="flat" cmpd="sng">
            <a:solidFill>
              <a:schemeClr val="dk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6"/>
        <p:cNvGrpSpPr/>
        <p:nvPr/>
      </p:nvGrpSpPr>
      <p:grpSpPr>
        <a:xfrm>
          <a:off x="0" y="0"/>
          <a:ext cx="0" cy="0"/>
          <a:chOff x="0" y="0"/>
          <a:chExt cx="0" cy="0"/>
        </a:xfrm>
      </p:grpSpPr>
      <p:sp>
        <p:nvSpPr>
          <p:cNvPr id="147" name="Google Shape;147;p38"/>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48" name="Google Shape;148;p38"/>
          <p:cNvPicPr preferRelativeResize="0"/>
          <p:nvPr/>
        </p:nvPicPr>
        <p:blipFill rotWithShape="1">
          <a:blip r:embed="rId2">
            <a:alphaModFix/>
          </a:blip>
          <a:srcRect/>
          <a:stretch/>
        </p:blipFill>
        <p:spPr>
          <a:xfrm>
            <a:off x="0" y="1850288"/>
            <a:ext cx="12192000" cy="5018345"/>
          </a:xfrm>
          <a:prstGeom prst="rect">
            <a:avLst/>
          </a:prstGeom>
          <a:noFill/>
          <a:ln>
            <a:noFill/>
          </a:ln>
        </p:spPr>
      </p:pic>
      <p:sp>
        <p:nvSpPr>
          <p:cNvPr id="149" name="Google Shape;149;p38"/>
          <p:cNvSpPr/>
          <p:nvPr/>
        </p:nvSpPr>
        <p:spPr>
          <a:xfrm>
            <a:off x="0" y="1078174"/>
            <a:ext cx="12192000" cy="2890800"/>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50" name="Google Shape;150;p38"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51" name="Google Shape;151;p38"/>
          <p:cNvSpPr txBox="1">
            <a:spLocks noGrp="1"/>
          </p:cNvSpPr>
          <p:nvPr>
            <p:ph type="ctrTitle"/>
          </p:nvPr>
        </p:nvSpPr>
        <p:spPr>
          <a:xfrm>
            <a:off x="1071350" y="1992572"/>
            <a:ext cx="10065224" cy="872647"/>
          </a:xfrm>
          <a:prstGeom prst="rect">
            <a:avLst/>
          </a:prstGeom>
          <a:noFill/>
          <a:ln>
            <a:noFill/>
          </a:ln>
        </p:spPr>
        <p:txBody>
          <a:bodyPr spcFirstLastPara="1" wrap="square" lIns="91425" tIns="45700" rIns="91425" bIns="0" anchor="t" anchorCtr="0">
            <a:norm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2" name="Google Shape;152;p38"/>
          <p:cNvSpPr txBox="1">
            <a:spLocks noGrp="1"/>
          </p:cNvSpPr>
          <p:nvPr>
            <p:ph type="subTitle" idx="1"/>
          </p:nvPr>
        </p:nvSpPr>
        <p:spPr>
          <a:xfrm>
            <a:off x="1071351" y="3067468"/>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3" name="Google Shape;153;p38"/>
          <p:cNvSpPr txBox="1">
            <a:spLocks noGrp="1"/>
          </p:cNvSpPr>
          <p:nvPr>
            <p:ph type="body" idx="2"/>
          </p:nvPr>
        </p:nvSpPr>
        <p:spPr>
          <a:xfrm>
            <a:off x="6096000" y="5783535"/>
            <a:ext cx="5040313" cy="52899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54" name="Google Shape;154;p38"/>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5" name="Google Shape;155;p38"/>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6"/>
        <p:cNvGrpSpPr/>
        <p:nvPr/>
      </p:nvGrpSpPr>
      <p:grpSpPr>
        <a:xfrm>
          <a:off x="0" y="0"/>
          <a:ext cx="0" cy="0"/>
          <a:chOff x="0" y="0"/>
          <a:chExt cx="0" cy="0"/>
        </a:xfrm>
      </p:grpSpPr>
      <p:sp>
        <p:nvSpPr>
          <p:cNvPr id="157" name="Google Shape;157;p3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58" name="Google Shape;158;p39"/>
          <p:cNvPicPr preferRelativeResize="0"/>
          <p:nvPr/>
        </p:nvPicPr>
        <p:blipFill rotWithShape="1">
          <a:blip r:embed="rId2">
            <a:alphaModFix/>
          </a:blip>
          <a:srcRect t="4555"/>
          <a:stretch/>
        </p:blipFill>
        <p:spPr>
          <a:xfrm>
            <a:off x="0" y="1078173"/>
            <a:ext cx="12192000" cy="5783240"/>
          </a:xfrm>
          <a:prstGeom prst="rect">
            <a:avLst/>
          </a:prstGeom>
          <a:noFill/>
          <a:ln>
            <a:noFill/>
          </a:ln>
        </p:spPr>
      </p:pic>
      <p:sp>
        <p:nvSpPr>
          <p:cNvPr id="159" name="Google Shape;159;p39"/>
          <p:cNvSpPr/>
          <p:nvPr/>
        </p:nvSpPr>
        <p:spPr>
          <a:xfrm>
            <a:off x="5289" y="1078173"/>
            <a:ext cx="12197346" cy="5783239"/>
          </a:xfrm>
          <a:prstGeom prst="rect">
            <a:avLst/>
          </a:prstGeom>
          <a:solidFill>
            <a:srgbClr val="024EA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60" name="Google Shape;160;p39"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61" name="Google Shape;161;p39"/>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62" name="Google Shape;162;p39"/>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63" name="Google Shape;163;p39"/>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4" name="Google Shape;164;p39"/>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65" name="Google Shape;165;p39"/>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st slide (option 2)">
  <p:cSld name="Last slide (option 2)">
    <p:spTree>
      <p:nvGrpSpPr>
        <p:cNvPr id="1" name="Shape 166"/>
        <p:cNvGrpSpPr/>
        <p:nvPr/>
      </p:nvGrpSpPr>
      <p:grpSpPr>
        <a:xfrm>
          <a:off x="0" y="0"/>
          <a:ext cx="0" cy="0"/>
          <a:chOff x="0" y="0"/>
          <a:chExt cx="0" cy="0"/>
        </a:xfrm>
      </p:grpSpPr>
      <p:sp>
        <p:nvSpPr>
          <p:cNvPr id="167" name="Google Shape;167;p40"/>
          <p:cNvSpPr/>
          <p:nvPr/>
        </p:nvSpPr>
        <p:spPr>
          <a:xfrm>
            <a:off x="0" y="1"/>
            <a:ext cx="1219200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40"/>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9" name="Google Shape;169;p40"/>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0" name="Google Shape;170;p40"/>
          <p:cNvSpPr txBox="1">
            <a:spLocks noGrp="1"/>
          </p:cNvSpPr>
          <p:nvPr>
            <p:ph type="body" idx="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1" name="Google Shape;171;p40"/>
          <p:cNvCxnSpPr/>
          <p:nvPr/>
        </p:nvCxnSpPr>
        <p:spPr>
          <a:xfrm>
            <a:off x="838200" y="0"/>
            <a:ext cx="0" cy="2362711"/>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8"/>
        <p:cNvGrpSpPr/>
        <p:nvPr/>
      </p:nvGrpSpPr>
      <p:grpSpPr>
        <a:xfrm>
          <a:off x="0" y="0"/>
          <a:ext cx="0" cy="0"/>
          <a:chOff x="0" y="0"/>
          <a:chExt cx="0" cy="0"/>
        </a:xfrm>
      </p:grpSpPr>
      <p:sp>
        <p:nvSpPr>
          <p:cNvPr id="179" name="Google Shape;179;p4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80" name="Google Shape;180;p4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cxnSp>
        <p:nvCxnSpPr>
          <p:cNvPr id="181" name="Google Shape;181;p4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
        <p:nvSpPr>
          <p:cNvPr id="183" name="Google Shape;183;p43"/>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905699" cy="3881904"/>
          </a:xfrm>
        </p:spPr>
        <p:txBody>
          <a:bodyPr>
            <a:normAutofit/>
          </a:bodyPr>
          <a:lstStyle>
            <a:lvl1pPr>
              <a:lnSpc>
                <a:spcPct val="100000"/>
              </a:lnSpc>
              <a:spcBef>
                <a:spcPts val="0"/>
              </a:spcBef>
              <a:spcAft>
                <a:spcPts val="600"/>
              </a:spcAft>
              <a:defRPr/>
            </a:lvl1pPr>
            <a:lvl2pPr>
              <a:lnSpc>
                <a:spcPct val="100000"/>
              </a:lnSpc>
              <a:spcBef>
                <a:spcPts val="600"/>
              </a:spcBef>
              <a:spcAft>
                <a:spcPts val="0"/>
              </a:spcAft>
              <a:defRPr/>
            </a:lvl2pPr>
            <a:lvl3pPr>
              <a:lnSpc>
                <a:spcPct val="100000"/>
              </a:lnSpc>
              <a:spcBef>
                <a:spcPts val="600"/>
              </a:spcBef>
              <a:spcAft>
                <a:spcPts val="0"/>
              </a:spcAft>
              <a:defRPr/>
            </a:lvl3pPr>
            <a:lvl4pPr>
              <a:lnSpc>
                <a:spcPct val="100000"/>
              </a:lnSpc>
              <a:spcBef>
                <a:spcPts val="600"/>
              </a:spcBef>
              <a:spcAft>
                <a:spcPts val="0"/>
              </a:spcAft>
              <a:defRPr/>
            </a:lvl4pPr>
            <a:lvl5pPr>
              <a:lnSpc>
                <a:spcPct val="100000"/>
              </a:lnSpc>
              <a:spcBef>
                <a:spcPts val="600"/>
              </a:spcBef>
              <a:spcAft>
                <a:spcPts val="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3"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2" name="Picture 1">
            <a:extLst>
              <a:ext uri="{FF2B5EF4-FFF2-40B4-BE49-F238E27FC236}">
                <a16:creationId xmlns:a16="http://schemas.microsoft.com/office/drawing/2014/main" id="{F6E4AC9B-4CD0-4290-B8D3-221A3B5905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3283" y="4485117"/>
            <a:ext cx="812144" cy="563904"/>
          </a:xfrm>
          <a:prstGeom prst="rect">
            <a:avLst/>
          </a:prstGeom>
        </p:spPr>
      </p:pic>
    </p:spTree>
    <p:extLst>
      <p:ext uri="{BB962C8B-B14F-4D97-AF65-F5344CB8AC3E}">
        <p14:creationId xmlns:p14="http://schemas.microsoft.com/office/powerpoint/2010/main" val="1189600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1" name="Google Shape;11;p21"/>
          <p:cNvSpPr txBox="1">
            <a:spLocks noGrp="1"/>
          </p:cNvSpPr>
          <p:nvPr>
            <p:ph type="title"/>
          </p:nvPr>
        </p:nvSpPr>
        <p:spPr>
          <a:xfrm>
            <a:off x="838200" y="482860"/>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p21" descr="European Commission"/>
          <p:cNvPicPr preferRelativeResize="0"/>
          <p:nvPr/>
        </p:nvPicPr>
        <p:blipFill rotWithShape="1">
          <a:blip r:embed="rId21">
            <a:alphaModFix/>
          </a:blip>
          <a:srcRect/>
          <a:stretch/>
        </p:blipFill>
        <p:spPr>
          <a:xfrm>
            <a:off x="10033852" y="6045988"/>
            <a:ext cx="1715733" cy="4504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66" r:id="rId5"/>
    <p:sldLayoutId id="2147483667" r:id="rId6"/>
    <p:sldLayoutId id="2147483669" r:id="rId7"/>
    <p:sldLayoutId id="2147483670"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26" Type="http://schemas.openxmlformats.org/officeDocument/2006/relationships/image" Target="../media/image42.sv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notesSlide" Target="../notesSlides/notesSlide9.xml"/><Relationship Id="rId16" Type="http://schemas.openxmlformats.org/officeDocument/2006/relationships/image" Target="../media/image32.svg"/><Relationship Id="rId20" Type="http://schemas.openxmlformats.org/officeDocument/2006/relationships/image" Target="../media/image36.svg"/><Relationship Id="rId29"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22.svg"/><Relationship Id="rId11" Type="http://schemas.openxmlformats.org/officeDocument/2006/relationships/image" Target="../media/image27.png"/><Relationship Id="rId24" Type="http://schemas.openxmlformats.org/officeDocument/2006/relationships/image" Target="../media/image40.svg"/><Relationship Id="rId32" Type="http://schemas.openxmlformats.org/officeDocument/2006/relationships/image" Target="../media/image48.sv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svg"/><Relationship Id="rId10" Type="http://schemas.openxmlformats.org/officeDocument/2006/relationships/image" Target="../media/image26.svg"/><Relationship Id="rId19" Type="http://schemas.openxmlformats.org/officeDocument/2006/relationships/image" Target="../media/image35.png"/><Relationship Id="rId31" Type="http://schemas.openxmlformats.org/officeDocument/2006/relationships/image" Target="../media/image47.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 Id="rId22" Type="http://schemas.openxmlformats.org/officeDocument/2006/relationships/image" Target="../media/image38.svg"/><Relationship Id="rId27" Type="http://schemas.openxmlformats.org/officeDocument/2006/relationships/image" Target="../media/image43.png"/><Relationship Id="rId30" Type="http://schemas.openxmlformats.org/officeDocument/2006/relationships/image" Target="../media/image46.svg"/></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2.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790574-9305-9970-1707-AFDE45EE8FCA}"/>
              </a:ext>
            </a:extLst>
          </p:cNvPr>
          <p:cNvSpPr>
            <a:spLocks noGrp="1"/>
          </p:cNvSpPr>
          <p:nvPr>
            <p:ph type="ctrTitle"/>
          </p:nvPr>
        </p:nvSpPr>
        <p:spPr/>
        <p:txBody>
          <a:bodyPr/>
          <a:lstStyle/>
          <a:p>
            <a:r>
              <a:rPr lang="en-IE" sz="3600" b="1" dirty="0">
                <a:effectLst/>
                <a:latin typeface="Calibri" panose="020F0502020204030204" pitchFamily="34" charset="0"/>
                <a:ea typeface="Yu Gothic" panose="020B0400000000000000" pitchFamily="34" charset="-128"/>
              </a:rPr>
              <a:t>Recent developments and priorities of the European Statistical System in view of modernizing statistical production</a:t>
            </a:r>
            <a:endParaRPr lang="fr-BE" sz="9600" b="1" dirty="0"/>
          </a:p>
        </p:txBody>
      </p:sp>
      <p:sp>
        <p:nvSpPr>
          <p:cNvPr id="3" name="Tijdelijke aanduiding voor tekst 2"/>
          <p:cNvSpPr>
            <a:spLocks noGrp="1"/>
          </p:cNvSpPr>
          <p:nvPr>
            <p:ph type="subTitle" idx="1"/>
          </p:nvPr>
        </p:nvSpPr>
        <p:spPr>
          <a:xfrm>
            <a:off x="3762596" y="3962555"/>
            <a:ext cx="7677794" cy="897754"/>
          </a:xfrm>
        </p:spPr>
        <p:txBody>
          <a:bodyPr/>
          <a:lstStyle/>
          <a:p>
            <a:pPr algn="r"/>
            <a:r>
              <a:rPr lang="en-US" sz="3600" dirty="0">
                <a:effectLst/>
                <a:latin typeface="Calibri" panose="020F0502020204030204" pitchFamily="34" charset="0"/>
                <a:ea typeface="Yu Gothic" panose="020B0400000000000000" pitchFamily="34" charset="-128"/>
              </a:rPr>
              <a:t>Workshop ‘Modern official statistics in the EU accession context’ </a:t>
            </a:r>
          </a:p>
          <a:p>
            <a:pPr algn="r"/>
            <a:r>
              <a:rPr lang="en-US" dirty="0">
                <a:effectLst/>
                <a:latin typeface="Calibri" panose="020F0502020204030204" pitchFamily="34" charset="0"/>
                <a:ea typeface="Yu Gothic" panose="020B0400000000000000" pitchFamily="34" charset="-128"/>
              </a:rPr>
              <a:t>20-21 February 2024, Chisinau </a:t>
            </a:r>
            <a:endParaRPr lang="nl-NL" sz="4000" dirty="0"/>
          </a:p>
        </p:txBody>
      </p:sp>
      <p:sp>
        <p:nvSpPr>
          <p:cNvPr id="2" name="Tijdelijke aanduiding voor tekst 1"/>
          <p:cNvSpPr>
            <a:spLocks noGrp="1"/>
          </p:cNvSpPr>
          <p:nvPr>
            <p:ph type="body" idx="2"/>
          </p:nvPr>
        </p:nvSpPr>
        <p:spPr>
          <a:xfrm>
            <a:off x="1055426" y="5578523"/>
            <a:ext cx="5040574" cy="519624"/>
          </a:xfrm>
        </p:spPr>
        <p:txBody>
          <a:bodyPr/>
          <a:lstStyle/>
          <a:p>
            <a:pPr algn="l"/>
            <a:r>
              <a:rPr lang="nl-NL" dirty="0"/>
              <a:t>Jean – Pierre Poncelet</a:t>
            </a:r>
          </a:p>
          <a:p>
            <a:pPr algn="l"/>
            <a:r>
              <a:rPr lang="nl-NL" dirty="0"/>
              <a:t>Director, </a:t>
            </a:r>
            <a:r>
              <a:rPr lang="nl-NL" dirty="0" err="1"/>
              <a:t>Eurostat</a:t>
            </a:r>
            <a:br>
              <a:rPr lang="nl-NL" dirty="0"/>
            </a:br>
            <a:endParaRPr lang="nl-NL" dirty="0"/>
          </a:p>
        </p:txBody>
      </p:sp>
    </p:spTree>
    <p:extLst>
      <p:ext uri="{BB962C8B-B14F-4D97-AF65-F5344CB8AC3E}">
        <p14:creationId xmlns:p14="http://schemas.microsoft.com/office/powerpoint/2010/main" val="3301482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10730654" cy="3881904"/>
          </a:xfrm>
        </p:spPr>
        <p:txBody>
          <a:bodyPr/>
          <a:lstStyle/>
          <a:p>
            <a:pPr>
              <a:spcAft>
                <a:spcPts val="1200"/>
              </a:spcAft>
            </a:pPr>
            <a:r>
              <a:rPr lang="en-IE" b="1" dirty="0">
                <a:solidFill>
                  <a:srgbClr val="004494"/>
                </a:solidFill>
              </a:rPr>
              <a:t>Airbnb, Booking, Expedia Group </a:t>
            </a:r>
            <a:r>
              <a:rPr lang="en-IE" dirty="0">
                <a:solidFill>
                  <a:srgbClr val="004494"/>
                </a:solidFill>
              </a:rPr>
              <a:t>and </a:t>
            </a:r>
            <a:r>
              <a:rPr lang="en-IE" b="1" dirty="0" err="1">
                <a:solidFill>
                  <a:srgbClr val="004494"/>
                </a:solidFill>
              </a:rPr>
              <a:t>Tripadvisor</a:t>
            </a:r>
            <a:r>
              <a:rPr lang="en-IE" dirty="0">
                <a:solidFill>
                  <a:srgbClr val="004494"/>
                </a:solidFill>
              </a:rPr>
              <a:t> send data, aggregated at local level, to Eurostat each quarter (and submit metadata)</a:t>
            </a:r>
          </a:p>
          <a:p>
            <a:pPr lvl="1"/>
            <a:r>
              <a:rPr lang="en-IE" dirty="0"/>
              <a:t>Capacity and occupancy data, similar to the reporting obligations of accommodation service providers as laid down in the tourism statistics Regulation</a:t>
            </a:r>
          </a:p>
          <a:p>
            <a:pPr>
              <a:spcAft>
                <a:spcPts val="1200"/>
              </a:spcAft>
            </a:pPr>
            <a:r>
              <a:rPr lang="en-IE" b="1" dirty="0">
                <a:solidFill>
                  <a:srgbClr val="0356B1"/>
                </a:solidFill>
              </a:rPr>
              <a:t>Eurostat merges and validates </a:t>
            </a:r>
            <a:r>
              <a:rPr lang="en-IE" dirty="0">
                <a:solidFill>
                  <a:srgbClr val="0356B1"/>
                </a:solidFill>
              </a:rPr>
              <a:t>the data and produces:</a:t>
            </a:r>
          </a:p>
          <a:p>
            <a:pPr lvl="1">
              <a:spcAft>
                <a:spcPts val="0"/>
              </a:spcAft>
            </a:pPr>
            <a:r>
              <a:rPr lang="en-IE" dirty="0"/>
              <a:t>Output data for various geographical aggregates (EU, Member States, regions, cities)</a:t>
            </a:r>
          </a:p>
          <a:p>
            <a:pPr lvl="1">
              <a:spcAft>
                <a:spcPts val="0"/>
              </a:spcAft>
            </a:pPr>
            <a:r>
              <a:rPr lang="en-IE" dirty="0"/>
              <a:t>Merged “raw” files for NSIs for additional validation at national level and national data releases/articles/etc.</a:t>
            </a:r>
          </a:p>
          <a:p>
            <a:pPr>
              <a:spcBef>
                <a:spcPts val="1800"/>
              </a:spcBef>
              <a:spcAft>
                <a:spcPts val="0"/>
              </a:spcAft>
            </a:pPr>
            <a:r>
              <a:rPr lang="en-IE" b="1" dirty="0">
                <a:solidFill>
                  <a:srgbClr val="024B9C"/>
                </a:solidFill>
              </a:rPr>
              <a:t>NSIs and Eurostat disseminate </a:t>
            </a:r>
            <a:r>
              <a:rPr lang="en-IE" dirty="0">
                <a:solidFill>
                  <a:srgbClr val="024B9C"/>
                </a:solidFill>
              </a:rPr>
              <a:t>the data and produce various articles, news releases, etc. based on it.</a:t>
            </a:r>
          </a:p>
          <a:p>
            <a:endParaRPr lang="en-GB" dirty="0"/>
          </a:p>
        </p:txBody>
      </p:sp>
      <p:sp>
        <p:nvSpPr>
          <p:cNvPr id="3" name="Title 2"/>
          <p:cNvSpPr>
            <a:spLocks noGrp="1"/>
          </p:cNvSpPr>
          <p:nvPr>
            <p:ph type="title"/>
          </p:nvPr>
        </p:nvSpPr>
        <p:spPr/>
        <p:txBody>
          <a:bodyPr/>
          <a:lstStyle/>
          <a:p>
            <a:r>
              <a:rPr lang="en-US" sz="3200" dirty="0"/>
              <a:t>Use of New Data Sources - Example of Short-Term Rentals Project </a:t>
            </a:r>
            <a:endParaRPr lang="en-GB" sz="3200" b="1" dirty="0"/>
          </a:p>
        </p:txBody>
      </p:sp>
    </p:spTree>
    <p:extLst>
      <p:ext uri="{BB962C8B-B14F-4D97-AF65-F5344CB8AC3E}">
        <p14:creationId xmlns:p14="http://schemas.microsoft.com/office/powerpoint/2010/main" val="210025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197" y="1825625"/>
            <a:ext cx="10326192" cy="4566466"/>
          </a:xfrm>
        </p:spPr>
        <p:txBody>
          <a:bodyPr/>
          <a:lstStyle/>
          <a:p>
            <a:pPr>
              <a:spcAft>
                <a:spcPts val="1200"/>
              </a:spcAft>
              <a:buFont typeface="Wingdings" panose="05000000000000000000" pitchFamily="2" charset="2"/>
              <a:buChar char="§"/>
            </a:pPr>
            <a:r>
              <a:rPr lang="en-GB" dirty="0"/>
              <a:t>A practical example of applying the </a:t>
            </a:r>
            <a:r>
              <a:rPr lang="en-GB" b="1" dirty="0"/>
              <a:t>subsidiarity </a:t>
            </a:r>
            <a:r>
              <a:rPr lang="en-GB" dirty="0"/>
              <a:t>principle</a:t>
            </a:r>
          </a:p>
          <a:p>
            <a:pPr marL="745200" lvl="1" indent="-288000">
              <a:spcBef>
                <a:spcPts val="0"/>
              </a:spcBef>
              <a:spcAft>
                <a:spcPts val="1200"/>
              </a:spcAft>
              <a:buFont typeface="Wingdings" panose="05000000000000000000" pitchFamily="2" charset="2"/>
              <a:buChar char="ð"/>
            </a:pPr>
            <a:r>
              <a:rPr lang="en-GB" sz="1800" dirty="0"/>
              <a:t>1950es until now: </a:t>
            </a:r>
            <a:r>
              <a:rPr lang="en-GB" sz="1800" b="1" dirty="0"/>
              <a:t>decentralised approach </a:t>
            </a:r>
          </a:p>
          <a:p>
            <a:pPr marL="756000" lvl="2" indent="0">
              <a:spcAft>
                <a:spcPts val="1200"/>
              </a:spcAft>
              <a:buNone/>
            </a:pPr>
            <a:r>
              <a:rPr lang="en-GB" sz="1600" dirty="0"/>
              <a:t>Eurostat coordinates harmonisation of statistics in the EU, but fieldwork – including key methodological choices – usually happens decentralised in the Member States. This approach makes maximum use of the skills in the NSIs and of the NSI’s proximity to e.g. national registers or “survey culture” in the country</a:t>
            </a:r>
          </a:p>
          <a:p>
            <a:pPr marL="745200" lvl="1" indent="-288000">
              <a:spcBef>
                <a:spcPts val="0"/>
              </a:spcBef>
              <a:spcAft>
                <a:spcPts val="1200"/>
              </a:spcAft>
              <a:buFont typeface="Wingdings" panose="05000000000000000000" pitchFamily="2" charset="2"/>
              <a:buChar char="ð"/>
            </a:pPr>
            <a:r>
              <a:rPr lang="en-GB" sz="1800" dirty="0"/>
              <a:t>Platforms project: </a:t>
            </a:r>
            <a:r>
              <a:rPr lang="en-GB" sz="1800" b="1" dirty="0"/>
              <a:t>centralised approach</a:t>
            </a:r>
          </a:p>
          <a:p>
            <a:pPr marL="756000" lvl="2" indent="0">
              <a:spcAft>
                <a:spcPts val="0"/>
              </a:spcAft>
              <a:buNone/>
            </a:pPr>
            <a:r>
              <a:rPr lang="en-GB" sz="1600" dirty="0"/>
              <a:t>General consensus by all stakeholders </a:t>
            </a:r>
          </a:p>
          <a:p>
            <a:pPr marL="756000" lvl="2" indent="0">
              <a:spcAft>
                <a:spcPts val="0"/>
              </a:spcAft>
              <a:buNone/>
            </a:pPr>
            <a:r>
              <a:rPr lang="en-GB" sz="1600" dirty="0"/>
              <a:t>(Eurostat, NSIs, platforms) that the </a:t>
            </a:r>
          </a:p>
          <a:p>
            <a:pPr marL="756000" lvl="2" indent="0">
              <a:spcAft>
                <a:spcPts val="0"/>
              </a:spcAft>
              <a:buNone/>
            </a:pPr>
            <a:r>
              <a:rPr lang="en-GB" sz="1600" dirty="0"/>
              <a:t>optimal approach is a “single entry”, </a:t>
            </a:r>
          </a:p>
          <a:p>
            <a:pPr marL="756000" lvl="2" indent="0">
              <a:spcAft>
                <a:spcPts val="0"/>
              </a:spcAft>
              <a:buNone/>
            </a:pPr>
            <a:r>
              <a:rPr lang="en-GB" sz="1600" b="1" dirty="0"/>
              <a:t>coordinated effort by Eurostat</a:t>
            </a:r>
            <a:r>
              <a:rPr lang="en-GB" sz="1600" dirty="0"/>
              <a:t>, in close </a:t>
            </a:r>
          </a:p>
          <a:p>
            <a:pPr marL="756000" lvl="2" indent="0">
              <a:spcAft>
                <a:spcPts val="0"/>
              </a:spcAft>
              <a:buNone/>
            </a:pPr>
            <a:r>
              <a:rPr lang="en-GB" sz="1600" dirty="0"/>
              <a:t>cooperation with the NSIs and backed by </a:t>
            </a:r>
          </a:p>
          <a:p>
            <a:pPr marL="756000" lvl="2" indent="0">
              <a:spcAft>
                <a:spcPts val="0"/>
              </a:spcAft>
              <a:buNone/>
            </a:pPr>
            <a:r>
              <a:rPr lang="en-GB" sz="1600" dirty="0"/>
              <a:t>a mandate of the NSIs as discussed at </a:t>
            </a:r>
          </a:p>
          <a:p>
            <a:pPr marL="756000" lvl="2" indent="0">
              <a:spcAft>
                <a:spcPts val="0"/>
              </a:spcAft>
              <a:buNone/>
            </a:pPr>
            <a:r>
              <a:rPr lang="en-GB" sz="1600" dirty="0"/>
              <a:t>technical level (WG) and strategic level </a:t>
            </a:r>
          </a:p>
          <a:p>
            <a:pPr marL="756000" lvl="2" indent="0">
              <a:spcAft>
                <a:spcPts val="0"/>
              </a:spcAft>
              <a:buNone/>
            </a:pPr>
            <a:r>
              <a:rPr lang="en-GB" sz="1600" dirty="0"/>
              <a:t>(ESSC, DGINS workshop in May 2019).</a:t>
            </a:r>
          </a:p>
          <a:p>
            <a:pPr lvl="2">
              <a:spcAft>
                <a:spcPts val="1200"/>
              </a:spcAft>
              <a:buFont typeface="Wingdings" panose="05000000000000000000" pitchFamily="2" charset="2"/>
              <a:buChar char="§"/>
            </a:pPr>
            <a:endParaRPr lang="en-GB" dirty="0">
              <a:solidFill>
                <a:srgbClr val="004494"/>
              </a:solidFill>
            </a:endParaRPr>
          </a:p>
        </p:txBody>
      </p:sp>
      <p:sp>
        <p:nvSpPr>
          <p:cNvPr id="4" name="Title 3"/>
          <p:cNvSpPr>
            <a:spLocks noGrp="1"/>
          </p:cNvSpPr>
          <p:nvPr>
            <p:ph type="title"/>
          </p:nvPr>
        </p:nvSpPr>
        <p:spPr>
          <a:xfrm>
            <a:off x="970721" y="482860"/>
            <a:ext cx="10960021" cy="782357"/>
          </a:xfrm>
        </p:spPr>
        <p:txBody>
          <a:bodyPr/>
          <a:lstStyle/>
          <a:p>
            <a:r>
              <a:rPr lang="en-IE" dirty="0"/>
              <a:t>Short-Term Rentals Project: Governance</a:t>
            </a:r>
            <a:endParaRPr lang="en-GB" dirty="0"/>
          </a:p>
        </p:txBody>
      </p:sp>
      <p:grpSp>
        <p:nvGrpSpPr>
          <p:cNvPr id="12" name="Group 11"/>
          <p:cNvGrpSpPr/>
          <p:nvPr/>
        </p:nvGrpSpPr>
        <p:grpSpPr>
          <a:xfrm>
            <a:off x="5585463" y="4297531"/>
            <a:ext cx="1384857" cy="1532709"/>
            <a:chOff x="6217726" y="3997234"/>
            <a:chExt cx="1384857" cy="1532709"/>
          </a:xfrm>
        </p:grpSpPr>
        <p:pic>
          <p:nvPicPr>
            <p:cNvPr id="6" name="Obraz 1"/>
            <p:cNvPicPr>
              <a:picLocks noChangeAspect="1"/>
            </p:cNvPicPr>
            <p:nvPr/>
          </p:nvPicPr>
          <p:blipFill>
            <a:blip r:embed="rId3"/>
            <a:stretch>
              <a:fillRect/>
            </a:stretch>
          </p:blipFill>
          <p:spPr>
            <a:xfrm>
              <a:off x="6368949" y="4526182"/>
              <a:ext cx="1128119" cy="260796"/>
            </a:xfrm>
            <a:prstGeom prst="rect">
              <a:avLst/>
            </a:prstGeom>
            <a:ln>
              <a:noFill/>
              <a:prstDash val="dash"/>
            </a:ln>
          </p:spPr>
        </p:pic>
        <p:pic>
          <p:nvPicPr>
            <p:cNvPr id="7" name="Obraz 2"/>
            <p:cNvPicPr>
              <a:picLocks noChangeAspect="1"/>
            </p:cNvPicPr>
            <p:nvPr/>
          </p:nvPicPr>
          <p:blipFill>
            <a:blip r:embed="rId4"/>
            <a:stretch>
              <a:fillRect/>
            </a:stretch>
          </p:blipFill>
          <p:spPr>
            <a:xfrm>
              <a:off x="6456938" y="4126993"/>
              <a:ext cx="952143" cy="311798"/>
            </a:xfrm>
            <a:prstGeom prst="rect">
              <a:avLst/>
            </a:prstGeom>
            <a:ln>
              <a:noFill/>
              <a:prstDash val="dash"/>
            </a:ln>
          </p:spPr>
        </p:pic>
        <p:pic>
          <p:nvPicPr>
            <p:cNvPr id="8" name="Obraz 3"/>
            <p:cNvPicPr>
              <a:picLocks noChangeAspect="1"/>
            </p:cNvPicPr>
            <p:nvPr/>
          </p:nvPicPr>
          <p:blipFill>
            <a:blip r:embed="rId5"/>
            <a:stretch>
              <a:fillRect/>
            </a:stretch>
          </p:blipFill>
          <p:spPr>
            <a:xfrm>
              <a:off x="6368949" y="4805511"/>
              <a:ext cx="981177" cy="301792"/>
            </a:xfrm>
            <a:prstGeom prst="rect">
              <a:avLst/>
            </a:prstGeom>
            <a:ln>
              <a:noFill/>
              <a:prstDash val="dash"/>
            </a:ln>
          </p:spPr>
        </p:pic>
        <p:pic>
          <p:nvPicPr>
            <p:cNvPr id="9" name="Obraz 4"/>
            <p:cNvPicPr>
              <a:picLocks noChangeAspect="1"/>
            </p:cNvPicPr>
            <p:nvPr/>
          </p:nvPicPr>
          <p:blipFill>
            <a:blip r:embed="rId6"/>
            <a:stretch>
              <a:fillRect/>
            </a:stretch>
          </p:blipFill>
          <p:spPr>
            <a:xfrm>
              <a:off x="6261271" y="5168158"/>
              <a:ext cx="1279342" cy="239759"/>
            </a:xfrm>
            <a:prstGeom prst="rect">
              <a:avLst/>
            </a:prstGeom>
            <a:ln>
              <a:noFill/>
              <a:prstDash val="dash"/>
            </a:ln>
          </p:spPr>
        </p:pic>
        <p:sp>
          <p:nvSpPr>
            <p:cNvPr id="11" name="Rounded Rectangle 10"/>
            <p:cNvSpPr/>
            <p:nvPr/>
          </p:nvSpPr>
          <p:spPr>
            <a:xfrm>
              <a:off x="6217726" y="3997234"/>
              <a:ext cx="1384857" cy="1532709"/>
            </a:xfrm>
            <a:prstGeom prst="roundRect">
              <a:avLst/>
            </a:prstGeom>
            <a:noFill/>
            <a:ln w="19050">
              <a:solidFill>
                <a:srgbClr val="00449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p:cNvPicPr>
            <a:picLocks noChangeAspect="1"/>
          </p:cNvPicPr>
          <p:nvPr/>
        </p:nvPicPr>
        <p:blipFill>
          <a:blip r:embed="rId7"/>
          <a:stretch>
            <a:fillRect/>
          </a:stretch>
        </p:blipFill>
        <p:spPr>
          <a:xfrm>
            <a:off x="7570957" y="3910686"/>
            <a:ext cx="2336619" cy="2390243"/>
          </a:xfrm>
          <a:prstGeom prst="rect">
            <a:avLst/>
          </a:prstGeom>
        </p:spPr>
      </p:pic>
      <p:sp>
        <p:nvSpPr>
          <p:cNvPr id="13" name="TextBox 12"/>
          <p:cNvSpPr txBox="1"/>
          <p:nvPr/>
        </p:nvSpPr>
        <p:spPr>
          <a:xfrm>
            <a:off x="8426368" y="6179543"/>
            <a:ext cx="747718" cy="415613"/>
          </a:xfrm>
          <a:prstGeom prst="rect">
            <a:avLst/>
          </a:prstGeom>
          <a:noFill/>
        </p:spPr>
        <p:txBody>
          <a:bodyPr wrap="square" rtlCol="0">
            <a:spAutoFit/>
          </a:bodyPr>
          <a:lstStyle/>
          <a:p>
            <a:r>
              <a:rPr lang="en-GB" b="1" dirty="0">
                <a:solidFill>
                  <a:srgbClr val="004494"/>
                </a:solidFill>
              </a:rPr>
              <a:t>ESS</a:t>
            </a:r>
          </a:p>
        </p:txBody>
      </p:sp>
      <p:grpSp>
        <p:nvGrpSpPr>
          <p:cNvPr id="15" name="Group 14"/>
          <p:cNvGrpSpPr/>
          <p:nvPr/>
        </p:nvGrpSpPr>
        <p:grpSpPr>
          <a:xfrm>
            <a:off x="10545885" y="4297531"/>
            <a:ext cx="1384857" cy="1532709"/>
            <a:chOff x="6217726" y="3997234"/>
            <a:chExt cx="1384857" cy="1532709"/>
          </a:xfrm>
        </p:grpSpPr>
        <p:pic>
          <p:nvPicPr>
            <p:cNvPr id="16" name="Obraz 1"/>
            <p:cNvPicPr>
              <a:picLocks noChangeAspect="1"/>
            </p:cNvPicPr>
            <p:nvPr/>
          </p:nvPicPr>
          <p:blipFill>
            <a:blip r:embed="rId3"/>
            <a:stretch>
              <a:fillRect/>
            </a:stretch>
          </p:blipFill>
          <p:spPr>
            <a:xfrm>
              <a:off x="6368949" y="4526182"/>
              <a:ext cx="1128119" cy="260796"/>
            </a:xfrm>
            <a:prstGeom prst="rect">
              <a:avLst/>
            </a:prstGeom>
          </p:spPr>
        </p:pic>
        <p:pic>
          <p:nvPicPr>
            <p:cNvPr id="17" name="Obraz 2"/>
            <p:cNvPicPr>
              <a:picLocks noChangeAspect="1"/>
            </p:cNvPicPr>
            <p:nvPr/>
          </p:nvPicPr>
          <p:blipFill>
            <a:blip r:embed="rId4"/>
            <a:stretch>
              <a:fillRect/>
            </a:stretch>
          </p:blipFill>
          <p:spPr>
            <a:xfrm>
              <a:off x="6456938" y="4126993"/>
              <a:ext cx="952143" cy="311798"/>
            </a:xfrm>
            <a:prstGeom prst="rect">
              <a:avLst/>
            </a:prstGeom>
          </p:spPr>
        </p:pic>
        <p:pic>
          <p:nvPicPr>
            <p:cNvPr id="18" name="Obraz 3"/>
            <p:cNvPicPr>
              <a:picLocks noChangeAspect="1"/>
            </p:cNvPicPr>
            <p:nvPr/>
          </p:nvPicPr>
          <p:blipFill>
            <a:blip r:embed="rId5"/>
            <a:stretch>
              <a:fillRect/>
            </a:stretch>
          </p:blipFill>
          <p:spPr>
            <a:xfrm>
              <a:off x="6368949" y="4805511"/>
              <a:ext cx="981177" cy="301792"/>
            </a:xfrm>
            <a:prstGeom prst="rect">
              <a:avLst/>
            </a:prstGeom>
          </p:spPr>
        </p:pic>
        <p:pic>
          <p:nvPicPr>
            <p:cNvPr id="19" name="Obraz 4"/>
            <p:cNvPicPr>
              <a:picLocks noChangeAspect="1"/>
            </p:cNvPicPr>
            <p:nvPr/>
          </p:nvPicPr>
          <p:blipFill>
            <a:blip r:embed="rId6"/>
            <a:stretch>
              <a:fillRect/>
            </a:stretch>
          </p:blipFill>
          <p:spPr>
            <a:xfrm>
              <a:off x="6261271" y="5168158"/>
              <a:ext cx="1279342" cy="239759"/>
            </a:xfrm>
            <a:prstGeom prst="rect">
              <a:avLst/>
            </a:prstGeom>
          </p:spPr>
        </p:pic>
        <p:sp>
          <p:nvSpPr>
            <p:cNvPr id="20" name="Rounded Rectangle 19"/>
            <p:cNvSpPr/>
            <p:nvPr/>
          </p:nvSpPr>
          <p:spPr>
            <a:xfrm>
              <a:off x="6217726" y="3997234"/>
              <a:ext cx="1384857" cy="1532709"/>
            </a:xfrm>
            <a:prstGeom prst="roundRect">
              <a:avLst/>
            </a:prstGeom>
            <a:noFill/>
            <a:ln w="19050">
              <a:solidFill>
                <a:srgbClr val="004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Straight Arrow Connector 21"/>
          <p:cNvCxnSpPr/>
          <p:nvPr/>
        </p:nvCxnSpPr>
        <p:spPr>
          <a:xfrm>
            <a:off x="9814559" y="4956877"/>
            <a:ext cx="705199" cy="0"/>
          </a:xfrm>
          <a:prstGeom prst="straightConnector1">
            <a:avLst/>
          </a:prstGeom>
          <a:ln w="76200">
            <a:solidFill>
              <a:schemeClr val="accent3">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975412" y="4418699"/>
            <a:ext cx="1122588" cy="595048"/>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965581" y="4335155"/>
            <a:ext cx="1445091" cy="13153"/>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968125" y="4471357"/>
            <a:ext cx="1023140" cy="41679"/>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008344" y="5427183"/>
            <a:ext cx="1124591" cy="34025"/>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991229" y="5389206"/>
            <a:ext cx="1204191" cy="313494"/>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991229" y="5291695"/>
            <a:ext cx="1217534" cy="220698"/>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999069" y="5222990"/>
            <a:ext cx="661957" cy="16497"/>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991229" y="4492027"/>
            <a:ext cx="1438668" cy="1156048"/>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5" idx="1"/>
          </p:cNvCxnSpPr>
          <p:nvPr/>
        </p:nvCxnSpPr>
        <p:spPr>
          <a:xfrm flipV="1">
            <a:off x="6999069" y="5105808"/>
            <a:ext cx="571890" cy="76196"/>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5" idx="1"/>
          </p:cNvCxnSpPr>
          <p:nvPr/>
        </p:nvCxnSpPr>
        <p:spPr>
          <a:xfrm>
            <a:off x="6975533" y="5026360"/>
            <a:ext cx="595426" cy="79448"/>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981306" y="4786776"/>
            <a:ext cx="1134773" cy="191980"/>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6981306" y="4794641"/>
            <a:ext cx="627321" cy="106476"/>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984515" y="4416068"/>
            <a:ext cx="866998" cy="447244"/>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006119" y="4583189"/>
            <a:ext cx="720424" cy="189551"/>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976507" y="4954329"/>
            <a:ext cx="776247" cy="159915"/>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979423" y="4572288"/>
            <a:ext cx="1181062" cy="777176"/>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6975533" y="5256704"/>
            <a:ext cx="931439" cy="439236"/>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973455" y="5739092"/>
            <a:ext cx="1317105" cy="291024"/>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006119" y="5519145"/>
            <a:ext cx="987107" cy="361020"/>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6982716" y="4085442"/>
            <a:ext cx="1756552" cy="617797"/>
          </a:xfrm>
          <a:prstGeom prst="straightConnector1">
            <a:avLst/>
          </a:prstGeom>
          <a:ln w="12700">
            <a:solidFill>
              <a:srgbClr val="00449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4" name="Pie 73"/>
          <p:cNvSpPr/>
          <p:nvPr/>
        </p:nvSpPr>
        <p:spPr>
          <a:xfrm rot="16974718">
            <a:off x="7603015" y="3990838"/>
            <a:ext cx="2223477" cy="2229394"/>
          </a:xfrm>
          <a:prstGeom prst="pie">
            <a:avLst>
              <a:gd name="adj1" fmla="val 29467"/>
              <a:gd name="adj2" fmla="val 7014835"/>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34587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sz="3600" dirty="0"/>
              <a:t>Short-Term Rentals Project: Quality Assurance</a:t>
            </a:r>
            <a:endParaRPr lang="en-GB" sz="3600" dirty="0">
              <a:solidFill>
                <a:srgbClr val="FF0000"/>
              </a:solidFill>
            </a:endParaRPr>
          </a:p>
        </p:txBody>
      </p:sp>
      <p:pic>
        <p:nvPicPr>
          <p:cNvPr id="5" name="Picture 4"/>
          <p:cNvPicPr>
            <a:picLocks noChangeAspect="1"/>
          </p:cNvPicPr>
          <p:nvPr/>
        </p:nvPicPr>
        <p:blipFill>
          <a:blip r:embed="rId3"/>
          <a:stretch>
            <a:fillRect/>
          </a:stretch>
        </p:blipFill>
        <p:spPr>
          <a:xfrm>
            <a:off x="2078521" y="1559407"/>
            <a:ext cx="7677150" cy="4295775"/>
          </a:xfrm>
          <a:prstGeom prst="rect">
            <a:avLst/>
          </a:prstGeom>
        </p:spPr>
      </p:pic>
    </p:spTree>
    <p:extLst>
      <p:ext uri="{BB962C8B-B14F-4D97-AF65-F5344CB8AC3E}">
        <p14:creationId xmlns:p14="http://schemas.microsoft.com/office/powerpoint/2010/main" val="1700668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E77550-BF86-9BD4-1983-ADE58DF4116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13</a:t>
            </a:fld>
            <a:endParaRPr lang="en-GB"/>
          </a:p>
        </p:txBody>
      </p:sp>
      <p:sp>
        <p:nvSpPr>
          <p:cNvPr id="3" name="Title 2">
            <a:extLst>
              <a:ext uri="{FF2B5EF4-FFF2-40B4-BE49-F238E27FC236}">
                <a16:creationId xmlns:a16="http://schemas.microsoft.com/office/drawing/2014/main" id="{01881E01-1E2E-EAC0-252A-64ABCD82E2EA}"/>
              </a:ext>
            </a:extLst>
          </p:cNvPr>
          <p:cNvSpPr>
            <a:spLocks noGrp="1"/>
          </p:cNvSpPr>
          <p:nvPr>
            <p:ph type="title"/>
          </p:nvPr>
        </p:nvSpPr>
        <p:spPr/>
        <p:txBody>
          <a:bodyPr/>
          <a:lstStyle/>
          <a:p>
            <a:r>
              <a:rPr lang="en-IE" dirty="0"/>
              <a:t>Experimental Statistics </a:t>
            </a:r>
          </a:p>
        </p:txBody>
      </p:sp>
      <p:sp>
        <p:nvSpPr>
          <p:cNvPr id="4" name="Text Placeholder 3">
            <a:extLst>
              <a:ext uri="{FF2B5EF4-FFF2-40B4-BE49-F238E27FC236}">
                <a16:creationId xmlns:a16="http://schemas.microsoft.com/office/drawing/2014/main" id="{8CA0C790-91E9-C25D-FC90-9FD607838E00}"/>
              </a:ext>
            </a:extLst>
          </p:cNvPr>
          <p:cNvSpPr>
            <a:spLocks noGrp="1"/>
          </p:cNvSpPr>
          <p:nvPr>
            <p:ph type="body" idx="1"/>
          </p:nvPr>
        </p:nvSpPr>
        <p:spPr>
          <a:xfrm>
            <a:off x="838200" y="1825625"/>
            <a:ext cx="5396345" cy="3881904"/>
          </a:xfrm>
        </p:spPr>
        <p:txBody>
          <a:bodyPr/>
          <a:lstStyle/>
          <a:p>
            <a:r>
              <a:rPr lang="en-US" dirty="0"/>
              <a:t>Experimental statistics - new data sources and methods to better respond to users' needs in a timely manner</a:t>
            </a:r>
          </a:p>
          <a:p>
            <a:endParaRPr lang="en-IE" dirty="0"/>
          </a:p>
          <a:p>
            <a:r>
              <a:rPr lang="en-IE" dirty="0"/>
              <a:t>Published statistics on 17 topics, for example:  Collaborative economy platforms, </a:t>
            </a:r>
            <a:r>
              <a:rPr lang="en-US" dirty="0"/>
              <a:t>Income, consumption, and wealth, Micro high-growth enterprises</a:t>
            </a:r>
            <a:endParaRPr lang="en-IE" dirty="0"/>
          </a:p>
        </p:txBody>
      </p:sp>
      <p:pic>
        <p:nvPicPr>
          <p:cNvPr id="8" name="Picture 7">
            <a:extLst>
              <a:ext uri="{FF2B5EF4-FFF2-40B4-BE49-F238E27FC236}">
                <a16:creationId xmlns:a16="http://schemas.microsoft.com/office/drawing/2014/main" id="{E479CE37-BA39-8277-839C-A2D2CAE14E85}"/>
              </a:ext>
            </a:extLst>
          </p:cNvPr>
          <p:cNvPicPr>
            <a:picLocks noChangeAspect="1"/>
          </p:cNvPicPr>
          <p:nvPr/>
        </p:nvPicPr>
        <p:blipFill>
          <a:blip r:embed="rId2"/>
          <a:stretch>
            <a:fillRect/>
          </a:stretch>
        </p:blipFill>
        <p:spPr>
          <a:xfrm>
            <a:off x="6445440" y="1825625"/>
            <a:ext cx="5397165" cy="2995757"/>
          </a:xfrm>
          <a:prstGeom prst="rect">
            <a:avLst/>
          </a:prstGeom>
        </p:spPr>
      </p:pic>
    </p:spTree>
    <p:extLst>
      <p:ext uri="{BB962C8B-B14F-4D97-AF65-F5344CB8AC3E}">
        <p14:creationId xmlns:p14="http://schemas.microsoft.com/office/powerpoint/2010/main" val="1057897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5B556B-4E16-A622-A427-7A24E663BEB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14</a:t>
            </a:fld>
            <a:endParaRPr lang="en-GB"/>
          </a:p>
        </p:txBody>
      </p:sp>
      <p:sp>
        <p:nvSpPr>
          <p:cNvPr id="3" name="Title 2">
            <a:extLst>
              <a:ext uri="{FF2B5EF4-FFF2-40B4-BE49-F238E27FC236}">
                <a16:creationId xmlns:a16="http://schemas.microsoft.com/office/drawing/2014/main" id="{865F492D-81AD-550D-CB2F-B6F5D5AAB256}"/>
              </a:ext>
            </a:extLst>
          </p:cNvPr>
          <p:cNvSpPr>
            <a:spLocks noGrp="1"/>
          </p:cNvSpPr>
          <p:nvPr>
            <p:ph type="title"/>
          </p:nvPr>
        </p:nvSpPr>
        <p:spPr>
          <a:xfrm>
            <a:off x="959570" y="2646643"/>
            <a:ext cx="10749209" cy="782357"/>
          </a:xfrm>
        </p:spPr>
        <p:txBody>
          <a:bodyPr/>
          <a:lstStyle/>
          <a:p>
            <a:r>
              <a:rPr lang="en-US" sz="4800" dirty="0"/>
              <a:t>4. ESS Innovation agenda</a:t>
            </a:r>
            <a:endParaRPr lang="en-IE" sz="4800" dirty="0"/>
          </a:p>
        </p:txBody>
      </p:sp>
    </p:spTree>
    <p:extLst>
      <p:ext uri="{BB962C8B-B14F-4D97-AF65-F5344CB8AC3E}">
        <p14:creationId xmlns:p14="http://schemas.microsoft.com/office/powerpoint/2010/main" val="2906455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ESS Innovation Agenda - Policy Context </a:t>
            </a:r>
          </a:p>
        </p:txBody>
      </p:sp>
      <p:sp>
        <p:nvSpPr>
          <p:cNvPr id="3" name="Content Placeholder 2"/>
          <p:cNvSpPr>
            <a:spLocks noGrp="1"/>
          </p:cNvSpPr>
          <p:nvPr>
            <p:ph type="body" idx="1"/>
          </p:nvPr>
        </p:nvSpPr>
        <p:spPr/>
        <p:txBody>
          <a:bodyPr>
            <a:noAutofit/>
          </a:bodyPr>
          <a:lstStyle/>
          <a:p>
            <a:r>
              <a:rPr lang="en-GB" sz="2133" dirty="0">
                <a:solidFill>
                  <a:srgbClr val="271D6C"/>
                </a:solidFill>
              </a:rPr>
              <a:t>The </a:t>
            </a:r>
            <a:r>
              <a:rPr lang="en-GB" sz="2133" b="1" dirty="0">
                <a:solidFill>
                  <a:srgbClr val="271D6C"/>
                </a:solidFill>
              </a:rPr>
              <a:t>ESS Vision 2020 Programme </a:t>
            </a:r>
            <a:r>
              <a:rPr lang="en-GB" sz="2133" dirty="0">
                <a:solidFill>
                  <a:srgbClr val="271D6C"/>
                </a:solidFill>
              </a:rPr>
              <a:t>ended in 2020 delivering a wide range of results</a:t>
            </a:r>
          </a:p>
          <a:p>
            <a:r>
              <a:rPr lang="en-GB" sz="2133" dirty="0">
                <a:solidFill>
                  <a:srgbClr val="271D6C"/>
                </a:solidFill>
              </a:rPr>
              <a:t>The recent crisis has proved that </a:t>
            </a:r>
            <a:r>
              <a:rPr lang="en-GB" sz="2133" b="1" dirty="0">
                <a:solidFill>
                  <a:srgbClr val="271D6C"/>
                </a:solidFill>
              </a:rPr>
              <a:t>innovation is more important than ever </a:t>
            </a:r>
            <a:r>
              <a:rPr lang="en-GB" sz="2133" dirty="0">
                <a:solidFill>
                  <a:srgbClr val="271D6C"/>
                </a:solidFill>
              </a:rPr>
              <a:t>in a rapidly changing data ecosystem and to respond to new user needs</a:t>
            </a:r>
          </a:p>
          <a:p>
            <a:r>
              <a:rPr lang="en-GB" sz="2133" dirty="0">
                <a:solidFill>
                  <a:srgbClr val="271D6C"/>
                </a:solidFill>
              </a:rPr>
              <a:t>A broad consensus on the need to keep a focus on </a:t>
            </a:r>
            <a:r>
              <a:rPr lang="en-GB" sz="2133" b="1" dirty="0">
                <a:solidFill>
                  <a:srgbClr val="271D6C"/>
                </a:solidFill>
              </a:rPr>
              <a:t>ESS innovation as part of the Multi Annual Plan </a:t>
            </a:r>
            <a:r>
              <a:rPr lang="en-GB" sz="2133" dirty="0">
                <a:solidFill>
                  <a:srgbClr val="271D6C"/>
                </a:solidFill>
              </a:rPr>
              <a:t>with a broad scope (product and process innovation)</a:t>
            </a:r>
          </a:p>
          <a:p>
            <a:r>
              <a:rPr lang="en-IE" sz="2133" dirty="0">
                <a:solidFill>
                  <a:srgbClr val="271D6C"/>
                </a:solidFill>
              </a:rPr>
              <a:t>New measures and new indicator demands …</a:t>
            </a:r>
            <a:endParaRPr lang="en-GB" sz="2133" dirty="0">
              <a:solidFill>
                <a:srgbClr val="271D6C"/>
              </a:solidFill>
            </a:endParaRPr>
          </a:p>
          <a:p>
            <a:endParaRPr lang="en-GB" sz="2133" dirty="0">
              <a:solidFill>
                <a:srgbClr val="271D6C"/>
              </a:solidFill>
            </a:endParaRPr>
          </a:p>
        </p:txBody>
      </p:sp>
      <p:pic>
        <p:nvPicPr>
          <p:cNvPr id="3074" name="Picture 2" descr="https://cdn-icons-png.flaticon.com/512/1087/10878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2848" y="200025"/>
            <a:ext cx="1133475" cy="113347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1178244" y="4169300"/>
            <a:ext cx="1595813" cy="153822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189"/>
            <a:r>
              <a:rPr lang="en-GB" sz="1600" dirty="0"/>
              <a:t>Health</a:t>
            </a:r>
          </a:p>
        </p:txBody>
      </p:sp>
      <p:sp>
        <p:nvSpPr>
          <p:cNvPr id="13" name="Oval 12"/>
          <p:cNvSpPr/>
          <p:nvPr/>
        </p:nvSpPr>
        <p:spPr>
          <a:xfrm>
            <a:off x="2920697" y="4169300"/>
            <a:ext cx="1595813" cy="153822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189"/>
            <a:r>
              <a:rPr lang="en-GB" sz="1600" dirty="0"/>
              <a:t>Inclusive Societies</a:t>
            </a:r>
          </a:p>
        </p:txBody>
      </p:sp>
      <p:sp>
        <p:nvSpPr>
          <p:cNvPr id="14" name="Oval 13"/>
          <p:cNvSpPr/>
          <p:nvPr/>
        </p:nvSpPr>
        <p:spPr>
          <a:xfrm>
            <a:off x="4663149" y="4169300"/>
            <a:ext cx="1595813" cy="153822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189"/>
            <a:r>
              <a:rPr lang="en-GB" sz="1600" dirty="0"/>
              <a:t>Security and autonomy</a:t>
            </a:r>
          </a:p>
        </p:txBody>
      </p:sp>
      <p:sp>
        <p:nvSpPr>
          <p:cNvPr id="15" name="Oval 14"/>
          <p:cNvSpPr/>
          <p:nvPr/>
        </p:nvSpPr>
        <p:spPr>
          <a:xfrm>
            <a:off x="6405602" y="4169300"/>
            <a:ext cx="1595813" cy="153822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189"/>
            <a:r>
              <a:rPr lang="en-GB" sz="1600" dirty="0"/>
              <a:t>Digital, Industry</a:t>
            </a:r>
          </a:p>
        </p:txBody>
      </p:sp>
      <p:sp>
        <p:nvSpPr>
          <p:cNvPr id="16" name="Oval 15"/>
          <p:cNvSpPr/>
          <p:nvPr/>
        </p:nvSpPr>
        <p:spPr>
          <a:xfrm>
            <a:off x="8148056" y="4169300"/>
            <a:ext cx="1667546" cy="153822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189"/>
            <a:r>
              <a:rPr lang="en-GB" sz="1600" dirty="0"/>
              <a:t>Climate, Energy &amp; Mobility</a:t>
            </a:r>
          </a:p>
        </p:txBody>
      </p:sp>
      <p:sp>
        <p:nvSpPr>
          <p:cNvPr id="17" name="Oval 16"/>
          <p:cNvSpPr/>
          <p:nvPr/>
        </p:nvSpPr>
        <p:spPr>
          <a:xfrm>
            <a:off x="9890509" y="4169300"/>
            <a:ext cx="1778482" cy="1538229"/>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189">
              <a:lnSpc>
                <a:spcPts val="1800"/>
              </a:lnSpc>
            </a:pPr>
            <a:r>
              <a:rPr lang="en-GB" sz="1600" spc="-71" dirty="0"/>
              <a:t>Natural Resources, Agriculture,  Environment</a:t>
            </a:r>
          </a:p>
        </p:txBody>
      </p:sp>
    </p:spTree>
    <p:extLst>
      <p:ext uri="{BB962C8B-B14F-4D97-AF65-F5344CB8AC3E}">
        <p14:creationId xmlns:p14="http://schemas.microsoft.com/office/powerpoint/2010/main" val="681711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ESS innovation agenda</a:t>
            </a:r>
          </a:p>
        </p:txBody>
      </p:sp>
      <p:sp>
        <p:nvSpPr>
          <p:cNvPr id="2" name="Content Placeholder 1"/>
          <p:cNvSpPr>
            <a:spLocks noGrp="1"/>
          </p:cNvSpPr>
          <p:nvPr>
            <p:ph type="body" idx="1"/>
          </p:nvPr>
        </p:nvSpPr>
        <p:spPr>
          <a:xfrm>
            <a:off x="838199" y="1825625"/>
            <a:ext cx="9781309" cy="3881904"/>
          </a:xfrm>
        </p:spPr>
        <p:txBody>
          <a:bodyPr>
            <a:noAutofit/>
          </a:bodyPr>
          <a:lstStyle/>
          <a:p>
            <a:pPr>
              <a:spcAft>
                <a:spcPts val="0"/>
              </a:spcAft>
            </a:pPr>
            <a:r>
              <a:rPr lang="en-IE" sz="2667" b="1" dirty="0">
                <a:solidFill>
                  <a:srgbClr val="271D6C"/>
                </a:solidFill>
              </a:rPr>
              <a:t>Strategic approach to innovation </a:t>
            </a:r>
          </a:p>
          <a:p>
            <a:pPr lvl="1">
              <a:spcBef>
                <a:spcPts val="0"/>
              </a:spcBef>
              <a:buFont typeface="Arial" panose="020B0604020202020204" pitchFamily="34" charset="0"/>
              <a:buChar char="•"/>
            </a:pPr>
            <a:r>
              <a:rPr lang="en-US" sz="2400" dirty="0">
                <a:solidFill>
                  <a:srgbClr val="271D6C"/>
                </a:solidFill>
              </a:rPr>
              <a:t>Conducting innovative projects</a:t>
            </a:r>
          </a:p>
          <a:p>
            <a:pPr lvl="1">
              <a:spcBef>
                <a:spcPts val="0"/>
              </a:spcBef>
              <a:buFont typeface="Arial" panose="020B0604020202020204" pitchFamily="34" charset="0"/>
              <a:buChar char="•"/>
            </a:pPr>
            <a:r>
              <a:rPr lang="en-US" sz="2400" dirty="0">
                <a:solidFill>
                  <a:srgbClr val="271D6C"/>
                </a:solidFill>
              </a:rPr>
              <a:t>Accelerating and enabling innovation </a:t>
            </a:r>
          </a:p>
          <a:p>
            <a:pPr lvl="1">
              <a:spcBef>
                <a:spcPts val="0"/>
              </a:spcBef>
              <a:buFont typeface="Arial" panose="020B0604020202020204" pitchFamily="34" charset="0"/>
              <a:buChar char="•"/>
            </a:pPr>
            <a:r>
              <a:rPr lang="en-US" sz="2400" dirty="0">
                <a:solidFill>
                  <a:srgbClr val="271D6C"/>
                </a:solidFill>
              </a:rPr>
              <a:t>Reaching out to a larger community of stakeholders active in innovation activities </a:t>
            </a:r>
          </a:p>
          <a:p>
            <a:pPr>
              <a:spcAft>
                <a:spcPts val="0"/>
              </a:spcAft>
            </a:pPr>
            <a:endParaRPr lang="en-US" sz="2667" b="1" dirty="0">
              <a:solidFill>
                <a:srgbClr val="271D6C"/>
              </a:solidFill>
            </a:endParaRPr>
          </a:p>
          <a:p>
            <a:pPr>
              <a:spcAft>
                <a:spcPts val="0"/>
              </a:spcAft>
            </a:pPr>
            <a:r>
              <a:rPr lang="en-US" sz="2667" b="1" dirty="0">
                <a:solidFill>
                  <a:srgbClr val="271D6C"/>
                </a:solidFill>
              </a:rPr>
              <a:t>Operational action plan</a:t>
            </a:r>
          </a:p>
          <a:p>
            <a:pPr lvl="1">
              <a:buFont typeface="Arial" panose="020B0604020202020204" pitchFamily="34" charset="0"/>
              <a:buChar char="•"/>
            </a:pPr>
            <a:r>
              <a:rPr lang="en-US" sz="2400" dirty="0">
                <a:solidFill>
                  <a:srgbClr val="271D6C"/>
                </a:solidFill>
              </a:rPr>
              <a:t>Annual rolling plan combining integrating various approaches </a:t>
            </a:r>
            <a:br>
              <a:rPr lang="en-US" sz="2400" dirty="0">
                <a:solidFill>
                  <a:srgbClr val="271D6C"/>
                </a:solidFill>
              </a:rPr>
            </a:br>
            <a:r>
              <a:rPr lang="en-US" sz="2400" dirty="0">
                <a:solidFill>
                  <a:srgbClr val="271D6C"/>
                </a:solidFill>
              </a:rPr>
              <a:t>(quick wins and longer-term capacity building)  </a:t>
            </a:r>
          </a:p>
        </p:txBody>
      </p:sp>
      <p:pic>
        <p:nvPicPr>
          <p:cNvPr id="1026" name="Picture 2" descr="https://cdn-icons.flaticon.com/png/512/4323/premium/4323672.png?token=exp=1643728109~hmac=e47aaf6564d4dd7ce956e829df28ebd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640" y="1825625"/>
            <a:ext cx="518695" cy="518695"/>
          </a:xfrm>
          <a:prstGeom prst="rect">
            <a:avLst/>
          </a:prstGeom>
          <a:solidFill>
            <a:schemeClr val="tx2">
              <a:lumMod val="20000"/>
              <a:lumOff val="80000"/>
            </a:schemeClr>
          </a:solidFill>
        </p:spPr>
      </p:pic>
      <p:pic>
        <p:nvPicPr>
          <p:cNvPr id="1028" name="Picture 4" descr="https://cdn-icons.flaticon.com/png/512/3080/premium/3080606.png?token=exp=1643728194~hmac=4b7230048b4c4a853470b3565b5be3c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374" y="4167707"/>
            <a:ext cx="518695" cy="518695"/>
          </a:xfrm>
          <a:prstGeom prst="rect">
            <a:avLst/>
          </a:prstGeom>
          <a:solidFill>
            <a:schemeClr val="tx2">
              <a:lumMod val="20000"/>
              <a:lumOff val="80000"/>
            </a:schemeClr>
          </a:solidFill>
        </p:spPr>
      </p:pic>
    </p:spTree>
    <p:extLst>
      <p:ext uri="{BB962C8B-B14F-4D97-AF65-F5344CB8AC3E}">
        <p14:creationId xmlns:p14="http://schemas.microsoft.com/office/powerpoint/2010/main" val="325298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ED49F8-4DC9-B394-103D-A209CC0F0076}"/>
              </a:ext>
            </a:extLst>
          </p:cNvPr>
          <p:cNvSpPr>
            <a:spLocks noGrp="1"/>
          </p:cNvSpPr>
          <p:nvPr>
            <p:ph type="title"/>
          </p:nvPr>
        </p:nvSpPr>
        <p:spPr/>
        <p:txBody>
          <a:bodyPr/>
          <a:lstStyle/>
          <a:p>
            <a:r>
              <a:rPr lang="en-US" dirty="0"/>
              <a:t>ESS Innovation Network (EIN)</a:t>
            </a:r>
            <a:endParaRPr lang="fr-BE" dirty="0"/>
          </a:p>
        </p:txBody>
      </p:sp>
      <p:sp>
        <p:nvSpPr>
          <p:cNvPr id="3" name="Tijdelijke aanduiding voor tekst 2"/>
          <p:cNvSpPr>
            <a:spLocks noGrp="1"/>
          </p:cNvSpPr>
          <p:nvPr>
            <p:ph type="body" idx="1"/>
          </p:nvPr>
        </p:nvSpPr>
        <p:spPr>
          <a:xfrm>
            <a:off x="775672" y="2443267"/>
            <a:ext cx="10905699" cy="3881904"/>
          </a:xfrm>
        </p:spPr>
        <p:txBody>
          <a:bodyPr>
            <a:normAutofit fontScale="70000" lnSpcReduction="20000"/>
          </a:bodyPr>
          <a:lstStyle/>
          <a:p>
            <a:pPr marL="0" indent="0">
              <a:buNone/>
            </a:pPr>
            <a:endParaRPr lang="en-US" sz="3100" dirty="0"/>
          </a:p>
          <a:p>
            <a:pPr marL="0" indent="0">
              <a:buNone/>
            </a:pPr>
            <a:r>
              <a:rPr lang="en-US" sz="3100" dirty="0">
                <a:solidFill>
                  <a:srgbClr val="271D6C"/>
                </a:solidFill>
              </a:rPr>
              <a:t>Brings together ESS innovation champions to support the innovation execution</a:t>
            </a:r>
            <a:br>
              <a:rPr lang="en-US" sz="3100" dirty="0">
                <a:solidFill>
                  <a:srgbClr val="271D6C"/>
                </a:solidFill>
              </a:rPr>
            </a:br>
            <a:endParaRPr lang="en-US" sz="3100" dirty="0">
              <a:solidFill>
                <a:srgbClr val="271D6C"/>
              </a:solidFill>
            </a:endParaRPr>
          </a:p>
          <a:p>
            <a:pPr marL="0" indent="0">
              <a:buNone/>
            </a:pPr>
            <a:r>
              <a:rPr lang="en-US" sz="3100" dirty="0">
                <a:solidFill>
                  <a:srgbClr val="271D6C"/>
                </a:solidFill>
              </a:rPr>
              <a:t>Tasks of the EIN include:</a:t>
            </a:r>
          </a:p>
          <a:p>
            <a:pPr marL="952484" lvl="1" indent="-342900"/>
            <a:r>
              <a:rPr lang="en-US" sz="2400" b="1" dirty="0">
                <a:solidFill>
                  <a:srgbClr val="271D6C"/>
                </a:solidFill>
              </a:rPr>
              <a:t>Liaison </a:t>
            </a:r>
            <a:r>
              <a:rPr lang="en-US" sz="2400" dirty="0">
                <a:solidFill>
                  <a:srgbClr val="271D6C"/>
                </a:solidFill>
              </a:rPr>
              <a:t>with member states to learn from experiences and good practices</a:t>
            </a:r>
          </a:p>
          <a:p>
            <a:pPr marL="952484" lvl="1" indent="-342900"/>
            <a:r>
              <a:rPr lang="en-US" sz="2400" b="1" dirty="0">
                <a:solidFill>
                  <a:srgbClr val="271D6C"/>
                </a:solidFill>
              </a:rPr>
              <a:t>Boost </a:t>
            </a:r>
            <a:r>
              <a:rPr lang="en-US" sz="2400" dirty="0">
                <a:solidFill>
                  <a:srgbClr val="271D6C"/>
                </a:solidFill>
              </a:rPr>
              <a:t>innovation process (new ideas, reuse of capabilities,  transition from LAB to FAB)</a:t>
            </a:r>
          </a:p>
          <a:p>
            <a:pPr marL="952484" lvl="1" indent="-342900"/>
            <a:r>
              <a:rPr lang="en-US" sz="2400" b="1" dirty="0">
                <a:solidFill>
                  <a:srgbClr val="271D6C"/>
                </a:solidFill>
              </a:rPr>
              <a:t>Initiator </a:t>
            </a:r>
            <a:r>
              <a:rPr lang="en-US" sz="2400" dirty="0">
                <a:solidFill>
                  <a:srgbClr val="271D6C"/>
                </a:solidFill>
              </a:rPr>
              <a:t>of contact with member states, EU organization </a:t>
            </a:r>
            <a:br>
              <a:rPr lang="en-US" sz="2400" dirty="0">
                <a:solidFill>
                  <a:srgbClr val="271D6C"/>
                </a:solidFill>
              </a:rPr>
            </a:br>
            <a:r>
              <a:rPr lang="en-US" sz="2400" dirty="0">
                <a:solidFill>
                  <a:srgbClr val="271D6C"/>
                </a:solidFill>
              </a:rPr>
              <a:t>and external partners</a:t>
            </a:r>
          </a:p>
          <a:p>
            <a:pPr lvl="1"/>
            <a:endParaRPr lang="en-US" sz="2400" b="1" dirty="0">
              <a:solidFill>
                <a:srgbClr val="271D6C"/>
              </a:solidFill>
            </a:endParaRPr>
          </a:p>
          <a:p>
            <a:pPr marL="0" indent="0">
              <a:buNone/>
            </a:pPr>
            <a:r>
              <a:rPr lang="en-US" sz="3100" dirty="0">
                <a:solidFill>
                  <a:srgbClr val="271D6C"/>
                </a:solidFill>
              </a:rPr>
              <a:t>Projects look beyond statistical offices and enable collaboration with external partners / innovation community </a:t>
            </a:r>
            <a:endParaRPr lang="nl-NL" sz="3100" dirty="0">
              <a:solidFill>
                <a:srgbClr val="271D6C"/>
              </a:solidFill>
            </a:endParaRPr>
          </a:p>
        </p:txBody>
      </p:sp>
      <p:pic>
        <p:nvPicPr>
          <p:cNvPr id="5" name="Afbeelding 4"/>
          <p:cNvPicPr preferRelativeResize="0">
            <a:picLocks noChangeAspect="1"/>
          </p:cNvPicPr>
          <p:nvPr/>
        </p:nvPicPr>
        <p:blipFill>
          <a:blip r:embed="rId2"/>
          <a:stretch>
            <a:fillRect/>
          </a:stretch>
        </p:blipFill>
        <p:spPr>
          <a:xfrm>
            <a:off x="8905008" y="358858"/>
            <a:ext cx="2940611" cy="1960407"/>
          </a:xfrm>
          <a:prstGeom prst="rect">
            <a:avLst/>
          </a:prstGeom>
        </p:spPr>
      </p:pic>
    </p:spTree>
    <p:extLst>
      <p:ext uri="{BB962C8B-B14F-4D97-AF65-F5344CB8AC3E}">
        <p14:creationId xmlns:p14="http://schemas.microsoft.com/office/powerpoint/2010/main" val="1991112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0" y="0"/>
            <a:ext cx="0" cy="274320"/>
          </a:xfrm>
          <a:prstGeom prst="rect">
            <a:avLst/>
          </a:prstGeom>
          <a:noFill/>
        </p:spPr>
      </p:sp>
      <p:pic>
        <p:nvPicPr>
          <p:cNvPr id="4" name="Object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9551" y="2561992"/>
            <a:ext cx="38091" cy="542789"/>
          </a:xfrm>
          <a:prstGeom prst="rect">
            <a:avLst/>
          </a:prstGeom>
        </p:spPr>
      </p:pic>
      <p:pic>
        <p:nvPicPr>
          <p:cNvPr id="5" name="Object 4"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1940" y="2471527"/>
            <a:ext cx="133317" cy="133317"/>
          </a:xfrm>
          <a:prstGeom prst="rect">
            <a:avLst/>
          </a:prstGeom>
        </p:spPr>
      </p:pic>
      <p:pic>
        <p:nvPicPr>
          <p:cNvPr id="6" name="Object 5"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67360" y="3141064"/>
            <a:ext cx="438040" cy="352337"/>
          </a:xfrm>
          <a:prstGeom prst="rect">
            <a:avLst/>
          </a:prstGeom>
        </p:spPr>
      </p:pic>
      <p:pic>
        <p:nvPicPr>
          <p:cNvPr id="7" name="Object 6"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28553" y="3084594"/>
            <a:ext cx="142839" cy="142839"/>
          </a:xfrm>
          <a:prstGeom prst="rect">
            <a:avLst/>
          </a:prstGeom>
        </p:spPr>
      </p:pic>
      <p:pic>
        <p:nvPicPr>
          <p:cNvPr id="8" name="Object 7"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66855" y="4329769"/>
            <a:ext cx="533267" cy="152363"/>
          </a:xfrm>
          <a:prstGeom prst="rect">
            <a:avLst/>
          </a:prstGeom>
        </p:spPr>
      </p:pic>
      <p:pic>
        <p:nvPicPr>
          <p:cNvPr id="9" name="Object 8"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43655" y="4394620"/>
            <a:ext cx="142839" cy="133317"/>
          </a:xfrm>
          <a:prstGeom prst="rect">
            <a:avLst/>
          </a:prstGeom>
        </p:spPr>
      </p:pic>
      <p:pic>
        <p:nvPicPr>
          <p:cNvPr id="10" name="Object 9" descr="preencoded.png"/>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907883" y="5030827"/>
            <a:ext cx="257111" cy="495176"/>
          </a:xfrm>
          <a:prstGeom prst="rect">
            <a:avLst/>
          </a:prstGeom>
        </p:spPr>
      </p:pic>
      <p:pic>
        <p:nvPicPr>
          <p:cNvPr id="11" name="Object 10" descr="preencoded.png"/>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081861" y="5460581"/>
            <a:ext cx="123795" cy="152363"/>
          </a:xfrm>
          <a:prstGeom prst="rect">
            <a:avLst/>
          </a:prstGeom>
        </p:spPr>
      </p:pic>
      <p:pic>
        <p:nvPicPr>
          <p:cNvPr id="12" name="Object 11" descr="preencoded.png"/>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792305" y="5030827"/>
            <a:ext cx="257111" cy="495176"/>
          </a:xfrm>
          <a:prstGeom prst="rect">
            <a:avLst/>
          </a:prstGeom>
        </p:spPr>
      </p:pic>
      <p:pic>
        <p:nvPicPr>
          <p:cNvPr id="13" name="Object 12" descr="preencoded.png"/>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751453" y="5460581"/>
            <a:ext cx="123795" cy="152363"/>
          </a:xfrm>
          <a:prstGeom prst="rect">
            <a:avLst/>
          </a:prstGeom>
        </p:spPr>
      </p:pic>
      <p:pic>
        <p:nvPicPr>
          <p:cNvPr id="14" name="Object 13" descr="preencoded.png"/>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960223" y="4329769"/>
            <a:ext cx="533267" cy="152363"/>
          </a:xfrm>
          <a:prstGeom prst="rect">
            <a:avLst/>
          </a:prstGeom>
        </p:spPr>
      </p:pic>
      <p:pic>
        <p:nvPicPr>
          <p:cNvPr id="15" name="Object 14" descr="preencoded.png"/>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872042" y="4394620"/>
            <a:ext cx="142839" cy="133317"/>
          </a:xfrm>
          <a:prstGeom prst="rect">
            <a:avLst/>
          </a:prstGeom>
        </p:spPr>
      </p:pic>
      <p:pic>
        <p:nvPicPr>
          <p:cNvPr id="16" name="Object 15" descr="preencoded.png"/>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257133" y="3141064"/>
            <a:ext cx="438040" cy="352337"/>
          </a:xfrm>
          <a:prstGeom prst="rect">
            <a:avLst/>
          </a:prstGeom>
        </p:spPr>
      </p:pic>
      <p:pic>
        <p:nvPicPr>
          <p:cNvPr id="17" name="Object 16" descr="preencoded.png"/>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186474" y="3084594"/>
            <a:ext cx="142839" cy="142839"/>
          </a:xfrm>
          <a:prstGeom prst="rect">
            <a:avLst/>
          </a:prstGeom>
        </p:spPr>
      </p:pic>
      <p:pic>
        <p:nvPicPr>
          <p:cNvPr id="18" name="Object 17" descr="preencoded.png"/>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540142" y="3180391"/>
            <a:ext cx="1885479" cy="1885479"/>
          </a:xfrm>
          <a:prstGeom prst="rect">
            <a:avLst/>
          </a:prstGeom>
        </p:spPr>
      </p:pic>
      <p:sp>
        <p:nvSpPr>
          <p:cNvPr id="19" name="Object 18"/>
          <p:cNvSpPr/>
          <p:nvPr/>
        </p:nvSpPr>
        <p:spPr>
          <a:xfrm>
            <a:off x="4655840" y="3516768"/>
            <a:ext cx="1644556" cy="789633"/>
          </a:xfrm>
          <a:prstGeom prst="rect">
            <a:avLst/>
          </a:prstGeom>
          <a:noFill/>
        </p:spPr>
        <p:txBody>
          <a:bodyPr wrap="square" lIns="0" tIns="0" rIns="0" bIns="0" rtlCol="0" anchor="t"/>
          <a:lstStyle/>
          <a:p>
            <a:pPr algn="ctr" defTabSz="914377">
              <a:lnSpc>
                <a:spcPts val="2075"/>
              </a:lnSpc>
              <a:defRPr/>
            </a:pPr>
            <a:r>
              <a:rPr lang="en-US" sz="1800" b="1" dirty="0">
                <a:solidFill>
                  <a:srgbClr val="FFFFFF"/>
                </a:solidFill>
                <a:latin typeface="+mj-lt"/>
                <a:ea typeface="Lato" pitchFamily="34" charset="-122"/>
                <a:cs typeface="Lato" pitchFamily="34" charset="-120"/>
              </a:rPr>
              <a:t>ESS innovation cross cutting domains</a:t>
            </a:r>
            <a:endParaRPr lang="en-US" sz="1800" b="1" dirty="0">
              <a:solidFill>
                <a:prstClr val="black"/>
              </a:solidFill>
              <a:latin typeface="+mj-lt"/>
            </a:endParaRPr>
          </a:p>
        </p:txBody>
      </p:sp>
      <p:sp>
        <p:nvSpPr>
          <p:cNvPr id="20" name="Object 19"/>
          <p:cNvSpPr/>
          <p:nvPr/>
        </p:nvSpPr>
        <p:spPr>
          <a:xfrm>
            <a:off x="5411461" y="2209083"/>
            <a:ext cx="133319" cy="133316"/>
          </a:xfrm>
          <a:prstGeom prst="ellipse">
            <a:avLst/>
          </a:prstGeom>
          <a:solidFill>
            <a:srgbClr val="1E858B"/>
          </a:solidFill>
        </p:spPr>
      </p:sp>
      <p:sp>
        <p:nvSpPr>
          <p:cNvPr id="21" name="Object 20"/>
          <p:cNvSpPr/>
          <p:nvPr/>
        </p:nvSpPr>
        <p:spPr>
          <a:xfrm>
            <a:off x="4446343" y="1317333"/>
            <a:ext cx="2063551" cy="789633"/>
          </a:xfrm>
          <a:prstGeom prst="rect">
            <a:avLst/>
          </a:prstGeom>
          <a:noFill/>
        </p:spPr>
        <p:txBody>
          <a:bodyPr wrap="square" lIns="0" tIns="0" rIns="0" bIns="0" rtlCol="0" anchor="t"/>
          <a:lstStyle/>
          <a:p>
            <a:pPr algn="ctr" defTabSz="914377">
              <a:lnSpc>
                <a:spcPts val="2075"/>
              </a:lnSpc>
              <a:defRPr/>
            </a:pPr>
            <a:r>
              <a:rPr lang="en-US" sz="1867" dirty="0">
                <a:solidFill>
                  <a:srgbClr val="4D4D4D"/>
                </a:solidFill>
                <a:latin typeface="+mj-lt"/>
                <a:ea typeface="Lato" pitchFamily="34" charset="-122"/>
                <a:cs typeface="Lato" pitchFamily="34" charset="-120"/>
              </a:rPr>
              <a:t>Artificial Intelligence and Machine Learning </a:t>
            </a:r>
            <a:r>
              <a:rPr lang="en-US" sz="1867" dirty="0">
                <a:solidFill>
                  <a:srgbClr val="FF0000"/>
                </a:solidFill>
                <a:latin typeface="+mj-lt"/>
                <a:ea typeface="Lato" pitchFamily="34" charset="-122"/>
                <a:cs typeface="Lato" pitchFamily="34" charset="-120"/>
              </a:rPr>
              <a:t> </a:t>
            </a:r>
            <a:endParaRPr lang="en-US" sz="1867" dirty="0">
              <a:solidFill>
                <a:prstClr val="black"/>
              </a:solidFill>
              <a:latin typeface="+mj-lt"/>
            </a:endParaRPr>
          </a:p>
        </p:txBody>
      </p:sp>
      <p:sp>
        <p:nvSpPr>
          <p:cNvPr id="22" name="Object 21"/>
          <p:cNvSpPr/>
          <p:nvPr/>
        </p:nvSpPr>
        <p:spPr>
          <a:xfrm>
            <a:off x="6852055" y="2902888"/>
            <a:ext cx="133311" cy="133317"/>
          </a:xfrm>
          <a:prstGeom prst="ellipse">
            <a:avLst/>
          </a:prstGeom>
          <a:solidFill>
            <a:srgbClr val="1E858B"/>
          </a:solidFill>
        </p:spPr>
      </p:sp>
      <p:sp>
        <p:nvSpPr>
          <p:cNvPr id="23" name="Object 22"/>
          <p:cNvSpPr/>
          <p:nvPr/>
        </p:nvSpPr>
        <p:spPr>
          <a:xfrm>
            <a:off x="7102011" y="2508073"/>
            <a:ext cx="1256987" cy="789633"/>
          </a:xfrm>
          <a:prstGeom prst="rect">
            <a:avLst/>
          </a:prstGeom>
          <a:noFill/>
        </p:spPr>
        <p:txBody>
          <a:bodyPr wrap="square" lIns="0" tIns="0" rIns="0" bIns="0" rtlCol="0" anchor="t"/>
          <a:lstStyle/>
          <a:p>
            <a:pPr algn="ctr" defTabSz="914377">
              <a:lnSpc>
                <a:spcPts val="2075"/>
              </a:lnSpc>
              <a:defRPr/>
            </a:pPr>
            <a:r>
              <a:rPr lang="en-US" sz="1867" dirty="0">
                <a:solidFill>
                  <a:srgbClr val="4D4D4D"/>
                </a:solidFill>
                <a:latin typeface="+mj-lt"/>
                <a:ea typeface="Lato" pitchFamily="34" charset="-122"/>
                <a:cs typeface="Lato" pitchFamily="34" charset="-120"/>
              </a:rPr>
              <a:t>Privacy enhancing techniques </a:t>
            </a:r>
          </a:p>
        </p:txBody>
      </p:sp>
      <p:sp>
        <p:nvSpPr>
          <p:cNvPr id="24" name="Object 23"/>
          <p:cNvSpPr/>
          <p:nvPr/>
        </p:nvSpPr>
        <p:spPr>
          <a:xfrm>
            <a:off x="7207810" y="4461772"/>
            <a:ext cx="133319" cy="133317"/>
          </a:xfrm>
          <a:prstGeom prst="ellipse">
            <a:avLst/>
          </a:prstGeom>
          <a:solidFill>
            <a:srgbClr val="1E858B"/>
          </a:solidFill>
        </p:spPr>
      </p:sp>
      <p:sp>
        <p:nvSpPr>
          <p:cNvPr id="25" name="Object 24"/>
          <p:cNvSpPr/>
          <p:nvPr/>
        </p:nvSpPr>
        <p:spPr>
          <a:xfrm>
            <a:off x="7436431" y="4392354"/>
            <a:ext cx="1456008" cy="526423"/>
          </a:xfrm>
          <a:prstGeom prst="rect">
            <a:avLst/>
          </a:prstGeom>
          <a:noFill/>
        </p:spPr>
        <p:txBody>
          <a:bodyPr wrap="square" lIns="0" tIns="0" rIns="0" bIns="0" rtlCol="0" anchor="t"/>
          <a:lstStyle/>
          <a:p>
            <a:pPr algn="ctr" defTabSz="914377">
              <a:lnSpc>
                <a:spcPts val="2075"/>
              </a:lnSpc>
              <a:defRPr/>
            </a:pPr>
            <a:r>
              <a:rPr lang="en-US" sz="1867" dirty="0">
                <a:solidFill>
                  <a:srgbClr val="4D4D4D"/>
                </a:solidFill>
                <a:latin typeface="+mj-lt"/>
                <a:ea typeface="Lato" pitchFamily="34" charset="-122"/>
                <a:cs typeface="Lato" pitchFamily="34" charset="-120"/>
              </a:rPr>
              <a:t>Smart technologies </a:t>
            </a:r>
          </a:p>
        </p:txBody>
      </p:sp>
      <p:sp>
        <p:nvSpPr>
          <p:cNvPr id="26" name="Object 25"/>
          <p:cNvSpPr/>
          <p:nvPr/>
        </p:nvSpPr>
        <p:spPr>
          <a:xfrm>
            <a:off x="6210913" y="5711914"/>
            <a:ext cx="133319" cy="133317"/>
          </a:xfrm>
          <a:prstGeom prst="ellipse">
            <a:avLst/>
          </a:prstGeom>
          <a:solidFill>
            <a:srgbClr val="1E858B"/>
          </a:solidFill>
        </p:spPr>
      </p:sp>
      <p:sp>
        <p:nvSpPr>
          <p:cNvPr id="27" name="Object 26"/>
          <p:cNvSpPr/>
          <p:nvPr/>
        </p:nvSpPr>
        <p:spPr>
          <a:xfrm>
            <a:off x="6439489" y="5642481"/>
            <a:ext cx="1906428" cy="526423"/>
          </a:xfrm>
          <a:prstGeom prst="rect">
            <a:avLst/>
          </a:prstGeom>
          <a:noFill/>
        </p:spPr>
        <p:txBody>
          <a:bodyPr wrap="square" lIns="0" tIns="0" rIns="0" bIns="0" rtlCol="0" anchor="t"/>
          <a:lstStyle/>
          <a:p>
            <a:pPr algn="ctr" defTabSz="914377">
              <a:lnSpc>
                <a:spcPts val="2075"/>
              </a:lnSpc>
              <a:defRPr/>
            </a:pPr>
            <a:r>
              <a:rPr lang="en-US" sz="1867" dirty="0">
                <a:solidFill>
                  <a:srgbClr val="4D4D4D"/>
                </a:solidFill>
                <a:latin typeface="+mj-lt"/>
                <a:ea typeface="Lato" pitchFamily="34" charset="-122"/>
                <a:cs typeface="Lato" pitchFamily="34" charset="-120"/>
              </a:rPr>
              <a:t>Methods for data integration</a:t>
            </a:r>
          </a:p>
        </p:txBody>
      </p:sp>
      <p:sp>
        <p:nvSpPr>
          <p:cNvPr id="28" name="Object 27"/>
          <p:cNvSpPr/>
          <p:nvPr/>
        </p:nvSpPr>
        <p:spPr>
          <a:xfrm>
            <a:off x="4611855" y="5711914"/>
            <a:ext cx="133319" cy="133317"/>
          </a:xfrm>
          <a:prstGeom prst="ellipse">
            <a:avLst/>
          </a:prstGeom>
          <a:solidFill>
            <a:srgbClr val="1E858B"/>
          </a:solidFill>
        </p:spPr>
      </p:sp>
      <p:sp>
        <p:nvSpPr>
          <p:cNvPr id="29" name="Object 28"/>
          <p:cNvSpPr/>
          <p:nvPr/>
        </p:nvSpPr>
        <p:spPr>
          <a:xfrm>
            <a:off x="3199833" y="5687078"/>
            <a:ext cx="1246511" cy="526423"/>
          </a:xfrm>
          <a:prstGeom prst="rect">
            <a:avLst/>
          </a:prstGeom>
          <a:noFill/>
        </p:spPr>
        <p:txBody>
          <a:bodyPr wrap="square" lIns="0" tIns="0" rIns="0" bIns="0" rtlCol="0" anchor="t"/>
          <a:lstStyle/>
          <a:p>
            <a:pPr algn="ctr" defTabSz="914377">
              <a:lnSpc>
                <a:spcPts val="2075"/>
              </a:lnSpc>
              <a:defRPr/>
            </a:pPr>
            <a:r>
              <a:rPr lang="en-US" sz="1867" dirty="0">
                <a:solidFill>
                  <a:srgbClr val="4D4D4D"/>
                </a:solidFill>
                <a:latin typeface="+mj-lt"/>
                <a:ea typeface="Lato" pitchFamily="34" charset="-122"/>
                <a:cs typeface="Lato" pitchFamily="34" charset="-120"/>
              </a:rPr>
              <a:t>Geospatial capabilities</a:t>
            </a:r>
          </a:p>
        </p:txBody>
      </p:sp>
      <p:sp>
        <p:nvSpPr>
          <p:cNvPr id="30" name="Object 29"/>
          <p:cNvSpPr/>
          <p:nvPr/>
        </p:nvSpPr>
        <p:spPr>
          <a:xfrm>
            <a:off x="3614957" y="4461772"/>
            <a:ext cx="133319" cy="133317"/>
          </a:xfrm>
          <a:prstGeom prst="ellipse">
            <a:avLst/>
          </a:prstGeom>
          <a:solidFill>
            <a:srgbClr val="1E858B"/>
          </a:solidFill>
        </p:spPr>
      </p:sp>
      <p:sp>
        <p:nvSpPr>
          <p:cNvPr id="31" name="Object 30"/>
          <p:cNvSpPr/>
          <p:nvPr/>
        </p:nvSpPr>
        <p:spPr>
          <a:xfrm>
            <a:off x="2807513" y="4392355"/>
            <a:ext cx="712292" cy="263211"/>
          </a:xfrm>
          <a:prstGeom prst="rect">
            <a:avLst/>
          </a:prstGeom>
          <a:noFill/>
        </p:spPr>
        <p:txBody>
          <a:bodyPr wrap="square" lIns="0" tIns="0" rIns="0" bIns="0" rtlCol="0" anchor="t"/>
          <a:lstStyle/>
          <a:p>
            <a:pPr algn="r" defTabSz="914377">
              <a:lnSpc>
                <a:spcPts val="2075"/>
              </a:lnSpc>
              <a:defRPr/>
            </a:pPr>
            <a:r>
              <a:rPr lang="en-US" sz="1867" dirty="0">
                <a:solidFill>
                  <a:srgbClr val="4D4D4D"/>
                </a:solidFill>
                <a:latin typeface="+mj-lt"/>
                <a:ea typeface="Lato" pitchFamily="34" charset="-122"/>
                <a:cs typeface="Lato" pitchFamily="34" charset="-120"/>
              </a:rPr>
              <a:t>Cloud</a:t>
            </a:r>
            <a:r>
              <a:rPr lang="en-US" sz="1800" dirty="0">
                <a:solidFill>
                  <a:srgbClr val="4D4D4D"/>
                </a:solidFill>
                <a:latin typeface="Lato" pitchFamily="34" charset="0"/>
                <a:ea typeface="Lato" pitchFamily="34" charset="-122"/>
                <a:cs typeface="Lato" pitchFamily="34" charset="-120"/>
              </a:rPr>
              <a:t> </a:t>
            </a:r>
            <a:endParaRPr lang="en-US" sz="1800" dirty="0">
              <a:solidFill>
                <a:prstClr val="black"/>
              </a:solidFill>
            </a:endParaRPr>
          </a:p>
        </p:txBody>
      </p:sp>
      <p:sp>
        <p:nvSpPr>
          <p:cNvPr id="32" name="Object 31"/>
          <p:cNvSpPr/>
          <p:nvPr/>
        </p:nvSpPr>
        <p:spPr>
          <a:xfrm>
            <a:off x="3970719" y="2902888"/>
            <a:ext cx="133319" cy="133317"/>
          </a:xfrm>
          <a:prstGeom prst="ellipse">
            <a:avLst/>
          </a:prstGeom>
          <a:solidFill>
            <a:srgbClr val="1E858B"/>
          </a:solidFill>
        </p:spPr>
      </p:sp>
      <p:sp>
        <p:nvSpPr>
          <p:cNvPr id="33" name="Object 32"/>
          <p:cNvSpPr/>
          <p:nvPr/>
        </p:nvSpPr>
        <p:spPr>
          <a:xfrm>
            <a:off x="2875771" y="2833387"/>
            <a:ext cx="827516" cy="263211"/>
          </a:xfrm>
          <a:prstGeom prst="rect">
            <a:avLst/>
          </a:prstGeom>
          <a:noFill/>
        </p:spPr>
        <p:txBody>
          <a:bodyPr wrap="square" lIns="0" tIns="0" rIns="0" bIns="0" rtlCol="0" anchor="t"/>
          <a:lstStyle/>
          <a:p>
            <a:pPr algn="r" defTabSz="914377">
              <a:lnSpc>
                <a:spcPts val="2075"/>
              </a:lnSpc>
              <a:defRPr/>
            </a:pPr>
            <a:r>
              <a:rPr lang="en-US" sz="1800" dirty="0">
                <a:solidFill>
                  <a:srgbClr val="4D4D4D"/>
                </a:solidFill>
                <a:latin typeface="+mj-lt"/>
                <a:ea typeface="Lato" pitchFamily="34" charset="-122"/>
                <a:cs typeface="Lato" pitchFamily="34" charset="-120"/>
              </a:rPr>
              <a:t>Quality</a:t>
            </a:r>
            <a:endParaRPr lang="en-US" sz="1800" dirty="0">
              <a:solidFill>
                <a:prstClr val="black"/>
              </a:solidFill>
              <a:latin typeface="+mj-lt"/>
            </a:endParaRPr>
          </a:p>
        </p:txBody>
      </p:sp>
      <p:sp>
        <p:nvSpPr>
          <p:cNvPr id="36" name="Tijdelijke aanduiding voor tekst 3"/>
          <p:cNvSpPr txBox="1">
            <a:spLocks/>
          </p:cNvSpPr>
          <p:nvPr/>
        </p:nvSpPr>
        <p:spPr>
          <a:xfrm>
            <a:off x="623392" y="452670"/>
            <a:ext cx="10177131" cy="105611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nl-NL" sz="3733" dirty="0"/>
          </a:p>
        </p:txBody>
      </p:sp>
      <p:sp>
        <p:nvSpPr>
          <p:cNvPr id="3" name="Title 2">
            <a:extLst>
              <a:ext uri="{FF2B5EF4-FFF2-40B4-BE49-F238E27FC236}">
                <a16:creationId xmlns:a16="http://schemas.microsoft.com/office/drawing/2014/main" id="{72DF69C0-80B4-41AB-1E89-663D23107181}"/>
              </a:ext>
            </a:extLst>
          </p:cNvPr>
          <p:cNvSpPr>
            <a:spLocks noGrp="1"/>
          </p:cNvSpPr>
          <p:nvPr>
            <p:ph type="title"/>
          </p:nvPr>
        </p:nvSpPr>
        <p:spPr>
          <a:xfrm>
            <a:off x="947856" y="364612"/>
            <a:ext cx="10515600" cy="782357"/>
          </a:xfrm>
        </p:spPr>
        <p:txBody>
          <a:bodyPr/>
          <a:lstStyle/>
          <a:p>
            <a:r>
              <a:rPr lang="fr-BE" sz="3600" dirty="0" err="1"/>
              <a:t>Methodological</a:t>
            </a:r>
            <a:r>
              <a:rPr lang="fr-BE" sz="3600" dirty="0"/>
              <a:t> and </a:t>
            </a:r>
            <a:r>
              <a:rPr lang="fr-BE" sz="3600" dirty="0" err="1"/>
              <a:t>Technological</a:t>
            </a:r>
            <a:r>
              <a:rPr lang="fr-BE" sz="3600" dirty="0"/>
              <a:t> innovations</a:t>
            </a:r>
          </a:p>
        </p:txBody>
      </p:sp>
    </p:spTree>
    <p:extLst>
      <p:ext uri="{BB962C8B-B14F-4D97-AF65-F5344CB8AC3E}">
        <p14:creationId xmlns:p14="http://schemas.microsoft.com/office/powerpoint/2010/main" val="597881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E2C265-7792-0F5B-1780-511F8CEC55BB}"/>
              </a:ext>
            </a:extLst>
          </p:cNvPr>
          <p:cNvSpPr>
            <a:spLocks noGrp="1"/>
          </p:cNvSpPr>
          <p:nvPr>
            <p:ph type="title"/>
          </p:nvPr>
        </p:nvSpPr>
        <p:spPr/>
        <p:txBody>
          <a:bodyPr/>
          <a:lstStyle/>
          <a:p>
            <a:r>
              <a:rPr lang="en-US" dirty="0"/>
              <a:t>AI/ML One-Stop-Shop for NSIs</a:t>
            </a:r>
            <a:endParaRPr lang="fr-BE" dirty="0"/>
          </a:p>
        </p:txBody>
      </p:sp>
      <p:sp>
        <p:nvSpPr>
          <p:cNvPr id="2" name="Content Placeholder 1"/>
          <p:cNvSpPr>
            <a:spLocks noGrp="1"/>
          </p:cNvSpPr>
          <p:nvPr>
            <p:ph type="body" idx="1"/>
          </p:nvPr>
        </p:nvSpPr>
        <p:spPr/>
        <p:txBody>
          <a:bodyPr>
            <a:noAutofit/>
          </a:bodyPr>
          <a:lstStyle/>
          <a:p>
            <a:pPr marL="0" indent="0">
              <a:buNone/>
            </a:pPr>
            <a:r>
              <a:rPr lang="en-GB" b="1" dirty="0">
                <a:solidFill>
                  <a:srgbClr val="271D6C"/>
                </a:solidFill>
              </a:rPr>
              <a:t>A single-entry point for NSIs staff</a:t>
            </a:r>
            <a:endParaRPr lang="en-IE" b="1" dirty="0">
              <a:solidFill>
                <a:srgbClr val="271D6C"/>
              </a:solidFill>
            </a:endParaRPr>
          </a:p>
          <a:p>
            <a:r>
              <a:rPr lang="en-GB" dirty="0">
                <a:solidFill>
                  <a:srgbClr val="271D6C"/>
                </a:solidFill>
              </a:rPr>
              <a:t>Sandbox infrastructure to test and pilot AI/ML approaches together with training and coaching</a:t>
            </a:r>
            <a:endParaRPr lang="en-IE" dirty="0">
              <a:solidFill>
                <a:srgbClr val="271D6C"/>
              </a:solidFill>
            </a:endParaRPr>
          </a:p>
          <a:p>
            <a:pPr lvl="0">
              <a:defRPr/>
            </a:pPr>
            <a:r>
              <a:rPr lang="en-GB" dirty="0">
                <a:solidFill>
                  <a:srgbClr val="271D6C"/>
                </a:solidFill>
              </a:rPr>
              <a:t>Reference implementation of AI approaches in the production of official statistics (e.g. information extraction, data editing and imputation, automatic coding, use of LLM to support users of statistics)</a:t>
            </a:r>
            <a:endParaRPr lang="en-IE" dirty="0">
              <a:solidFill>
                <a:srgbClr val="271D6C"/>
              </a:solidFill>
            </a:endParaRPr>
          </a:p>
          <a:p>
            <a:r>
              <a:rPr lang="en-GB" dirty="0">
                <a:solidFill>
                  <a:srgbClr val="271D6C"/>
                </a:solidFill>
              </a:rPr>
              <a:t>Communities to share ideas, experiences, success stories and lessons learned to stimulate innovation </a:t>
            </a:r>
            <a:br>
              <a:rPr lang="en-GB" dirty="0">
                <a:solidFill>
                  <a:srgbClr val="271D6C"/>
                </a:solidFill>
              </a:rPr>
            </a:br>
            <a:r>
              <a:rPr lang="en-GB" dirty="0">
                <a:solidFill>
                  <a:srgbClr val="271D6C"/>
                </a:solidFill>
              </a:rPr>
              <a:t>based on the use of AI/ML. </a:t>
            </a:r>
            <a:endParaRPr lang="en-IE" dirty="0">
              <a:solidFill>
                <a:srgbClr val="271D6C"/>
              </a:solidFill>
            </a:endParaRPr>
          </a:p>
          <a:p>
            <a:r>
              <a:rPr lang="en-GB" dirty="0">
                <a:solidFill>
                  <a:srgbClr val="271D6C"/>
                </a:solidFill>
              </a:rPr>
              <a:t>Best practices to facilitate the transition from development and </a:t>
            </a:r>
            <a:br>
              <a:rPr lang="en-GB" dirty="0">
                <a:solidFill>
                  <a:srgbClr val="271D6C"/>
                </a:solidFill>
              </a:rPr>
            </a:br>
            <a:r>
              <a:rPr lang="en-GB" dirty="0">
                <a:solidFill>
                  <a:srgbClr val="271D6C"/>
                </a:solidFill>
              </a:rPr>
              <a:t>experimentation of AI/ML-based solutions to industrialisation and production</a:t>
            </a:r>
          </a:p>
          <a:p>
            <a:r>
              <a:rPr lang="en-GB" dirty="0">
                <a:solidFill>
                  <a:srgbClr val="271D6C"/>
                </a:solidFill>
              </a:rPr>
              <a:t>Time horizon: 2024-2028</a:t>
            </a:r>
            <a:endParaRPr lang="en-IE" dirty="0">
              <a:solidFill>
                <a:srgbClr val="271D6C"/>
              </a:solidFill>
            </a:endParaRPr>
          </a:p>
        </p:txBody>
      </p:sp>
      <p:pic>
        <p:nvPicPr>
          <p:cNvPr id="5" name="Picture 4" descr="A close up of a button&#10;&#10;Description automatically generated">
            <a:extLst>
              <a:ext uri="{FF2B5EF4-FFF2-40B4-BE49-F238E27FC236}">
                <a16:creationId xmlns:a16="http://schemas.microsoft.com/office/drawing/2014/main" id="{315DB15E-C8CF-0841-C8C2-C7AB8A18CE7A}"/>
              </a:ext>
            </a:extLst>
          </p:cNvPr>
          <p:cNvPicPr>
            <a:picLocks noChangeAspect="1"/>
          </p:cNvPicPr>
          <p:nvPr/>
        </p:nvPicPr>
        <p:blipFill>
          <a:blip r:embed="rId2"/>
          <a:stretch>
            <a:fillRect/>
          </a:stretch>
        </p:blipFill>
        <p:spPr>
          <a:xfrm>
            <a:off x="8705908" y="262449"/>
            <a:ext cx="3157412" cy="1776044"/>
          </a:xfrm>
          <a:prstGeom prst="rect">
            <a:avLst/>
          </a:prstGeom>
        </p:spPr>
      </p:pic>
    </p:spTree>
    <p:extLst>
      <p:ext uri="{BB962C8B-B14F-4D97-AF65-F5344CB8AC3E}">
        <p14:creationId xmlns:p14="http://schemas.microsoft.com/office/powerpoint/2010/main" val="178880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07DB14-7B35-DFDD-A554-D35A4283B21C}"/>
              </a:ext>
            </a:extLst>
          </p:cNvPr>
          <p:cNvPicPr>
            <a:picLocks noChangeAspect="1"/>
          </p:cNvPicPr>
          <p:nvPr/>
        </p:nvPicPr>
        <p:blipFill>
          <a:blip r:embed="rId3"/>
          <a:stretch>
            <a:fillRect/>
          </a:stretch>
        </p:blipFill>
        <p:spPr>
          <a:xfrm>
            <a:off x="9010883" y="2312019"/>
            <a:ext cx="2790825" cy="2667000"/>
          </a:xfrm>
          <a:prstGeom prst="rect">
            <a:avLst/>
          </a:prstGeom>
        </p:spPr>
      </p:pic>
      <p:sp>
        <p:nvSpPr>
          <p:cNvPr id="2" name="Slide Number Placeholder 1">
            <a:extLst>
              <a:ext uri="{FF2B5EF4-FFF2-40B4-BE49-F238E27FC236}">
                <a16:creationId xmlns:a16="http://schemas.microsoft.com/office/drawing/2014/main" id="{2BA58385-7492-005B-0332-5F6A1ABBD07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2</a:t>
            </a:fld>
            <a:endParaRPr lang="en-GB"/>
          </a:p>
        </p:txBody>
      </p:sp>
      <p:sp>
        <p:nvSpPr>
          <p:cNvPr id="3" name="Title 2">
            <a:extLst>
              <a:ext uri="{FF2B5EF4-FFF2-40B4-BE49-F238E27FC236}">
                <a16:creationId xmlns:a16="http://schemas.microsoft.com/office/drawing/2014/main" id="{1709686C-9EA8-C85B-880D-1617502778D1}"/>
              </a:ext>
            </a:extLst>
          </p:cNvPr>
          <p:cNvSpPr>
            <a:spLocks noGrp="1"/>
          </p:cNvSpPr>
          <p:nvPr>
            <p:ph type="title"/>
          </p:nvPr>
        </p:nvSpPr>
        <p:spPr/>
        <p:txBody>
          <a:bodyPr/>
          <a:lstStyle/>
          <a:p>
            <a:r>
              <a:rPr lang="en-IE" dirty="0"/>
              <a:t>Main developments in modernisation</a:t>
            </a:r>
          </a:p>
        </p:txBody>
      </p:sp>
      <p:sp>
        <p:nvSpPr>
          <p:cNvPr id="4" name="Text Placeholder 3">
            <a:extLst>
              <a:ext uri="{FF2B5EF4-FFF2-40B4-BE49-F238E27FC236}">
                <a16:creationId xmlns:a16="http://schemas.microsoft.com/office/drawing/2014/main" id="{EF8B9840-8DD4-8D36-874D-A5B9541C01E2}"/>
              </a:ext>
            </a:extLst>
          </p:cNvPr>
          <p:cNvSpPr>
            <a:spLocks noGrp="1"/>
          </p:cNvSpPr>
          <p:nvPr>
            <p:ph type="body" idx="1"/>
          </p:nvPr>
        </p:nvSpPr>
        <p:spPr>
          <a:xfrm>
            <a:off x="838200" y="1825625"/>
            <a:ext cx="9432073" cy="3881904"/>
          </a:xfrm>
        </p:spPr>
        <p:txBody>
          <a:bodyPr/>
          <a:lstStyle/>
          <a:p>
            <a:pPr>
              <a:spcAft>
                <a:spcPts val="600"/>
              </a:spcAft>
            </a:pPr>
            <a:endParaRPr lang="en-IE" sz="3600" dirty="0"/>
          </a:p>
          <a:p>
            <a:pPr marL="76200" indent="0">
              <a:spcAft>
                <a:spcPts val="600"/>
              </a:spcAft>
              <a:buNone/>
            </a:pPr>
            <a:r>
              <a:rPr lang="en-IE" sz="3600" dirty="0"/>
              <a:t>1. Revision of Regulation 223/2009 </a:t>
            </a:r>
          </a:p>
          <a:p>
            <a:pPr marL="76200" indent="0">
              <a:spcAft>
                <a:spcPts val="600"/>
              </a:spcAft>
              <a:buNone/>
            </a:pPr>
            <a:r>
              <a:rPr lang="en-US" sz="3600" dirty="0"/>
              <a:t>2. </a:t>
            </a:r>
            <a:r>
              <a:rPr lang="en-150" sz="3600" dirty="0"/>
              <a:t>Developments in quality</a:t>
            </a:r>
            <a:r>
              <a:rPr lang="en-US" sz="3600" dirty="0"/>
              <a:t> </a:t>
            </a:r>
          </a:p>
          <a:p>
            <a:pPr marL="76200" indent="0">
              <a:spcAft>
                <a:spcPts val="600"/>
              </a:spcAft>
              <a:buNone/>
            </a:pPr>
            <a:r>
              <a:rPr lang="en-US" sz="3600" dirty="0"/>
              <a:t>3. Use of new data sources</a:t>
            </a:r>
          </a:p>
          <a:p>
            <a:pPr marL="76200" indent="0">
              <a:spcAft>
                <a:spcPts val="600"/>
              </a:spcAft>
              <a:buNone/>
            </a:pPr>
            <a:r>
              <a:rPr lang="en-IE" sz="3600" dirty="0"/>
              <a:t>4. ESS Innovation agenda</a:t>
            </a:r>
          </a:p>
        </p:txBody>
      </p:sp>
    </p:spTree>
    <p:extLst>
      <p:ext uri="{BB962C8B-B14F-4D97-AF65-F5344CB8AC3E}">
        <p14:creationId xmlns:p14="http://schemas.microsoft.com/office/powerpoint/2010/main" val="2379139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D8011A-4863-0205-45A4-A3CE683079CB}"/>
              </a:ext>
            </a:extLst>
          </p:cNvPr>
          <p:cNvSpPr>
            <a:spLocks noGrp="1"/>
          </p:cNvSpPr>
          <p:nvPr>
            <p:ph type="title"/>
          </p:nvPr>
        </p:nvSpPr>
        <p:spPr/>
        <p:txBody>
          <a:bodyPr/>
          <a:lstStyle/>
          <a:p>
            <a:r>
              <a:rPr lang="fr-BE" dirty="0" err="1"/>
              <a:t>Implementing</a:t>
            </a:r>
            <a:r>
              <a:rPr lang="fr-BE" dirty="0"/>
              <a:t> Smart </a:t>
            </a:r>
            <a:r>
              <a:rPr lang="fr-BE" dirty="0" err="1"/>
              <a:t>Surveys</a:t>
            </a:r>
            <a:endParaRPr lang="fr-BE" dirty="0"/>
          </a:p>
        </p:txBody>
      </p:sp>
      <p:sp>
        <p:nvSpPr>
          <p:cNvPr id="2" name="Content Placeholder 1"/>
          <p:cNvSpPr>
            <a:spLocks noGrp="1"/>
          </p:cNvSpPr>
          <p:nvPr>
            <p:ph type="body" idx="1"/>
          </p:nvPr>
        </p:nvSpPr>
        <p:spPr>
          <a:xfrm>
            <a:off x="592190" y="2493236"/>
            <a:ext cx="11007619" cy="3881904"/>
          </a:xfrm>
        </p:spPr>
        <p:txBody>
          <a:bodyPr>
            <a:normAutofit/>
          </a:bodyPr>
          <a:lstStyle/>
          <a:p>
            <a:r>
              <a:rPr lang="en-US" sz="2667" dirty="0">
                <a:solidFill>
                  <a:srgbClr val="271D6C"/>
                </a:solidFill>
              </a:rPr>
              <a:t>Applied research (NSIs, universities) to advance, develop and demonstrate the concept of smart surveys i.e., use of smart devices combining active and interactive data collection</a:t>
            </a:r>
          </a:p>
          <a:p>
            <a:r>
              <a:rPr lang="en-US" sz="2667" dirty="0">
                <a:solidFill>
                  <a:srgbClr val="271D6C"/>
                </a:solidFill>
              </a:rPr>
              <a:t>Identify the sharable components of the solutions that could be further developed and used among the NSIs</a:t>
            </a:r>
          </a:p>
          <a:p>
            <a:r>
              <a:rPr lang="en-US" sz="2667" dirty="0">
                <a:solidFill>
                  <a:srgbClr val="271D6C"/>
                </a:solidFill>
              </a:rPr>
              <a:t>Identify and promote good practices for privacy and communication methods for engaging respondents.</a:t>
            </a:r>
          </a:p>
          <a:p>
            <a:r>
              <a:rPr lang="en-US" sz="2667" dirty="0">
                <a:solidFill>
                  <a:srgbClr val="271D6C"/>
                </a:solidFill>
              </a:rPr>
              <a:t>Time horizon (2023-25) </a:t>
            </a:r>
          </a:p>
        </p:txBody>
      </p:sp>
      <p:pic>
        <p:nvPicPr>
          <p:cNvPr id="3" name="Afbeelding 2"/>
          <p:cNvPicPr>
            <a:picLocks noChangeAspect="1"/>
          </p:cNvPicPr>
          <p:nvPr/>
        </p:nvPicPr>
        <p:blipFill>
          <a:blip r:embed="rId3"/>
          <a:stretch>
            <a:fillRect/>
          </a:stretch>
        </p:blipFill>
        <p:spPr>
          <a:xfrm>
            <a:off x="8935682" y="342740"/>
            <a:ext cx="2941127" cy="1647031"/>
          </a:xfrm>
          <a:prstGeom prst="rect">
            <a:avLst/>
          </a:prstGeom>
        </p:spPr>
      </p:pic>
    </p:spTree>
    <p:extLst>
      <p:ext uri="{BB962C8B-B14F-4D97-AF65-F5344CB8AC3E}">
        <p14:creationId xmlns:p14="http://schemas.microsoft.com/office/powerpoint/2010/main" val="941093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668DF3-4DBE-F9A8-F268-814E79F0AB4D}"/>
              </a:ext>
            </a:extLst>
          </p:cNvPr>
          <p:cNvSpPr>
            <a:spLocks noGrp="1"/>
          </p:cNvSpPr>
          <p:nvPr>
            <p:ph type="title"/>
          </p:nvPr>
        </p:nvSpPr>
        <p:spPr/>
        <p:txBody>
          <a:bodyPr/>
          <a:lstStyle/>
          <a:p>
            <a:r>
              <a:rPr lang="fr-BE" dirty="0" err="1"/>
              <a:t>Privacy</a:t>
            </a:r>
            <a:r>
              <a:rPr lang="fr-BE" dirty="0"/>
              <a:t> </a:t>
            </a:r>
            <a:r>
              <a:rPr lang="fr-BE" dirty="0" err="1"/>
              <a:t>Enhancing</a:t>
            </a:r>
            <a:r>
              <a:rPr lang="fr-BE" dirty="0"/>
              <a:t> Techniques </a:t>
            </a:r>
          </a:p>
        </p:txBody>
      </p:sp>
      <p:sp>
        <p:nvSpPr>
          <p:cNvPr id="2" name="Content Placeholder 1"/>
          <p:cNvSpPr>
            <a:spLocks noGrp="1"/>
          </p:cNvSpPr>
          <p:nvPr>
            <p:ph type="body" idx="1"/>
          </p:nvPr>
        </p:nvSpPr>
        <p:spPr>
          <a:xfrm>
            <a:off x="877204" y="2380253"/>
            <a:ext cx="10905699" cy="3881904"/>
          </a:xfrm>
        </p:spPr>
        <p:txBody>
          <a:bodyPr>
            <a:noAutofit/>
          </a:bodyPr>
          <a:lstStyle/>
          <a:p>
            <a:pPr>
              <a:lnSpc>
                <a:spcPct val="110000"/>
              </a:lnSpc>
            </a:pPr>
            <a:r>
              <a:rPr lang="en-IE" dirty="0">
                <a:solidFill>
                  <a:srgbClr val="271D6C"/>
                </a:solidFill>
              </a:rPr>
              <a:t>Accelerating the adoption of Privacy Enhancing Technologies (PET) with the ESS as an alternative to direct exchange of personal data between different organisations, lowering privacy and security risks, improving acceptance by data providers and general public. </a:t>
            </a:r>
          </a:p>
          <a:p>
            <a:pPr>
              <a:lnSpc>
                <a:spcPct val="110000"/>
              </a:lnSpc>
            </a:pPr>
            <a:r>
              <a:rPr lang="en-IE" dirty="0">
                <a:solidFill>
                  <a:srgbClr val="271D6C"/>
                </a:solidFill>
              </a:rPr>
              <a:t>Build a shared PET infrastructure based on the concept of Multi-Party Secure Private Computing-as-a-Service (</a:t>
            </a:r>
            <a:r>
              <a:rPr lang="en-IE" dirty="0" err="1">
                <a:solidFill>
                  <a:srgbClr val="271D6C"/>
                </a:solidFill>
              </a:rPr>
              <a:t>MPSPCaaS</a:t>
            </a:r>
            <a:r>
              <a:rPr lang="en-IE" dirty="0">
                <a:solidFill>
                  <a:srgbClr val="271D6C"/>
                </a:solidFill>
              </a:rPr>
              <a:t>). </a:t>
            </a:r>
          </a:p>
          <a:p>
            <a:pPr>
              <a:lnSpc>
                <a:spcPct val="110000"/>
              </a:lnSpc>
            </a:pPr>
            <a:r>
              <a:rPr lang="en-IE" dirty="0">
                <a:solidFill>
                  <a:srgbClr val="271D6C"/>
                </a:solidFill>
              </a:rPr>
              <a:t>Detailed specification, feasibility analysis, prototyping and demonstration (2025-26) - IT procurement and piloting (2026 onwards)</a:t>
            </a:r>
          </a:p>
          <a:p>
            <a:endParaRPr lang="en-IE" dirty="0">
              <a:solidFill>
                <a:srgbClr val="271D6C"/>
              </a:solidFill>
            </a:endParaRPr>
          </a:p>
        </p:txBody>
      </p:sp>
      <p:sp>
        <p:nvSpPr>
          <p:cNvPr id="4" name="Tijdelijke aanduiding voor tekst 3"/>
          <p:cNvSpPr txBox="1">
            <a:spLocks/>
          </p:cNvSpPr>
          <p:nvPr/>
        </p:nvSpPr>
        <p:spPr>
          <a:xfrm>
            <a:off x="623392" y="452670"/>
            <a:ext cx="10177131" cy="105611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nl-NL" sz="3733" dirty="0"/>
          </a:p>
        </p:txBody>
      </p:sp>
      <p:pic>
        <p:nvPicPr>
          <p:cNvPr id="3" name="Afbeelding 2"/>
          <p:cNvPicPr>
            <a:picLocks noChangeAspect="1"/>
          </p:cNvPicPr>
          <p:nvPr/>
        </p:nvPicPr>
        <p:blipFill>
          <a:blip r:embed="rId3"/>
          <a:stretch>
            <a:fillRect/>
          </a:stretch>
        </p:blipFill>
        <p:spPr>
          <a:xfrm>
            <a:off x="9412283" y="172116"/>
            <a:ext cx="1897393" cy="1897393"/>
          </a:xfrm>
          <a:prstGeom prst="rect">
            <a:avLst/>
          </a:prstGeom>
        </p:spPr>
      </p:pic>
    </p:spTree>
    <p:extLst>
      <p:ext uri="{BB962C8B-B14F-4D97-AF65-F5344CB8AC3E}">
        <p14:creationId xmlns:p14="http://schemas.microsoft.com/office/powerpoint/2010/main" val="2253584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125D6606-B948-480E-8073-0D84A45C63E7}"/>
              </a:ext>
            </a:extLst>
          </p:cNvPr>
          <p:cNvGrpSpPr/>
          <p:nvPr/>
        </p:nvGrpSpPr>
        <p:grpSpPr>
          <a:xfrm>
            <a:off x="143339" y="1700808"/>
            <a:ext cx="7166776" cy="4826921"/>
            <a:chOff x="3186134" y="1888744"/>
            <a:chExt cx="5529799" cy="3649703"/>
          </a:xfrm>
        </p:grpSpPr>
        <p:sp>
          <p:nvSpPr>
            <p:cNvPr id="4" name="Trapezoid 3">
              <a:extLst>
                <a:ext uri="{FF2B5EF4-FFF2-40B4-BE49-F238E27FC236}">
                  <a16:creationId xmlns:a16="http://schemas.microsoft.com/office/drawing/2014/main" id="{493BAC93-BCCB-445D-BC2F-C102771577AD}"/>
                </a:ext>
              </a:extLst>
            </p:cNvPr>
            <p:cNvSpPr/>
            <p:nvPr/>
          </p:nvSpPr>
          <p:spPr>
            <a:xfrm>
              <a:off x="3508976" y="4011627"/>
              <a:ext cx="5201859" cy="1284224"/>
            </a:xfrm>
            <a:prstGeom prst="trapezoid">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grpSp>
          <p:nvGrpSpPr>
            <p:cNvPr id="5" name="Group 4">
              <a:extLst>
                <a:ext uri="{FF2B5EF4-FFF2-40B4-BE49-F238E27FC236}">
                  <a16:creationId xmlns:a16="http://schemas.microsoft.com/office/drawing/2014/main" id="{C65BCD15-454C-4D02-8192-2DD22F86558E}"/>
                </a:ext>
              </a:extLst>
            </p:cNvPr>
            <p:cNvGrpSpPr/>
            <p:nvPr/>
          </p:nvGrpSpPr>
          <p:grpSpPr>
            <a:xfrm>
              <a:off x="3186134" y="1888744"/>
              <a:ext cx="5524704" cy="3323725"/>
              <a:chOff x="2962275" y="2316054"/>
              <a:chExt cx="5524704" cy="3650488"/>
            </a:xfrm>
          </p:grpSpPr>
          <p:grpSp>
            <p:nvGrpSpPr>
              <p:cNvPr id="6" name="Group 5">
                <a:extLst>
                  <a:ext uri="{FF2B5EF4-FFF2-40B4-BE49-F238E27FC236}">
                    <a16:creationId xmlns:a16="http://schemas.microsoft.com/office/drawing/2014/main" id="{A2B8216E-65D2-4DB5-8895-B6E78EF13301}"/>
                  </a:ext>
                </a:extLst>
              </p:cNvPr>
              <p:cNvGrpSpPr/>
              <p:nvPr/>
            </p:nvGrpSpPr>
            <p:grpSpPr>
              <a:xfrm>
                <a:off x="2962275" y="2353861"/>
                <a:ext cx="5485495" cy="3612681"/>
                <a:chOff x="30744" y="1838564"/>
                <a:chExt cx="6571731" cy="3934603"/>
              </a:xfrm>
            </p:grpSpPr>
            <p:sp>
              <p:nvSpPr>
                <p:cNvPr id="25" name="Freeform 6">
                  <a:extLst>
                    <a:ext uri="{FF2B5EF4-FFF2-40B4-BE49-F238E27FC236}">
                      <a16:creationId xmlns:a16="http://schemas.microsoft.com/office/drawing/2014/main" id="{91F9B0A8-E8A2-44E9-9610-B419C3C7E55D}"/>
                    </a:ext>
                  </a:extLst>
                </p:cNvPr>
                <p:cNvSpPr>
                  <a:spLocks noEditPoints="1"/>
                </p:cNvSpPr>
                <p:nvPr/>
              </p:nvSpPr>
              <p:spPr bwMode="gray">
                <a:xfrm flipV="1">
                  <a:off x="417518" y="1838564"/>
                  <a:ext cx="6184957" cy="3934603"/>
                </a:xfrm>
                <a:custGeom>
                  <a:avLst/>
                  <a:gdLst/>
                  <a:ahLst/>
                  <a:cxnLst>
                    <a:cxn ang="0">
                      <a:pos x="293" y="0"/>
                    </a:cxn>
                    <a:cxn ang="0">
                      <a:pos x="0" y="293"/>
                    </a:cxn>
                    <a:cxn ang="0">
                      <a:pos x="293" y="585"/>
                    </a:cxn>
                    <a:cxn ang="0">
                      <a:pos x="586" y="293"/>
                    </a:cxn>
                    <a:cxn ang="0">
                      <a:pos x="293" y="0"/>
                    </a:cxn>
                    <a:cxn ang="0">
                      <a:pos x="293" y="539"/>
                    </a:cxn>
                    <a:cxn ang="0">
                      <a:pos x="46" y="293"/>
                    </a:cxn>
                    <a:cxn ang="0">
                      <a:pos x="293" y="46"/>
                    </a:cxn>
                    <a:cxn ang="0">
                      <a:pos x="540" y="293"/>
                    </a:cxn>
                    <a:cxn ang="0">
                      <a:pos x="293" y="539"/>
                    </a:cxn>
                  </a:cxnLst>
                  <a:rect l="0" t="0" r="r" b="b"/>
                  <a:pathLst>
                    <a:path w="586" h="585">
                      <a:moveTo>
                        <a:pt x="293" y="0"/>
                      </a:moveTo>
                      <a:cubicBezTo>
                        <a:pt x="131" y="0"/>
                        <a:pt x="0" y="131"/>
                        <a:pt x="0" y="293"/>
                      </a:cubicBezTo>
                      <a:cubicBezTo>
                        <a:pt x="0" y="454"/>
                        <a:pt x="131" y="585"/>
                        <a:pt x="293" y="585"/>
                      </a:cubicBezTo>
                      <a:cubicBezTo>
                        <a:pt x="455" y="585"/>
                        <a:pt x="586" y="454"/>
                        <a:pt x="586" y="293"/>
                      </a:cubicBezTo>
                      <a:cubicBezTo>
                        <a:pt x="586" y="131"/>
                        <a:pt x="455" y="0"/>
                        <a:pt x="293" y="0"/>
                      </a:cubicBezTo>
                      <a:close/>
                      <a:moveTo>
                        <a:pt x="293" y="539"/>
                      </a:moveTo>
                      <a:cubicBezTo>
                        <a:pt x="157" y="539"/>
                        <a:pt x="46" y="429"/>
                        <a:pt x="46" y="293"/>
                      </a:cubicBezTo>
                      <a:cubicBezTo>
                        <a:pt x="46" y="156"/>
                        <a:pt x="157" y="46"/>
                        <a:pt x="293" y="46"/>
                      </a:cubicBezTo>
                      <a:cubicBezTo>
                        <a:pt x="429" y="46"/>
                        <a:pt x="540" y="156"/>
                        <a:pt x="540" y="293"/>
                      </a:cubicBezTo>
                      <a:cubicBezTo>
                        <a:pt x="540" y="429"/>
                        <a:pt x="429" y="539"/>
                        <a:pt x="293" y="539"/>
                      </a:cubicBezTo>
                      <a:close/>
                    </a:path>
                  </a:pathLst>
                </a:custGeom>
                <a:solidFill>
                  <a:srgbClr val="F4F4F4"/>
                </a:solidFill>
                <a:ln w="19050" cap="flat" cmpd="sng">
                  <a:solidFill>
                    <a:srgbClr val="FFFFFF"/>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fontAlgn="base">
                    <a:lnSpc>
                      <a:spcPct val="90000"/>
                    </a:lnSpc>
                    <a:spcBef>
                      <a:spcPct val="0"/>
                    </a:spcBef>
                    <a:spcAft>
                      <a:spcPct val="0"/>
                    </a:spcAft>
                    <a:defRPr/>
                  </a:pPr>
                  <a:endParaRPr lang="en-US" sz="1051" kern="0">
                    <a:solidFill>
                      <a:srgbClr val="000000"/>
                    </a:solidFill>
                    <a:latin typeface="Arial Black" panose="020B0A04020102020204" pitchFamily="34" charset="0"/>
                  </a:endParaRPr>
                </a:p>
              </p:txBody>
            </p:sp>
            <p:sp>
              <p:nvSpPr>
                <p:cNvPr id="26" name="Rectangle 25">
                  <a:extLst>
                    <a:ext uri="{FF2B5EF4-FFF2-40B4-BE49-F238E27FC236}">
                      <a16:creationId xmlns:a16="http://schemas.microsoft.com/office/drawing/2014/main" id="{C726B726-8FD9-44FB-B9EA-0A03731675D0}"/>
                    </a:ext>
                  </a:extLst>
                </p:cNvPr>
                <p:cNvSpPr/>
                <p:nvPr/>
              </p:nvSpPr>
              <p:spPr>
                <a:xfrm rot="20435053">
                  <a:off x="30744" y="2202512"/>
                  <a:ext cx="5009958" cy="2532087"/>
                </a:xfrm>
                <a:prstGeom prst="rect">
                  <a:avLst/>
                </a:prstGeom>
                <a:noFill/>
              </p:spPr>
              <p:txBody>
                <a:bodyPr spcFirstLastPara="1" wrap="none" lIns="91440" tIns="45720" rIns="91440" bIns="45720" numCol="1">
                  <a:prstTxWarp prst="textArchUp">
                    <a:avLst>
                      <a:gd name="adj" fmla="val 9745439"/>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fontAlgn="base">
                    <a:spcAft>
                      <a:spcPct val="0"/>
                    </a:spcAft>
                    <a:defRPr/>
                  </a:pPr>
                  <a:r>
                    <a:rPr lang="en-US" sz="1100" b="1" dirty="0">
                      <a:solidFill>
                        <a:srgbClr val="FFFFFF">
                          <a:lumMod val="65000"/>
                        </a:srgbClr>
                      </a:solidFill>
                      <a:latin typeface="Arial Black" panose="020B0A04020102020204" pitchFamily="34" charset="0"/>
                    </a:rPr>
                    <a:t>CULTURE</a:t>
                  </a:r>
                </a:p>
              </p:txBody>
            </p:sp>
            <p:sp>
              <p:nvSpPr>
                <p:cNvPr id="27" name="Rectangle 26">
                  <a:extLst>
                    <a:ext uri="{FF2B5EF4-FFF2-40B4-BE49-F238E27FC236}">
                      <a16:creationId xmlns:a16="http://schemas.microsoft.com/office/drawing/2014/main" id="{8EA3828E-D635-4087-8C8B-CB9ED1C82945}"/>
                    </a:ext>
                  </a:extLst>
                </p:cNvPr>
                <p:cNvSpPr/>
                <p:nvPr/>
              </p:nvSpPr>
              <p:spPr>
                <a:xfrm rot="20221331">
                  <a:off x="2666010" y="2766589"/>
                  <a:ext cx="3570260" cy="2745593"/>
                </a:xfrm>
                <a:prstGeom prst="rect">
                  <a:avLst/>
                </a:prstGeom>
                <a:noFill/>
              </p:spPr>
              <p:txBody>
                <a:bodyPr spcFirstLastPara="1" wrap="none" lIns="91440" tIns="45720" rIns="91440" bIns="45720" numCol="1">
                  <a:prstTxWarp prst="textArchDown">
                    <a:avLst>
                      <a:gd name="adj" fmla="val 2058722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fontAlgn="base">
                    <a:spcAft>
                      <a:spcPct val="0"/>
                    </a:spcAft>
                    <a:defRPr/>
                  </a:pPr>
                  <a:r>
                    <a:rPr lang="en-US" sz="1100" b="1" dirty="0">
                      <a:solidFill>
                        <a:srgbClr val="FFFFFF">
                          <a:lumMod val="65000"/>
                        </a:srgbClr>
                      </a:solidFill>
                      <a:latin typeface="Arial Black" panose="020B0A04020102020204" pitchFamily="34" charset="0"/>
                    </a:rPr>
                    <a:t>LEADERSHIP</a:t>
                  </a:r>
                </a:p>
              </p:txBody>
            </p:sp>
          </p:grpSp>
          <p:sp>
            <p:nvSpPr>
              <p:cNvPr id="7" name="Hexagon 6">
                <a:extLst>
                  <a:ext uri="{FF2B5EF4-FFF2-40B4-BE49-F238E27FC236}">
                    <a16:creationId xmlns:a16="http://schemas.microsoft.com/office/drawing/2014/main" id="{1986EFE9-D971-4A71-A8FE-536AA0202BEB}"/>
                  </a:ext>
                </a:extLst>
              </p:cNvPr>
              <p:cNvSpPr/>
              <p:nvPr/>
            </p:nvSpPr>
            <p:spPr bwMode="gray">
              <a:xfrm>
                <a:off x="5259296" y="4752829"/>
                <a:ext cx="1233385" cy="1195492"/>
              </a:xfrm>
              <a:prstGeom prst="hexagon">
                <a:avLst/>
              </a:prstGeom>
              <a:solidFill>
                <a:srgbClr val="FFC000"/>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612000" rIns="0" bIns="0" numCol="1" rtlCol="0" anchor="ctr" anchorCtr="0" compatLnSpc="1">
                <a:prstTxWarp prst="textNoShape">
                  <a:avLst/>
                </a:prstTxWarp>
                <a:noAutofit/>
              </a:bodyPr>
              <a:lstStyle/>
              <a:p>
                <a:pPr algn="ctr" defTabSz="914377">
                  <a:defRPr/>
                </a:pPr>
                <a:r>
                  <a:rPr lang="en-US" dirty="0">
                    <a:solidFill>
                      <a:srgbClr val="FFFFFF"/>
                    </a:solidFill>
                    <a:latin typeface="+mj-lt"/>
                  </a:rPr>
                  <a:t>Collab places</a:t>
                </a:r>
              </a:p>
            </p:txBody>
          </p:sp>
          <p:sp>
            <p:nvSpPr>
              <p:cNvPr id="8" name="Hexagon 7">
                <a:extLst>
                  <a:ext uri="{FF2B5EF4-FFF2-40B4-BE49-F238E27FC236}">
                    <a16:creationId xmlns:a16="http://schemas.microsoft.com/office/drawing/2014/main" id="{43B575E2-AB5A-4B63-83D2-B61CDA7C7692}"/>
                  </a:ext>
                </a:extLst>
              </p:cNvPr>
              <p:cNvSpPr/>
              <p:nvPr/>
            </p:nvSpPr>
            <p:spPr bwMode="gray">
              <a:xfrm>
                <a:off x="4265383" y="2934479"/>
                <a:ext cx="1254996" cy="1195492"/>
              </a:xfrm>
              <a:prstGeom prst="hexagon">
                <a:avLst/>
              </a:prstGeom>
              <a:solidFill>
                <a:srgbClr val="FEC10D"/>
              </a:solidFill>
              <a:ln w="12700" cap="flat" cmpd="sng" algn="ctr">
                <a:noFill/>
                <a:prstDash val="solid"/>
                <a:round/>
                <a:headEnd type="none" w="med" len="med"/>
                <a:tailEnd type="none" w="med" len="med"/>
              </a:ln>
              <a:effectLst/>
            </p:spPr>
            <p:txBody>
              <a:bodyPr vert="horz" wrap="square" lIns="0" tIns="612000" rIns="0" bIns="0" numCol="1" rtlCol="0" anchor="ctr" anchorCtr="0" compatLnSpc="1">
                <a:prstTxWarp prst="textNoShape">
                  <a:avLst/>
                </a:prstTxWarp>
                <a:noAutofit/>
              </a:bodyPr>
              <a:lstStyle/>
              <a:p>
                <a:pPr algn="ctr" defTabSz="914377">
                  <a:defRPr/>
                </a:pPr>
                <a:endParaRPr lang="en-US" sz="1051" dirty="0">
                  <a:solidFill>
                    <a:srgbClr val="FFFFFF"/>
                  </a:solidFill>
                </a:endParaRPr>
              </a:p>
            </p:txBody>
          </p:sp>
          <p:sp>
            <p:nvSpPr>
              <p:cNvPr id="9" name="Hexagon 8">
                <a:extLst>
                  <a:ext uri="{FF2B5EF4-FFF2-40B4-BE49-F238E27FC236}">
                    <a16:creationId xmlns:a16="http://schemas.microsoft.com/office/drawing/2014/main" id="{4A14526F-1EAA-41F1-AE5A-AD9E3CD13239}"/>
                  </a:ext>
                </a:extLst>
              </p:cNvPr>
              <p:cNvSpPr/>
              <p:nvPr/>
            </p:nvSpPr>
            <p:spPr bwMode="gray">
              <a:xfrm>
                <a:off x="4265436" y="4141419"/>
                <a:ext cx="1254996" cy="1195492"/>
              </a:xfrm>
              <a:prstGeom prst="hexagon">
                <a:avLst/>
              </a:prstGeom>
              <a:solidFill>
                <a:srgbClr val="FEC10D"/>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612000" rIns="0" bIns="0" numCol="1" rtlCol="0" anchor="t" anchorCtr="0" compatLnSpc="1">
                <a:prstTxWarp prst="textNoShape">
                  <a:avLst/>
                </a:prstTxWarp>
                <a:noAutofit/>
              </a:bodyPr>
              <a:lstStyle/>
              <a:p>
                <a:pPr algn="ctr" defTabSz="914377">
                  <a:defRPr/>
                </a:pPr>
                <a:r>
                  <a:rPr lang="en-US" sz="1600" dirty="0">
                    <a:solidFill>
                      <a:srgbClr val="FFFFFF"/>
                    </a:solidFill>
                    <a:latin typeface="+mj-lt"/>
                  </a:rPr>
                  <a:t>Capacity building </a:t>
                </a:r>
                <a:endParaRPr lang="en-US" sz="1051" dirty="0">
                  <a:solidFill>
                    <a:srgbClr val="FFFFFF"/>
                  </a:solidFill>
                  <a:latin typeface="+mj-lt"/>
                </a:endParaRPr>
              </a:p>
            </p:txBody>
          </p:sp>
          <p:sp>
            <p:nvSpPr>
              <p:cNvPr id="10" name="Hexagon 9">
                <a:extLst>
                  <a:ext uri="{FF2B5EF4-FFF2-40B4-BE49-F238E27FC236}">
                    <a16:creationId xmlns:a16="http://schemas.microsoft.com/office/drawing/2014/main" id="{E299C426-DBDD-45BB-B2D6-288892D32226}"/>
                  </a:ext>
                </a:extLst>
              </p:cNvPr>
              <p:cNvSpPr/>
              <p:nvPr/>
            </p:nvSpPr>
            <p:spPr bwMode="gray">
              <a:xfrm>
                <a:off x="6230434" y="2922236"/>
                <a:ext cx="1254996" cy="1195492"/>
              </a:xfrm>
              <a:prstGeom prst="hexagon">
                <a:avLst/>
              </a:prstGeom>
              <a:solidFill>
                <a:srgbClr val="FEC10D"/>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612000" rIns="0" bIns="0" numCol="1" rtlCol="0" anchor="ctr" anchorCtr="0" compatLnSpc="1">
                <a:prstTxWarp prst="textNoShape">
                  <a:avLst/>
                </a:prstTxWarp>
                <a:noAutofit/>
              </a:bodyPr>
              <a:lstStyle/>
              <a:p>
                <a:pPr algn="ctr" defTabSz="914377">
                  <a:defRPr/>
                </a:pPr>
                <a:r>
                  <a:rPr lang="en-US" dirty="0">
                    <a:solidFill>
                      <a:srgbClr val="FFFFFF"/>
                    </a:solidFill>
                    <a:latin typeface="+mj-lt"/>
                  </a:rPr>
                  <a:t>Sharing sources</a:t>
                </a:r>
              </a:p>
            </p:txBody>
          </p:sp>
          <p:sp>
            <p:nvSpPr>
              <p:cNvPr id="11" name="Hexagon 10">
                <a:extLst>
                  <a:ext uri="{FF2B5EF4-FFF2-40B4-BE49-F238E27FC236}">
                    <a16:creationId xmlns:a16="http://schemas.microsoft.com/office/drawing/2014/main" id="{9D555CE2-743A-40D7-BA8B-A28746D85A06}"/>
                  </a:ext>
                </a:extLst>
              </p:cNvPr>
              <p:cNvSpPr/>
              <p:nvPr/>
            </p:nvSpPr>
            <p:spPr bwMode="gray">
              <a:xfrm>
                <a:off x="6230434" y="4141419"/>
                <a:ext cx="1254996" cy="1195492"/>
              </a:xfrm>
              <a:prstGeom prst="hexagon">
                <a:avLst/>
              </a:prstGeom>
              <a:solidFill>
                <a:srgbClr val="FEC10D"/>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612000" rIns="0" bIns="0" numCol="1" rtlCol="0" anchor="t" anchorCtr="0" compatLnSpc="1">
                <a:prstTxWarp prst="textNoShape">
                  <a:avLst/>
                </a:prstTxWarp>
                <a:noAutofit/>
              </a:bodyPr>
              <a:lstStyle/>
              <a:p>
                <a:pPr algn="ctr" defTabSz="914377">
                  <a:defRPr/>
                </a:pPr>
                <a:r>
                  <a:rPr lang="en-US" dirty="0">
                    <a:solidFill>
                      <a:srgbClr val="FFFFFF"/>
                    </a:solidFill>
                    <a:latin typeface="+mj-lt"/>
                  </a:rPr>
                  <a:t>Tools / platform</a:t>
                </a:r>
              </a:p>
            </p:txBody>
          </p:sp>
          <p:sp>
            <p:nvSpPr>
              <p:cNvPr id="12" name="Hexagon 11">
                <a:extLst>
                  <a:ext uri="{FF2B5EF4-FFF2-40B4-BE49-F238E27FC236}">
                    <a16:creationId xmlns:a16="http://schemas.microsoft.com/office/drawing/2014/main" id="{5D144A5E-6F45-4F94-BEF1-536CE8BBB2D4}"/>
                  </a:ext>
                </a:extLst>
              </p:cNvPr>
              <p:cNvSpPr/>
              <p:nvPr/>
            </p:nvSpPr>
            <p:spPr bwMode="gray">
              <a:xfrm>
                <a:off x="7231983" y="3529449"/>
                <a:ext cx="1254996" cy="1195492"/>
              </a:xfrm>
              <a:prstGeom prst="hexagon">
                <a:avLst/>
              </a:prstGeom>
              <a:solidFill>
                <a:srgbClr val="FEC10D"/>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612000" rIns="0" bIns="0" numCol="1" rtlCol="0" anchor="ctr" anchorCtr="0" compatLnSpc="1">
                <a:prstTxWarp prst="textNoShape">
                  <a:avLst/>
                </a:prstTxWarp>
                <a:noAutofit/>
              </a:bodyPr>
              <a:lstStyle/>
              <a:p>
                <a:pPr lvl="0" algn="ctr">
                  <a:defRPr/>
                </a:pPr>
                <a:r>
                  <a:rPr lang="en-US" sz="1200" dirty="0">
                    <a:solidFill>
                      <a:srgbClr val="FFFFFF"/>
                    </a:solidFill>
                  </a:rPr>
                  <a:t>Peer to peer knowledge sharing</a:t>
                </a:r>
              </a:p>
            </p:txBody>
          </p:sp>
          <p:sp>
            <p:nvSpPr>
              <p:cNvPr id="13" name="Hexagon 12">
                <a:extLst>
                  <a:ext uri="{FF2B5EF4-FFF2-40B4-BE49-F238E27FC236}">
                    <a16:creationId xmlns:a16="http://schemas.microsoft.com/office/drawing/2014/main" id="{52CCE0D5-668B-441B-ABD8-72F0AAEB3389}"/>
                  </a:ext>
                </a:extLst>
              </p:cNvPr>
              <p:cNvSpPr/>
              <p:nvPr/>
            </p:nvSpPr>
            <p:spPr bwMode="gray">
              <a:xfrm>
                <a:off x="3272614" y="3542238"/>
                <a:ext cx="1254996" cy="1195492"/>
              </a:xfrm>
              <a:prstGeom prst="hexagon">
                <a:avLst/>
              </a:prstGeom>
              <a:solidFill>
                <a:srgbClr val="FEC10D"/>
              </a:solidFill>
              <a:ln w="12700" cap="flat" cmpd="sng" algn="ctr">
                <a:noFill/>
                <a:prstDash val="solid"/>
                <a:round/>
                <a:headEnd type="none" w="med" len="med"/>
                <a:tailEnd type="none" w="med" len="med"/>
              </a:ln>
              <a:effectLst/>
            </p:spPr>
            <p:txBody>
              <a:bodyPr vert="horz" wrap="square" lIns="0" tIns="612000" rIns="0" bIns="0" numCol="1" rtlCol="0" anchor="t" anchorCtr="0" compatLnSpc="1">
                <a:prstTxWarp prst="textNoShape">
                  <a:avLst/>
                </a:prstTxWarp>
                <a:noAutofit/>
              </a:bodyPr>
              <a:lstStyle/>
              <a:p>
                <a:pPr algn="ctr" defTabSz="914377">
                  <a:defRPr/>
                </a:pPr>
                <a:r>
                  <a:rPr lang="en-US" sz="1600" dirty="0">
                    <a:solidFill>
                      <a:srgbClr val="FFFFFF"/>
                    </a:solidFill>
                  </a:rPr>
                  <a:t>Funding</a:t>
                </a:r>
                <a:endParaRPr lang="en-US" sz="1051" dirty="0">
                  <a:solidFill>
                    <a:srgbClr val="FFFFFF"/>
                  </a:solidFill>
                </a:endParaRPr>
              </a:p>
            </p:txBody>
          </p:sp>
          <p:sp>
            <p:nvSpPr>
              <p:cNvPr id="14" name="Hexagon 13">
                <a:extLst>
                  <a:ext uri="{FF2B5EF4-FFF2-40B4-BE49-F238E27FC236}">
                    <a16:creationId xmlns:a16="http://schemas.microsoft.com/office/drawing/2014/main" id="{A5A17DC6-41FF-4A54-A888-62F7870E1B5B}"/>
                  </a:ext>
                </a:extLst>
              </p:cNvPr>
              <p:cNvSpPr/>
              <p:nvPr/>
            </p:nvSpPr>
            <p:spPr bwMode="gray">
              <a:xfrm>
                <a:off x="5258568" y="2316054"/>
                <a:ext cx="1234113" cy="1195492"/>
              </a:xfrm>
              <a:prstGeom prst="hexagon">
                <a:avLst/>
              </a:prstGeom>
              <a:solidFill>
                <a:srgbClr val="FEC10D"/>
              </a:solidFill>
              <a:ln w="12700" cap="flat" cmpd="sng" algn="ctr">
                <a:noFill/>
                <a:prstDash val="solid"/>
                <a:round/>
                <a:headEnd type="none" w="med" len="med"/>
                <a:tailEnd type="none" w="med" len="med"/>
              </a:ln>
              <a:effectLst/>
            </p:spPr>
            <p:txBody>
              <a:bodyPr vert="horz" wrap="square" lIns="0" tIns="612000" rIns="0" bIns="0" numCol="1" rtlCol="0" anchor="t" anchorCtr="0" compatLnSpc="1">
                <a:prstTxWarp prst="textNoShape">
                  <a:avLst/>
                </a:prstTxWarp>
                <a:noAutofit/>
              </a:bodyPr>
              <a:lstStyle/>
              <a:p>
                <a:pPr algn="ctr" defTabSz="914377">
                  <a:defRPr/>
                </a:pPr>
                <a:r>
                  <a:rPr lang="en-US" dirty="0">
                    <a:solidFill>
                      <a:srgbClr val="FFFFFF"/>
                    </a:solidFill>
                    <a:latin typeface="+mj-lt"/>
                  </a:rPr>
                  <a:t>Economies of scale</a:t>
                </a:r>
              </a:p>
            </p:txBody>
          </p:sp>
          <p:sp>
            <p:nvSpPr>
              <p:cNvPr id="15" name="Hexagon 14">
                <a:extLst>
                  <a:ext uri="{FF2B5EF4-FFF2-40B4-BE49-F238E27FC236}">
                    <a16:creationId xmlns:a16="http://schemas.microsoft.com/office/drawing/2014/main" id="{13E636E5-2C3B-4587-8E86-2FD4586C610E}"/>
                  </a:ext>
                </a:extLst>
              </p:cNvPr>
              <p:cNvSpPr/>
              <p:nvPr/>
            </p:nvSpPr>
            <p:spPr bwMode="gray">
              <a:xfrm>
                <a:off x="5257460" y="3534441"/>
                <a:ext cx="1231627" cy="1195492"/>
              </a:xfrm>
              <a:prstGeom prst="hexagon">
                <a:avLst/>
              </a:prstGeom>
              <a:solidFill>
                <a:srgbClr val="FFC0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612000" rIns="0" bIns="0" numCol="1" rtlCol="0" anchor="ctr" anchorCtr="0" compatLnSpc="1">
                <a:prstTxWarp prst="textNoShape">
                  <a:avLst/>
                </a:prstTxWarp>
                <a:noAutofit/>
              </a:bodyPr>
              <a:lstStyle/>
              <a:p>
                <a:pPr algn="ctr" defTabSz="914377">
                  <a:defRPr/>
                </a:pPr>
                <a:r>
                  <a:rPr lang="en-US" dirty="0" err="1">
                    <a:solidFill>
                      <a:srgbClr val="FFFFFF"/>
                    </a:solidFill>
                    <a:latin typeface="Arial"/>
                  </a:rPr>
                  <a:t>Partneship</a:t>
                </a:r>
                <a:r>
                  <a:rPr lang="en-US" dirty="0">
                    <a:solidFill>
                      <a:srgbClr val="FFFFFF"/>
                    </a:solidFill>
                    <a:latin typeface="Arial"/>
                  </a:rPr>
                  <a:t>  &amp; </a:t>
                </a:r>
                <a:r>
                  <a:rPr lang="en-US" dirty="0">
                    <a:solidFill>
                      <a:srgbClr val="FFFFFF"/>
                    </a:solidFill>
                    <a:latin typeface="+mj-lt"/>
                  </a:rPr>
                  <a:t>Alliances</a:t>
                </a:r>
              </a:p>
            </p:txBody>
          </p:sp>
          <p:sp>
            <p:nvSpPr>
              <p:cNvPr id="16" name="Freeform 477">
                <a:extLst>
                  <a:ext uri="{FF2B5EF4-FFF2-40B4-BE49-F238E27FC236}">
                    <a16:creationId xmlns:a16="http://schemas.microsoft.com/office/drawing/2014/main" id="{53A4790F-6979-4ECC-B950-243CE1D655B7}"/>
                  </a:ext>
                </a:extLst>
              </p:cNvPr>
              <p:cNvSpPr>
                <a:spLocks noEditPoints="1"/>
              </p:cNvSpPr>
              <p:nvPr/>
            </p:nvSpPr>
            <p:spPr bwMode="black">
              <a:xfrm>
                <a:off x="6633933" y="3237193"/>
                <a:ext cx="442138" cy="326684"/>
              </a:xfrm>
              <a:custGeom>
                <a:avLst/>
                <a:gdLst>
                  <a:gd name="T0" fmla="*/ 305 w 337"/>
                  <a:gd name="T1" fmla="*/ 164 h 249"/>
                  <a:gd name="T2" fmla="*/ 305 w 337"/>
                  <a:gd name="T3" fmla="*/ 114 h 249"/>
                  <a:gd name="T4" fmla="*/ 179 w 337"/>
                  <a:gd name="T5" fmla="*/ 114 h 249"/>
                  <a:gd name="T6" fmla="*/ 179 w 337"/>
                  <a:gd name="T7" fmla="*/ 85 h 249"/>
                  <a:gd name="T8" fmla="*/ 211 w 337"/>
                  <a:gd name="T9" fmla="*/ 85 h 249"/>
                  <a:gd name="T10" fmla="*/ 211 w 337"/>
                  <a:gd name="T11" fmla="*/ 0 h 249"/>
                  <a:gd name="T12" fmla="*/ 126 w 337"/>
                  <a:gd name="T13" fmla="*/ 0 h 249"/>
                  <a:gd name="T14" fmla="*/ 126 w 337"/>
                  <a:gd name="T15" fmla="*/ 85 h 249"/>
                  <a:gd name="T16" fmla="*/ 157 w 337"/>
                  <a:gd name="T17" fmla="*/ 85 h 249"/>
                  <a:gd name="T18" fmla="*/ 157 w 337"/>
                  <a:gd name="T19" fmla="*/ 114 h 249"/>
                  <a:gd name="T20" fmla="*/ 31 w 337"/>
                  <a:gd name="T21" fmla="*/ 114 h 249"/>
                  <a:gd name="T22" fmla="*/ 31 w 337"/>
                  <a:gd name="T23" fmla="*/ 164 h 249"/>
                  <a:gd name="T24" fmla="*/ 0 w 337"/>
                  <a:gd name="T25" fmla="*/ 164 h 249"/>
                  <a:gd name="T26" fmla="*/ 0 w 337"/>
                  <a:gd name="T27" fmla="*/ 249 h 249"/>
                  <a:gd name="T28" fmla="*/ 85 w 337"/>
                  <a:gd name="T29" fmla="*/ 249 h 249"/>
                  <a:gd name="T30" fmla="*/ 85 w 337"/>
                  <a:gd name="T31" fmla="*/ 164 h 249"/>
                  <a:gd name="T32" fmla="*/ 53 w 337"/>
                  <a:gd name="T33" fmla="*/ 164 h 249"/>
                  <a:gd name="T34" fmla="*/ 53 w 337"/>
                  <a:gd name="T35" fmla="*/ 136 h 249"/>
                  <a:gd name="T36" fmla="*/ 157 w 337"/>
                  <a:gd name="T37" fmla="*/ 136 h 249"/>
                  <a:gd name="T38" fmla="*/ 157 w 337"/>
                  <a:gd name="T39" fmla="*/ 164 h 249"/>
                  <a:gd name="T40" fmla="*/ 126 w 337"/>
                  <a:gd name="T41" fmla="*/ 164 h 249"/>
                  <a:gd name="T42" fmla="*/ 126 w 337"/>
                  <a:gd name="T43" fmla="*/ 249 h 249"/>
                  <a:gd name="T44" fmla="*/ 211 w 337"/>
                  <a:gd name="T45" fmla="*/ 249 h 249"/>
                  <a:gd name="T46" fmla="*/ 211 w 337"/>
                  <a:gd name="T47" fmla="*/ 164 h 249"/>
                  <a:gd name="T48" fmla="*/ 179 w 337"/>
                  <a:gd name="T49" fmla="*/ 164 h 249"/>
                  <a:gd name="T50" fmla="*/ 179 w 337"/>
                  <a:gd name="T51" fmla="*/ 136 h 249"/>
                  <a:gd name="T52" fmla="*/ 283 w 337"/>
                  <a:gd name="T53" fmla="*/ 136 h 249"/>
                  <a:gd name="T54" fmla="*/ 283 w 337"/>
                  <a:gd name="T55" fmla="*/ 164 h 249"/>
                  <a:gd name="T56" fmla="*/ 252 w 337"/>
                  <a:gd name="T57" fmla="*/ 164 h 249"/>
                  <a:gd name="T58" fmla="*/ 252 w 337"/>
                  <a:gd name="T59" fmla="*/ 249 h 249"/>
                  <a:gd name="T60" fmla="*/ 337 w 337"/>
                  <a:gd name="T61" fmla="*/ 249 h 249"/>
                  <a:gd name="T62" fmla="*/ 337 w 337"/>
                  <a:gd name="T63" fmla="*/ 164 h 249"/>
                  <a:gd name="T64" fmla="*/ 305 w 337"/>
                  <a:gd name="T65" fmla="*/ 164 h 249"/>
                  <a:gd name="T66" fmla="*/ 148 w 337"/>
                  <a:gd name="T67" fmla="*/ 22 h 249"/>
                  <a:gd name="T68" fmla="*/ 189 w 337"/>
                  <a:gd name="T69" fmla="*/ 22 h 249"/>
                  <a:gd name="T70" fmla="*/ 189 w 337"/>
                  <a:gd name="T71" fmla="*/ 63 h 249"/>
                  <a:gd name="T72" fmla="*/ 148 w 337"/>
                  <a:gd name="T73" fmla="*/ 63 h 249"/>
                  <a:gd name="T74" fmla="*/ 148 w 337"/>
                  <a:gd name="T75" fmla="*/ 22 h 249"/>
                  <a:gd name="T76" fmla="*/ 63 w 337"/>
                  <a:gd name="T77" fmla="*/ 227 h 249"/>
                  <a:gd name="T78" fmla="*/ 22 w 337"/>
                  <a:gd name="T79" fmla="*/ 227 h 249"/>
                  <a:gd name="T80" fmla="*/ 22 w 337"/>
                  <a:gd name="T81" fmla="*/ 186 h 249"/>
                  <a:gd name="T82" fmla="*/ 63 w 337"/>
                  <a:gd name="T83" fmla="*/ 186 h 249"/>
                  <a:gd name="T84" fmla="*/ 63 w 337"/>
                  <a:gd name="T85" fmla="*/ 227 h 249"/>
                  <a:gd name="T86" fmla="*/ 189 w 337"/>
                  <a:gd name="T87" fmla="*/ 227 h 249"/>
                  <a:gd name="T88" fmla="*/ 148 w 337"/>
                  <a:gd name="T89" fmla="*/ 227 h 249"/>
                  <a:gd name="T90" fmla="*/ 148 w 337"/>
                  <a:gd name="T91" fmla="*/ 186 h 249"/>
                  <a:gd name="T92" fmla="*/ 189 w 337"/>
                  <a:gd name="T93" fmla="*/ 186 h 249"/>
                  <a:gd name="T94" fmla="*/ 189 w 337"/>
                  <a:gd name="T95" fmla="*/ 227 h 249"/>
                  <a:gd name="T96" fmla="*/ 315 w 337"/>
                  <a:gd name="T97" fmla="*/ 227 h 249"/>
                  <a:gd name="T98" fmla="*/ 274 w 337"/>
                  <a:gd name="T99" fmla="*/ 227 h 249"/>
                  <a:gd name="T100" fmla="*/ 274 w 337"/>
                  <a:gd name="T101" fmla="*/ 186 h 249"/>
                  <a:gd name="T102" fmla="*/ 315 w 337"/>
                  <a:gd name="T103" fmla="*/ 186 h 249"/>
                  <a:gd name="T104" fmla="*/ 315 w 337"/>
                  <a:gd name="T105" fmla="*/ 22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249">
                    <a:moveTo>
                      <a:pt x="305" y="164"/>
                    </a:moveTo>
                    <a:lnTo>
                      <a:pt x="305" y="114"/>
                    </a:lnTo>
                    <a:lnTo>
                      <a:pt x="179" y="114"/>
                    </a:lnTo>
                    <a:lnTo>
                      <a:pt x="179" y="85"/>
                    </a:lnTo>
                    <a:lnTo>
                      <a:pt x="211" y="85"/>
                    </a:lnTo>
                    <a:lnTo>
                      <a:pt x="211" y="0"/>
                    </a:lnTo>
                    <a:lnTo>
                      <a:pt x="126" y="0"/>
                    </a:lnTo>
                    <a:lnTo>
                      <a:pt x="126" y="85"/>
                    </a:lnTo>
                    <a:lnTo>
                      <a:pt x="157" y="85"/>
                    </a:lnTo>
                    <a:lnTo>
                      <a:pt x="157" y="114"/>
                    </a:lnTo>
                    <a:lnTo>
                      <a:pt x="31" y="114"/>
                    </a:lnTo>
                    <a:lnTo>
                      <a:pt x="31" y="164"/>
                    </a:lnTo>
                    <a:lnTo>
                      <a:pt x="0" y="164"/>
                    </a:lnTo>
                    <a:lnTo>
                      <a:pt x="0" y="249"/>
                    </a:lnTo>
                    <a:lnTo>
                      <a:pt x="85" y="249"/>
                    </a:lnTo>
                    <a:lnTo>
                      <a:pt x="85" y="164"/>
                    </a:lnTo>
                    <a:lnTo>
                      <a:pt x="53" y="164"/>
                    </a:lnTo>
                    <a:lnTo>
                      <a:pt x="53" y="136"/>
                    </a:lnTo>
                    <a:lnTo>
                      <a:pt x="157" y="136"/>
                    </a:lnTo>
                    <a:lnTo>
                      <a:pt x="157" y="164"/>
                    </a:lnTo>
                    <a:lnTo>
                      <a:pt x="126" y="164"/>
                    </a:lnTo>
                    <a:lnTo>
                      <a:pt x="126" y="249"/>
                    </a:lnTo>
                    <a:lnTo>
                      <a:pt x="211" y="249"/>
                    </a:lnTo>
                    <a:lnTo>
                      <a:pt x="211" y="164"/>
                    </a:lnTo>
                    <a:lnTo>
                      <a:pt x="179" y="164"/>
                    </a:lnTo>
                    <a:lnTo>
                      <a:pt x="179" y="136"/>
                    </a:lnTo>
                    <a:lnTo>
                      <a:pt x="283" y="136"/>
                    </a:lnTo>
                    <a:lnTo>
                      <a:pt x="283" y="164"/>
                    </a:lnTo>
                    <a:lnTo>
                      <a:pt x="252" y="164"/>
                    </a:lnTo>
                    <a:lnTo>
                      <a:pt x="252" y="249"/>
                    </a:lnTo>
                    <a:lnTo>
                      <a:pt x="337" y="249"/>
                    </a:lnTo>
                    <a:lnTo>
                      <a:pt x="337" y="164"/>
                    </a:lnTo>
                    <a:lnTo>
                      <a:pt x="305" y="164"/>
                    </a:lnTo>
                    <a:close/>
                    <a:moveTo>
                      <a:pt x="148" y="22"/>
                    </a:moveTo>
                    <a:lnTo>
                      <a:pt x="189" y="22"/>
                    </a:lnTo>
                    <a:lnTo>
                      <a:pt x="189" y="63"/>
                    </a:lnTo>
                    <a:lnTo>
                      <a:pt x="148" y="63"/>
                    </a:lnTo>
                    <a:lnTo>
                      <a:pt x="148" y="22"/>
                    </a:lnTo>
                    <a:close/>
                    <a:moveTo>
                      <a:pt x="63" y="227"/>
                    </a:moveTo>
                    <a:lnTo>
                      <a:pt x="22" y="227"/>
                    </a:lnTo>
                    <a:lnTo>
                      <a:pt x="22" y="186"/>
                    </a:lnTo>
                    <a:lnTo>
                      <a:pt x="63" y="186"/>
                    </a:lnTo>
                    <a:lnTo>
                      <a:pt x="63" y="227"/>
                    </a:lnTo>
                    <a:close/>
                    <a:moveTo>
                      <a:pt x="189" y="227"/>
                    </a:moveTo>
                    <a:lnTo>
                      <a:pt x="148" y="227"/>
                    </a:lnTo>
                    <a:lnTo>
                      <a:pt x="148" y="186"/>
                    </a:lnTo>
                    <a:lnTo>
                      <a:pt x="189" y="186"/>
                    </a:lnTo>
                    <a:lnTo>
                      <a:pt x="189" y="227"/>
                    </a:lnTo>
                    <a:close/>
                    <a:moveTo>
                      <a:pt x="315" y="227"/>
                    </a:moveTo>
                    <a:lnTo>
                      <a:pt x="274" y="227"/>
                    </a:lnTo>
                    <a:lnTo>
                      <a:pt x="274" y="186"/>
                    </a:lnTo>
                    <a:lnTo>
                      <a:pt x="315" y="186"/>
                    </a:lnTo>
                    <a:lnTo>
                      <a:pt x="315" y="227"/>
                    </a:lnTo>
                    <a:close/>
                  </a:path>
                </a:pathLst>
              </a:custGeom>
              <a:solidFill>
                <a:srgbClr val="FFFFFF"/>
              </a:solidFill>
              <a:ln>
                <a:noFill/>
              </a:ln>
            </p:spPr>
            <p:txBody>
              <a:bodyPr vert="horz" wrap="square" lIns="0" tIns="612000" rIns="0" bIns="0" numCol="1" anchor="t" anchorCtr="0" compatLnSpc="1">
                <a:prstTxWarp prst="textNoShape">
                  <a:avLst/>
                </a:prstTxWarp>
              </a:bodyPr>
              <a:lstStyle/>
              <a:p>
                <a:pPr defTabSz="914377">
                  <a:defRPr/>
                </a:pPr>
                <a:endParaRPr lang="en-US" sz="1200">
                  <a:solidFill>
                    <a:srgbClr val="FFFFFF"/>
                  </a:solidFill>
                </a:endParaRPr>
              </a:p>
            </p:txBody>
          </p:sp>
          <p:sp>
            <p:nvSpPr>
              <p:cNvPr id="17" name="Freeform 485">
                <a:extLst>
                  <a:ext uri="{FF2B5EF4-FFF2-40B4-BE49-F238E27FC236}">
                    <a16:creationId xmlns:a16="http://schemas.microsoft.com/office/drawing/2014/main" id="{3B7C0973-5B1F-40A9-8A0D-162BE26DD6B7}"/>
                  </a:ext>
                </a:extLst>
              </p:cNvPr>
              <p:cNvSpPr>
                <a:spLocks noEditPoints="1"/>
              </p:cNvSpPr>
              <p:nvPr/>
            </p:nvSpPr>
            <p:spPr bwMode="black">
              <a:xfrm>
                <a:off x="7639801" y="3780483"/>
                <a:ext cx="400100" cy="370153"/>
              </a:xfrm>
              <a:custGeom>
                <a:avLst/>
                <a:gdLst>
                  <a:gd name="T0" fmla="*/ 64 w 234"/>
                  <a:gd name="T1" fmla="*/ 177 h 215"/>
                  <a:gd name="T2" fmla="*/ 37 w 234"/>
                  <a:gd name="T3" fmla="*/ 131 h 215"/>
                  <a:gd name="T4" fmla="*/ 10 w 234"/>
                  <a:gd name="T5" fmla="*/ 177 h 215"/>
                  <a:gd name="T6" fmla="*/ 30 w 234"/>
                  <a:gd name="T7" fmla="*/ 214 h 215"/>
                  <a:gd name="T8" fmla="*/ 109 w 234"/>
                  <a:gd name="T9" fmla="*/ 200 h 215"/>
                  <a:gd name="T10" fmla="*/ 44 w 234"/>
                  <a:gd name="T11" fmla="*/ 157 h 215"/>
                  <a:gd name="T12" fmla="*/ 37 w 234"/>
                  <a:gd name="T13" fmla="*/ 151 h 215"/>
                  <a:gd name="T14" fmla="*/ 28 w 234"/>
                  <a:gd name="T15" fmla="*/ 79 h 215"/>
                  <a:gd name="T16" fmla="*/ 94 w 234"/>
                  <a:gd name="T17" fmla="*/ 115 h 215"/>
                  <a:gd name="T18" fmla="*/ 108 w 234"/>
                  <a:gd name="T19" fmla="*/ 65 h 215"/>
                  <a:gd name="T20" fmla="*/ 98 w 234"/>
                  <a:gd name="T21" fmla="*/ 37 h 215"/>
                  <a:gd name="T22" fmla="*/ 24 w 234"/>
                  <a:gd name="T23" fmla="*/ 37 h 215"/>
                  <a:gd name="T24" fmla="*/ 14 w 234"/>
                  <a:gd name="T25" fmla="*/ 65 h 215"/>
                  <a:gd name="T26" fmla="*/ 28 w 234"/>
                  <a:gd name="T27" fmla="*/ 115 h 215"/>
                  <a:gd name="T28" fmla="*/ 61 w 234"/>
                  <a:gd name="T29" fmla="*/ 14 h 215"/>
                  <a:gd name="T30" fmla="*/ 61 w 234"/>
                  <a:gd name="T31" fmla="*/ 59 h 215"/>
                  <a:gd name="T32" fmla="*/ 61 w 234"/>
                  <a:gd name="T33" fmla="*/ 14 h 215"/>
                  <a:gd name="T34" fmla="*/ 173 w 234"/>
                  <a:gd name="T35" fmla="*/ 100 h 215"/>
                  <a:gd name="T36" fmla="*/ 149 w 234"/>
                  <a:gd name="T37" fmla="*/ 164 h 215"/>
                  <a:gd name="T38" fmla="*/ 126 w 234"/>
                  <a:gd name="T39" fmla="*/ 215 h 215"/>
                  <a:gd name="T40" fmla="*/ 140 w 234"/>
                  <a:gd name="T41" fmla="*/ 178 h 215"/>
                  <a:gd name="T42" fmla="*/ 206 w 234"/>
                  <a:gd name="T43" fmla="*/ 215 h 215"/>
                  <a:gd name="T44" fmla="*/ 220 w 234"/>
                  <a:gd name="T45" fmla="*/ 164 h 215"/>
                  <a:gd name="T46" fmla="*/ 210 w 234"/>
                  <a:gd name="T47" fmla="*/ 136 h 215"/>
                  <a:gd name="T48" fmla="*/ 196 w 234"/>
                  <a:gd name="T49" fmla="*/ 136 h 215"/>
                  <a:gd name="T50" fmla="*/ 150 w 234"/>
                  <a:gd name="T51" fmla="*/ 136 h 215"/>
                  <a:gd name="T52" fmla="*/ 204 w 234"/>
                  <a:gd name="T53" fmla="*/ 61 h 215"/>
                  <a:gd name="T54" fmla="*/ 125 w 234"/>
                  <a:gd name="T55" fmla="*/ 0 h 215"/>
                  <a:gd name="T56" fmla="*/ 190 w 234"/>
                  <a:gd name="T57" fmla="*/ 14 h 215"/>
                  <a:gd name="T58" fmla="*/ 170 w 234"/>
                  <a:gd name="T59" fmla="*/ 41 h 215"/>
                  <a:gd name="T60" fmla="*/ 197 w 234"/>
                  <a:gd name="T61" fmla="*/ 87 h 215"/>
                  <a:gd name="T62" fmla="*/ 224 w 234"/>
                  <a:gd name="T63" fmla="*/ 41 h 215"/>
                  <a:gd name="T64" fmla="*/ 197 w 234"/>
                  <a:gd name="T65" fmla="*/ 67 h 215"/>
                  <a:gd name="T66" fmla="*/ 197 w 234"/>
                  <a:gd name="T67" fmla="*/ 6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15">
                    <a:moveTo>
                      <a:pt x="44" y="157"/>
                    </a:moveTo>
                    <a:cubicBezTo>
                      <a:pt x="64" y="177"/>
                      <a:pt x="64" y="177"/>
                      <a:pt x="64" y="177"/>
                    </a:cubicBezTo>
                    <a:cubicBezTo>
                      <a:pt x="74" y="167"/>
                      <a:pt x="74" y="167"/>
                      <a:pt x="74" y="167"/>
                    </a:cubicBezTo>
                    <a:cubicBezTo>
                      <a:pt x="37" y="131"/>
                      <a:pt x="37" y="131"/>
                      <a:pt x="37" y="131"/>
                    </a:cubicBezTo>
                    <a:cubicBezTo>
                      <a:pt x="0" y="167"/>
                      <a:pt x="0" y="167"/>
                      <a:pt x="0" y="167"/>
                    </a:cubicBezTo>
                    <a:cubicBezTo>
                      <a:pt x="10" y="177"/>
                      <a:pt x="10" y="177"/>
                      <a:pt x="10" y="177"/>
                    </a:cubicBezTo>
                    <a:cubicBezTo>
                      <a:pt x="30" y="157"/>
                      <a:pt x="30" y="157"/>
                      <a:pt x="30" y="157"/>
                    </a:cubicBezTo>
                    <a:cubicBezTo>
                      <a:pt x="30" y="214"/>
                      <a:pt x="30" y="214"/>
                      <a:pt x="30" y="214"/>
                    </a:cubicBezTo>
                    <a:cubicBezTo>
                      <a:pt x="109" y="214"/>
                      <a:pt x="109" y="214"/>
                      <a:pt x="109" y="214"/>
                    </a:cubicBezTo>
                    <a:cubicBezTo>
                      <a:pt x="109" y="200"/>
                      <a:pt x="109" y="200"/>
                      <a:pt x="109" y="200"/>
                    </a:cubicBezTo>
                    <a:cubicBezTo>
                      <a:pt x="44" y="200"/>
                      <a:pt x="44" y="200"/>
                      <a:pt x="44" y="200"/>
                    </a:cubicBezTo>
                    <a:lnTo>
                      <a:pt x="44" y="157"/>
                    </a:lnTo>
                    <a:close/>
                    <a:moveTo>
                      <a:pt x="37" y="151"/>
                    </a:moveTo>
                    <a:cubicBezTo>
                      <a:pt x="37" y="151"/>
                      <a:pt x="37" y="151"/>
                      <a:pt x="37" y="151"/>
                    </a:cubicBezTo>
                    <a:cubicBezTo>
                      <a:pt x="37" y="151"/>
                      <a:pt x="37" y="151"/>
                      <a:pt x="37" y="151"/>
                    </a:cubicBezTo>
                    <a:close/>
                    <a:moveTo>
                      <a:pt x="28" y="79"/>
                    </a:moveTo>
                    <a:cubicBezTo>
                      <a:pt x="94" y="79"/>
                      <a:pt x="94" y="79"/>
                      <a:pt x="94" y="79"/>
                    </a:cubicBezTo>
                    <a:cubicBezTo>
                      <a:pt x="94" y="115"/>
                      <a:pt x="94" y="115"/>
                      <a:pt x="94" y="115"/>
                    </a:cubicBezTo>
                    <a:cubicBezTo>
                      <a:pt x="108" y="115"/>
                      <a:pt x="108" y="115"/>
                      <a:pt x="108" y="115"/>
                    </a:cubicBezTo>
                    <a:cubicBezTo>
                      <a:pt x="108" y="65"/>
                      <a:pt x="108" y="65"/>
                      <a:pt x="108" y="65"/>
                    </a:cubicBezTo>
                    <a:cubicBezTo>
                      <a:pt x="85" y="65"/>
                      <a:pt x="85" y="65"/>
                      <a:pt x="85" y="65"/>
                    </a:cubicBezTo>
                    <a:cubicBezTo>
                      <a:pt x="93" y="58"/>
                      <a:pt x="98" y="48"/>
                      <a:pt x="98" y="37"/>
                    </a:cubicBezTo>
                    <a:cubicBezTo>
                      <a:pt x="98" y="16"/>
                      <a:pt x="81" y="0"/>
                      <a:pt x="61" y="0"/>
                    </a:cubicBezTo>
                    <a:cubicBezTo>
                      <a:pt x="41" y="0"/>
                      <a:pt x="24" y="16"/>
                      <a:pt x="24" y="37"/>
                    </a:cubicBezTo>
                    <a:cubicBezTo>
                      <a:pt x="24" y="48"/>
                      <a:pt x="29" y="58"/>
                      <a:pt x="37" y="65"/>
                    </a:cubicBezTo>
                    <a:cubicBezTo>
                      <a:pt x="14" y="65"/>
                      <a:pt x="14" y="65"/>
                      <a:pt x="14" y="65"/>
                    </a:cubicBezTo>
                    <a:cubicBezTo>
                      <a:pt x="14" y="115"/>
                      <a:pt x="14" y="115"/>
                      <a:pt x="14" y="115"/>
                    </a:cubicBezTo>
                    <a:cubicBezTo>
                      <a:pt x="28" y="115"/>
                      <a:pt x="28" y="115"/>
                      <a:pt x="28" y="115"/>
                    </a:cubicBezTo>
                    <a:lnTo>
                      <a:pt x="28" y="79"/>
                    </a:lnTo>
                    <a:close/>
                    <a:moveTo>
                      <a:pt x="61" y="14"/>
                    </a:moveTo>
                    <a:cubicBezTo>
                      <a:pt x="74" y="14"/>
                      <a:pt x="84" y="24"/>
                      <a:pt x="84" y="37"/>
                    </a:cubicBezTo>
                    <a:cubicBezTo>
                      <a:pt x="84" y="49"/>
                      <a:pt x="74" y="59"/>
                      <a:pt x="61" y="59"/>
                    </a:cubicBezTo>
                    <a:cubicBezTo>
                      <a:pt x="48" y="59"/>
                      <a:pt x="38" y="49"/>
                      <a:pt x="38" y="37"/>
                    </a:cubicBezTo>
                    <a:cubicBezTo>
                      <a:pt x="38" y="24"/>
                      <a:pt x="48" y="14"/>
                      <a:pt x="61" y="14"/>
                    </a:cubicBezTo>
                    <a:moveTo>
                      <a:pt x="210" y="136"/>
                    </a:moveTo>
                    <a:cubicBezTo>
                      <a:pt x="210" y="116"/>
                      <a:pt x="193" y="100"/>
                      <a:pt x="173" y="100"/>
                    </a:cubicBezTo>
                    <a:cubicBezTo>
                      <a:pt x="153" y="100"/>
                      <a:pt x="136" y="116"/>
                      <a:pt x="136" y="136"/>
                    </a:cubicBezTo>
                    <a:cubicBezTo>
                      <a:pt x="136" y="148"/>
                      <a:pt x="141" y="158"/>
                      <a:pt x="149" y="164"/>
                    </a:cubicBezTo>
                    <a:cubicBezTo>
                      <a:pt x="126" y="164"/>
                      <a:pt x="126" y="164"/>
                      <a:pt x="126" y="164"/>
                    </a:cubicBezTo>
                    <a:cubicBezTo>
                      <a:pt x="126" y="215"/>
                      <a:pt x="126" y="215"/>
                      <a:pt x="126" y="215"/>
                    </a:cubicBezTo>
                    <a:cubicBezTo>
                      <a:pt x="140" y="215"/>
                      <a:pt x="140" y="215"/>
                      <a:pt x="140" y="215"/>
                    </a:cubicBezTo>
                    <a:cubicBezTo>
                      <a:pt x="140" y="178"/>
                      <a:pt x="140" y="178"/>
                      <a:pt x="140" y="178"/>
                    </a:cubicBezTo>
                    <a:cubicBezTo>
                      <a:pt x="206" y="178"/>
                      <a:pt x="206" y="178"/>
                      <a:pt x="206" y="178"/>
                    </a:cubicBezTo>
                    <a:cubicBezTo>
                      <a:pt x="206" y="215"/>
                      <a:pt x="206" y="215"/>
                      <a:pt x="206" y="215"/>
                    </a:cubicBezTo>
                    <a:cubicBezTo>
                      <a:pt x="220" y="215"/>
                      <a:pt x="220" y="215"/>
                      <a:pt x="220" y="215"/>
                    </a:cubicBezTo>
                    <a:cubicBezTo>
                      <a:pt x="220" y="164"/>
                      <a:pt x="220" y="164"/>
                      <a:pt x="220" y="164"/>
                    </a:cubicBezTo>
                    <a:cubicBezTo>
                      <a:pt x="197" y="164"/>
                      <a:pt x="197" y="164"/>
                      <a:pt x="197" y="164"/>
                    </a:cubicBezTo>
                    <a:cubicBezTo>
                      <a:pt x="205" y="158"/>
                      <a:pt x="210" y="148"/>
                      <a:pt x="210" y="136"/>
                    </a:cubicBezTo>
                    <a:moveTo>
                      <a:pt x="173" y="114"/>
                    </a:moveTo>
                    <a:cubicBezTo>
                      <a:pt x="186" y="114"/>
                      <a:pt x="196" y="124"/>
                      <a:pt x="196" y="136"/>
                    </a:cubicBezTo>
                    <a:cubicBezTo>
                      <a:pt x="196" y="149"/>
                      <a:pt x="186" y="159"/>
                      <a:pt x="173" y="159"/>
                    </a:cubicBezTo>
                    <a:cubicBezTo>
                      <a:pt x="160" y="159"/>
                      <a:pt x="150" y="149"/>
                      <a:pt x="150" y="136"/>
                    </a:cubicBezTo>
                    <a:cubicBezTo>
                      <a:pt x="150" y="124"/>
                      <a:pt x="160" y="114"/>
                      <a:pt x="173" y="114"/>
                    </a:cubicBezTo>
                    <a:moveTo>
                      <a:pt x="204" y="61"/>
                    </a:moveTo>
                    <a:cubicBezTo>
                      <a:pt x="204" y="0"/>
                      <a:pt x="204" y="0"/>
                      <a:pt x="204" y="0"/>
                    </a:cubicBezTo>
                    <a:cubicBezTo>
                      <a:pt x="125" y="0"/>
                      <a:pt x="125" y="0"/>
                      <a:pt x="125" y="0"/>
                    </a:cubicBezTo>
                    <a:cubicBezTo>
                      <a:pt x="125" y="14"/>
                      <a:pt x="125" y="14"/>
                      <a:pt x="125" y="14"/>
                    </a:cubicBezTo>
                    <a:cubicBezTo>
                      <a:pt x="190" y="14"/>
                      <a:pt x="190" y="14"/>
                      <a:pt x="190" y="14"/>
                    </a:cubicBezTo>
                    <a:cubicBezTo>
                      <a:pt x="190" y="61"/>
                      <a:pt x="190" y="61"/>
                      <a:pt x="190" y="61"/>
                    </a:cubicBezTo>
                    <a:cubicBezTo>
                      <a:pt x="170" y="41"/>
                      <a:pt x="170" y="41"/>
                      <a:pt x="170" y="41"/>
                    </a:cubicBezTo>
                    <a:cubicBezTo>
                      <a:pt x="160" y="51"/>
                      <a:pt x="160" y="51"/>
                      <a:pt x="160" y="51"/>
                    </a:cubicBezTo>
                    <a:cubicBezTo>
                      <a:pt x="197" y="87"/>
                      <a:pt x="197" y="87"/>
                      <a:pt x="197" y="87"/>
                    </a:cubicBezTo>
                    <a:cubicBezTo>
                      <a:pt x="234" y="51"/>
                      <a:pt x="234" y="51"/>
                      <a:pt x="234" y="51"/>
                    </a:cubicBezTo>
                    <a:cubicBezTo>
                      <a:pt x="224" y="41"/>
                      <a:pt x="224" y="41"/>
                      <a:pt x="224" y="41"/>
                    </a:cubicBezTo>
                    <a:lnTo>
                      <a:pt x="204" y="61"/>
                    </a:lnTo>
                    <a:close/>
                    <a:moveTo>
                      <a:pt x="197" y="67"/>
                    </a:moveTo>
                    <a:cubicBezTo>
                      <a:pt x="197" y="67"/>
                      <a:pt x="197" y="67"/>
                      <a:pt x="197" y="67"/>
                    </a:cubicBezTo>
                    <a:cubicBezTo>
                      <a:pt x="197" y="67"/>
                      <a:pt x="197" y="67"/>
                      <a:pt x="197" y="67"/>
                    </a:cubicBezTo>
                    <a:close/>
                  </a:path>
                </a:pathLst>
              </a:custGeom>
              <a:solidFill>
                <a:srgbClr val="FFFFFF"/>
              </a:solidFill>
              <a:ln>
                <a:noFill/>
              </a:ln>
            </p:spPr>
            <p:txBody>
              <a:bodyPr vert="horz" wrap="square" lIns="0" tIns="612000" rIns="0" bIns="0" numCol="1" anchor="t" anchorCtr="0" compatLnSpc="1">
                <a:prstTxWarp prst="textNoShape">
                  <a:avLst/>
                </a:prstTxWarp>
              </a:bodyPr>
              <a:lstStyle/>
              <a:p>
                <a:pPr defTabSz="914377">
                  <a:defRPr/>
                </a:pPr>
                <a:endParaRPr lang="en-US" sz="1200">
                  <a:solidFill>
                    <a:srgbClr val="FFFFFF"/>
                  </a:solidFill>
                </a:endParaRPr>
              </a:p>
            </p:txBody>
          </p:sp>
          <p:sp>
            <p:nvSpPr>
              <p:cNvPr id="18" name="Freeform 528">
                <a:extLst>
                  <a:ext uri="{FF2B5EF4-FFF2-40B4-BE49-F238E27FC236}">
                    <a16:creationId xmlns:a16="http://schemas.microsoft.com/office/drawing/2014/main" id="{3DF5047D-603F-42A6-8D93-E428AC0D5A2B}"/>
                  </a:ext>
                </a:extLst>
              </p:cNvPr>
              <p:cNvSpPr>
                <a:spLocks noEditPoints="1"/>
              </p:cNvSpPr>
              <p:nvPr/>
            </p:nvSpPr>
            <p:spPr bwMode="black">
              <a:xfrm>
                <a:off x="6655581" y="4480167"/>
                <a:ext cx="404703" cy="325738"/>
              </a:xfrm>
              <a:custGeom>
                <a:avLst/>
                <a:gdLst>
                  <a:gd name="T0" fmla="*/ 180 w 208"/>
                  <a:gd name="T1" fmla="*/ 12 h 168"/>
                  <a:gd name="T2" fmla="*/ 168 w 208"/>
                  <a:gd name="T3" fmla="*/ 20 h 168"/>
                  <a:gd name="T4" fmla="*/ 115 w 208"/>
                  <a:gd name="T5" fmla="*/ 20 h 168"/>
                  <a:gd name="T6" fmla="*/ 115 w 208"/>
                  <a:gd name="T7" fmla="*/ 0 h 168"/>
                  <a:gd name="T8" fmla="*/ 0 w 208"/>
                  <a:gd name="T9" fmla="*/ 0 h 168"/>
                  <a:gd name="T10" fmla="*/ 0 w 208"/>
                  <a:gd name="T11" fmla="*/ 56 h 168"/>
                  <a:gd name="T12" fmla="*/ 115 w 208"/>
                  <a:gd name="T13" fmla="*/ 56 h 168"/>
                  <a:gd name="T14" fmla="*/ 115 w 208"/>
                  <a:gd name="T15" fmla="*/ 36 h 168"/>
                  <a:gd name="T16" fmla="*/ 168 w 208"/>
                  <a:gd name="T17" fmla="*/ 36 h 168"/>
                  <a:gd name="T18" fmla="*/ 180 w 208"/>
                  <a:gd name="T19" fmla="*/ 44 h 168"/>
                  <a:gd name="T20" fmla="*/ 208 w 208"/>
                  <a:gd name="T21" fmla="*/ 36 h 168"/>
                  <a:gd name="T22" fmla="*/ 208 w 208"/>
                  <a:gd name="T23" fmla="*/ 20 h 168"/>
                  <a:gd name="T24" fmla="*/ 180 w 208"/>
                  <a:gd name="T25" fmla="*/ 12 h 168"/>
                  <a:gd name="T26" fmla="*/ 99 w 208"/>
                  <a:gd name="T27" fmla="*/ 40 h 168"/>
                  <a:gd name="T28" fmla="*/ 16 w 208"/>
                  <a:gd name="T29" fmla="*/ 40 h 168"/>
                  <a:gd name="T30" fmla="*/ 16 w 208"/>
                  <a:gd name="T31" fmla="*/ 16 h 168"/>
                  <a:gd name="T32" fmla="*/ 99 w 208"/>
                  <a:gd name="T33" fmla="*/ 16 h 168"/>
                  <a:gd name="T34" fmla="*/ 99 w 208"/>
                  <a:gd name="T35" fmla="*/ 40 h 168"/>
                  <a:gd name="T36" fmla="*/ 87 w 208"/>
                  <a:gd name="T37" fmla="*/ 92 h 168"/>
                  <a:gd name="T38" fmla="*/ 48 w 208"/>
                  <a:gd name="T39" fmla="*/ 72 h 168"/>
                  <a:gd name="T40" fmla="*/ 0 w 208"/>
                  <a:gd name="T41" fmla="*/ 120 h 168"/>
                  <a:gd name="T42" fmla="*/ 48 w 208"/>
                  <a:gd name="T43" fmla="*/ 168 h 168"/>
                  <a:gd name="T44" fmla="*/ 87 w 208"/>
                  <a:gd name="T45" fmla="*/ 148 h 168"/>
                  <a:gd name="T46" fmla="*/ 208 w 208"/>
                  <a:gd name="T47" fmla="*/ 148 h 168"/>
                  <a:gd name="T48" fmla="*/ 208 w 208"/>
                  <a:gd name="T49" fmla="*/ 92 h 168"/>
                  <a:gd name="T50" fmla="*/ 87 w 208"/>
                  <a:gd name="T51" fmla="*/ 92 h 168"/>
                  <a:gd name="T52" fmla="*/ 192 w 208"/>
                  <a:gd name="T53" fmla="*/ 132 h 168"/>
                  <a:gd name="T54" fmla="*/ 78 w 208"/>
                  <a:gd name="T55" fmla="*/ 132 h 168"/>
                  <a:gd name="T56" fmla="*/ 48 w 208"/>
                  <a:gd name="T57" fmla="*/ 152 h 168"/>
                  <a:gd name="T58" fmla="*/ 20 w 208"/>
                  <a:gd name="T59" fmla="*/ 136 h 168"/>
                  <a:gd name="T60" fmla="*/ 48 w 208"/>
                  <a:gd name="T61" fmla="*/ 136 h 168"/>
                  <a:gd name="T62" fmla="*/ 48 w 208"/>
                  <a:gd name="T63" fmla="*/ 104 h 168"/>
                  <a:gd name="T64" fmla="*/ 20 w 208"/>
                  <a:gd name="T65" fmla="*/ 104 h 168"/>
                  <a:gd name="T66" fmla="*/ 48 w 208"/>
                  <a:gd name="T67" fmla="*/ 88 h 168"/>
                  <a:gd name="T68" fmla="*/ 78 w 208"/>
                  <a:gd name="T69" fmla="*/ 108 h 168"/>
                  <a:gd name="T70" fmla="*/ 192 w 208"/>
                  <a:gd name="T71" fmla="*/ 108 h 168"/>
                  <a:gd name="T72" fmla="*/ 192 w 208"/>
                  <a:gd name="T73"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8" h="168">
                    <a:moveTo>
                      <a:pt x="180" y="12"/>
                    </a:moveTo>
                    <a:cubicBezTo>
                      <a:pt x="168" y="20"/>
                      <a:pt x="168" y="20"/>
                      <a:pt x="168" y="20"/>
                    </a:cubicBezTo>
                    <a:cubicBezTo>
                      <a:pt x="115" y="20"/>
                      <a:pt x="115" y="20"/>
                      <a:pt x="115" y="20"/>
                    </a:cubicBezTo>
                    <a:cubicBezTo>
                      <a:pt x="115" y="0"/>
                      <a:pt x="115" y="0"/>
                      <a:pt x="115" y="0"/>
                    </a:cubicBezTo>
                    <a:cubicBezTo>
                      <a:pt x="0" y="0"/>
                      <a:pt x="0" y="0"/>
                      <a:pt x="0" y="0"/>
                    </a:cubicBezTo>
                    <a:cubicBezTo>
                      <a:pt x="0" y="56"/>
                      <a:pt x="0" y="56"/>
                      <a:pt x="0" y="56"/>
                    </a:cubicBezTo>
                    <a:cubicBezTo>
                      <a:pt x="115" y="56"/>
                      <a:pt x="115" y="56"/>
                      <a:pt x="115" y="56"/>
                    </a:cubicBezTo>
                    <a:cubicBezTo>
                      <a:pt x="115" y="36"/>
                      <a:pt x="115" y="36"/>
                      <a:pt x="115" y="36"/>
                    </a:cubicBezTo>
                    <a:cubicBezTo>
                      <a:pt x="168" y="36"/>
                      <a:pt x="168" y="36"/>
                      <a:pt x="168" y="36"/>
                    </a:cubicBezTo>
                    <a:cubicBezTo>
                      <a:pt x="180" y="44"/>
                      <a:pt x="180" y="44"/>
                      <a:pt x="180" y="44"/>
                    </a:cubicBezTo>
                    <a:cubicBezTo>
                      <a:pt x="208" y="36"/>
                      <a:pt x="208" y="36"/>
                      <a:pt x="208" y="36"/>
                    </a:cubicBezTo>
                    <a:cubicBezTo>
                      <a:pt x="208" y="20"/>
                      <a:pt x="208" y="20"/>
                      <a:pt x="208" y="20"/>
                    </a:cubicBezTo>
                    <a:lnTo>
                      <a:pt x="180" y="12"/>
                    </a:lnTo>
                    <a:close/>
                    <a:moveTo>
                      <a:pt x="99" y="40"/>
                    </a:moveTo>
                    <a:cubicBezTo>
                      <a:pt x="16" y="40"/>
                      <a:pt x="16" y="40"/>
                      <a:pt x="16" y="40"/>
                    </a:cubicBezTo>
                    <a:cubicBezTo>
                      <a:pt x="16" y="16"/>
                      <a:pt x="16" y="16"/>
                      <a:pt x="16" y="16"/>
                    </a:cubicBezTo>
                    <a:cubicBezTo>
                      <a:pt x="99" y="16"/>
                      <a:pt x="99" y="16"/>
                      <a:pt x="99" y="16"/>
                    </a:cubicBezTo>
                    <a:lnTo>
                      <a:pt x="99" y="40"/>
                    </a:lnTo>
                    <a:close/>
                    <a:moveTo>
                      <a:pt x="87" y="92"/>
                    </a:moveTo>
                    <a:cubicBezTo>
                      <a:pt x="78" y="80"/>
                      <a:pt x="64" y="72"/>
                      <a:pt x="48" y="72"/>
                    </a:cubicBezTo>
                    <a:cubicBezTo>
                      <a:pt x="21" y="72"/>
                      <a:pt x="0" y="93"/>
                      <a:pt x="0" y="120"/>
                    </a:cubicBezTo>
                    <a:cubicBezTo>
                      <a:pt x="0" y="147"/>
                      <a:pt x="21" y="168"/>
                      <a:pt x="48" y="168"/>
                    </a:cubicBezTo>
                    <a:cubicBezTo>
                      <a:pt x="64" y="168"/>
                      <a:pt x="78" y="160"/>
                      <a:pt x="87" y="148"/>
                    </a:cubicBezTo>
                    <a:cubicBezTo>
                      <a:pt x="208" y="148"/>
                      <a:pt x="208" y="148"/>
                      <a:pt x="208" y="148"/>
                    </a:cubicBezTo>
                    <a:cubicBezTo>
                      <a:pt x="208" y="92"/>
                      <a:pt x="208" y="92"/>
                      <a:pt x="208" y="92"/>
                    </a:cubicBezTo>
                    <a:lnTo>
                      <a:pt x="87" y="92"/>
                    </a:lnTo>
                    <a:close/>
                    <a:moveTo>
                      <a:pt x="192" y="132"/>
                    </a:moveTo>
                    <a:cubicBezTo>
                      <a:pt x="78" y="132"/>
                      <a:pt x="78" y="132"/>
                      <a:pt x="78" y="132"/>
                    </a:cubicBezTo>
                    <a:cubicBezTo>
                      <a:pt x="73" y="144"/>
                      <a:pt x="61" y="152"/>
                      <a:pt x="48" y="152"/>
                    </a:cubicBezTo>
                    <a:cubicBezTo>
                      <a:pt x="36" y="152"/>
                      <a:pt x="26" y="146"/>
                      <a:pt x="20" y="136"/>
                    </a:cubicBezTo>
                    <a:cubicBezTo>
                      <a:pt x="48" y="136"/>
                      <a:pt x="48" y="136"/>
                      <a:pt x="48" y="136"/>
                    </a:cubicBezTo>
                    <a:cubicBezTo>
                      <a:pt x="48" y="104"/>
                      <a:pt x="48" y="104"/>
                      <a:pt x="48" y="104"/>
                    </a:cubicBezTo>
                    <a:cubicBezTo>
                      <a:pt x="20" y="104"/>
                      <a:pt x="20" y="104"/>
                      <a:pt x="20" y="104"/>
                    </a:cubicBezTo>
                    <a:cubicBezTo>
                      <a:pt x="26" y="94"/>
                      <a:pt x="36" y="88"/>
                      <a:pt x="48" y="88"/>
                    </a:cubicBezTo>
                    <a:cubicBezTo>
                      <a:pt x="61" y="88"/>
                      <a:pt x="73" y="96"/>
                      <a:pt x="78" y="108"/>
                    </a:cubicBezTo>
                    <a:cubicBezTo>
                      <a:pt x="192" y="108"/>
                      <a:pt x="192" y="108"/>
                      <a:pt x="192" y="108"/>
                    </a:cubicBezTo>
                    <a:lnTo>
                      <a:pt x="192" y="132"/>
                    </a:lnTo>
                    <a:close/>
                  </a:path>
                </a:pathLst>
              </a:custGeom>
              <a:solidFill>
                <a:srgbClr val="FFFFFF"/>
              </a:solidFill>
              <a:ln>
                <a:noFill/>
              </a:ln>
            </p:spPr>
            <p:txBody>
              <a:bodyPr vert="horz" wrap="square" lIns="0" tIns="612000" rIns="0" bIns="0" numCol="1" anchor="t" anchorCtr="0" compatLnSpc="1">
                <a:prstTxWarp prst="textNoShape">
                  <a:avLst/>
                </a:prstTxWarp>
              </a:bodyPr>
              <a:lstStyle/>
              <a:p>
                <a:pPr defTabSz="914377">
                  <a:defRPr/>
                </a:pPr>
                <a:endParaRPr lang="en-US" sz="1200">
                  <a:solidFill>
                    <a:srgbClr val="FFFFFF"/>
                  </a:solidFill>
                </a:endParaRPr>
              </a:p>
            </p:txBody>
          </p:sp>
          <p:sp>
            <p:nvSpPr>
              <p:cNvPr id="19" name="Freeform: Shape 18">
                <a:extLst>
                  <a:ext uri="{FF2B5EF4-FFF2-40B4-BE49-F238E27FC236}">
                    <a16:creationId xmlns:a16="http://schemas.microsoft.com/office/drawing/2014/main" id="{4AB5A7AD-16D6-42C3-9425-A8CB72042312}"/>
                  </a:ext>
                </a:extLst>
              </p:cNvPr>
              <p:cNvSpPr/>
              <p:nvPr/>
            </p:nvSpPr>
            <p:spPr>
              <a:xfrm>
                <a:off x="5725027" y="5040851"/>
                <a:ext cx="299661" cy="387367"/>
              </a:xfrm>
              <a:custGeom>
                <a:avLst/>
                <a:gdLst>
                  <a:gd name="connsiteX0" fmla="*/ 197644 w 390525"/>
                  <a:gd name="connsiteY0" fmla="*/ 7144 h 504825"/>
                  <a:gd name="connsiteX1" fmla="*/ 7144 w 390525"/>
                  <a:gd name="connsiteY1" fmla="*/ 197644 h 504825"/>
                  <a:gd name="connsiteX2" fmla="*/ 28956 w 390525"/>
                  <a:gd name="connsiteY2" fmla="*/ 286226 h 504825"/>
                  <a:gd name="connsiteX3" fmla="*/ 197549 w 390525"/>
                  <a:gd name="connsiteY3" fmla="*/ 502444 h 504825"/>
                  <a:gd name="connsiteX4" fmla="*/ 366236 w 390525"/>
                  <a:gd name="connsiteY4" fmla="*/ 286131 h 504825"/>
                  <a:gd name="connsiteX5" fmla="*/ 388049 w 390525"/>
                  <a:gd name="connsiteY5" fmla="*/ 197644 h 504825"/>
                  <a:gd name="connsiteX6" fmla="*/ 197644 w 390525"/>
                  <a:gd name="connsiteY6" fmla="*/ 7144 h 504825"/>
                  <a:gd name="connsiteX7" fmla="*/ 332613 w 390525"/>
                  <a:gd name="connsiteY7" fmla="*/ 268415 h 504825"/>
                  <a:gd name="connsiteX8" fmla="*/ 197644 w 390525"/>
                  <a:gd name="connsiteY8" fmla="*/ 444151 h 504825"/>
                  <a:gd name="connsiteX9" fmla="*/ 62770 w 390525"/>
                  <a:gd name="connsiteY9" fmla="*/ 268510 h 504825"/>
                  <a:gd name="connsiteX10" fmla="*/ 45339 w 390525"/>
                  <a:gd name="connsiteY10" fmla="*/ 197644 h 504825"/>
                  <a:gd name="connsiteX11" fmla="*/ 197739 w 390525"/>
                  <a:gd name="connsiteY11" fmla="*/ 45244 h 504825"/>
                  <a:gd name="connsiteX12" fmla="*/ 350139 w 390525"/>
                  <a:gd name="connsiteY12" fmla="*/ 197644 h 504825"/>
                  <a:gd name="connsiteX13" fmla="*/ 332613 w 390525"/>
                  <a:gd name="connsiteY13" fmla="*/ 268415 h 504825"/>
                  <a:gd name="connsiteX14" fmla="*/ 197644 w 390525"/>
                  <a:gd name="connsiteY14" fmla="*/ 101918 h 504825"/>
                  <a:gd name="connsiteX15" fmla="*/ 102870 w 390525"/>
                  <a:gd name="connsiteY15" fmla="*/ 196691 h 504825"/>
                  <a:gd name="connsiteX16" fmla="*/ 197644 w 390525"/>
                  <a:gd name="connsiteY16" fmla="*/ 291465 h 504825"/>
                  <a:gd name="connsiteX17" fmla="*/ 292417 w 390525"/>
                  <a:gd name="connsiteY17" fmla="*/ 196691 h 504825"/>
                  <a:gd name="connsiteX18" fmla="*/ 197644 w 390525"/>
                  <a:gd name="connsiteY18" fmla="*/ 101918 h 504825"/>
                  <a:gd name="connsiteX19" fmla="*/ 197644 w 390525"/>
                  <a:gd name="connsiteY19" fmla="*/ 253365 h 504825"/>
                  <a:gd name="connsiteX20" fmla="*/ 140970 w 390525"/>
                  <a:gd name="connsiteY20" fmla="*/ 196691 h 504825"/>
                  <a:gd name="connsiteX21" fmla="*/ 197644 w 390525"/>
                  <a:gd name="connsiteY21" fmla="*/ 140018 h 504825"/>
                  <a:gd name="connsiteX22" fmla="*/ 254317 w 390525"/>
                  <a:gd name="connsiteY22" fmla="*/ 196691 h 504825"/>
                  <a:gd name="connsiteX23" fmla="*/ 197644 w 390525"/>
                  <a:gd name="connsiteY23" fmla="*/ 253365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0525" h="504825">
                    <a:moveTo>
                      <a:pt x="197644" y="7144"/>
                    </a:moveTo>
                    <a:cubicBezTo>
                      <a:pt x="92488" y="7144"/>
                      <a:pt x="7144" y="92393"/>
                      <a:pt x="7144" y="197644"/>
                    </a:cubicBezTo>
                    <a:cubicBezTo>
                      <a:pt x="7144" y="229648"/>
                      <a:pt x="15050" y="259842"/>
                      <a:pt x="28956" y="286226"/>
                    </a:cubicBezTo>
                    <a:cubicBezTo>
                      <a:pt x="60865" y="346805"/>
                      <a:pt x="197549" y="502444"/>
                      <a:pt x="197549" y="502444"/>
                    </a:cubicBezTo>
                    <a:cubicBezTo>
                      <a:pt x="197549" y="502444"/>
                      <a:pt x="334423" y="346710"/>
                      <a:pt x="366236" y="286131"/>
                    </a:cubicBezTo>
                    <a:cubicBezTo>
                      <a:pt x="380143" y="259652"/>
                      <a:pt x="388049" y="229553"/>
                      <a:pt x="388049" y="197644"/>
                    </a:cubicBezTo>
                    <a:cubicBezTo>
                      <a:pt x="388049" y="92393"/>
                      <a:pt x="302800" y="7144"/>
                      <a:pt x="197644" y="7144"/>
                    </a:cubicBezTo>
                    <a:close/>
                    <a:moveTo>
                      <a:pt x="332613" y="268415"/>
                    </a:moveTo>
                    <a:cubicBezTo>
                      <a:pt x="313087" y="305657"/>
                      <a:pt x="243554" y="390239"/>
                      <a:pt x="197644" y="444151"/>
                    </a:cubicBezTo>
                    <a:cubicBezTo>
                      <a:pt x="151733" y="390239"/>
                      <a:pt x="82296" y="305657"/>
                      <a:pt x="62770" y="268510"/>
                    </a:cubicBezTo>
                    <a:cubicBezTo>
                      <a:pt x="51149" y="246507"/>
                      <a:pt x="45339" y="222694"/>
                      <a:pt x="45339" y="197644"/>
                    </a:cubicBezTo>
                    <a:cubicBezTo>
                      <a:pt x="45339" y="113633"/>
                      <a:pt x="113729" y="45244"/>
                      <a:pt x="197739" y="45244"/>
                    </a:cubicBezTo>
                    <a:cubicBezTo>
                      <a:pt x="281750" y="45244"/>
                      <a:pt x="350139" y="113633"/>
                      <a:pt x="350139" y="197644"/>
                    </a:cubicBezTo>
                    <a:cubicBezTo>
                      <a:pt x="349949" y="222599"/>
                      <a:pt x="344138" y="246412"/>
                      <a:pt x="332613" y="268415"/>
                    </a:cubicBezTo>
                    <a:close/>
                    <a:moveTo>
                      <a:pt x="197644" y="101918"/>
                    </a:moveTo>
                    <a:cubicBezTo>
                      <a:pt x="145256" y="101918"/>
                      <a:pt x="102870" y="144304"/>
                      <a:pt x="102870" y="196691"/>
                    </a:cubicBezTo>
                    <a:cubicBezTo>
                      <a:pt x="102870" y="249079"/>
                      <a:pt x="145256" y="291465"/>
                      <a:pt x="197644" y="291465"/>
                    </a:cubicBezTo>
                    <a:cubicBezTo>
                      <a:pt x="250031" y="291465"/>
                      <a:pt x="292417" y="249079"/>
                      <a:pt x="292417" y="196691"/>
                    </a:cubicBezTo>
                    <a:cubicBezTo>
                      <a:pt x="292417" y="144399"/>
                      <a:pt x="249936" y="101918"/>
                      <a:pt x="197644" y="101918"/>
                    </a:cubicBezTo>
                    <a:close/>
                    <a:moveTo>
                      <a:pt x="197644" y="253365"/>
                    </a:moveTo>
                    <a:cubicBezTo>
                      <a:pt x="166402" y="253365"/>
                      <a:pt x="140970" y="227933"/>
                      <a:pt x="140970" y="196691"/>
                    </a:cubicBezTo>
                    <a:cubicBezTo>
                      <a:pt x="140970" y="165449"/>
                      <a:pt x="166402" y="140018"/>
                      <a:pt x="197644" y="140018"/>
                    </a:cubicBezTo>
                    <a:cubicBezTo>
                      <a:pt x="228886" y="140018"/>
                      <a:pt x="254317" y="165449"/>
                      <a:pt x="254317" y="196691"/>
                    </a:cubicBezTo>
                    <a:cubicBezTo>
                      <a:pt x="254317" y="227933"/>
                      <a:pt x="228886" y="253365"/>
                      <a:pt x="197644" y="253365"/>
                    </a:cubicBezTo>
                    <a:close/>
                  </a:path>
                </a:pathLst>
              </a:custGeom>
              <a:solidFill>
                <a:schemeClr val="bg1"/>
              </a:solidFill>
              <a:ln w="9525" cap="flat">
                <a:noFill/>
                <a:prstDash val="solid"/>
                <a:miter/>
              </a:ln>
            </p:spPr>
            <p:txBody>
              <a:bodyPr wrap="square" lIns="0" tIns="612000" rIns="0" bIns="0" rtlCol="0" anchor="t"/>
              <a:lstStyle/>
              <a:p>
                <a:pPr defTabSz="914377">
                  <a:defRPr/>
                </a:pPr>
                <a:endParaRPr lang="en-US" sz="1200"/>
              </a:p>
            </p:txBody>
          </p:sp>
          <p:sp>
            <p:nvSpPr>
              <p:cNvPr id="20" name="Freeform 504">
                <a:extLst>
                  <a:ext uri="{FF2B5EF4-FFF2-40B4-BE49-F238E27FC236}">
                    <a16:creationId xmlns:a16="http://schemas.microsoft.com/office/drawing/2014/main" id="{CAEFFFCF-2B25-4FF2-AB30-6461FE23A73B}"/>
                  </a:ext>
                </a:extLst>
              </p:cNvPr>
              <p:cNvSpPr>
                <a:spLocks noEditPoints="1"/>
              </p:cNvSpPr>
              <p:nvPr/>
            </p:nvSpPr>
            <p:spPr bwMode="auto">
              <a:xfrm>
                <a:off x="4672073" y="3165116"/>
                <a:ext cx="436966" cy="368548"/>
              </a:xfrm>
              <a:custGeom>
                <a:avLst/>
                <a:gdLst>
                  <a:gd name="T0" fmla="*/ 208 w 256"/>
                  <a:gd name="T1" fmla="*/ 24 h 196"/>
                  <a:gd name="T2" fmla="*/ 137 w 256"/>
                  <a:gd name="T3" fmla="*/ 24 h 196"/>
                  <a:gd name="T4" fmla="*/ 137 w 256"/>
                  <a:gd name="T5" fmla="*/ 0 h 196"/>
                  <a:gd name="T6" fmla="*/ 121 w 256"/>
                  <a:gd name="T7" fmla="*/ 0 h 196"/>
                  <a:gd name="T8" fmla="*/ 121 w 256"/>
                  <a:gd name="T9" fmla="*/ 24 h 196"/>
                  <a:gd name="T10" fmla="*/ 48 w 256"/>
                  <a:gd name="T11" fmla="*/ 24 h 196"/>
                  <a:gd name="T12" fmla="*/ 0 w 256"/>
                  <a:gd name="T13" fmla="*/ 96 h 196"/>
                  <a:gd name="T14" fmla="*/ 48 w 256"/>
                  <a:gd name="T15" fmla="*/ 144 h 196"/>
                  <a:gd name="T16" fmla="*/ 96 w 256"/>
                  <a:gd name="T17" fmla="*/ 96 h 196"/>
                  <a:gd name="T18" fmla="*/ 59 w 256"/>
                  <a:gd name="T19" fmla="*/ 40 h 196"/>
                  <a:gd name="T20" fmla="*/ 121 w 256"/>
                  <a:gd name="T21" fmla="*/ 40 h 196"/>
                  <a:gd name="T22" fmla="*/ 121 w 256"/>
                  <a:gd name="T23" fmla="*/ 180 h 196"/>
                  <a:gd name="T24" fmla="*/ 48 w 256"/>
                  <a:gd name="T25" fmla="*/ 180 h 196"/>
                  <a:gd name="T26" fmla="*/ 48 w 256"/>
                  <a:gd name="T27" fmla="*/ 196 h 196"/>
                  <a:gd name="T28" fmla="*/ 208 w 256"/>
                  <a:gd name="T29" fmla="*/ 196 h 196"/>
                  <a:gd name="T30" fmla="*/ 208 w 256"/>
                  <a:gd name="T31" fmla="*/ 180 h 196"/>
                  <a:gd name="T32" fmla="*/ 137 w 256"/>
                  <a:gd name="T33" fmla="*/ 180 h 196"/>
                  <a:gd name="T34" fmla="*/ 137 w 256"/>
                  <a:gd name="T35" fmla="*/ 40 h 196"/>
                  <a:gd name="T36" fmla="*/ 197 w 256"/>
                  <a:gd name="T37" fmla="*/ 40 h 196"/>
                  <a:gd name="T38" fmla="*/ 160 w 256"/>
                  <a:gd name="T39" fmla="*/ 96 h 196"/>
                  <a:gd name="T40" fmla="*/ 208 w 256"/>
                  <a:gd name="T41" fmla="*/ 144 h 196"/>
                  <a:gd name="T42" fmla="*/ 256 w 256"/>
                  <a:gd name="T43" fmla="*/ 96 h 196"/>
                  <a:gd name="T44" fmla="*/ 208 w 256"/>
                  <a:gd name="T45" fmla="*/ 24 h 196"/>
                  <a:gd name="T46" fmla="*/ 48 w 256"/>
                  <a:gd name="T47" fmla="*/ 53 h 196"/>
                  <a:gd name="T48" fmla="*/ 77 w 256"/>
                  <a:gd name="T49" fmla="*/ 96 h 196"/>
                  <a:gd name="T50" fmla="*/ 19 w 256"/>
                  <a:gd name="T51" fmla="*/ 96 h 196"/>
                  <a:gd name="T52" fmla="*/ 48 w 256"/>
                  <a:gd name="T53" fmla="*/ 53 h 196"/>
                  <a:gd name="T54" fmla="*/ 48 w 256"/>
                  <a:gd name="T55" fmla="*/ 128 h 196"/>
                  <a:gd name="T56" fmla="*/ 20 w 256"/>
                  <a:gd name="T57" fmla="*/ 112 h 196"/>
                  <a:gd name="T58" fmla="*/ 76 w 256"/>
                  <a:gd name="T59" fmla="*/ 112 h 196"/>
                  <a:gd name="T60" fmla="*/ 48 w 256"/>
                  <a:gd name="T61" fmla="*/ 128 h 196"/>
                  <a:gd name="T62" fmla="*/ 237 w 256"/>
                  <a:gd name="T63" fmla="*/ 96 h 196"/>
                  <a:gd name="T64" fmla="*/ 179 w 256"/>
                  <a:gd name="T65" fmla="*/ 96 h 196"/>
                  <a:gd name="T66" fmla="*/ 208 w 256"/>
                  <a:gd name="T67" fmla="*/ 53 h 196"/>
                  <a:gd name="T68" fmla="*/ 237 w 256"/>
                  <a:gd name="T69" fmla="*/ 96 h 196"/>
                  <a:gd name="T70" fmla="*/ 208 w 256"/>
                  <a:gd name="T71" fmla="*/ 128 h 196"/>
                  <a:gd name="T72" fmla="*/ 180 w 256"/>
                  <a:gd name="T73" fmla="*/ 112 h 196"/>
                  <a:gd name="T74" fmla="*/ 236 w 256"/>
                  <a:gd name="T75" fmla="*/ 112 h 196"/>
                  <a:gd name="T76" fmla="*/ 208 w 256"/>
                  <a:gd name="T77" fmla="*/ 12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6" h="196">
                    <a:moveTo>
                      <a:pt x="208" y="24"/>
                    </a:moveTo>
                    <a:cubicBezTo>
                      <a:pt x="137" y="24"/>
                      <a:pt x="137" y="24"/>
                      <a:pt x="137" y="24"/>
                    </a:cubicBezTo>
                    <a:cubicBezTo>
                      <a:pt x="137" y="0"/>
                      <a:pt x="137" y="0"/>
                      <a:pt x="137" y="0"/>
                    </a:cubicBezTo>
                    <a:cubicBezTo>
                      <a:pt x="121" y="0"/>
                      <a:pt x="121" y="0"/>
                      <a:pt x="121" y="0"/>
                    </a:cubicBezTo>
                    <a:cubicBezTo>
                      <a:pt x="121" y="24"/>
                      <a:pt x="121" y="24"/>
                      <a:pt x="121" y="24"/>
                    </a:cubicBezTo>
                    <a:cubicBezTo>
                      <a:pt x="48" y="24"/>
                      <a:pt x="48" y="24"/>
                      <a:pt x="48" y="24"/>
                    </a:cubicBezTo>
                    <a:cubicBezTo>
                      <a:pt x="0" y="96"/>
                      <a:pt x="0" y="96"/>
                      <a:pt x="0" y="96"/>
                    </a:cubicBezTo>
                    <a:cubicBezTo>
                      <a:pt x="0" y="123"/>
                      <a:pt x="21" y="144"/>
                      <a:pt x="48" y="144"/>
                    </a:cubicBezTo>
                    <a:cubicBezTo>
                      <a:pt x="75" y="144"/>
                      <a:pt x="96" y="123"/>
                      <a:pt x="96" y="96"/>
                    </a:cubicBezTo>
                    <a:cubicBezTo>
                      <a:pt x="59" y="40"/>
                      <a:pt x="59" y="40"/>
                      <a:pt x="59" y="40"/>
                    </a:cubicBezTo>
                    <a:cubicBezTo>
                      <a:pt x="121" y="40"/>
                      <a:pt x="121" y="40"/>
                      <a:pt x="121" y="40"/>
                    </a:cubicBezTo>
                    <a:cubicBezTo>
                      <a:pt x="121" y="180"/>
                      <a:pt x="121" y="180"/>
                      <a:pt x="121" y="180"/>
                    </a:cubicBezTo>
                    <a:cubicBezTo>
                      <a:pt x="48" y="180"/>
                      <a:pt x="48" y="180"/>
                      <a:pt x="48" y="180"/>
                    </a:cubicBezTo>
                    <a:cubicBezTo>
                      <a:pt x="48" y="196"/>
                      <a:pt x="48" y="196"/>
                      <a:pt x="48" y="196"/>
                    </a:cubicBezTo>
                    <a:cubicBezTo>
                      <a:pt x="208" y="196"/>
                      <a:pt x="208" y="196"/>
                      <a:pt x="208" y="196"/>
                    </a:cubicBezTo>
                    <a:cubicBezTo>
                      <a:pt x="208" y="180"/>
                      <a:pt x="208" y="180"/>
                      <a:pt x="208" y="180"/>
                    </a:cubicBezTo>
                    <a:cubicBezTo>
                      <a:pt x="137" y="180"/>
                      <a:pt x="137" y="180"/>
                      <a:pt x="137" y="180"/>
                    </a:cubicBezTo>
                    <a:cubicBezTo>
                      <a:pt x="137" y="40"/>
                      <a:pt x="137" y="40"/>
                      <a:pt x="137" y="40"/>
                    </a:cubicBezTo>
                    <a:cubicBezTo>
                      <a:pt x="197" y="40"/>
                      <a:pt x="197" y="40"/>
                      <a:pt x="197" y="40"/>
                    </a:cubicBezTo>
                    <a:cubicBezTo>
                      <a:pt x="160" y="96"/>
                      <a:pt x="160" y="96"/>
                      <a:pt x="160" y="96"/>
                    </a:cubicBezTo>
                    <a:cubicBezTo>
                      <a:pt x="160" y="123"/>
                      <a:pt x="181" y="144"/>
                      <a:pt x="208" y="144"/>
                    </a:cubicBezTo>
                    <a:cubicBezTo>
                      <a:pt x="235" y="144"/>
                      <a:pt x="256" y="123"/>
                      <a:pt x="256" y="96"/>
                    </a:cubicBezTo>
                    <a:lnTo>
                      <a:pt x="208" y="24"/>
                    </a:lnTo>
                    <a:close/>
                    <a:moveTo>
                      <a:pt x="48" y="53"/>
                    </a:moveTo>
                    <a:cubicBezTo>
                      <a:pt x="77" y="96"/>
                      <a:pt x="77" y="96"/>
                      <a:pt x="77" y="96"/>
                    </a:cubicBezTo>
                    <a:cubicBezTo>
                      <a:pt x="19" y="96"/>
                      <a:pt x="19" y="96"/>
                      <a:pt x="19" y="96"/>
                    </a:cubicBezTo>
                    <a:lnTo>
                      <a:pt x="48" y="53"/>
                    </a:lnTo>
                    <a:close/>
                    <a:moveTo>
                      <a:pt x="48" y="128"/>
                    </a:moveTo>
                    <a:cubicBezTo>
                      <a:pt x="36" y="128"/>
                      <a:pt x="26" y="122"/>
                      <a:pt x="20" y="112"/>
                    </a:cubicBezTo>
                    <a:cubicBezTo>
                      <a:pt x="76" y="112"/>
                      <a:pt x="76" y="112"/>
                      <a:pt x="76" y="112"/>
                    </a:cubicBezTo>
                    <a:cubicBezTo>
                      <a:pt x="70" y="122"/>
                      <a:pt x="60" y="128"/>
                      <a:pt x="48" y="128"/>
                    </a:cubicBezTo>
                    <a:moveTo>
                      <a:pt x="237" y="96"/>
                    </a:moveTo>
                    <a:cubicBezTo>
                      <a:pt x="179" y="96"/>
                      <a:pt x="179" y="96"/>
                      <a:pt x="179" y="96"/>
                    </a:cubicBezTo>
                    <a:cubicBezTo>
                      <a:pt x="208" y="53"/>
                      <a:pt x="208" y="53"/>
                      <a:pt x="208" y="53"/>
                    </a:cubicBezTo>
                    <a:lnTo>
                      <a:pt x="237" y="96"/>
                    </a:lnTo>
                    <a:close/>
                    <a:moveTo>
                      <a:pt x="208" y="128"/>
                    </a:moveTo>
                    <a:cubicBezTo>
                      <a:pt x="196" y="128"/>
                      <a:pt x="186" y="122"/>
                      <a:pt x="180" y="112"/>
                    </a:cubicBezTo>
                    <a:cubicBezTo>
                      <a:pt x="236" y="112"/>
                      <a:pt x="236" y="112"/>
                      <a:pt x="236" y="112"/>
                    </a:cubicBezTo>
                    <a:cubicBezTo>
                      <a:pt x="230" y="122"/>
                      <a:pt x="220" y="128"/>
                      <a:pt x="208" y="128"/>
                    </a:cubicBezTo>
                  </a:path>
                </a:pathLst>
              </a:custGeom>
              <a:solidFill>
                <a:schemeClr val="bg1"/>
              </a:solidFill>
              <a:ln>
                <a:noFill/>
              </a:ln>
            </p:spPr>
            <p:txBody>
              <a:bodyPr vert="horz" wrap="square" lIns="0" tIns="612000" rIns="0" bIns="0" numCol="1" anchor="t" anchorCtr="0" compatLnSpc="1">
                <a:prstTxWarp prst="textNoShape">
                  <a:avLst/>
                </a:prstTxWarp>
              </a:bodyPr>
              <a:lstStyle/>
              <a:p>
                <a:pPr defTabSz="914377">
                  <a:defRPr/>
                </a:pPr>
                <a:endParaRPr lang="en-US" sz="1200"/>
              </a:p>
            </p:txBody>
          </p:sp>
          <p:sp>
            <p:nvSpPr>
              <p:cNvPr id="21" name="Freeform 423">
                <a:extLst>
                  <a:ext uri="{FF2B5EF4-FFF2-40B4-BE49-F238E27FC236}">
                    <a16:creationId xmlns:a16="http://schemas.microsoft.com/office/drawing/2014/main" id="{FFCA2EA3-BA91-495F-A882-B5E17B791841}"/>
                  </a:ext>
                </a:extLst>
              </p:cNvPr>
              <p:cNvSpPr>
                <a:spLocks noEditPoints="1"/>
              </p:cNvSpPr>
              <p:nvPr/>
            </p:nvSpPr>
            <p:spPr bwMode="auto">
              <a:xfrm>
                <a:off x="5673474" y="3883093"/>
                <a:ext cx="435340" cy="304143"/>
              </a:xfrm>
              <a:custGeom>
                <a:avLst/>
                <a:gdLst>
                  <a:gd name="T0" fmla="*/ 212 w 232"/>
                  <a:gd name="T1" fmla="*/ 28 h 162"/>
                  <a:gd name="T2" fmla="*/ 232 w 232"/>
                  <a:gd name="T3" fmla="*/ 28 h 162"/>
                  <a:gd name="T4" fmla="*/ 232 w 232"/>
                  <a:gd name="T5" fmla="*/ 12 h 162"/>
                  <a:gd name="T6" fmla="*/ 196 w 232"/>
                  <a:gd name="T7" fmla="*/ 12 h 162"/>
                  <a:gd name="T8" fmla="*/ 196 w 232"/>
                  <a:gd name="T9" fmla="*/ 24 h 162"/>
                  <a:gd name="T10" fmla="*/ 158 w 232"/>
                  <a:gd name="T11" fmla="*/ 8 h 162"/>
                  <a:gd name="T12" fmla="*/ 120 w 232"/>
                  <a:gd name="T13" fmla="*/ 8 h 162"/>
                  <a:gd name="T14" fmla="*/ 101 w 232"/>
                  <a:gd name="T15" fmla="*/ 16 h 162"/>
                  <a:gd name="T16" fmla="*/ 36 w 232"/>
                  <a:gd name="T17" fmla="*/ 16 h 162"/>
                  <a:gd name="T18" fmla="*/ 36 w 232"/>
                  <a:gd name="T19" fmla="*/ 0 h 162"/>
                  <a:gd name="T20" fmla="*/ 0 w 232"/>
                  <a:gd name="T21" fmla="*/ 0 h 162"/>
                  <a:gd name="T22" fmla="*/ 0 w 232"/>
                  <a:gd name="T23" fmla="*/ 16 h 162"/>
                  <a:gd name="T24" fmla="*/ 20 w 232"/>
                  <a:gd name="T25" fmla="*/ 16 h 162"/>
                  <a:gd name="T26" fmla="*/ 20 w 232"/>
                  <a:gd name="T27" fmla="*/ 108 h 162"/>
                  <a:gd name="T28" fmla="*/ 0 w 232"/>
                  <a:gd name="T29" fmla="*/ 108 h 162"/>
                  <a:gd name="T30" fmla="*/ 0 w 232"/>
                  <a:gd name="T31" fmla="*/ 124 h 162"/>
                  <a:gd name="T32" fmla="*/ 36 w 232"/>
                  <a:gd name="T33" fmla="*/ 124 h 162"/>
                  <a:gd name="T34" fmla="*/ 36 w 232"/>
                  <a:gd name="T35" fmla="*/ 112 h 162"/>
                  <a:gd name="T36" fmla="*/ 44 w 232"/>
                  <a:gd name="T37" fmla="*/ 112 h 162"/>
                  <a:gd name="T38" fmla="*/ 65 w 232"/>
                  <a:gd name="T39" fmla="*/ 146 h 162"/>
                  <a:gd name="T40" fmla="*/ 79 w 232"/>
                  <a:gd name="T41" fmla="*/ 158 h 162"/>
                  <a:gd name="T42" fmla="*/ 94 w 232"/>
                  <a:gd name="T43" fmla="*/ 162 h 162"/>
                  <a:gd name="T44" fmla="*/ 104 w 232"/>
                  <a:gd name="T45" fmla="*/ 161 h 162"/>
                  <a:gd name="T46" fmla="*/ 157 w 232"/>
                  <a:gd name="T47" fmla="*/ 145 h 162"/>
                  <a:gd name="T48" fmla="*/ 185 w 232"/>
                  <a:gd name="T49" fmla="*/ 124 h 162"/>
                  <a:gd name="T50" fmla="*/ 196 w 232"/>
                  <a:gd name="T51" fmla="*/ 124 h 162"/>
                  <a:gd name="T52" fmla="*/ 196 w 232"/>
                  <a:gd name="T53" fmla="*/ 136 h 162"/>
                  <a:gd name="T54" fmla="*/ 232 w 232"/>
                  <a:gd name="T55" fmla="*/ 136 h 162"/>
                  <a:gd name="T56" fmla="*/ 232 w 232"/>
                  <a:gd name="T57" fmla="*/ 120 h 162"/>
                  <a:gd name="T58" fmla="*/ 212 w 232"/>
                  <a:gd name="T59" fmla="*/ 120 h 162"/>
                  <a:gd name="T60" fmla="*/ 212 w 232"/>
                  <a:gd name="T61" fmla="*/ 31 h 162"/>
                  <a:gd name="T62" fmla="*/ 212 w 232"/>
                  <a:gd name="T63" fmla="*/ 28 h 162"/>
                  <a:gd name="T64" fmla="*/ 153 w 232"/>
                  <a:gd name="T65" fmla="*/ 129 h 162"/>
                  <a:gd name="T66" fmla="*/ 100 w 232"/>
                  <a:gd name="T67" fmla="*/ 145 h 162"/>
                  <a:gd name="T68" fmla="*/ 86 w 232"/>
                  <a:gd name="T69" fmla="*/ 144 h 162"/>
                  <a:gd name="T70" fmla="*/ 79 w 232"/>
                  <a:gd name="T71" fmla="*/ 137 h 162"/>
                  <a:gd name="T72" fmla="*/ 52 w 232"/>
                  <a:gd name="T73" fmla="*/ 96 h 162"/>
                  <a:gd name="T74" fmla="*/ 36 w 232"/>
                  <a:gd name="T75" fmla="*/ 96 h 162"/>
                  <a:gd name="T76" fmla="*/ 36 w 232"/>
                  <a:gd name="T77" fmla="*/ 32 h 162"/>
                  <a:gd name="T78" fmla="*/ 85 w 232"/>
                  <a:gd name="T79" fmla="*/ 32 h 162"/>
                  <a:gd name="T80" fmla="*/ 53 w 232"/>
                  <a:gd name="T81" fmla="*/ 64 h 162"/>
                  <a:gd name="T82" fmla="*/ 63 w 232"/>
                  <a:gd name="T83" fmla="*/ 74 h 162"/>
                  <a:gd name="T84" fmla="*/ 88 w 232"/>
                  <a:gd name="T85" fmla="*/ 85 h 162"/>
                  <a:gd name="T86" fmla="*/ 88 w 232"/>
                  <a:gd name="T87" fmla="*/ 85 h 162"/>
                  <a:gd name="T88" fmla="*/ 114 w 232"/>
                  <a:gd name="T89" fmla="*/ 74 h 162"/>
                  <a:gd name="T90" fmla="*/ 123 w 232"/>
                  <a:gd name="T91" fmla="*/ 64 h 162"/>
                  <a:gd name="T92" fmla="*/ 136 w 232"/>
                  <a:gd name="T93" fmla="*/ 64 h 162"/>
                  <a:gd name="T94" fmla="*/ 170 w 232"/>
                  <a:gd name="T95" fmla="*/ 116 h 162"/>
                  <a:gd name="T96" fmla="*/ 153 w 232"/>
                  <a:gd name="T97" fmla="*/ 129 h 162"/>
                  <a:gd name="T98" fmla="*/ 184 w 232"/>
                  <a:gd name="T99" fmla="*/ 108 h 162"/>
                  <a:gd name="T100" fmla="*/ 144 w 232"/>
                  <a:gd name="T101" fmla="*/ 48 h 162"/>
                  <a:gd name="T102" fmla="*/ 117 w 232"/>
                  <a:gd name="T103" fmla="*/ 48 h 162"/>
                  <a:gd name="T104" fmla="*/ 102 w 232"/>
                  <a:gd name="T105" fmla="*/ 63 h 162"/>
                  <a:gd name="T106" fmla="*/ 88 w 232"/>
                  <a:gd name="T107" fmla="*/ 69 h 162"/>
                  <a:gd name="T108" fmla="*/ 88 w 232"/>
                  <a:gd name="T109" fmla="*/ 69 h 162"/>
                  <a:gd name="T110" fmla="*/ 75 w 232"/>
                  <a:gd name="T111" fmla="*/ 64 h 162"/>
                  <a:gd name="T112" fmla="*/ 112 w 232"/>
                  <a:gd name="T113" fmla="*/ 27 h 162"/>
                  <a:gd name="T114" fmla="*/ 120 w 232"/>
                  <a:gd name="T115" fmla="*/ 24 h 162"/>
                  <a:gd name="T116" fmla="*/ 154 w 232"/>
                  <a:gd name="T117" fmla="*/ 24 h 162"/>
                  <a:gd name="T118" fmla="*/ 196 w 232"/>
                  <a:gd name="T119" fmla="*/ 42 h 162"/>
                  <a:gd name="T120" fmla="*/ 196 w 232"/>
                  <a:gd name="T121" fmla="*/ 108 h 162"/>
                  <a:gd name="T122" fmla="*/ 184 w 232"/>
                  <a:gd name="T123" fmla="*/ 10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2" h="162">
                    <a:moveTo>
                      <a:pt x="212" y="28"/>
                    </a:moveTo>
                    <a:cubicBezTo>
                      <a:pt x="232" y="28"/>
                      <a:pt x="232" y="28"/>
                      <a:pt x="232" y="28"/>
                    </a:cubicBezTo>
                    <a:cubicBezTo>
                      <a:pt x="232" y="12"/>
                      <a:pt x="232" y="12"/>
                      <a:pt x="232" y="12"/>
                    </a:cubicBezTo>
                    <a:cubicBezTo>
                      <a:pt x="196" y="12"/>
                      <a:pt x="196" y="12"/>
                      <a:pt x="196" y="12"/>
                    </a:cubicBezTo>
                    <a:cubicBezTo>
                      <a:pt x="196" y="24"/>
                      <a:pt x="196" y="24"/>
                      <a:pt x="196" y="24"/>
                    </a:cubicBezTo>
                    <a:cubicBezTo>
                      <a:pt x="158" y="8"/>
                      <a:pt x="158" y="8"/>
                      <a:pt x="158" y="8"/>
                    </a:cubicBezTo>
                    <a:cubicBezTo>
                      <a:pt x="120" y="8"/>
                      <a:pt x="120" y="8"/>
                      <a:pt x="120" y="8"/>
                    </a:cubicBezTo>
                    <a:cubicBezTo>
                      <a:pt x="113" y="8"/>
                      <a:pt x="106" y="11"/>
                      <a:pt x="101" y="16"/>
                    </a:cubicBezTo>
                    <a:cubicBezTo>
                      <a:pt x="36" y="16"/>
                      <a:pt x="36" y="16"/>
                      <a:pt x="36" y="16"/>
                    </a:cubicBezTo>
                    <a:cubicBezTo>
                      <a:pt x="36" y="0"/>
                      <a:pt x="36" y="0"/>
                      <a:pt x="36" y="0"/>
                    </a:cubicBezTo>
                    <a:cubicBezTo>
                      <a:pt x="0" y="0"/>
                      <a:pt x="0" y="0"/>
                      <a:pt x="0" y="0"/>
                    </a:cubicBezTo>
                    <a:cubicBezTo>
                      <a:pt x="0" y="16"/>
                      <a:pt x="0" y="16"/>
                      <a:pt x="0" y="16"/>
                    </a:cubicBezTo>
                    <a:cubicBezTo>
                      <a:pt x="20" y="16"/>
                      <a:pt x="20" y="16"/>
                      <a:pt x="20" y="16"/>
                    </a:cubicBezTo>
                    <a:cubicBezTo>
                      <a:pt x="20" y="108"/>
                      <a:pt x="20" y="108"/>
                      <a:pt x="20" y="108"/>
                    </a:cubicBezTo>
                    <a:cubicBezTo>
                      <a:pt x="0" y="108"/>
                      <a:pt x="0" y="108"/>
                      <a:pt x="0" y="108"/>
                    </a:cubicBezTo>
                    <a:cubicBezTo>
                      <a:pt x="0" y="124"/>
                      <a:pt x="0" y="124"/>
                      <a:pt x="0" y="124"/>
                    </a:cubicBezTo>
                    <a:cubicBezTo>
                      <a:pt x="36" y="124"/>
                      <a:pt x="36" y="124"/>
                      <a:pt x="36" y="124"/>
                    </a:cubicBezTo>
                    <a:cubicBezTo>
                      <a:pt x="36" y="112"/>
                      <a:pt x="36" y="112"/>
                      <a:pt x="36" y="112"/>
                    </a:cubicBezTo>
                    <a:cubicBezTo>
                      <a:pt x="44" y="112"/>
                      <a:pt x="44" y="112"/>
                      <a:pt x="44" y="112"/>
                    </a:cubicBezTo>
                    <a:cubicBezTo>
                      <a:pt x="65" y="146"/>
                      <a:pt x="65" y="146"/>
                      <a:pt x="65" y="146"/>
                    </a:cubicBezTo>
                    <a:cubicBezTo>
                      <a:pt x="69" y="151"/>
                      <a:pt x="73" y="156"/>
                      <a:pt x="79" y="158"/>
                    </a:cubicBezTo>
                    <a:cubicBezTo>
                      <a:pt x="84" y="161"/>
                      <a:pt x="89" y="162"/>
                      <a:pt x="94" y="162"/>
                    </a:cubicBezTo>
                    <a:cubicBezTo>
                      <a:pt x="98" y="162"/>
                      <a:pt x="101" y="162"/>
                      <a:pt x="104" y="161"/>
                    </a:cubicBezTo>
                    <a:cubicBezTo>
                      <a:pt x="157" y="145"/>
                      <a:pt x="157" y="145"/>
                      <a:pt x="157" y="145"/>
                    </a:cubicBezTo>
                    <a:cubicBezTo>
                      <a:pt x="168" y="141"/>
                      <a:pt x="178" y="134"/>
                      <a:pt x="185" y="124"/>
                    </a:cubicBezTo>
                    <a:cubicBezTo>
                      <a:pt x="196" y="124"/>
                      <a:pt x="196" y="124"/>
                      <a:pt x="196" y="124"/>
                    </a:cubicBezTo>
                    <a:cubicBezTo>
                      <a:pt x="196" y="136"/>
                      <a:pt x="196" y="136"/>
                      <a:pt x="196" y="136"/>
                    </a:cubicBezTo>
                    <a:cubicBezTo>
                      <a:pt x="232" y="136"/>
                      <a:pt x="232" y="136"/>
                      <a:pt x="232" y="136"/>
                    </a:cubicBezTo>
                    <a:cubicBezTo>
                      <a:pt x="232" y="120"/>
                      <a:pt x="232" y="120"/>
                      <a:pt x="232" y="120"/>
                    </a:cubicBezTo>
                    <a:cubicBezTo>
                      <a:pt x="212" y="120"/>
                      <a:pt x="212" y="120"/>
                      <a:pt x="212" y="120"/>
                    </a:cubicBezTo>
                    <a:cubicBezTo>
                      <a:pt x="212" y="31"/>
                      <a:pt x="212" y="31"/>
                      <a:pt x="212" y="31"/>
                    </a:cubicBezTo>
                    <a:lnTo>
                      <a:pt x="212" y="28"/>
                    </a:lnTo>
                    <a:close/>
                    <a:moveTo>
                      <a:pt x="153" y="129"/>
                    </a:moveTo>
                    <a:cubicBezTo>
                      <a:pt x="100" y="145"/>
                      <a:pt x="100" y="145"/>
                      <a:pt x="100" y="145"/>
                    </a:cubicBezTo>
                    <a:cubicBezTo>
                      <a:pt x="95" y="147"/>
                      <a:pt x="90" y="146"/>
                      <a:pt x="86" y="144"/>
                    </a:cubicBezTo>
                    <a:cubicBezTo>
                      <a:pt x="83" y="143"/>
                      <a:pt x="81" y="140"/>
                      <a:pt x="79" y="137"/>
                    </a:cubicBezTo>
                    <a:cubicBezTo>
                      <a:pt x="52" y="96"/>
                      <a:pt x="52" y="96"/>
                      <a:pt x="52" y="96"/>
                    </a:cubicBezTo>
                    <a:cubicBezTo>
                      <a:pt x="36" y="96"/>
                      <a:pt x="36" y="96"/>
                      <a:pt x="36" y="96"/>
                    </a:cubicBezTo>
                    <a:cubicBezTo>
                      <a:pt x="36" y="32"/>
                      <a:pt x="36" y="32"/>
                      <a:pt x="36" y="32"/>
                    </a:cubicBezTo>
                    <a:cubicBezTo>
                      <a:pt x="85" y="32"/>
                      <a:pt x="85" y="32"/>
                      <a:pt x="85" y="32"/>
                    </a:cubicBezTo>
                    <a:cubicBezTo>
                      <a:pt x="53" y="64"/>
                      <a:pt x="53" y="64"/>
                      <a:pt x="53" y="64"/>
                    </a:cubicBezTo>
                    <a:cubicBezTo>
                      <a:pt x="63" y="74"/>
                      <a:pt x="63" y="74"/>
                      <a:pt x="63" y="74"/>
                    </a:cubicBezTo>
                    <a:cubicBezTo>
                      <a:pt x="69" y="81"/>
                      <a:pt x="78" y="85"/>
                      <a:pt x="88" y="85"/>
                    </a:cubicBezTo>
                    <a:cubicBezTo>
                      <a:pt x="88" y="85"/>
                      <a:pt x="88" y="85"/>
                      <a:pt x="88" y="85"/>
                    </a:cubicBezTo>
                    <a:cubicBezTo>
                      <a:pt x="98" y="85"/>
                      <a:pt x="107" y="81"/>
                      <a:pt x="114" y="74"/>
                    </a:cubicBezTo>
                    <a:cubicBezTo>
                      <a:pt x="123" y="64"/>
                      <a:pt x="123" y="64"/>
                      <a:pt x="123" y="64"/>
                    </a:cubicBezTo>
                    <a:cubicBezTo>
                      <a:pt x="136" y="64"/>
                      <a:pt x="136" y="64"/>
                      <a:pt x="136" y="64"/>
                    </a:cubicBezTo>
                    <a:cubicBezTo>
                      <a:pt x="170" y="116"/>
                      <a:pt x="170" y="116"/>
                      <a:pt x="170" y="116"/>
                    </a:cubicBezTo>
                    <a:cubicBezTo>
                      <a:pt x="166" y="123"/>
                      <a:pt x="160" y="127"/>
                      <a:pt x="153" y="129"/>
                    </a:cubicBezTo>
                    <a:moveTo>
                      <a:pt x="184" y="108"/>
                    </a:moveTo>
                    <a:cubicBezTo>
                      <a:pt x="144" y="48"/>
                      <a:pt x="144" y="48"/>
                      <a:pt x="144" y="48"/>
                    </a:cubicBezTo>
                    <a:cubicBezTo>
                      <a:pt x="117" y="48"/>
                      <a:pt x="117" y="48"/>
                      <a:pt x="117" y="48"/>
                    </a:cubicBezTo>
                    <a:cubicBezTo>
                      <a:pt x="102" y="63"/>
                      <a:pt x="102" y="63"/>
                      <a:pt x="102" y="63"/>
                    </a:cubicBezTo>
                    <a:cubicBezTo>
                      <a:pt x="98" y="67"/>
                      <a:pt x="93" y="69"/>
                      <a:pt x="88" y="69"/>
                    </a:cubicBezTo>
                    <a:cubicBezTo>
                      <a:pt x="88" y="69"/>
                      <a:pt x="88" y="69"/>
                      <a:pt x="88" y="69"/>
                    </a:cubicBezTo>
                    <a:cubicBezTo>
                      <a:pt x="83" y="69"/>
                      <a:pt x="79" y="67"/>
                      <a:pt x="75" y="64"/>
                    </a:cubicBezTo>
                    <a:cubicBezTo>
                      <a:pt x="112" y="27"/>
                      <a:pt x="112" y="27"/>
                      <a:pt x="112" y="27"/>
                    </a:cubicBezTo>
                    <a:cubicBezTo>
                      <a:pt x="114" y="25"/>
                      <a:pt x="117" y="24"/>
                      <a:pt x="120" y="24"/>
                    </a:cubicBezTo>
                    <a:cubicBezTo>
                      <a:pt x="154" y="24"/>
                      <a:pt x="154" y="24"/>
                      <a:pt x="154" y="24"/>
                    </a:cubicBezTo>
                    <a:cubicBezTo>
                      <a:pt x="196" y="42"/>
                      <a:pt x="196" y="42"/>
                      <a:pt x="196" y="42"/>
                    </a:cubicBezTo>
                    <a:cubicBezTo>
                      <a:pt x="196" y="108"/>
                      <a:pt x="196" y="108"/>
                      <a:pt x="196" y="108"/>
                    </a:cubicBezTo>
                    <a:lnTo>
                      <a:pt x="184" y="108"/>
                    </a:lnTo>
                    <a:close/>
                  </a:path>
                </a:pathLst>
              </a:custGeom>
              <a:solidFill>
                <a:schemeClr val="bg1"/>
              </a:solidFill>
              <a:ln>
                <a:noFill/>
              </a:ln>
            </p:spPr>
            <p:txBody>
              <a:bodyPr vert="horz" wrap="square" lIns="0" tIns="612000" rIns="0" bIns="0" numCol="1" anchor="t" anchorCtr="0" compatLnSpc="1">
                <a:prstTxWarp prst="textNoShape">
                  <a:avLst/>
                </a:prstTxWarp>
              </a:bodyPr>
              <a:lstStyle/>
              <a:p>
                <a:pPr defTabSz="914377">
                  <a:defRPr/>
                </a:pPr>
                <a:endParaRPr lang="en-US" sz="1200"/>
              </a:p>
            </p:txBody>
          </p:sp>
          <p:sp>
            <p:nvSpPr>
              <p:cNvPr id="22" name="Freeform 520">
                <a:extLst>
                  <a:ext uri="{FF2B5EF4-FFF2-40B4-BE49-F238E27FC236}">
                    <a16:creationId xmlns:a16="http://schemas.microsoft.com/office/drawing/2014/main" id="{02017E2B-D4D8-4A75-B112-B402E55434C2}"/>
                  </a:ext>
                </a:extLst>
              </p:cNvPr>
              <p:cNvSpPr>
                <a:spLocks noEditPoints="1"/>
              </p:cNvSpPr>
              <p:nvPr/>
            </p:nvSpPr>
            <p:spPr bwMode="black">
              <a:xfrm flipH="1">
                <a:off x="5666408" y="2632614"/>
                <a:ext cx="415445" cy="330382"/>
              </a:xfrm>
              <a:custGeom>
                <a:avLst/>
                <a:gdLst>
                  <a:gd name="T0" fmla="*/ 112 w 224"/>
                  <a:gd name="T1" fmla="*/ 0 h 176"/>
                  <a:gd name="T2" fmla="*/ 224 w 224"/>
                  <a:gd name="T3" fmla="*/ 112 h 176"/>
                  <a:gd name="T4" fmla="*/ 208 w 224"/>
                  <a:gd name="T5" fmla="*/ 112 h 176"/>
                  <a:gd name="T6" fmla="*/ 112 w 224"/>
                  <a:gd name="T7" fmla="*/ 16 h 176"/>
                  <a:gd name="T8" fmla="*/ 16 w 224"/>
                  <a:gd name="T9" fmla="*/ 112 h 176"/>
                  <a:gd name="T10" fmla="*/ 0 w 224"/>
                  <a:gd name="T11" fmla="*/ 112 h 176"/>
                  <a:gd name="T12" fmla="*/ 112 w 224"/>
                  <a:gd name="T13" fmla="*/ 0 h 176"/>
                  <a:gd name="T14" fmla="*/ 112 w 224"/>
                  <a:gd name="T15" fmla="*/ 112 h 176"/>
                  <a:gd name="T16" fmla="*/ 135 w 224"/>
                  <a:gd name="T17" fmla="*/ 121 h 176"/>
                  <a:gd name="T18" fmla="*/ 135 w 224"/>
                  <a:gd name="T19" fmla="*/ 167 h 176"/>
                  <a:gd name="T20" fmla="*/ 112 w 224"/>
                  <a:gd name="T21" fmla="*/ 176 h 176"/>
                  <a:gd name="T22" fmla="*/ 89 w 224"/>
                  <a:gd name="T23" fmla="*/ 167 h 176"/>
                  <a:gd name="T24" fmla="*/ 84 w 224"/>
                  <a:gd name="T25" fmla="*/ 128 h 176"/>
                  <a:gd name="T26" fmla="*/ 58 w 224"/>
                  <a:gd name="T27" fmla="*/ 102 h 176"/>
                  <a:gd name="T28" fmla="*/ 70 w 224"/>
                  <a:gd name="T29" fmla="*/ 90 h 176"/>
                  <a:gd name="T30" fmla="*/ 96 w 224"/>
                  <a:gd name="T31" fmla="*/ 116 h 176"/>
                  <a:gd name="T32" fmla="*/ 112 w 224"/>
                  <a:gd name="T33" fmla="*/ 112 h 176"/>
                  <a:gd name="T34" fmla="*/ 123 w 224"/>
                  <a:gd name="T35" fmla="*/ 155 h 176"/>
                  <a:gd name="T36" fmla="*/ 128 w 224"/>
                  <a:gd name="T37" fmla="*/ 144 h 176"/>
                  <a:gd name="T38" fmla="*/ 123 w 224"/>
                  <a:gd name="T39" fmla="*/ 133 h 176"/>
                  <a:gd name="T40" fmla="*/ 112 w 224"/>
                  <a:gd name="T41" fmla="*/ 128 h 176"/>
                  <a:gd name="T42" fmla="*/ 101 w 224"/>
                  <a:gd name="T43" fmla="*/ 133 h 176"/>
                  <a:gd name="T44" fmla="*/ 96 w 224"/>
                  <a:gd name="T45" fmla="*/ 144 h 176"/>
                  <a:gd name="T46" fmla="*/ 101 w 224"/>
                  <a:gd name="T47" fmla="*/ 155 h 176"/>
                  <a:gd name="T48" fmla="*/ 112 w 224"/>
                  <a:gd name="T49" fmla="*/ 160 h 176"/>
                  <a:gd name="T50" fmla="*/ 123 w 224"/>
                  <a:gd name="T51" fmla="*/ 15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4" h="176">
                    <a:moveTo>
                      <a:pt x="112" y="0"/>
                    </a:moveTo>
                    <a:cubicBezTo>
                      <a:pt x="174" y="0"/>
                      <a:pt x="224" y="50"/>
                      <a:pt x="224" y="112"/>
                    </a:cubicBezTo>
                    <a:cubicBezTo>
                      <a:pt x="208" y="112"/>
                      <a:pt x="208" y="112"/>
                      <a:pt x="208" y="112"/>
                    </a:cubicBezTo>
                    <a:cubicBezTo>
                      <a:pt x="208" y="59"/>
                      <a:pt x="165" y="16"/>
                      <a:pt x="112" y="16"/>
                    </a:cubicBezTo>
                    <a:cubicBezTo>
                      <a:pt x="59" y="16"/>
                      <a:pt x="16" y="59"/>
                      <a:pt x="16" y="112"/>
                    </a:cubicBezTo>
                    <a:cubicBezTo>
                      <a:pt x="0" y="112"/>
                      <a:pt x="0" y="112"/>
                      <a:pt x="0" y="112"/>
                    </a:cubicBezTo>
                    <a:cubicBezTo>
                      <a:pt x="0" y="50"/>
                      <a:pt x="50" y="0"/>
                      <a:pt x="112" y="0"/>
                    </a:cubicBezTo>
                    <a:moveTo>
                      <a:pt x="112" y="112"/>
                    </a:moveTo>
                    <a:cubicBezTo>
                      <a:pt x="120" y="112"/>
                      <a:pt x="128" y="115"/>
                      <a:pt x="135" y="121"/>
                    </a:cubicBezTo>
                    <a:cubicBezTo>
                      <a:pt x="147" y="134"/>
                      <a:pt x="147" y="154"/>
                      <a:pt x="135" y="167"/>
                    </a:cubicBezTo>
                    <a:cubicBezTo>
                      <a:pt x="128" y="173"/>
                      <a:pt x="120" y="176"/>
                      <a:pt x="112" y="176"/>
                    </a:cubicBezTo>
                    <a:cubicBezTo>
                      <a:pt x="104" y="176"/>
                      <a:pt x="96" y="173"/>
                      <a:pt x="89" y="167"/>
                    </a:cubicBezTo>
                    <a:cubicBezTo>
                      <a:pt x="79" y="156"/>
                      <a:pt x="77" y="140"/>
                      <a:pt x="84" y="128"/>
                    </a:cubicBezTo>
                    <a:cubicBezTo>
                      <a:pt x="58" y="102"/>
                      <a:pt x="58" y="102"/>
                      <a:pt x="58" y="102"/>
                    </a:cubicBezTo>
                    <a:cubicBezTo>
                      <a:pt x="70" y="90"/>
                      <a:pt x="70" y="90"/>
                      <a:pt x="70" y="90"/>
                    </a:cubicBezTo>
                    <a:cubicBezTo>
                      <a:pt x="96" y="116"/>
                      <a:pt x="96" y="116"/>
                      <a:pt x="96" y="116"/>
                    </a:cubicBezTo>
                    <a:cubicBezTo>
                      <a:pt x="101" y="114"/>
                      <a:pt x="106" y="112"/>
                      <a:pt x="112" y="112"/>
                    </a:cubicBezTo>
                    <a:moveTo>
                      <a:pt x="123" y="155"/>
                    </a:moveTo>
                    <a:cubicBezTo>
                      <a:pt x="126" y="152"/>
                      <a:pt x="128" y="148"/>
                      <a:pt x="128" y="144"/>
                    </a:cubicBezTo>
                    <a:cubicBezTo>
                      <a:pt x="128" y="140"/>
                      <a:pt x="126" y="136"/>
                      <a:pt x="123" y="133"/>
                    </a:cubicBezTo>
                    <a:cubicBezTo>
                      <a:pt x="120" y="130"/>
                      <a:pt x="116" y="128"/>
                      <a:pt x="112" y="128"/>
                    </a:cubicBezTo>
                    <a:cubicBezTo>
                      <a:pt x="108" y="128"/>
                      <a:pt x="104" y="130"/>
                      <a:pt x="101" y="133"/>
                    </a:cubicBezTo>
                    <a:cubicBezTo>
                      <a:pt x="98" y="136"/>
                      <a:pt x="96" y="140"/>
                      <a:pt x="96" y="144"/>
                    </a:cubicBezTo>
                    <a:cubicBezTo>
                      <a:pt x="96" y="148"/>
                      <a:pt x="98" y="152"/>
                      <a:pt x="101" y="155"/>
                    </a:cubicBezTo>
                    <a:cubicBezTo>
                      <a:pt x="104" y="158"/>
                      <a:pt x="108" y="160"/>
                      <a:pt x="112" y="160"/>
                    </a:cubicBezTo>
                    <a:cubicBezTo>
                      <a:pt x="116" y="160"/>
                      <a:pt x="120" y="158"/>
                      <a:pt x="123" y="155"/>
                    </a:cubicBezTo>
                  </a:path>
                </a:pathLst>
              </a:custGeom>
              <a:solidFill>
                <a:schemeClr val="bg1"/>
              </a:solidFill>
              <a:ln>
                <a:noFill/>
              </a:ln>
            </p:spPr>
            <p:txBody>
              <a:bodyPr vert="horz" wrap="square" lIns="0" tIns="612000" rIns="0" bIns="0" numCol="1" anchor="t" anchorCtr="0" compatLnSpc="1">
                <a:prstTxWarp prst="textNoShape">
                  <a:avLst/>
                </a:prstTxWarp>
              </a:bodyPr>
              <a:lstStyle/>
              <a:p>
                <a:pPr defTabSz="914377">
                  <a:defRPr/>
                </a:pPr>
                <a:endParaRPr lang="en-US" sz="1200"/>
              </a:p>
            </p:txBody>
          </p:sp>
          <p:sp>
            <p:nvSpPr>
              <p:cNvPr id="23" name="Freeform: Shape 191">
                <a:extLst>
                  <a:ext uri="{FF2B5EF4-FFF2-40B4-BE49-F238E27FC236}">
                    <a16:creationId xmlns:a16="http://schemas.microsoft.com/office/drawing/2014/main" id="{5A0203F2-02A5-402B-BB78-1D72802FC8D9}"/>
                  </a:ext>
                </a:extLst>
              </p:cNvPr>
              <p:cNvSpPr/>
              <p:nvPr/>
            </p:nvSpPr>
            <p:spPr>
              <a:xfrm>
                <a:off x="3684548" y="3892179"/>
                <a:ext cx="459268" cy="261430"/>
              </a:xfrm>
              <a:custGeom>
                <a:avLst/>
                <a:gdLst>
                  <a:gd name="connsiteX0" fmla="*/ 540544 w 619125"/>
                  <a:gd name="connsiteY0" fmla="*/ 83344 h 352425"/>
                  <a:gd name="connsiteX1" fmla="*/ 540544 w 619125"/>
                  <a:gd name="connsiteY1" fmla="*/ 7144 h 352425"/>
                  <a:gd name="connsiteX2" fmla="*/ 7144 w 619125"/>
                  <a:gd name="connsiteY2" fmla="*/ 7144 h 352425"/>
                  <a:gd name="connsiteX3" fmla="*/ 7144 w 619125"/>
                  <a:gd name="connsiteY3" fmla="*/ 273844 h 352425"/>
                  <a:gd name="connsiteX4" fmla="*/ 83344 w 619125"/>
                  <a:gd name="connsiteY4" fmla="*/ 273844 h 352425"/>
                  <a:gd name="connsiteX5" fmla="*/ 83344 w 619125"/>
                  <a:gd name="connsiteY5" fmla="*/ 350044 h 352425"/>
                  <a:gd name="connsiteX6" fmla="*/ 616744 w 619125"/>
                  <a:gd name="connsiteY6" fmla="*/ 350044 h 352425"/>
                  <a:gd name="connsiteX7" fmla="*/ 616744 w 619125"/>
                  <a:gd name="connsiteY7" fmla="*/ 83344 h 352425"/>
                  <a:gd name="connsiteX8" fmla="*/ 540544 w 619125"/>
                  <a:gd name="connsiteY8" fmla="*/ 83344 h 352425"/>
                  <a:gd name="connsiteX9" fmla="*/ 45244 w 619125"/>
                  <a:gd name="connsiteY9" fmla="*/ 235744 h 352425"/>
                  <a:gd name="connsiteX10" fmla="*/ 45244 w 619125"/>
                  <a:gd name="connsiteY10" fmla="*/ 45244 h 352425"/>
                  <a:gd name="connsiteX11" fmla="*/ 502444 w 619125"/>
                  <a:gd name="connsiteY11" fmla="*/ 45244 h 352425"/>
                  <a:gd name="connsiteX12" fmla="*/ 502444 w 619125"/>
                  <a:gd name="connsiteY12" fmla="*/ 83344 h 352425"/>
                  <a:gd name="connsiteX13" fmla="*/ 502444 w 619125"/>
                  <a:gd name="connsiteY13" fmla="*/ 121444 h 352425"/>
                  <a:gd name="connsiteX14" fmla="*/ 502444 w 619125"/>
                  <a:gd name="connsiteY14" fmla="*/ 235744 h 352425"/>
                  <a:gd name="connsiteX15" fmla="*/ 121444 w 619125"/>
                  <a:gd name="connsiteY15" fmla="*/ 235744 h 352425"/>
                  <a:gd name="connsiteX16" fmla="*/ 83344 w 619125"/>
                  <a:gd name="connsiteY16" fmla="*/ 235744 h 352425"/>
                  <a:gd name="connsiteX17" fmla="*/ 45244 w 619125"/>
                  <a:gd name="connsiteY17" fmla="*/ 235744 h 352425"/>
                  <a:gd name="connsiteX18" fmla="*/ 578644 w 619125"/>
                  <a:gd name="connsiteY18" fmla="*/ 311944 h 352425"/>
                  <a:gd name="connsiteX19" fmla="*/ 121444 w 619125"/>
                  <a:gd name="connsiteY19" fmla="*/ 311944 h 352425"/>
                  <a:gd name="connsiteX20" fmla="*/ 121444 w 619125"/>
                  <a:gd name="connsiteY20" fmla="*/ 273844 h 352425"/>
                  <a:gd name="connsiteX21" fmla="*/ 540544 w 619125"/>
                  <a:gd name="connsiteY21" fmla="*/ 273844 h 352425"/>
                  <a:gd name="connsiteX22" fmla="*/ 540544 w 619125"/>
                  <a:gd name="connsiteY22" fmla="*/ 121444 h 352425"/>
                  <a:gd name="connsiteX23" fmla="*/ 578644 w 619125"/>
                  <a:gd name="connsiteY23" fmla="*/ 121444 h 352425"/>
                  <a:gd name="connsiteX24" fmla="*/ 578644 w 619125"/>
                  <a:gd name="connsiteY24" fmla="*/ 311944 h 352425"/>
                  <a:gd name="connsiteX25" fmla="*/ 273844 w 619125"/>
                  <a:gd name="connsiteY25" fmla="*/ 216694 h 352425"/>
                  <a:gd name="connsiteX26" fmla="*/ 350044 w 619125"/>
                  <a:gd name="connsiteY26" fmla="*/ 140494 h 352425"/>
                  <a:gd name="connsiteX27" fmla="*/ 347567 w 619125"/>
                  <a:gd name="connsiteY27" fmla="*/ 121444 h 352425"/>
                  <a:gd name="connsiteX28" fmla="*/ 324136 w 619125"/>
                  <a:gd name="connsiteY28" fmla="*/ 83344 h 352425"/>
                  <a:gd name="connsiteX29" fmla="*/ 273844 w 619125"/>
                  <a:gd name="connsiteY29" fmla="*/ 64294 h 352425"/>
                  <a:gd name="connsiteX30" fmla="*/ 223552 w 619125"/>
                  <a:gd name="connsiteY30" fmla="*/ 83344 h 352425"/>
                  <a:gd name="connsiteX31" fmla="*/ 200120 w 619125"/>
                  <a:gd name="connsiteY31" fmla="*/ 121444 h 352425"/>
                  <a:gd name="connsiteX32" fmla="*/ 197644 w 619125"/>
                  <a:gd name="connsiteY32" fmla="*/ 140494 h 352425"/>
                  <a:gd name="connsiteX33" fmla="*/ 273844 w 619125"/>
                  <a:gd name="connsiteY33" fmla="*/ 216694 h 352425"/>
                  <a:gd name="connsiteX34" fmla="*/ 273844 w 619125"/>
                  <a:gd name="connsiteY34" fmla="*/ 102394 h 352425"/>
                  <a:gd name="connsiteX35" fmla="*/ 306610 w 619125"/>
                  <a:gd name="connsiteY35" fmla="*/ 121444 h 352425"/>
                  <a:gd name="connsiteX36" fmla="*/ 311944 w 619125"/>
                  <a:gd name="connsiteY36" fmla="*/ 140494 h 352425"/>
                  <a:gd name="connsiteX37" fmla="*/ 273844 w 619125"/>
                  <a:gd name="connsiteY37" fmla="*/ 178594 h 352425"/>
                  <a:gd name="connsiteX38" fmla="*/ 235744 w 619125"/>
                  <a:gd name="connsiteY38" fmla="*/ 140494 h 352425"/>
                  <a:gd name="connsiteX39" fmla="*/ 241078 w 619125"/>
                  <a:gd name="connsiteY39" fmla="*/ 121444 h 352425"/>
                  <a:gd name="connsiteX40" fmla="*/ 273844 w 619125"/>
                  <a:gd name="connsiteY40" fmla="*/ 102394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9125" h="352425">
                    <a:moveTo>
                      <a:pt x="540544" y="83344"/>
                    </a:moveTo>
                    <a:lnTo>
                      <a:pt x="540544" y="7144"/>
                    </a:lnTo>
                    <a:lnTo>
                      <a:pt x="7144" y="7144"/>
                    </a:lnTo>
                    <a:lnTo>
                      <a:pt x="7144" y="273844"/>
                    </a:lnTo>
                    <a:lnTo>
                      <a:pt x="83344" y="273844"/>
                    </a:lnTo>
                    <a:lnTo>
                      <a:pt x="83344" y="350044"/>
                    </a:lnTo>
                    <a:lnTo>
                      <a:pt x="616744" y="350044"/>
                    </a:lnTo>
                    <a:lnTo>
                      <a:pt x="616744" y="83344"/>
                    </a:lnTo>
                    <a:lnTo>
                      <a:pt x="540544" y="83344"/>
                    </a:lnTo>
                    <a:close/>
                    <a:moveTo>
                      <a:pt x="45244" y="235744"/>
                    </a:moveTo>
                    <a:lnTo>
                      <a:pt x="45244" y="45244"/>
                    </a:lnTo>
                    <a:lnTo>
                      <a:pt x="502444" y="45244"/>
                    </a:lnTo>
                    <a:lnTo>
                      <a:pt x="502444" y="83344"/>
                    </a:lnTo>
                    <a:lnTo>
                      <a:pt x="502444" y="121444"/>
                    </a:lnTo>
                    <a:lnTo>
                      <a:pt x="502444" y="235744"/>
                    </a:lnTo>
                    <a:lnTo>
                      <a:pt x="121444" y="235744"/>
                    </a:lnTo>
                    <a:lnTo>
                      <a:pt x="83344" y="235744"/>
                    </a:lnTo>
                    <a:lnTo>
                      <a:pt x="45244" y="235744"/>
                    </a:lnTo>
                    <a:close/>
                    <a:moveTo>
                      <a:pt x="578644" y="311944"/>
                    </a:moveTo>
                    <a:lnTo>
                      <a:pt x="121444" y="311944"/>
                    </a:lnTo>
                    <a:lnTo>
                      <a:pt x="121444" y="273844"/>
                    </a:lnTo>
                    <a:lnTo>
                      <a:pt x="540544" y="273844"/>
                    </a:lnTo>
                    <a:lnTo>
                      <a:pt x="540544" y="121444"/>
                    </a:lnTo>
                    <a:lnTo>
                      <a:pt x="578644" y="121444"/>
                    </a:lnTo>
                    <a:lnTo>
                      <a:pt x="578644" y="311944"/>
                    </a:lnTo>
                    <a:close/>
                    <a:moveTo>
                      <a:pt x="273844" y="216694"/>
                    </a:moveTo>
                    <a:cubicBezTo>
                      <a:pt x="315944" y="216694"/>
                      <a:pt x="350044" y="182594"/>
                      <a:pt x="350044" y="140494"/>
                    </a:cubicBezTo>
                    <a:cubicBezTo>
                      <a:pt x="350044" y="133922"/>
                      <a:pt x="349091" y="127540"/>
                      <a:pt x="347567" y="121444"/>
                    </a:cubicBezTo>
                    <a:cubicBezTo>
                      <a:pt x="343662" y="106490"/>
                      <a:pt x="335375" y="93250"/>
                      <a:pt x="324136" y="83344"/>
                    </a:cubicBezTo>
                    <a:cubicBezTo>
                      <a:pt x="310706" y="71533"/>
                      <a:pt x="293180" y="64294"/>
                      <a:pt x="273844" y="64294"/>
                    </a:cubicBezTo>
                    <a:cubicBezTo>
                      <a:pt x="254508" y="64294"/>
                      <a:pt x="236982" y="71533"/>
                      <a:pt x="223552" y="83344"/>
                    </a:cubicBezTo>
                    <a:cubicBezTo>
                      <a:pt x="212312" y="93250"/>
                      <a:pt x="204026" y="106490"/>
                      <a:pt x="200120" y="121444"/>
                    </a:cubicBezTo>
                    <a:cubicBezTo>
                      <a:pt x="198501" y="127540"/>
                      <a:pt x="197644" y="133922"/>
                      <a:pt x="197644" y="140494"/>
                    </a:cubicBezTo>
                    <a:cubicBezTo>
                      <a:pt x="197644" y="182594"/>
                      <a:pt x="231839" y="216694"/>
                      <a:pt x="273844" y="216694"/>
                    </a:cubicBezTo>
                    <a:close/>
                    <a:moveTo>
                      <a:pt x="273844" y="102394"/>
                    </a:moveTo>
                    <a:cubicBezTo>
                      <a:pt x="287846" y="102394"/>
                      <a:pt x="300038" y="110109"/>
                      <a:pt x="306610" y="121444"/>
                    </a:cubicBezTo>
                    <a:cubicBezTo>
                      <a:pt x="309848" y="127064"/>
                      <a:pt x="311944" y="133541"/>
                      <a:pt x="311944" y="140494"/>
                    </a:cubicBezTo>
                    <a:cubicBezTo>
                      <a:pt x="311944" y="161544"/>
                      <a:pt x="294894" y="178594"/>
                      <a:pt x="273844" y="178594"/>
                    </a:cubicBezTo>
                    <a:cubicBezTo>
                      <a:pt x="252794" y="178594"/>
                      <a:pt x="235744" y="161544"/>
                      <a:pt x="235744" y="140494"/>
                    </a:cubicBezTo>
                    <a:cubicBezTo>
                      <a:pt x="235744" y="133541"/>
                      <a:pt x="237744" y="127064"/>
                      <a:pt x="241078" y="121444"/>
                    </a:cubicBezTo>
                    <a:cubicBezTo>
                      <a:pt x="247650" y="110109"/>
                      <a:pt x="259842" y="102394"/>
                      <a:pt x="273844" y="102394"/>
                    </a:cubicBezTo>
                    <a:close/>
                  </a:path>
                </a:pathLst>
              </a:custGeom>
              <a:solidFill>
                <a:schemeClr val="bg1"/>
              </a:solidFill>
              <a:ln w="9525" cap="flat">
                <a:noFill/>
                <a:prstDash val="solid"/>
                <a:miter/>
              </a:ln>
            </p:spPr>
            <p:txBody>
              <a:bodyPr rtlCol="0" anchor="ctr"/>
              <a:lstStyle/>
              <a:p>
                <a:pPr defTabSz="914377">
                  <a:defRPr/>
                </a:pPr>
                <a:endParaRPr lang="en-US" sz="1600"/>
              </a:p>
            </p:txBody>
          </p:sp>
          <p:sp>
            <p:nvSpPr>
              <p:cNvPr id="24" name="Freeform 503">
                <a:extLst>
                  <a:ext uri="{FF2B5EF4-FFF2-40B4-BE49-F238E27FC236}">
                    <a16:creationId xmlns:a16="http://schemas.microsoft.com/office/drawing/2014/main" id="{1B9E0FDE-BE3F-4625-9041-E0DB49EDFAB6}"/>
                  </a:ext>
                </a:extLst>
              </p:cNvPr>
              <p:cNvSpPr>
                <a:spLocks noEditPoints="1"/>
              </p:cNvSpPr>
              <p:nvPr/>
            </p:nvSpPr>
            <p:spPr bwMode="black">
              <a:xfrm>
                <a:off x="4718477" y="4452533"/>
                <a:ext cx="366162" cy="356621"/>
              </a:xfrm>
              <a:custGeom>
                <a:avLst/>
                <a:gdLst>
                  <a:gd name="T0" fmla="*/ 0 w 195"/>
                  <a:gd name="T1" fmla="*/ 178 h 190"/>
                  <a:gd name="T2" fmla="*/ 125 w 195"/>
                  <a:gd name="T3" fmla="*/ 54 h 190"/>
                  <a:gd name="T4" fmla="*/ 106 w 195"/>
                  <a:gd name="T5" fmla="*/ 35 h 190"/>
                  <a:gd name="T6" fmla="*/ 80 w 195"/>
                  <a:gd name="T7" fmla="*/ 62 h 190"/>
                  <a:gd name="T8" fmla="*/ 68 w 195"/>
                  <a:gd name="T9" fmla="*/ 50 h 190"/>
                  <a:gd name="T10" fmla="*/ 106 w 195"/>
                  <a:gd name="T11" fmla="*/ 13 h 190"/>
                  <a:gd name="T12" fmla="*/ 150 w 195"/>
                  <a:gd name="T13" fmla="*/ 57 h 190"/>
                  <a:gd name="T14" fmla="*/ 150 w 195"/>
                  <a:gd name="T15" fmla="*/ 92 h 190"/>
                  <a:gd name="T16" fmla="*/ 190 w 195"/>
                  <a:gd name="T17" fmla="*/ 92 h 190"/>
                  <a:gd name="T18" fmla="*/ 190 w 195"/>
                  <a:gd name="T19" fmla="*/ 108 h 190"/>
                  <a:gd name="T20" fmla="*/ 134 w 195"/>
                  <a:gd name="T21" fmla="*/ 108 h 190"/>
                  <a:gd name="T22" fmla="*/ 134 w 195"/>
                  <a:gd name="T23" fmla="*/ 67 h 190"/>
                  <a:gd name="T24" fmla="*/ 101 w 195"/>
                  <a:gd name="T25" fmla="*/ 100 h 190"/>
                  <a:gd name="T26" fmla="*/ 137 w 195"/>
                  <a:gd name="T27" fmla="*/ 136 h 190"/>
                  <a:gd name="T28" fmla="*/ 88 w 195"/>
                  <a:gd name="T29" fmla="*/ 186 h 190"/>
                  <a:gd name="T30" fmla="*/ 76 w 195"/>
                  <a:gd name="T31" fmla="*/ 174 h 190"/>
                  <a:gd name="T32" fmla="*/ 115 w 195"/>
                  <a:gd name="T33" fmla="*/ 136 h 190"/>
                  <a:gd name="T34" fmla="*/ 90 w 195"/>
                  <a:gd name="T35" fmla="*/ 111 h 190"/>
                  <a:gd name="T36" fmla="*/ 12 w 195"/>
                  <a:gd name="T37" fmla="*/ 190 h 190"/>
                  <a:gd name="T38" fmla="*/ 0 w 195"/>
                  <a:gd name="T39" fmla="*/ 178 h 190"/>
                  <a:gd name="T40" fmla="*/ 171 w 195"/>
                  <a:gd name="T41" fmla="*/ 49 h 190"/>
                  <a:gd name="T42" fmla="*/ 195 w 195"/>
                  <a:gd name="T43" fmla="*/ 25 h 190"/>
                  <a:gd name="T44" fmla="*/ 171 w 195"/>
                  <a:gd name="T45" fmla="*/ 0 h 190"/>
                  <a:gd name="T46" fmla="*/ 146 w 195"/>
                  <a:gd name="T47" fmla="*/ 25 h 190"/>
                  <a:gd name="T48" fmla="*/ 171 w 195"/>
                  <a:gd name="T49" fmla="*/ 4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190">
                    <a:moveTo>
                      <a:pt x="0" y="178"/>
                    </a:moveTo>
                    <a:cubicBezTo>
                      <a:pt x="125" y="54"/>
                      <a:pt x="125" y="54"/>
                      <a:pt x="125" y="54"/>
                    </a:cubicBezTo>
                    <a:cubicBezTo>
                      <a:pt x="106" y="35"/>
                      <a:pt x="106" y="35"/>
                      <a:pt x="106" y="35"/>
                    </a:cubicBezTo>
                    <a:cubicBezTo>
                      <a:pt x="80" y="62"/>
                      <a:pt x="80" y="62"/>
                      <a:pt x="80" y="62"/>
                    </a:cubicBezTo>
                    <a:cubicBezTo>
                      <a:pt x="68" y="50"/>
                      <a:pt x="68" y="50"/>
                      <a:pt x="68" y="50"/>
                    </a:cubicBezTo>
                    <a:cubicBezTo>
                      <a:pt x="106" y="13"/>
                      <a:pt x="106" y="13"/>
                      <a:pt x="106" y="13"/>
                    </a:cubicBezTo>
                    <a:cubicBezTo>
                      <a:pt x="150" y="57"/>
                      <a:pt x="150" y="57"/>
                      <a:pt x="150" y="57"/>
                    </a:cubicBezTo>
                    <a:cubicBezTo>
                      <a:pt x="150" y="92"/>
                      <a:pt x="150" y="92"/>
                      <a:pt x="150" y="92"/>
                    </a:cubicBezTo>
                    <a:cubicBezTo>
                      <a:pt x="190" y="92"/>
                      <a:pt x="190" y="92"/>
                      <a:pt x="190" y="92"/>
                    </a:cubicBezTo>
                    <a:cubicBezTo>
                      <a:pt x="190" y="108"/>
                      <a:pt x="190" y="108"/>
                      <a:pt x="190" y="108"/>
                    </a:cubicBezTo>
                    <a:cubicBezTo>
                      <a:pt x="134" y="108"/>
                      <a:pt x="134" y="108"/>
                      <a:pt x="134" y="108"/>
                    </a:cubicBezTo>
                    <a:cubicBezTo>
                      <a:pt x="134" y="67"/>
                      <a:pt x="134" y="67"/>
                      <a:pt x="134" y="67"/>
                    </a:cubicBezTo>
                    <a:cubicBezTo>
                      <a:pt x="101" y="100"/>
                      <a:pt x="101" y="100"/>
                      <a:pt x="101" y="100"/>
                    </a:cubicBezTo>
                    <a:cubicBezTo>
                      <a:pt x="137" y="136"/>
                      <a:pt x="137" y="136"/>
                      <a:pt x="137" y="136"/>
                    </a:cubicBezTo>
                    <a:cubicBezTo>
                      <a:pt x="88" y="186"/>
                      <a:pt x="88" y="186"/>
                      <a:pt x="88" y="186"/>
                    </a:cubicBezTo>
                    <a:cubicBezTo>
                      <a:pt x="76" y="174"/>
                      <a:pt x="76" y="174"/>
                      <a:pt x="76" y="174"/>
                    </a:cubicBezTo>
                    <a:cubicBezTo>
                      <a:pt x="115" y="136"/>
                      <a:pt x="115" y="136"/>
                      <a:pt x="115" y="136"/>
                    </a:cubicBezTo>
                    <a:cubicBezTo>
                      <a:pt x="90" y="111"/>
                      <a:pt x="90" y="111"/>
                      <a:pt x="90" y="111"/>
                    </a:cubicBezTo>
                    <a:cubicBezTo>
                      <a:pt x="12" y="190"/>
                      <a:pt x="12" y="190"/>
                      <a:pt x="12" y="190"/>
                    </a:cubicBezTo>
                    <a:lnTo>
                      <a:pt x="0" y="178"/>
                    </a:lnTo>
                    <a:close/>
                    <a:moveTo>
                      <a:pt x="171" y="49"/>
                    </a:moveTo>
                    <a:cubicBezTo>
                      <a:pt x="184" y="49"/>
                      <a:pt x="195" y="38"/>
                      <a:pt x="195" y="25"/>
                    </a:cubicBezTo>
                    <a:cubicBezTo>
                      <a:pt x="195" y="11"/>
                      <a:pt x="184" y="0"/>
                      <a:pt x="171" y="0"/>
                    </a:cubicBezTo>
                    <a:cubicBezTo>
                      <a:pt x="157" y="0"/>
                      <a:pt x="146" y="11"/>
                      <a:pt x="146" y="25"/>
                    </a:cubicBezTo>
                    <a:cubicBezTo>
                      <a:pt x="146" y="38"/>
                      <a:pt x="157" y="49"/>
                      <a:pt x="171" y="49"/>
                    </a:cubicBezTo>
                  </a:path>
                </a:pathLst>
              </a:custGeom>
              <a:solidFill>
                <a:schemeClr val="bg1"/>
              </a:solidFill>
              <a:ln>
                <a:noFill/>
              </a:ln>
            </p:spPr>
            <p:txBody>
              <a:bodyPr vert="horz" wrap="square" lIns="0" tIns="612000" rIns="0" bIns="0" numCol="1" anchor="t" anchorCtr="0" compatLnSpc="1">
                <a:prstTxWarp prst="textNoShape">
                  <a:avLst/>
                </a:prstTxWarp>
              </a:bodyPr>
              <a:lstStyle/>
              <a:p>
                <a:pPr defTabSz="914377">
                  <a:defRPr/>
                </a:pPr>
                <a:endParaRPr lang="en-US" sz="1200"/>
              </a:p>
            </p:txBody>
          </p:sp>
        </p:grpSp>
        <p:sp>
          <p:nvSpPr>
            <p:cNvPr id="28" name="TextBox 27">
              <a:extLst>
                <a:ext uri="{FF2B5EF4-FFF2-40B4-BE49-F238E27FC236}">
                  <a16:creationId xmlns:a16="http://schemas.microsoft.com/office/drawing/2014/main" id="{55C5A649-7949-446A-B1F4-55BD368A250E}"/>
                </a:ext>
              </a:extLst>
            </p:cNvPr>
            <p:cNvSpPr txBox="1"/>
            <p:nvPr/>
          </p:nvSpPr>
          <p:spPr>
            <a:xfrm>
              <a:off x="3514073" y="5282462"/>
              <a:ext cx="5201860" cy="255985"/>
            </a:xfrm>
            <a:prstGeom prst="rect">
              <a:avLst/>
            </a:prstGeom>
            <a:solidFill>
              <a:srgbClr val="002856"/>
            </a:solidFill>
          </p:spPr>
          <p:txBody>
            <a:bodyPr wrap="square" lIns="0" rtlCol="0">
              <a:spAutoFit/>
            </a:bodyPr>
            <a:lstStyle/>
            <a:p>
              <a:pPr algn="ctr" defTabSz="914377">
                <a:defRPr/>
              </a:pPr>
              <a:r>
                <a:rPr lang="en-US" sz="1600" dirty="0">
                  <a:solidFill>
                    <a:srgbClr val="FFFFFF"/>
                  </a:solidFill>
                </a:rPr>
                <a:t>ESS  enablers</a:t>
              </a:r>
            </a:p>
          </p:txBody>
        </p:sp>
      </p:grpSp>
      <p:graphicFrame>
        <p:nvGraphicFramePr>
          <p:cNvPr id="29" name="Object 28" hidden="1">
            <a:extLst>
              <a:ext uri="{FF2B5EF4-FFF2-40B4-BE49-F238E27FC236}">
                <a16:creationId xmlns:a16="http://schemas.microsoft.com/office/drawing/2014/main" id="{7BC2A5A1-1858-42FD-8935-C1228FA76FFA}"/>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9" name="Object 28" hidden="1">
                        <a:extLst>
                          <a:ext uri="{FF2B5EF4-FFF2-40B4-BE49-F238E27FC236}">
                            <a16:creationId xmlns:a16="http://schemas.microsoft.com/office/drawing/2014/main" id="{7BC2A5A1-1858-42FD-8935-C1228FA76FFA}"/>
                          </a:ext>
                        </a:extLst>
                      </p:cNvPr>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35" name="Rectangle 34"/>
          <p:cNvSpPr/>
          <p:nvPr/>
        </p:nvSpPr>
        <p:spPr>
          <a:xfrm>
            <a:off x="1895531" y="3353606"/>
            <a:ext cx="1359859" cy="523220"/>
          </a:xfrm>
          <a:prstGeom prst="rect">
            <a:avLst/>
          </a:prstGeom>
        </p:spPr>
        <p:txBody>
          <a:bodyPr wrap="square">
            <a:spAutoFit/>
          </a:bodyPr>
          <a:lstStyle/>
          <a:p>
            <a:pPr lvl="0" algn="ctr">
              <a:defRPr/>
            </a:pPr>
            <a:r>
              <a:rPr lang="en-US" dirty="0">
                <a:solidFill>
                  <a:srgbClr val="FFFFFF"/>
                </a:solidFill>
              </a:rPr>
              <a:t>Legal Framework</a:t>
            </a:r>
          </a:p>
        </p:txBody>
      </p:sp>
      <p:sp>
        <p:nvSpPr>
          <p:cNvPr id="3" name="TextBox 2">
            <a:extLst>
              <a:ext uri="{FF2B5EF4-FFF2-40B4-BE49-F238E27FC236}">
                <a16:creationId xmlns:a16="http://schemas.microsoft.com/office/drawing/2014/main" id="{9579D26C-539D-4A08-80B5-30D29D074E39}"/>
              </a:ext>
            </a:extLst>
          </p:cNvPr>
          <p:cNvSpPr txBox="1"/>
          <p:nvPr/>
        </p:nvSpPr>
        <p:spPr>
          <a:xfrm>
            <a:off x="7805903" y="999778"/>
            <a:ext cx="3983685" cy="4769767"/>
          </a:xfrm>
          <a:prstGeom prst="rect">
            <a:avLst/>
          </a:prstGeom>
          <a:noFill/>
        </p:spPr>
        <p:txBody>
          <a:bodyPr wrap="square">
            <a:spAutoFit/>
          </a:bodyPr>
          <a:lstStyle/>
          <a:p>
            <a:pPr lvl="1"/>
            <a:r>
              <a:rPr lang="en-US" sz="2400" b="1" dirty="0">
                <a:solidFill>
                  <a:srgbClr val="271D6C"/>
                </a:solidFill>
              </a:rPr>
              <a:t>Priorities</a:t>
            </a:r>
          </a:p>
          <a:p>
            <a:pPr lvl="1"/>
            <a:endParaRPr lang="en-US" sz="2400" dirty="0">
              <a:solidFill>
                <a:srgbClr val="271D6C"/>
              </a:solidFill>
            </a:endParaRPr>
          </a:p>
          <a:p>
            <a:pPr marL="721766" lvl="1" indent="-457189">
              <a:buFont typeface="+mj-lt"/>
              <a:buAutoNum type="arabicPeriod"/>
            </a:pPr>
            <a:r>
              <a:rPr lang="en-US" sz="2133" dirty="0">
                <a:solidFill>
                  <a:srgbClr val="271D6C"/>
                </a:solidFill>
              </a:rPr>
              <a:t>Peer-to-peer knowledge sharing</a:t>
            </a:r>
          </a:p>
          <a:p>
            <a:pPr marL="721766" lvl="1" indent="-457189">
              <a:buFont typeface="+mj-lt"/>
              <a:buAutoNum type="arabicPeriod"/>
            </a:pPr>
            <a:r>
              <a:rPr lang="en-US" sz="2133" dirty="0">
                <a:solidFill>
                  <a:srgbClr val="271D6C"/>
                </a:solidFill>
              </a:rPr>
              <a:t>Capacity building through training and similar activities</a:t>
            </a:r>
          </a:p>
          <a:p>
            <a:pPr marL="721766" lvl="1" indent="-457189">
              <a:buFont typeface="+mj-lt"/>
              <a:buAutoNum type="arabicPeriod"/>
            </a:pPr>
            <a:r>
              <a:rPr lang="en-US" sz="2133" dirty="0">
                <a:solidFill>
                  <a:srgbClr val="271D6C"/>
                </a:solidFill>
              </a:rPr>
              <a:t>Process design and framework</a:t>
            </a:r>
          </a:p>
          <a:p>
            <a:pPr marL="721766" lvl="1" indent="-457189">
              <a:buFont typeface="+mj-lt"/>
              <a:buAutoNum type="arabicPeriod"/>
            </a:pPr>
            <a:r>
              <a:rPr lang="en-US" sz="2133" dirty="0">
                <a:solidFill>
                  <a:srgbClr val="271D6C"/>
                </a:solidFill>
              </a:rPr>
              <a:t>Communication</a:t>
            </a:r>
          </a:p>
          <a:p>
            <a:pPr marL="721766" lvl="1" indent="-457189">
              <a:buFont typeface="+mj-lt"/>
              <a:buAutoNum type="arabicPeriod"/>
            </a:pPr>
            <a:r>
              <a:rPr lang="en-US" sz="2133" dirty="0">
                <a:solidFill>
                  <a:srgbClr val="271D6C"/>
                </a:solidFill>
              </a:rPr>
              <a:t>Legal Framework</a:t>
            </a:r>
          </a:p>
          <a:p>
            <a:pPr marL="721766" lvl="1" indent="-457189">
              <a:buFont typeface="+mj-lt"/>
              <a:buAutoNum type="arabicPeriod"/>
            </a:pPr>
            <a:r>
              <a:rPr lang="en-US" sz="2133" dirty="0">
                <a:solidFill>
                  <a:srgbClr val="271D6C"/>
                </a:solidFill>
              </a:rPr>
              <a:t>Citizen engagement and citizen science approaches</a:t>
            </a:r>
            <a:endParaRPr lang="en-US" sz="1600" dirty="0">
              <a:solidFill>
                <a:srgbClr val="271D6C"/>
              </a:solidFill>
            </a:endParaRPr>
          </a:p>
        </p:txBody>
      </p:sp>
      <p:sp>
        <p:nvSpPr>
          <p:cNvPr id="2" name="Title 1">
            <a:extLst>
              <a:ext uri="{FF2B5EF4-FFF2-40B4-BE49-F238E27FC236}">
                <a16:creationId xmlns:a16="http://schemas.microsoft.com/office/drawing/2014/main" id="{FDDFD027-90AB-F652-5D8F-A1F58B07453D}"/>
              </a:ext>
            </a:extLst>
          </p:cNvPr>
          <p:cNvSpPr>
            <a:spLocks noGrp="1"/>
          </p:cNvSpPr>
          <p:nvPr>
            <p:ph type="title"/>
          </p:nvPr>
        </p:nvSpPr>
        <p:spPr/>
        <p:txBody>
          <a:bodyPr/>
          <a:lstStyle/>
          <a:p>
            <a:r>
              <a:rPr lang="fr-BE" dirty="0"/>
              <a:t>Innovation </a:t>
            </a:r>
            <a:r>
              <a:rPr lang="fr-BE" dirty="0" err="1"/>
              <a:t>mechanisms</a:t>
            </a:r>
            <a:endParaRPr lang="fr-BE" dirty="0"/>
          </a:p>
        </p:txBody>
      </p:sp>
    </p:spTree>
    <p:extLst>
      <p:ext uri="{BB962C8B-B14F-4D97-AF65-F5344CB8AC3E}">
        <p14:creationId xmlns:p14="http://schemas.microsoft.com/office/powerpoint/2010/main" val="238178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0"/>
          <p:cNvSpPr txBox="1">
            <a:spLocks noGrp="1"/>
          </p:cNvSpPr>
          <p:nvPr>
            <p:ph type="sldNum" idx="12"/>
          </p:nvPr>
        </p:nvSpPr>
        <p:spPr>
          <a:xfrm>
            <a:off x="715108"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23</a:t>
            </a:fld>
            <a:endParaRPr dirty="0"/>
          </a:p>
        </p:txBody>
      </p:sp>
      <p:sp>
        <p:nvSpPr>
          <p:cNvPr id="443" name="Google Shape;443;p20"/>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6000"/>
              <a:buFont typeface="Arial"/>
              <a:buNone/>
            </a:pPr>
            <a:r>
              <a:rPr lang="en-GB" dirty="0"/>
              <a:t>Thank you</a:t>
            </a:r>
            <a:endParaRPr dirty="0"/>
          </a:p>
        </p:txBody>
      </p:sp>
      <p:pic>
        <p:nvPicPr>
          <p:cNvPr id="444" name="Google Shape;444;p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0524" y="4040561"/>
            <a:ext cx="1023496" cy="358097"/>
          </a:xfrm>
          <a:prstGeom prst="rect">
            <a:avLst/>
          </a:prstGeom>
          <a:noFill/>
          <a:ln>
            <a:noFill/>
          </a:ln>
        </p:spPr>
      </p:pic>
      <p:sp>
        <p:nvSpPr>
          <p:cNvPr id="445" name="Google Shape;445;p20"/>
          <p:cNvSpPr txBox="1"/>
          <p:nvPr/>
        </p:nvSpPr>
        <p:spPr>
          <a:xfrm>
            <a:off x="735992" y="4479624"/>
            <a:ext cx="894101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dirty="0">
                <a:solidFill>
                  <a:srgbClr val="767676"/>
                </a:solidFill>
                <a:latin typeface="Arial"/>
                <a:ea typeface="Arial"/>
                <a:cs typeface="Arial"/>
                <a:sym typeface="Arial"/>
              </a:rPr>
              <a:t>© European Union 2023</a:t>
            </a:r>
            <a:endParaRPr dirty="0"/>
          </a:p>
          <a:p>
            <a:pPr marL="0" marR="0" lvl="0" indent="0" algn="l" rtl="0">
              <a:spcBef>
                <a:spcPts val="1800"/>
              </a:spcBef>
              <a:spcAft>
                <a:spcPts val="0"/>
              </a:spcAft>
              <a:buNone/>
            </a:pPr>
            <a:r>
              <a:rPr lang="en-GB" sz="1050" dirty="0">
                <a:solidFill>
                  <a:srgbClr val="767676"/>
                </a:solidFill>
                <a:latin typeface="Arial"/>
                <a:ea typeface="Arial"/>
                <a:cs typeface="Arial"/>
                <a:sym typeface="Arial"/>
              </a:rPr>
              <a:t>Unless otherwise noted the reuse of this presentation is authorised under the </a:t>
            </a:r>
            <a:r>
              <a:rPr lang="en-GB" sz="105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CC BY 4.0</a:t>
            </a:r>
            <a:r>
              <a:rPr lang="en-GB" sz="1050" dirty="0">
                <a:solidFill>
                  <a:srgbClr val="7F7F7F"/>
                </a:solidFill>
                <a:latin typeface="Arial"/>
                <a:ea typeface="Arial"/>
                <a:cs typeface="Arial"/>
                <a:sym typeface="Arial"/>
              </a:rPr>
              <a:t> </a:t>
            </a:r>
            <a:r>
              <a:rPr lang="en-GB" sz="1050" dirty="0">
                <a:solidFill>
                  <a:srgbClr val="767676"/>
                </a:solidFill>
                <a:latin typeface="Arial"/>
                <a:ea typeface="Arial"/>
                <a:cs typeface="Arial"/>
                <a:sym typeface="Arial"/>
              </a:rPr>
              <a:t>license. For any use or reproduction of elements that are not owned by the EU, permission may need to be sought directly from the respective right holders.</a:t>
            </a:r>
            <a:endParaRPr dirty="0"/>
          </a:p>
          <a:p>
            <a:pPr marL="0" marR="0" lvl="0" indent="0" algn="l" rtl="0">
              <a:spcBef>
                <a:spcPts val="1800"/>
              </a:spcBef>
              <a:spcAft>
                <a:spcPts val="0"/>
              </a:spcAft>
              <a:buNone/>
            </a:pPr>
            <a:r>
              <a:rPr lang="en-GB" sz="1050" dirty="0">
                <a:solidFill>
                  <a:srgbClr val="767676"/>
                </a:solidFill>
                <a:latin typeface="Arial"/>
                <a:ea typeface="Arial"/>
                <a:cs typeface="Arial"/>
                <a:sym typeface="Arial"/>
              </a:rPr>
              <a:t>Slide </a:t>
            </a:r>
            <a:r>
              <a:rPr lang="en-GB" sz="1050" dirty="0">
                <a:solidFill>
                  <a:srgbClr val="CE3A1C"/>
                </a:solidFill>
                <a:latin typeface="Arial"/>
                <a:ea typeface="Arial"/>
                <a:cs typeface="Arial"/>
                <a:sym typeface="Arial"/>
              </a:rPr>
              <a:t>xx: element concerned</a:t>
            </a:r>
            <a:r>
              <a:rPr lang="en-GB" sz="1050" dirty="0">
                <a:solidFill>
                  <a:srgbClr val="767676"/>
                </a:solidFill>
                <a:latin typeface="Arial"/>
                <a:ea typeface="Arial"/>
                <a:cs typeface="Arial"/>
                <a:sym typeface="Arial"/>
              </a:rPr>
              <a:t>, source: </a:t>
            </a:r>
            <a:r>
              <a:rPr lang="en-GB" sz="1050" dirty="0">
                <a:solidFill>
                  <a:srgbClr val="CE3A1C"/>
                </a:solidFill>
                <a:latin typeface="Arial"/>
                <a:ea typeface="Arial"/>
                <a:cs typeface="Arial"/>
                <a:sym typeface="Arial"/>
              </a:rPr>
              <a:t>e.g. Fotolia.com</a:t>
            </a:r>
            <a:r>
              <a:rPr lang="en-GB" sz="1050" dirty="0">
                <a:solidFill>
                  <a:srgbClr val="767676"/>
                </a:solidFill>
                <a:latin typeface="Arial"/>
                <a:ea typeface="Arial"/>
                <a:cs typeface="Arial"/>
                <a:sym typeface="Arial"/>
              </a:rPr>
              <a:t>; </a:t>
            </a:r>
            <a:r>
              <a:rPr lang="en-GB" sz="1050" dirty="0">
                <a:solidFill>
                  <a:srgbClr val="CE3A1C"/>
                </a:solidFill>
                <a:latin typeface="Arial"/>
                <a:ea typeface="Arial"/>
                <a:cs typeface="Arial"/>
                <a:sym typeface="Arial"/>
              </a:rPr>
              <a:t>Slide xx: element concerned</a:t>
            </a:r>
            <a:r>
              <a:rPr lang="en-GB" sz="1050" dirty="0">
                <a:solidFill>
                  <a:srgbClr val="767676"/>
                </a:solidFill>
                <a:latin typeface="Arial"/>
                <a:ea typeface="Arial"/>
                <a:cs typeface="Arial"/>
                <a:sym typeface="Arial"/>
              </a:rPr>
              <a:t>, source: </a:t>
            </a:r>
            <a:r>
              <a:rPr lang="en-GB" sz="1050" dirty="0">
                <a:solidFill>
                  <a:srgbClr val="CE3A1C"/>
                </a:solidFill>
                <a:latin typeface="Arial"/>
                <a:ea typeface="Arial"/>
                <a:cs typeface="Arial"/>
                <a:sym typeface="Arial"/>
              </a:rPr>
              <a:t>e.g. iStock.com</a:t>
            </a:r>
            <a:endParaRPr sz="1050" dirty="0">
              <a:solidFill>
                <a:srgbClr val="CE3A1C"/>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5B556B-4E16-A622-A427-7A24E663BEB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3</a:t>
            </a:fld>
            <a:endParaRPr lang="en-GB"/>
          </a:p>
        </p:txBody>
      </p:sp>
      <p:sp>
        <p:nvSpPr>
          <p:cNvPr id="3" name="Title 2">
            <a:extLst>
              <a:ext uri="{FF2B5EF4-FFF2-40B4-BE49-F238E27FC236}">
                <a16:creationId xmlns:a16="http://schemas.microsoft.com/office/drawing/2014/main" id="{865F492D-81AD-550D-CB2F-B6F5D5AAB256}"/>
              </a:ext>
            </a:extLst>
          </p:cNvPr>
          <p:cNvSpPr>
            <a:spLocks noGrp="1"/>
          </p:cNvSpPr>
          <p:nvPr>
            <p:ph type="title"/>
          </p:nvPr>
        </p:nvSpPr>
        <p:spPr>
          <a:xfrm>
            <a:off x="959571" y="2646643"/>
            <a:ext cx="10515600" cy="782357"/>
          </a:xfrm>
        </p:spPr>
        <p:txBody>
          <a:bodyPr/>
          <a:lstStyle/>
          <a:p>
            <a:r>
              <a:rPr lang="en-IE" sz="4800" dirty="0"/>
              <a:t>1. Revision of Regulation 223/2009 </a:t>
            </a:r>
          </a:p>
        </p:txBody>
      </p:sp>
    </p:spTree>
    <p:extLst>
      <p:ext uri="{BB962C8B-B14F-4D97-AF65-F5344CB8AC3E}">
        <p14:creationId xmlns:p14="http://schemas.microsoft.com/office/powerpoint/2010/main" val="3517084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58F870-A234-99BA-0FE3-80CBD532FEA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4</a:t>
            </a:fld>
            <a:endParaRPr lang="en-GB"/>
          </a:p>
        </p:txBody>
      </p:sp>
      <p:sp>
        <p:nvSpPr>
          <p:cNvPr id="3" name="Title 2">
            <a:extLst>
              <a:ext uri="{FF2B5EF4-FFF2-40B4-BE49-F238E27FC236}">
                <a16:creationId xmlns:a16="http://schemas.microsoft.com/office/drawing/2014/main" id="{D77B6C6B-3CEC-40FD-7FAD-6C6B91E252D2}"/>
              </a:ext>
            </a:extLst>
          </p:cNvPr>
          <p:cNvSpPr>
            <a:spLocks noGrp="1"/>
          </p:cNvSpPr>
          <p:nvPr>
            <p:ph type="title"/>
          </p:nvPr>
        </p:nvSpPr>
        <p:spPr/>
        <p:txBody>
          <a:bodyPr/>
          <a:lstStyle/>
          <a:p>
            <a:r>
              <a:rPr lang="en-IE" dirty="0"/>
              <a:t>Revision of Regulation 223/2009 </a:t>
            </a:r>
          </a:p>
        </p:txBody>
      </p:sp>
      <p:sp>
        <p:nvSpPr>
          <p:cNvPr id="4" name="Text Placeholder 3">
            <a:extLst>
              <a:ext uri="{FF2B5EF4-FFF2-40B4-BE49-F238E27FC236}">
                <a16:creationId xmlns:a16="http://schemas.microsoft.com/office/drawing/2014/main" id="{097E45B0-01B8-F688-A904-7E7CD7202988}"/>
              </a:ext>
            </a:extLst>
          </p:cNvPr>
          <p:cNvSpPr>
            <a:spLocks noGrp="1"/>
          </p:cNvSpPr>
          <p:nvPr>
            <p:ph type="body" idx="1"/>
          </p:nvPr>
        </p:nvSpPr>
        <p:spPr>
          <a:xfrm>
            <a:off x="838199" y="1371600"/>
            <a:ext cx="10905699" cy="5003540"/>
          </a:xfrm>
        </p:spPr>
        <p:txBody>
          <a:bodyPr/>
          <a:lstStyle/>
          <a:p>
            <a:pPr marL="76200" indent="0">
              <a:buNone/>
            </a:pPr>
            <a:r>
              <a:rPr lang="en-US" sz="3200" b="1" dirty="0"/>
              <a:t>Objectives</a:t>
            </a:r>
          </a:p>
          <a:p>
            <a:pPr marL="76200" indent="0">
              <a:buNone/>
            </a:pPr>
            <a:endParaRPr lang="en-US" sz="3200" b="1" dirty="0"/>
          </a:p>
          <a:p>
            <a:r>
              <a:rPr lang="en-US" sz="3200" dirty="0"/>
              <a:t>Make the legal framework governing European statistics fit for the future</a:t>
            </a:r>
            <a:r>
              <a:rPr lang="en-150" sz="3200" dirty="0"/>
              <a:t>, including enabling new roles of </a:t>
            </a:r>
            <a:r>
              <a:rPr lang="en-150" sz="3200" dirty="0" err="1"/>
              <a:t>NSIs</a:t>
            </a:r>
            <a:r>
              <a:rPr lang="en-150" sz="3200" dirty="0"/>
              <a:t> in the national data ecosystem</a:t>
            </a:r>
            <a:endParaRPr lang="en-US" sz="3200" dirty="0"/>
          </a:p>
          <a:p>
            <a:r>
              <a:rPr lang="en-US" sz="3200" dirty="0"/>
              <a:t>Allow statistical authorities to tap into the full potential of digital data sources and technologies</a:t>
            </a:r>
            <a:r>
              <a:rPr lang="en-150" sz="3200" dirty="0"/>
              <a:t>, including access to privately held data </a:t>
            </a:r>
            <a:endParaRPr lang="en-US" sz="3200" dirty="0"/>
          </a:p>
          <a:p>
            <a:r>
              <a:rPr lang="en-US" sz="3200" dirty="0"/>
              <a:t>Making the framework more efficient and responsive to crises</a:t>
            </a:r>
            <a:endParaRPr lang="en-IE" sz="3200" dirty="0"/>
          </a:p>
        </p:txBody>
      </p:sp>
    </p:spTree>
    <p:extLst>
      <p:ext uri="{BB962C8B-B14F-4D97-AF65-F5344CB8AC3E}">
        <p14:creationId xmlns:p14="http://schemas.microsoft.com/office/powerpoint/2010/main" val="222647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83777B-D4E8-DF49-0025-BED477B3C6E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5</a:t>
            </a:fld>
            <a:endParaRPr lang="en-GB"/>
          </a:p>
        </p:txBody>
      </p:sp>
      <p:sp>
        <p:nvSpPr>
          <p:cNvPr id="3" name="Title 2">
            <a:extLst>
              <a:ext uri="{FF2B5EF4-FFF2-40B4-BE49-F238E27FC236}">
                <a16:creationId xmlns:a16="http://schemas.microsoft.com/office/drawing/2014/main" id="{63CF8006-F4F6-F346-A350-1F7C93C983BF}"/>
              </a:ext>
            </a:extLst>
          </p:cNvPr>
          <p:cNvSpPr>
            <a:spLocks noGrp="1"/>
          </p:cNvSpPr>
          <p:nvPr>
            <p:ph type="title"/>
          </p:nvPr>
        </p:nvSpPr>
        <p:spPr/>
        <p:txBody>
          <a:bodyPr/>
          <a:lstStyle/>
          <a:p>
            <a:r>
              <a:rPr lang="en-IE" dirty="0"/>
              <a:t>Revision of Regulation 223/2009 </a:t>
            </a:r>
          </a:p>
        </p:txBody>
      </p:sp>
      <p:sp>
        <p:nvSpPr>
          <p:cNvPr id="4" name="Text Placeholder 3">
            <a:extLst>
              <a:ext uri="{FF2B5EF4-FFF2-40B4-BE49-F238E27FC236}">
                <a16:creationId xmlns:a16="http://schemas.microsoft.com/office/drawing/2014/main" id="{A0EB4C40-C7AE-0475-D7CF-FE3FA8CE6D67}"/>
              </a:ext>
            </a:extLst>
          </p:cNvPr>
          <p:cNvSpPr>
            <a:spLocks noGrp="1"/>
          </p:cNvSpPr>
          <p:nvPr>
            <p:ph type="body" idx="1"/>
          </p:nvPr>
        </p:nvSpPr>
        <p:spPr>
          <a:xfrm>
            <a:off x="838199" y="1825624"/>
            <a:ext cx="9153293" cy="4305661"/>
          </a:xfrm>
        </p:spPr>
        <p:txBody>
          <a:bodyPr/>
          <a:lstStyle/>
          <a:p>
            <a:pPr marL="76200" indent="0">
              <a:buNone/>
            </a:pPr>
            <a:r>
              <a:rPr lang="en-US" sz="2800" b="1" dirty="0">
                <a:latin typeface="+mj-lt"/>
              </a:rPr>
              <a:t>Milestones</a:t>
            </a:r>
          </a:p>
          <a:p>
            <a:r>
              <a:rPr lang="en-IE" sz="2800" dirty="0">
                <a:latin typeface="+mj-lt"/>
              </a:rPr>
              <a:t>10 July 2023 - </a:t>
            </a:r>
            <a:r>
              <a:rPr lang="en-US" sz="2800" b="0" i="0" dirty="0">
                <a:solidFill>
                  <a:srgbClr val="3F4A52"/>
                </a:solidFill>
                <a:effectLst/>
                <a:latin typeface="+mj-lt"/>
              </a:rPr>
              <a:t>Commission proposal to amend Regulation 223/2009</a:t>
            </a:r>
          </a:p>
          <a:p>
            <a:r>
              <a:rPr lang="en-US" sz="2800" dirty="0">
                <a:solidFill>
                  <a:srgbClr val="3F4A52"/>
                </a:solidFill>
                <a:latin typeface="+mj-lt"/>
              </a:rPr>
              <a:t>1 February </a:t>
            </a:r>
            <a:r>
              <a:rPr lang="en-150" sz="2800" dirty="0">
                <a:solidFill>
                  <a:srgbClr val="3F4A52"/>
                </a:solidFill>
                <a:latin typeface="+mj-lt"/>
              </a:rPr>
              <a:t>2024 </a:t>
            </a:r>
            <a:r>
              <a:rPr lang="en-US" sz="2800" dirty="0">
                <a:solidFill>
                  <a:srgbClr val="3F4A52"/>
                </a:solidFill>
                <a:latin typeface="+mj-lt"/>
              </a:rPr>
              <a:t>- Council and Parliament reach provisional </a:t>
            </a:r>
            <a:r>
              <a:rPr lang="en-150" sz="2800" dirty="0">
                <a:solidFill>
                  <a:srgbClr val="3F4A52"/>
                </a:solidFill>
                <a:latin typeface="+mj-lt"/>
              </a:rPr>
              <a:t>agreement</a:t>
            </a:r>
            <a:endParaRPr lang="en-US" sz="2800" dirty="0">
              <a:solidFill>
                <a:srgbClr val="3F4A52"/>
              </a:solidFill>
              <a:latin typeface="+mj-lt"/>
            </a:endParaRPr>
          </a:p>
          <a:p>
            <a:endParaRPr lang="en-IE" sz="2800" dirty="0">
              <a:latin typeface="+mj-lt"/>
            </a:endParaRPr>
          </a:p>
          <a:p>
            <a:pPr marL="76200" indent="0">
              <a:buNone/>
            </a:pPr>
            <a:r>
              <a:rPr lang="en-IE" sz="2800" b="1" dirty="0">
                <a:latin typeface="+mj-lt"/>
              </a:rPr>
              <a:t>Next steps</a:t>
            </a:r>
          </a:p>
          <a:p>
            <a:r>
              <a:rPr lang="en-IE" sz="2800" dirty="0">
                <a:latin typeface="+mj-lt"/>
              </a:rPr>
              <a:t>Approval by the Council</a:t>
            </a:r>
          </a:p>
          <a:p>
            <a:r>
              <a:rPr lang="en-IE" sz="2800" dirty="0">
                <a:latin typeface="+mj-lt"/>
              </a:rPr>
              <a:t>Formal adoption procedure</a:t>
            </a:r>
          </a:p>
          <a:p>
            <a:pPr marL="76200" indent="0">
              <a:buNone/>
            </a:pPr>
            <a:endParaRPr lang="en-IE" sz="2800" b="1" dirty="0"/>
          </a:p>
        </p:txBody>
      </p:sp>
    </p:spTree>
    <p:extLst>
      <p:ext uri="{BB962C8B-B14F-4D97-AF65-F5344CB8AC3E}">
        <p14:creationId xmlns:p14="http://schemas.microsoft.com/office/powerpoint/2010/main" val="1983822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5B556B-4E16-A622-A427-7A24E663BEB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6</a:t>
            </a:fld>
            <a:endParaRPr lang="en-GB"/>
          </a:p>
        </p:txBody>
      </p:sp>
      <p:sp>
        <p:nvSpPr>
          <p:cNvPr id="3" name="Title 2">
            <a:extLst>
              <a:ext uri="{FF2B5EF4-FFF2-40B4-BE49-F238E27FC236}">
                <a16:creationId xmlns:a16="http://schemas.microsoft.com/office/drawing/2014/main" id="{865F492D-81AD-550D-CB2F-B6F5D5AAB256}"/>
              </a:ext>
            </a:extLst>
          </p:cNvPr>
          <p:cNvSpPr>
            <a:spLocks noGrp="1"/>
          </p:cNvSpPr>
          <p:nvPr>
            <p:ph type="title"/>
          </p:nvPr>
        </p:nvSpPr>
        <p:spPr>
          <a:xfrm>
            <a:off x="959570" y="2646643"/>
            <a:ext cx="10749209" cy="782357"/>
          </a:xfrm>
        </p:spPr>
        <p:txBody>
          <a:bodyPr/>
          <a:lstStyle/>
          <a:p>
            <a:r>
              <a:rPr lang="en-US" sz="4800" dirty="0"/>
              <a:t>2. </a:t>
            </a:r>
            <a:r>
              <a:rPr lang="en-150" sz="4800" dirty="0"/>
              <a:t>Developments in</a:t>
            </a:r>
            <a:r>
              <a:rPr lang="en-US" sz="4800" dirty="0"/>
              <a:t> quality </a:t>
            </a:r>
            <a:endParaRPr lang="en-IE" sz="4800" dirty="0"/>
          </a:p>
        </p:txBody>
      </p:sp>
    </p:spTree>
    <p:extLst>
      <p:ext uri="{BB962C8B-B14F-4D97-AF65-F5344CB8AC3E}">
        <p14:creationId xmlns:p14="http://schemas.microsoft.com/office/powerpoint/2010/main" val="70256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BC17B8-12EB-A960-674F-933971FED6D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7</a:t>
            </a:fld>
            <a:endParaRPr lang="en-GB"/>
          </a:p>
        </p:txBody>
      </p:sp>
      <p:sp>
        <p:nvSpPr>
          <p:cNvPr id="3" name="Title 2">
            <a:extLst>
              <a:ext uri="{FF2B5EF4-FFF2-40B4-BE49-F238E27FC236}">
                <a16:creationId xmlns:a16="http://schemas.microsoft.com/office/drawing/2014/main" id="{EF6D78F5-AC7A-7320-10A3-9E2B899C9BCD}"/>
              </a:ext>
            </a:extLst>
          </p:cNvPr>
          <p:cNvSpPr>
            <a:spLocks noGrp="1"/>
          </p:cNvSpPr>
          <p:nvPr>
            <p:ph type="title"/>
          </p:nvPr>
        </p:nvSpPr>
        <p:spPr/>
        <p:txBody>
          <a:bodyPr/>
          <a:lstStyle/>
          <a:p>
            <a:r>
              <a:rPr lang="en-US" dirty="0"/>
              <a:t>2. </a:t>
            </a:r>
            <a:r>
              <a:rPr lang="en-150" dirty="0"/>
              <a:t>Developments in quality</a:t>
            </a:r>
            <a:r>
              <a:rPr lang="en-US" dirty="0"/>
              <a:t> </a:t>
            </a:r>
            <a:endParaRPr lang="en-IE" dirty="0"/>
          </a:p>
        </p:txBody>
      </p:sp>
      <p:sp>
        <p:nvSpPr>
          <p:cNvPr id="4" name="Text Placeholder 3">
            <a:extLst>
              <a:ext uri="{FF2B5EF4-FFF2-40B4-BE49-F238E27FC236}">
                <a16:creationId xmlns:a16="http://schemas.microsoft.com/office/drawing/2014/main" id="{C0E8A24D-F9D3-AE5C-5D67-D93C39C205B3}"/>
              </a:ext>
            </a:extLst>
          </p:cNvPr>
          <p:cNvSpPr>
            <a:spLocks noGrp="1"/>
          </p:cNvSpPr>
          <p:nvPr>
            <p:ph type="body" idx="1"/>
          </p:nvPr>
        </p:nvSpPr>
        <p:spPr>
          <a:xfrm>
            <a:off x="838199" y="1483112"/>
            <a:ext cx="10905699" cy="5013299"/>
          </a:xfrm>
        </p:spPr>
        <p:txBody>
          <a:bodyPr/>
          <a:lstStyle/>
          <a:p>
            <a:r>
              <a:rPr lang="en-150" dirty="0"/>
              <a:t>Revision of the ESS quality framework in 2016-2019 (</a:t>
            </a:r>
            <a:r>
              <a:rPr lang="en-150" dirty="0" err="1"/>
              <a:t>ESCoP</a:t>
            </a:r>
            <a:r>
              <a:rPr lang="en-150" dirty="0"/>
              <a:t>, ESS QAF)</a:t>
            </a:r>
          </a:p>
          <a:p>
            <a:pPr marL="76200" indent="0">
              <a:buNone/>
            </a:pPr>
            <a:endParaRPr lang="en-150" dirty="0"/>
          </a:p>
          <a:p>
            <a:r>
              <a:rPr lang="en-150" dirty="0"/>
              <a:t>Assessment of the national statistical systems of ESS members against the revised framework – peer reviews in ESS members 2021-2023</a:t>
            </a:r>
          </a:p>
          <a:p>
            <a:endParaRPr lang="en-150" dirty="0"/>
          </a:p>
          <a:p>
            <a:r>
              <a:rPr lang="en-150" dirty="0"/>
              <a:t>Similar peer reviews for the enlargement countries 2025-2027</a:t>
            </a:r>
          </a:p>
          <a:p>
            <a:endParaRPr lang="en-150" dirty="0"/>
          </a:p>
          <a:p>
            <a:r>
              <a:rPr lang="en-150" dirty="0"/>
              <a:t>Using the results for spreading good practice and innovations, for modernising statistics</a:t>
            </a:r>
          </a:p>
          <a:p>
            <a:endParaRPr lang="en-150" dirty="0"/>
          </a:p>
          <a:p>
            <a:r>
              <a:rPr lang="en-150" dirty="0"/>
              <a:t>Revising the quality framework – in view of new technology developments, new roles of </a:t>
            </a:r>
            <a:r>
              <a:rPr lang="en-150" dirty="0" err="1"/>
              <a:t>NSIs</a:t>
            </a:r>
            <a:r>
              <a:rPr lang="en-150" dirty="0"/>
              <a:t> in the data ecosystem and need for quality frameworks for new data sources (e.g. Privately held data, administrative data)</a:t>
            </a:r>
            <a:endParaRPr lang="en-IE" dirty="0"/>
          </a:p>
        </p:txBody>
      </p:sp>
    </p:spTree>
    <p:extLst>
      <p:ext uri="{BB962C8B-B14F-4D97-AF65-F5344CB8AC3E}">
        <p14:creationId xmlns:p14="http://schemas.microsoft.com/office/powerpoint/2010/main" val="311412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5B556B-4E16-A622-A427-7A24E663BEB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8</a:t>
            </a:fld>
            <a:endParaRPr lang="en-GB"/>
          </a:p>
        </p:txBody>
      </p:sp>
      <p:sp>
        <p:nvSpPr>
          <p:cNvPr id="3" name="Title 2">
            <a:extLst>
              <a:ext uri="{FF2B5EF4-FFF2-40B4-BE49-F238E27FC236}">
                <a16:creationId xmlns:a16="http://schemas.microsoft.com/office/drawing/2014/main" id="{865F492D-81AD-550D-CB2F-B6F5D5AAB256}"/>
              </a:ext>
            </a:extLst>
          </p:cNvPr>
          <p:cNvSpPr>
            <a:spLocks noGrp="1"/>
          </p:cNvSpPr>
          <p:nvPr>
            <p:ph type="title"/>
          </p:nvPr>
        </p:nvSpPr>
        <p:spPr>
          <a:xfrm>
            <a:off x="959570" y="2646643"/>
            <a:ext cx="10749209" cy="782357"/>
          </a:xfrm>
        </p:spPr>
        <p:txBody>
          <a:bodyPr/>
          <a:lstStyle/>
          <a:p>
            <a:r>
              <a:rPr lang="en-US" sz="4800" dirty="0"/>
              <a:t>3. Use of new data sources</a:t>
            </a:r>
            <a:endParaRPr lang="en-IE" sz="4800" dirty="0"/>
          </a:p>
        </p:txBody>
      </p:sp>
    </p:spTree>
    <p:extLst>
      <p:ext uri="{BB962C8B-B14F-4D97-AF65-F5344CB8AC3E}">
        <p14:creationId xmlns:p14="http://schemas.microsoft.com/office/powerpoint/2010/main" val="190244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5C51E5-5CFE-9D16-DFC2-F5480792B100}"/>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9</a:t>
            </a:fld>
            <a:endParaRPr lang="en-GB"/>
          </a:p>
        </p:txBody>
      </p:sp>
      <p:sp>
        <p:nvSpPr>
          <p:cNvPr id="3" name="Title 2">
            <a:extLst>
              <a:ext uri="{FF2B5EF4-FFF2-40B4-BE49-F238E27FC236}">
                <a16:creationId xmlns:a16="http://schemas.microsoft.com/office/drawing/2014/main" id="{91AEB8A5-6F72-D595-D129-E83C6AE19ACC}"/>
              </a:ext>
            </a:extLst>
          </p:cNvPr>
          <p:cNvSpPr>
            <a:spLocks noGrp="1"/>
          </p:cNvSpPr>
          <p:nvPr>
            <p:ph type="title"/>
          </p:nvPr>
        </p:nvSpPr>
        <p:spPr/>
        <p:txBody>
          <a:bodyPr/>
          <a:lstStyle/>
          <a:p>
            <a:r>
              <a:rPr lang="en-IE" dirty="0"/>
              <a:t>Use of New Data Sources</a:t>
            </a:r>
          </a:p>
        </p:txBody>
      </p:sp>
      <p:sp>
        <p:nvSpPr>
          <p:cNvPr id="4" name="Text Placeholder 3">
            <a:extLst>
              <a:ext uri="{FF2B5EF4-FFF2-40B4-BE49-F238E27FC236}">
                <a16:creationId xmlns:a16="http://schemas.microsoft.com/office/drawing/2014/main" id="{9BA43ACE-B833-853C-2D30-82AF0FECFDFC}"/>
              </a:ext>
            </a:extLst>
          </p:cNvPr>
          <p:cNvSpPr>
            <a:spLocks noGrp="1"/>
          </p:cNvSpPr>
          <p:nvPr>
            <p:ph type="body" idx="1"/>
          </p:nvPr>
        </p:nvSpPr>
        <p:spPr>
          <a:xfrm>
            <a:off x="838200" y="1825625"/>
            <a:ext cx="5832764" cy="3881904"/>
          </a:xfrm>
        </p:spPr>
        <p:txBody>
          <a:bodyPr/>
          <a:lstStyle/>
          <a:p>
            <a:r>
              <a:rPr lang="en-US" dirty="0"/>
              <a:t>Harnessing new data ecosystems – one of the top priorities in the </a:t>
            </a:r>
            <a:r>
              <a:rPr lang="en-US" dirty="0" err="1"/>
              <a:t>modernisation</a:t>
            </a:r>
            <a:r>
              <a:rPr lang="en-US" dirty="0"/>
              <a:t> of EU official statistics </a:t>
            </a:r>
          </a:p>
          <a:p>
            <a:pPr marL="76200" indent="0">
              <a:buNone/>
            </a:pPr>
            <a:endParaRPr lang="en-US" dirty="0"/>
          </a:p>
          <a:p>
            <a:r>
              <a:rPr lang="en-US" dirty="0"/>
              <a:t>Defining new roles of NSIs - data stewardship, integration and interoperability </a:t>
            </a:r>
            <a:r>
              <a:rPr lang="en-IE" dirty="0"/>
              <a:t> </a:t>
            </a:r>
          </a:p>
          <a:p>
            <a:endParaRPr lang="en-IE" dirty="0"/>
          </a:p>
          <a:p>
            <a:r>
              <a:rPr lang="en-US" dirty="0"/>
              <a:t>The amendment to EU Regulation 223/2009 - focus on access to privately held data for producers of official statistics</a:t>
            </a:r>
          </a:p>
          <a:p>
            <a:endParaRPr lang="en-IE" dirty="0"/>
          </a:p>
        </p:txBody>
      </p:sp>
      <p:pic>
        <p:nvPicPr>
          <p:cNvPr id="6" name="Picture 5">
            <a:extLst>
              <a:ext uri="{FF2B5EF4-FFF2-40B4-BE49-F238E27FC236}">
                <a16:creationId xmlns:a16="http://schemas.microsoft.com/office/drawing/2014/main" id="{88627AD7-8715-151D-B92B-3EC4DE91C40F}"/>
              </a:ext>
            </a:extLst>
          </p:cNvPr>
          <p:cNvPicPr>
            <a:picLocks noChangeAspect="1"/>
          </p:cNvPicPr>
          <p:nvPr/>
        </p:nvPicPr>
        <p:blipFill>
          <a:blip r:embed="rId2"/>
          <a:stretch>
            <a:fillRect/>
          </a:stretch>
        </p:blipFill>
        <p:spPr>
          <a:xfrm>
            <a:off x="7143355" y="2495711"/>
            <a:ext cx="4342967" cy="2905637"/>
          </a:xfrm>
          <a:prstGeom prst="rect">
            <a:avLst/>
          </a:prstGeom>
        </p:spPr>
      </p:pic>
    </p:spTree>
    <p:extLst>
      <p:ext uri="{BB962C8B-B14F-4D97-AF65-F5344CB8AC3E}">
        <p14:creationId xmlns:p14="http://schemas.microsoft.com/office/powerpoint/2010/main" val="4116111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_Corporate_PPT_Template_accessible_2023.pptx" id="{EC878A57-382A-4C39-A584-1AF0C626172A}" vid="{130AD24A-F7AC-477C-91ED-41AA5CF26920}"/>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783</TotalTime>
  <Words>1627</Words>
  <Application>Microsoft Office PowerPoint</Application>
  <PresentationFormat>Widescreen</PresentationFormat>
  <Paragraphs>185</Paragraphs>
  <Slides>23</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Arial Black</vt:lpstr>
      <vt:lpstr>Calibri</vt:lpstr>
      <vt:lpstr>Lato</vt:lpstr>
      <vt:lpstr>Wingdings</vt:lpstr>
      <vt:lpstr>Office Theme</vt:lpstr>
      <vt:lpstr>think-cell Slide</vt:lpstr>
      <vt:lpstr>Recent developments and priorities of the European Statistical System in view of modernizing statistical production</vt:lpstr>
      <vt:lpstr>Main developments in modernisation</vt:lpstr>
      <vt:lpstr>1. Revision of Regulation 223/2009 </vt:lpstr>
      <vt:lpstr>Revision of Regulation 223/2009 </vt:lpstr>
      <vt:lpstr>Revision of Regulation 223/2009 </vt:lpstr>
      <vt:lpstr>2. Developments in quality </vt:lpstr>
      <vt:lpstr>2. Developments in quality </vt:lpstr>
      <vt:lpstr>3. Use of new data sources</vt:lpstr>
      <vt:lpstr>Use of New Data Sources</vt:lpstr>
      <vt:lpstr>Use of New Data Sources - Example of Short-Term Rentals Project </vt:lpstr>
      <vt:lpstr>Short-Term Rentals Project: Governance</vt:lpstr>
      <vt:lpstr>Short-Term Rentals Project: Quality Assurance</vt:lpstr>
      <vt:lpstr>Experimental Statistics </vt:lpstr>
      <vt:lpstr>4. ESS Innovation agenda</vt:lpstr>
      <vt:lpstr>ESS Innovation Agenda - Policy Context </vt:lpstr>
      <vt:lpstr>ESS innovation agenda</vt:lpstr>
      <vt:lpstr>ESS Innovation Network (EIN)</vt:lpstr>
      <vt:lpstr>Methodological and Technological innovations</vt:lpstr>
      <vt:lpstr>AI/ML One-Stop-Shop for NSIs</vt:lpstr>
      <vt:lpstr>Implementing Smart Surveys</vt:lpstr>
      <vt:lpstr>Privacy Enhancing Techniques </vt:lpstr>
      <vt:lpstr>Innovation mechanisms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MUSEUX Jean-Marc (ESTAT)</dc:creator>
  <cp:lastModifiedBy>JUNKER Claudia (ESTAT)</cp:lastModifiedBy>
  <cp:revision>17</cp:revision>
  <dcterms:created xsi:type="dcterms:W3CDTF">2023-11-03T15:07:03Z</dcterms:created>
  <dcterms:modified xsi:type="dcterms:W3CDTF">2024-02-16T09:44:45Z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y fmtid="{D5CDD505-2E9C-101B-9397-08002B2CF9AE}" pid="3" name="MSIP_Label_6bd9ddd1-4d20-43f6-abfa-fc3c07406f94_Enabled">
    <vt:lpwstr>true</vt:lpwstr>
  </property>
  <property fmtid="{D5CDD505-2E9C-101B-9397-08002B2CF9AE}" pid="4" name="MSIP_Label_6bd9ddd1-4d20-43f6-abfa-fc3c07406f94_SetDate">
    <vt:lpwstr>2023-09-26T10:27:54Z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5f9041e0-26c3-439f-9557-91c751557f9e</vt:lpwstr>
  </property>
  <property fmtid="{D5CDD505-2E9C-101B-9397-08002B2CF9AE}" pid="9" name="MSIP_Label_6bd9ddd1-4d20-43f6-abfa-fc3c07406f94_ContentBits">
    <vt:lpwstr>0</vt:lpwstr>
  </property>
</Properties>
</file>