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493" r:id="rId2"/>
    <p:sldId id="495" r:id="rId3"/>
    <p:sldId id="499" r:id="rId4"/>
    <p:sldId id="488" r:id="rId5"/>
    <p:sldId id="498" r:id="rId6"/>
    <p:sldId id="502" r:id="rId7"/>
    <p:sldId id="503" r:id="rId8"/>
    <p:sldId id="500" r:id="rId9"/>
    <p:sldId id="464" r:id="rId10"/>
    <p:sldId id="481" r:id="rId11"/>
    <p:sldId id="508" r:id="rId12"/>
    <p:sldId id="506" r:id="rId13"/>
    <p:sldId id="505" r:id="rId14"/>
    <p:sldId id="491" r:id="rId15"/>
    <p:sldId id="492" r:id="rId16"/>
    <p:sldId id="504" r:id="rId17"/>
    <p:sldId id="443" r:id="rId18"/>
  </p:sldIdLst>
  <p:sldSz cx="17556163" cy="98933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C38"/>
    <a:srgbClr val="ED1C24"/>
    <a:srgbClr val="0080BE"/>
    <a:srgbClr val="D51920"/>
    <a:srgbClr val="1208DA"/>
    <a:srgbClr val="0066FF"/>
    <a:srgbClr val="E6E6E6"/>
    <a:srgbClr val="C2151C"/>
    <a:srgbClr val="EAEAEA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67865" autoAdjust="0"/>
  </p:normalViewPr>
  <p:slideViewPr>
    <p:cSldViewPr snapToGrid="0">
      <p:cViewPr varScale="1">
        <p:scale>
          <a:sx n="55" d="100"/>
          <a:sy n="55" d="100"/>
        </p:scale>
        <p:origin x="1842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D2C58-89B6-4798-8BC2-0B766C45DFB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CE8ECD0-B828-4652-AAE7-811B468ED474}">
      <dgm:prSet phldrT="[Text]"/>
      <dgm:spPr/>
      <dgm:t>
        <a:bodyPr/>
        <a:lstStyle/>
        <a:p>
          <a:r>
            <a:rPr lang="en-US" dirty="0" smtClean="0"/>
            <a:t>1919</a:t>
          </a:r>
          <a:endParaRPr lang="en-US" dirty="0"/>
        </a:p>
      </dgm:t>
    </dgm:pt>
    <dgm:pt modelId="{1D88A9B9-05B6-4CA4-B25F-E53A39EA4086}" type="parTrans" cxnId="{961EF064-B220-47B6-9968-4ED1EE7F4B44}">
      <dgm:prSet/>
      <dgm:spPr/>
      <dgm:t>
        <a:bodyPr/>
        <a:lstStyle/>
        <a:p>
          <a:endParaRPr lang="en-US"/>
        </a:p>
      </dgm:t>
    </dgm:pt>
    <dgm:pt modelId="{66137D5F-0A5F-4E23-A3FB-A3DC8CF18219}" type="sibTrans" cxnId="{961EF064-B220-47B6-9968-4ED1EE7F4B44}">
      <dgm:prSet/>
      <dgm:spPr/>
      <dgm:t>
        <a:bodyPr/>
        <a:lstStyle/>
        <a:p>
          <a:endParaRPr lang="en-US"/>
        </a:p>
      </dgm:t>
    </dgm:pt>
    <dgm:pt modelId="{31BDC5F5-9F84-4776-982F-A4D85DDE65A4}">
      <dgm:prSet phldrT="[Text]"/>
      <dgm:spPr/>
      <dgm:t>
        <a:bodyPr/>
        <a:lstStyle/>
        <a:p>
          <a:r>
            <a:rPr lang="en-US" dirty="0" smtClean="0"/>
            <a:t>…</a:t>
          </a:r>
          <a:endParaRPr lang="en-US" dirty="0"/>
        </a:p>
      </dgm:t>
    </dgm:pt>
    <dgm:pt modelId="{94C704C9-1E08-49F3-A04B-8AE7C809B19D}" type="parTrans" cxnId="{D6137819-F434-4830-85E5-8544EC9539DF}">
      <dgm:prSet/>
      <dgm:spPr/>
      <dgm:t>
        <a:bodyPr/>
        <a:lstStyle/>
        <a:p>
          <a:endParaRPr lang="en-US"/>
        </a:p>
      </dgm:t>
    </dgm:pt>
    <dgm:pt modelId="{3D3BD0ED-E1C9-4DD8-8916-CC70066CC1BB}" type="sibTrans" cxnId="{D6137819-F434-4830-85E5-8544EC9539DF}">
      <dgm:prSet/>
      <dgm:spPr/>
      <dgm:t>
        <a:bodyPr/>
        <a:lstStyle/>
        <a:p>
          <a:endParaRPr lang="en-US"/>
        </a:p>
      </dgm:t>
    </dgm:pt>
    <dgm:pt modelId="{C085983D-E63C-47D3-B11C-3903C6D4AAFB}">
      <dgm:prSet phldrT="[Text]"/>
      <dgm:spPr/>
      <dgm:t>
        <a:bodyPr/>
        <a:lstStyle/>
        <a:p>
          <a:r>
            <a:rPr lang="en-US" dirty="0" smtClean="0"/>
            <a:t>2024</a:t>
          </a:r>
          <a:endParaRPr lang="en-US" dirty="0"/>
        </a:p>
      </dgm:t>
    </dgm:pt>
    <dgm:pt modelId="{7C3209D0-E64B-47E4-950C-8BFA5EC4A3A2}" type="parTrans" cxnId="{50C756D7-C2C6-4FFA-A30A-A63173AC731C}">
      <dgm:prSet/>
      <dgm:spPr/>
      <dgm:t>
        <a:bodyPr/>
        <a:lstStyle/>
        <a:p>
          <a:endParaRPr lang="en-US"/>
        </a:p>
      </dgm:t>
    </dgm:pt>
    <dgm:pt modelId="{204BD03C-9357-455A-8EDB-F974CDB060F8}" type="sibTrans" cxnId="{50C756D7-C2C6-4FFA-A30A-A63173AC731C}">
      <dgm:prSet/>
      <dgm:spPr/>
      <dgm:t>
        <a:bodyPr/>
        <a:lstStyle/>
        <a:p>
          <a:endParaRPr lang="en-US"/>
        </a:p>
      </dgm:t>
    </dgm:pt>
    <dgm:pt modelId="{649C4EA0-298A-45F2-B961-1C0BB6420D44}" type="pres">
      <dgm:prSet presAssocID="{54DD2C58-89B6-4798-8BC2-0B766C45DFBD}" presName="CompostProcess" presStyleCnt="0">
        <dgm:presLayoutVars>
          <dgm:dir/>
          <dgm:resizeHandles val="exact"/>
        </dgm:presLayoutVars>
      </dgm:prSet>
      <dgm:spPr/>
    </dgm:pt>
    <dgm:pt modelId="{96C40A62-B64F-4CF2-A1AF-53D6FB8B831A}" type="pres">
      <dgm:prSet presAssocID="{54DD2C58-89B6-4798-8BC2-0B766C45DFBD}" presName="arrow" presStyleLbl="bgShp" presStyleIdx="0" presStyleCnt="1"/>
      <dgm:spPr/>
    </dgm:pt>
    <dgm:pt modelId="{95511ADB-AE71-4B88-9CEA-75EE37BC63D1}" type="pres">
      <dgm:prSet presAssocID="{54DD2C58-89B6-4798-8BC2-0B766C45DFBD}" presName="linearProcess" presStyleCnt="0"/>
      <dgm:spPr/>
    </dgm:pt>
    <dgm:pt modelId="{B882570A-8BDF-446D-A5AC-F4F89B2F441D}" type="pres">
      <dgm:prSet presAssocID="{ECE8ECD0-B828-4652-AAE7-811B468ED47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5689E-80E3-4327-B31F-0E0ACCC48DAD}" type="pres">
      <dgm:prSet presAssocID="{66137D5F-0A5F-4E23-A3FB-A3DC8CF18219}" presName="sibTrans" presStyleCnt="0"/>
      <dgm:spPr/>
    </dgm:pt>
    <dgm:pt modelId="{CFC841ED-231E-41C1-9278-C588F88377E1}" type="pres">
      <dgm:prSet presAssocID="{31BDC5F5-9F84-4776-982F-A4D85DDE65A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1B6B7-6EA9-4AA0-8A28-552914F20A7A}" type="pres">
      <dgm:prSet presAssocID="{3D3BD0ED-E1C9-4DD8-8916-CC70066CC1BB}" presName="sibTrans" presStyleCnt="0"/>
      <dgm:spPr/>
    </dgm:pt>
    <dgm:pt modelId="{E2E48752-5EF3-4761-A1B9-C7C688FD6FEF}" type="pres">
      <dgm:prSet presAssocID="{C085983D-E63C-47D3-B11C-3903C6D4AAF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400068-A210-4E98-A7A7-1A5E58E38B22}" type="presOf" srcId="{ECE8ECD0-B828-4652-AAE7-811B468ED474}" destId="{B882570A-8BDF-446D-A5AC-F4F89B2F441D}" srcOrd="0" destOrd="0" presId="urn:microsoft.com/office/officeart/2005/8/layout/hProcess9"/>
    <dgm:cxn modelId="{D6137819-F434-4830-85E5-8544EC9539DF}" srcId="{54DD2C58-89B6-4798-8BC2-0B766C45DFBD}" destId="{31BDC5F5-9F84-4776-982F-A4D85DDE65A4}" srcOrd="1" destOrd="0" parTransId="{94C704C9-1E08-49F3-A04B-8AE7C809B19D}" sibTransId="{3D3BD0ED-E1C9-4DD8-8916-CC70066CC1BB}"/>
    <dgm:cxn modelId="{18ED3D51-FD7F-44BB-94CB-D018C170F61B}" type="presOf" srcId="{31BDC5F5-9F84-4776-982F-A4D85DDE65A4}" destId="{CFC841ED-231E-41C1-9278-C588F88377E1}" srcOrd="0" destOrd="0" presId="urn:microsoft.com/office/officeart/2005/8/layout/hProcess9"/>
    <dgm:cxn modelId="{50C756D7-C2C6-4FFA-A30A-A63173AC731C}" srcId="{54DD2C58-89B6-4798-8BC2-0B766C45DFBD}" destId="{C085983D-E63C-47D3-B11C-3903C6D4AAFB}" srcOrd="2" destOrd="0" parTransId="{7C3209D0-E64B-47E4-950C-8BFA5EC4A3A2}" sibTransId="{204BD03C-9357-455A-8EDB-F974CDB060F8}"/>
    <dgm:cxn modelId="{961EF064-B220-47B6-9968-4ED1EE7F4B44}" srcId="{54DD2C58-89B6-4798-8BC2-0B766C45DFBD}" destId="{ECE8ECD0-B828-4652-AAE7-811B468ED474}" srcOrd="0" destOrd="0" parTransId="{1D88A9B9-05B6-4CA4-B25F-E53A39EA4086}" sibTransId="{66137D5F-0A5F-4E23-A3FB-A3DC8CF18219}"/>
    <dgm:cxn modelId="{6D04F55C-0CD3-41B5-8BBF-FE6860AD867D}" type="presOf" srcId="{54DD2C58-89B6-4798-8BC2-0B766C45DFBD}" destId="{649C4EA0-298A-45F2-B961-1C0BB6420D44}" srcOrd="0" destOrd="0" presId="urn:microsoft.com/office/officeart/2005/8/layout/hProcess9"/>
    <dgm:cxn modelId="{3D49FF72-8BC2-4285-B46F-55DE8AAF18FB}" type="presOf" srcId="{C085983D-E63C-47D3-B11C-3903C6D4AAFB}" destId="{E2E48752-5EF3-4761-A1B9-C7C688FD6FEF}" srcOrd="0" destOrd="0" presId="urn:microsoft.com/office/officeart/2005/8/layout/hProcess9"/>
    <dgm:cxn modelId="{2E8529B9-087D-4A8F-B724-59927D3F7785}" type="presParOf" srcId="{649C4EA0-298A-45F2-B961-1C0BB6420D44}" destId="{96C40A62-B64F-4CF2-A1AF-53D6FB8B831A}" srcOrd="0" destOrd="0" presId="urn:microsoft.com/office/officeart/2005/8/layout/hProcess9"/>
    <dgm:cxn modelId="{13AD6623-97CA-4AB7-8072-36AF833BA98B}" type="presParOf" srcId="{649C4EA0-298A-45F2-B961-1C0BB6420D44}" destId="{95511ADB-AE71-4B88-9CEA-75EE37BC63D1}" srcOrd="1" destOrd="0" presId="urn:microsoft.com/office/officeart/2005/8/layout/hProcess9"/>
    <dgm:cxn modelId="{858E27B5-AD79-4CD0-90AD-56FBB76A23A5}" type="presParOf" srcId="{95511ADB-AE71-4B88-9CEA-75EE37BC63D1}" destId="{B882570A-8BDF-446D-A5AC-F4F89B2F441D}" srcOrd="0" destOrd="0" presId="urn:microsoft.com/office/officeart/2005/8/layout/hProcess9"/>
    <dgm:cxn modelId="{3ABA6F06-ABDF-4B3C-9894-187B70A5217D}" type="presParOf" srcId="{95511ADB-AE71-4B88-9CEA-75EE37BC63D1}" destId="{5385689E-80E3-4327-B31F-0E0ACCC48DAD}" srcOrd="1" destOrd="0" presId="urn:microsoft.com/office/officeart/2005/8/layout/hProcess9"/>
    <dgm:cxn modelId="{FFB59197-21FA-4B01-B876-C4699C6BC34B}" type="presParOf" srcId="{95511ADB-AE71-4B88-9CEA-75EE37BC63D1}" destId="{CFC841ED-231E-41C1-9278-C588F88377E1}" srcOrd="2" destOrd="0" presId="urn:microsoft.com/office/officeart/2005/8/layout/hProcess9"/>
    <dgm:cxn modelId="{8F40D6C4-97D3-4E45-B8F3-E9780E2A3080}" type="presParOf" srcId="{95511ADB-AE71-4B88-9CEA-75EE37BC63D1}" destId="{5D01B6B7-6EA9-4AA0-8A28-552914F20A7A}" srcOrd="3" destOrd="0" presId="urn:microsoft.com/office/officeart/2005/8/layout/hProcess9"/>
    <dgm:cxn modelId="{79A60A5F-3898-4A7E-8FC8-56522EE97774}" type="presParOf" srcId="{95511ADB-AE71-4B88-9CEA-75EE37BC63D1}" destId="{E2E48752-5EF3-4761-A1B9-C7C688FD6FE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97F963-3DB0-4277-A4DD-1E20DC3502B9}" type="doc">
      <dgm:prSet loTypeId="urn:microsoft.com/office/officeart/2005/8/layout/hierarchy1" loCatId="hierarchy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86891E58-B854-46D3-A4C1-D09CB11BF680}">
      <dgm:prSet phldrT="[Text]" custT="1"/>
      <dgm:spPr/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Administrative sources</a:t>
          </a:r>
        </a:p>
      </dgm:t>
    </dgm:pt>
    <dgm:pt modelId="{1C514F10-B016-419E-BECA-93AAA54BD1EB}" type="parTrans" cxnId="{0AD166CA-1C9D-4E06-A732-D0E82CD892EE}">
      <dgm:prSet/>
      <dgm:spPr/>
      <dgm:t>
        <a:bodyPr/>
        <a:lstStyle/>
        <a:p>
          <a:endParaRPr lang="en-US"/>
        </a:p>
      </dgm:t>
    </dgm:pt>
    <dgm:pt modelId="{15272E69-B27A-4A06-93EE-5229CF3756CE}" type="sibTrans" cxnId="{0AD166CA-1C9D-4E06-A732-D0E82CD892EE}">
      <dgm:prSet/>
      <dgm:spPr/>
      <dgm:t>
        <a:bodyPr/>
        <a:lstStyle/>
        <a:p>
          <a:endParaRPr lang="en-US"/>
        </a:p>
      </dgm:t>
    </dgm:pt>
    <dgm:pt modelId="{6A9583AC-8F84-4FF3-9307-7FE5FB1B52CE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Business Statistics</a:t>
          </a:r>
        </a:p>
      </dgm:t>
    </dgm:pt>
    <dgm:pt modelId="{F1CF7F8A-2EF8-4B14-B830-285F2D02F6DF}" type="parTrans" cxnId="{7062F72F-4236-4E95-92A1-DA3009BD1895}">
      <dgm:prSet/>
      <dgm:spPr/>
      <dgm:t>
        <a:bodyPr/>
        <a:lstStyle/>
        <a:p>
          <a:endParaRPr lang="en-US"/>
        </a:p>
      </dgm:t>
    </dgm:pt>
    <dgm:pt modelId="{719EA1D7-4B70-4CEC-9574-9690A448F3B6}" type="sibTrans" cxnId="{7062F72F-4236-4E95-92A1-DA3009BD1895}">
      <dgm:prSet/>
      <dgm:spPr/>
      <dgm:t>
        <a:bodyPr/>
        <a:lstStyle/>
        <a:p>
          <a:endParaRPr lang="en-US"/>
        </a:p>
      </dgm:t>
    </dgm:pt>
    <dgm:pt modelId="{0DF36B27-8715-4F6E-8056-168605313400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Transport Statistics</a:t>
          </a:r>
        </a:p>
      </dgm:t>
    </dgm:pt>
    <dgm:pt modelId="{B7188401-3A55-4BDE-BAF3-226B7EE94C0C}" type="parTrans" cxnId="{AAEC108C-7B06-4296-B513-835DBEF6E4EB}">
      <dgm:prSet/>
      <dgm:spPr/>
      <dgm:t>
        <a:bodyPr/>
        <a:lstStyle/>
        <a:p>
          <a:endParaRPr lang="en-US"/>
        </a:p>
      </dgm:t>
    </dgm:pt>
    <dgm:pt modelId="{5DA27B42-28E9-4F2F-980C-E9DDB3532499}" type="sibTrans" cxnId="{AAEC108C-7B06-4296-B513-835DBEF6E4EB}">
      <dgm:prSet/>
      <dgm:spPr/>
      <dgm:t>
        <a:bodyPr/>
        <a:lstStyle/>
        <a:p>
          <a:endParaRPr lang="en-US"/>
        </a:p>
      </dgm:t>
    </dgm:pt>
    <dgm:pt modelId="{FC125DA9-536F-4660-B58A-8C76388A46EE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Construction Statistics</a:t>
          </a:r>
        </a:p>
      </dgm:t>
    </dgm:pt>
    <dgm:pt modelId="{A879C610-42FF-4252-A801-D9641C0BF150}" type="parTrans" cxnId="{646C045D-66B9-4940-9C40-ACCF7D706E5E}">
      <dgm:prSet/>
      <dgm:spPr/>
      <dgm:t>
        <a:bodyPr/>
        <a:lstStyle/>
        <a:p>
          <a:endParaRPr lang="en-US"/>
        </a:p>
      </dgm:t>
    </dgm:pt>
    <dgm:pt modelId="{050F170E-A6DF-4CC9-B683-2AB206AB48D3}" type="sibTrans" cxnId="{646C045D-66B9-4940-9C40-ACCF7D706E5E}">
      <dgm:prSet/>
      <dgm:spPr/>
      <dgm:t>
        <a:bodyPr/>
        <a:lstStyle/>
        <a:p>
          <a:endParaRPr lang="en-US"/>
        </a:p>
      </dgm:t>
    </dgm:pt>
    <dgm:pt modelId="{81B18AB6-10D0-4E0D-9991-7929D219EAC7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Demographic Statistics</a:t>
          </a:r>
        </a:p>
      </dgm:t>
    </dgm:pt>
    <dgm:pt modelId="{F1E8A63A-8FC9-46F7-8DE7-054FB1F281FC}" type="sibTrans" cxnId="{2A3A8568-29D4-433B-B01F-41806AC243B6}">
      <dgm:prSet/>
      <dgm:spPr/>
      <dgm:t>
        <a:bodyPr/>
        <a:lstStyle/>
        <a:p>
          <a:endParaRPr lang="en-US"/>
        </a:p>
      </dgm:t>
    </dgm:pt>
    <dgm:pt modelId="{1469F705-EAA8-46CF-998B-A800CE4A67CD}" type="parTrans" cxnId="{2A3A8568-29D4-433B-B01F-41806AC243B6}">
      <dgm:prSet/>
      <dgm:spPr/>
      <dgm:t>
        <a:bodyPr/>
        <a:lstStyle/>
        <a:p>
          <a:endParaRPr lang="en-US"/>
        </a:p>
      </dgm:t>
    </dgm:pt>
    <dgm:pt modelId="{3A41725F-BEB6-4074-9D6D-C59874CCAB32}" type="pres">
      <dgm:prSet presAssocID="{8E97F963-3DB0-4277-A4DD-1E20DC3502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CC5B20A-598E-4B09-B7C7-DE528468BBA1}" type="pres">
      <dgm:prSet presAssocID="{86891E58-B854-46D3-A4C1-D09CB11BF680}" presName="hierRoot1" presStyleCnt="0"/>
      <dgm:spPr/>
    </dgm:pt>
    <dgm:pt modelId="{F01BCEFC-8CCC-4E03-8786-A55412651CC6}" type="pres">
      <dgm:prSet presAssocID="{86891E58-B854-46D3-A4C1-D09CB11BF680}" presName="composite" presStyleCnt="0"/>
      <dgm:spPr/>
    </dgm:pt>
    <dgm:pt modelId="{AFA2DC8C-9C45-4A0E-A12D-DA808200C747}" type="pres">
      <dgm:prSet presAssocID="{86891E58-B854-46D3-A4C1-D09CB11BF680}" presName="background" presStyleLbl="node0" presStyleIdx="0" presStyleCnt="1"/>
      <dgm:spPr/>
    </dgm:pt>
    <dgm:pt modelId="{836B5CB3-323B-4420-A710-16584E601CB1}" type="pres">
      <dgm:prSet presAssocID="{86891E58-B854-46D3-A4C1-D09CB11BF680}" presName="text" presStyleLbl="fgAcc0" presStyleIdx="0" presStyleCnt="1" custScaleX="1285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5F717D-25A5-49C1-A156-3366268C0794}" type="pres">
      <dgm:prSet presAssocID="{86891E58-B854-46D3-A4C1-D09CB11BF680}" presName="hierChild2" presStyleCnt="0"/>
      <dgm:spPr/>
    </dgm:pt>
    <dgm:pt modelId="{00AED990-CEBE-4FBB-9FF3-AB875E811131}" type="pres">
      <dgm:prSet presAssocID="{F1CF7F8A-2EF8-4B14-B830-285F2D02F6D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B39EB87-CB28-48D0-BCB0-87742E41D9A9}" type="pres">
      <dgm:prSet presAssocID="{6A9583AC-8F84-4FF3-9307-7FE5FB1B52CE}" presName="hierRoot2" presStyleCnt="0"/>
      <dgm:spPr/>
    </dgm:pt>
    <dgm:pt modelId="{D9974089-E261-4112-B29A-B9D72143F491}" type="pres">
      <dgm:prSet presAssocID="{6A9583AC-8F84-4FF3-9307-7FE5FB1B52CE}" presName="composite2" presStyleCnt="0"/>
      <dgm:spPr/>
    </dgm:pt>
    <dgm:pt modelId="{18CA0C34-D85C-4307-9FC1-4CB4F8EAFAD7}" type="pres">
      <dgm:prSet presAssocID="{6A9583AC-8F84-4FF3-9307-7FE5FB1B52CE}" presName="background2" presStyleLbl="node2" presStyleIdx="0" presStyleCnt="2"/>
      <dgm:spPr/>
      <dgm:t>
        <a:bodyPr/>
        <a:lstStyle/>
        <a:p>
          <a:endParaRPr lang="en-US"/>
        </a:p>
      </dgm:t>
    </dgm:pt>
    <dgm:pt modelId="{1AB7A0B9-7C7B-48FE-880F-BA40148BFCEF}" type="pres">
      <dgm:prSet presAssocID="{6A9583AC-8F84-4FF3-9307-7FE5FB1B52C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09EAA3-B63B-47EB-8696-8C247028BDE2}" type="pres">
      <dgm:prSet presAssocID="{6A9583AC-8F84-4FF3-9307-7FE5FB1B52CE}" presName="hierChild3" presStyleCnt="0"/>
      <dgm:spPr/>
    </dgm:pt>
    <dgm:pt modelId="{1EE8B1B7-AB28-4A31-A0B3-1FBF07E4B1C2}" type="pres">
      <dgm:prSet presAssocID="{B7188401-3A55-4BDE-BAF3-226B7EE94C0C}" presName="Name17" presStyleLbl="parChTrans1D3" presStyleIdx="0" presStyleCnt="2"/>
      <dgm:spPr/>
      <dgm:t>
        <a:bodyPr/>
        <a:lstStyle/>
        <a:p>
          <a:endParaRPr lang="en-US"/>
        </a:p>
      </dgm:t>
    </dgm:pt>
    <dgm:pt modelId="{D9214AE6-8469-45C2-A50E-E7E990E6185E}" type="pres">
      <dgm:prSet presAssocID="{0DF36B27-8715-4F6E-8056-168605313400}" presName="hierRoot3" presStyleCnt="0"/>
      <dgm:spPr/>
    </dgm:pt>
    <dgm:pt modelId="{9C4BBE32-5ACA-464D-BE89-76BB10C66837}" type="pres">
      <dgm:prSet presAssocID="{0DF36B27-8715-4F6E-8056-168605313400}" presName="composite3" presStyleCnt="0"/>
      <dgm:spPr/>
    </dgm:pt>
    <dgm:pt modelId="{B5B5C13B-6189-4737-8B8D-BB8DC2CB9D06}" type="pres">
      <dgm:prSet presAssocID="{0DF36B27-8715-4F6E-8056-168605313400}" presName="background3" presStyleLbl="node3" presStyleIdx="0" presStyleCnt="2"/>
      <dgm:spPr/>
    </dgm:pt>
    <dgm:pt modelId="{F270A8FE-A31F-4DA5-AC86-B6A08F0F57FF}" type="pres">
      <dgm:prSet presAssocID="{0DF36B27-8715-4F6E-8056-168605313400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567B60-C159-4F20-A430-BDE4BD9B1987}" type="pres">
      <dgm:prSet presAssocID="{0DF36B27-8715-4F6E-8056-168605313400}" presName="hierChild4" presStyleCnt="0"/>
      <dgm:spPr/>
    </dgm:pt>
    <dgm:pt modelId="{2DAEF77E-B8E7-4AEF-80FA-D309BC7144CE}" type="pres">
      <dgm:prSet presAssocID="{A879C610-42FF-4252-A801-D9641C0BF150}" presName="Name17" presStyleLbl="parChTrans1D3" presStyleIdx="1" presStyleCnt="2"/>
      <dgm:spPr/>
      <dgm:t>
        <a:bodyPr/>
        <a:lstStyle/>
        <a:p>
          <a:endParaRPr lang="en-US"/>
        </a:p>
      </dgm:t>
    </dgm:pt>
    <dgm:pt modelId="{881B59B0-85BB-482D-A0F6-6609A6B33C19}" type="pres">
      <dgm:prSet presAssocID="{FC125DA9-536F-4660-B58A-8C76388A46EE}" presName="hierRoot3" presStyleCnt="0"/>
      <dgm:spPr/>
    </dgm:pt>
    <dgm:pt modelId="{9176D384-2434-4CEE-AACC-D9774E8BF19E}" type="pres">
      <dgm:prSet presAssocID="{FC125DA9-536F-4660-B58A-8C76388A46EE}" presName="composite3" presStyleCnt="0"/>
      <dgm:spPr/>
    </dgm:pt>
    <dgm:pt modelId="{08C4B72A-2169-4AB3-A1F2-49A19ABDF85B}" type="pres">
      <dgm:prSet presAssocID="{FC125DA9-536F-4660-B58A-8C76388A46EE}" presName="background3" presStyleLbl="node3" presStyleIdx="1" presStyleCnt="2"/>
      <dgm:spPr/>
    </dgm:pt>
    <dgm:pt modelId="{5C6EB577-8735-4C77-8F48-96EE264BCC96}" type="pres">
      <dgm:prSet presAssocID="{FC125DA9-536F-4660-B58A-8C76388A46EE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F900FF-4CD4-4427-9AE2-979272369F6D}" type="pres">
      <dgm:prSet presAssocID="{FC125DA9-536F-4660-B58A-8C76388A46EE}" presName="hierChild4" presStyleCnt="0"/>
      <dgm:spPr/>
    </dgm:pt>
    <dgm:pt modelId="{C54F8FF0-7CB6-4A72-9A70-A669F4C6AE36}" type="pres">
      <dgm:prSet presAssocID="{1469F705-EAA8-46CF-998B-A800CE4A67CD}" presName="Name10" presStyleLbl="parChTrans1D2" presStyleIdx="1" presStyleCnt="2"/>
      <dgm:spPr/>
      <dgm:t>
        <a:bodyPr/>
        <a:lstStyle/>
        <a:p>
          <a:endParaRPr lang="en-US"/>
        </a:p>
      </dgm:t>
    </dgm:pt>
    <dgm:pt modelId="{9A0A3D55-2987-4ADC-941B-958A780B5066}" type="pres">
      <dgm:prSet presAssocID="{81B18AB6-10D0-4E0D-9991-7929D219EAC7}" presName="hierRoot2" presStyleCnt="0"/>
      <dgm:spPr/>
    </dgm:pt>
    <dgm:pt modelId="{41872AC0-DD4B-4200-9B53-9EBEB8838502}" type="pres">
      <dgm:prSet presAssocID="{81B18AB6-10D0-4E0D-9991-7929D219EAC7}" presName="composite2" presStyleCnt="0"/>
      <dgm:spPr/>
    </dgm:pt>
    <dgm:pt modelId="{EE0EE090-5BB3-4132-BFE0-902E97EB67E4}" type="pres">
      <dgm:prSet presAssocID="{81B18AB6-10D0-4E0D-9991-7929D219EAC7}" presName="background2" presStyleLbl="node2" presStyleIdx="1" presStyleCnt="2"/>
      <dgm:spPr/>
    </dgm:pt>
    <dgm:pt modelId="{8805ECD6-88D5-4977-B7C7-AB2E2A3D7321}" type="pres">
      <dgm:prSet presAssocID="{81B18AB6-10D0-4E0D-9991-7929D219EAC7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7128D5-6A56-4BB8-BE5C-EAE668AA0463}" type="pres">
      <dgm:prSet presAssocID="{81B18AB6-10D0-4E0D-9991-7929D219EAC7}" presName="hierChild3" presStyleCnt="0"/>
      <dgm:spPr/>
    </dgm:pt>
  </dgm:ptLst>
  <dgm:cxnLst>
    <dgm:cxn modelId="{2CC626F4-C1EB-47D2-B709-7D197CE7A2CF}" type="presOf" srcId="{F1CF7F8A-2EF8-4B14-B830-285F2D02F6DF}" destId="{00AED990-CEBE-4FBB-9FF3-AB875E811131}" srcOrd="0" destOrd="0" presId="urn:microsoft.com/office/officeart/2005/8/layout/hierarchy1"/>
    <dgm:cxn modelId="{2B56D5B3-97E9-4FA9-A165-6B22B062BA32}" type="presOf" srcId="{0DF36B27-8715-4F6E-8056-168605313400}" destId="{F270A8FE-A31F-4DA5-AC86-B6A08F0F57FF}" srcOrd="0" destOrd="0" presId="urn:microsoft.com/office/officeart/2005/8/layout/hierarchy1"/>
    <dgm:cxn modelId="{8E376B99-5983-4CA6-9E21-B739292084F9}" type="presOf" srcId="{81B18AB6-10D0-4E0D-9991-7929D219EAC7}" destId="{8805ECD6-88D5-4977-B7C7-AB2E2A3D7321}" srcOrd="0" destOrd="0" presId="urn:microsoft.com/office/officeart/2005/8/layout/hierarchy1"/>
    <dgm:cxn modelId="{1D7506B2-E3E3-42F8-B088-C3C22823E9EF}" type="presOf" srcId="{8E97F963-3DB0-4277-A4DD-1E20DC3502B9}" destId="{3A41725F-BEB6-4074-9D6D-C59874CCAB32}" srcOrd="0" destOrd="0" presId="urn:microsoft.com/office/officeart/2005/8/layout/hierarchy1"/>
    <dgm:cxn modelId="{646C045D-66B9-4940-9C40-ACCF7D706E5E}" srcId="{6A9583AC-8F84-4FF3-9307-7FE5FB1B52CE}" destId="{FC125DA9-536F-4660-B58A-8C76388A46EE}" srcOrd="1" destOrd="0" parTransId="{A879C610-42FF-4252-A801-D9641C0BF150}" sibTransId="{050F170E-A6DF-4CC9-B683-2AB206AB48D3}"/>
    <dgm:cxn modelId="{0AD166CA-1C9D-4E06-A732-D0E82CD892EE}" srcId="{8E97F963-3DB0-4277-A4DD-1E20DC3502B9}" destId="{86891E58-B854-46D3-A4C1-D09CB11BF680}" srcOrd="0" destOrd="0" parTransId="{1C514F10-B016-419E-BECA-93AAA54BD1EB}" sibTransId="{15272E69-B27A-4A06-93EE-5229CF3756CE}"/>
    <dgm:cxn modelId="{DAF2D8C7-01AB-493E-8144-554B320FB91C}" type="presOf" srcId="{6A9583AC-8F84-4FF3-9307-7FE5FB1B52CE}" destId="{1AB7A0B9-7C7B-48FE-880F-BA40148BFCEF}" srcOrd="0" destOrd="0" presId="urn:microsoft.com/office/officeart/2005/8/layout/hierarchy1"/>
    <dgm:cxn modelId="{C8CAC157-2AF6-4E51-B794-EB1B8A163A98}" type="presOf" srcId="{1469F705-EAA8-46CF-998B-A800CE4A67CD}" destId="{C54F8FF0-7CB6-4A72-9A70-A669F4C6AE36}" srcOrd="0" destOrd="0" presId="urn:microsoft.com/office/officeart/2005/8/layout/hierarchy1"/>
    <dgm:cxn modelId="{2A3A8568-29D4-433B-B01F-41806AC243B6}" srcId="{86891E58-B854-46D3-A4C1-D09CB11BF680}" destId="{81B18AB6-10D0-4E0D-9991-7929D219EAC7}" srcOrd="1" destOrd="0" parTransId="{1469F705-EAA8-46CF-998B-A800CE4A67CD}" sibTransId="{F1E8A63A-8FC9-46F7-8DE7-054FB1F281FC}"/>
    <dgm:cxn modelId="{45EDB252-53D8-4EF5-A04E-7D88E8ABD0C7}" type="presOf" srcId="{FC125DA9-536F-4660-B58A-8C76388A46EE}" destId="{5C6EB577-8735-4C77-8F48-96EE264BCC96}" srcOrd="0" destOrd="0" presId="urn:microsoft.com/office/officeart/2005/8/layout/hierarchy1"/>
    <dgm:cxn modelId="{AAEC108C-7B06-4296-B513-835DBEF6E4EB}" srcId="{6A9583AC-8F84-4FF3-9307-7FE5FB1B52CE}" destId="{0DF36B27-8715-4F6E-8056-168605313400}" srcOrd="0" destOrd="0" parTransId="{B7188401-3A55-4BDE-BAF3-226B7EE94C0C}" sibTransId="{5DA27B42-28E9-4F2F-980C-E9DDB3532499}"/>
    <dgm:cxn modelId="{9133507A-CF70-4EAB-9F3D-4767E94C70B4}" type="presOf" srcId="{A879C610-42FF-4252-A801-D9641C0BF150}" destId="{2DAEF77E-B8E7-4AEF-80FA-D309BC7144CE}" srcOrd="0" destOrd="0" presId="urn:microsoft.com/office/officeart/2005/8/layout/hierarchy1"/>
    <dgm:cxn modelId="{7062F72F-4236-4E95-92A1-DA3009BD1895}" srcId="{86891E58-B854-46D3-A4C1-D09CB11BF680}" destId="{6A9583AC-8F84-4FF3-9307-7FE5FB1B52CE}" srcOrd="0" destOrd="0" parTransId="{F1CF7F8A-2EF8-4B14-B830-285F2D02F6DF}" sibTransId="{719EA1D7-4B70-4CEC-9574-9690A448F3B6}"/>
    <dgm:cxn modelId="{E80AED87-D5B5-47DE-88A5-5A093D455720}" type="presOf" srcId="{B7188401-3A55-4BDE-BAF3-226B7EE94C0C}" destId="{1EE8B1B7-AB28-4A31-A0B3-1FBF07E4B1C2}" srcOrd="0" destOrd="0" presId="urn:microsoft.com/office/officeart/2005/8/layout/hierarchy1"/>
    <dgm:cxn modelId="{139102B1-1F70-44E8-9BBC-D27323B8AC98}" type="presOf" srcId="{86891E58-B854-46D3-A4C1-D09CB11BF680}" destId="{836B5CB3-323B-4420-A710-16584E601CB1}" srcOrd="0" destOrd="0" presId="urn:microsoft.com/office/officeart/2005/8/layout/hierarchy1"/>
    <dgm:cxn modelId="{291FF95C-7452-42BF-B962-E57083D185F9}" type="presParOf" srcId="{3A41725F-BEB6-4074-9D6D-C59874CCAB32}" destId="{3CC5B20A-598E-4B09-B7C7-DE528468BBA1}" srcOrd="0" destOrd="0" presId="urn:microsoft.com/office/officeart/2005/8/layout/hierarchy1"/>
    <dgm:cxn modelId="{F55BE7B8-43E1-4954-AC90-AA1C9CCE36B3}" type="presParOf" srcId="{3CC5B20A-598E-4B09-B7C7-DE528468BBA1}" destId="{F01BCEFC-8CCC-4E03-8786-A55412651CC6}" srcOrd="0" destOrd="0" presId="urn:microsoft.com/office/officeart/2005/8/layout/hierarchy1"/>
    <dgm:cxn modelId="{19D5062D-7298-4462-94B1-3EA80FF3251C}" type="presParOf" srcId="{F01BCEFC-8CCC-4E03-8786-A55412651CC6}" destId="{AFA2DC8C-9C45-4A0E-A12D-DA808200C747}" srcOrd="0" destOrd="0" presId="urn:microsoft.com/office/officeart/2005/8/layout/hierarchy1"/>
    <dgm:cxn modelId="{1EF6E2AC-150F-4083-95E2-AB817193A222}" type="presParOf" srcId="{F01BCEFC-8CCC-4E03-8786-A55412651CC6}" destId="{836B5CB3-323B-4420-A710-16584E601CB1}" srcOrd="1" destOrd="0" presId="urn:microsoft.com/office/officeart/2005/8/layout/hierarchy1"/>
    <dgm:cxn modelId="{A4FE092B-B7EA-4C69-AB8C-FDA7403DDB08}" type="presParOf" srcId="{3CC5B20A-598E-4B09-B7C7-DE528468BBA1}" destId="{DE5F717D-25A5-49C1-A156-3366268C0794}" srcOrd="1" destOrd="0" presId="urn:microsoft.com/office/officeart/2005/8/layout/hierarchy1"/>
    <dgm:cxn modelId="{7038C86D-D2FF-49B0-B236-D53CDE29DA1C}" type="presParOf" srcId="{DE5F717D-25A5-49C1-A156-3366268C0794}" destId="{00AED990-CEBE-4FBB-9FF3-AB875E811131}" srcOrd="0" destOrd="0" presId="urn:microsoft.com/office/officeart/2005/8/layout/hierarchy1"/>
    <dgm:cxn modelId="{5EFD8A5E-660D-48ED-86C3-271F5C45CC2C}" type="presParOf" srcId="{DE5F717D-25A5-49C1-A156-3366268C0794}" destId="{0B39EB87-CB28-48D0-BCB0-87742E41D9A9}" srcOrd="1" destOrd="0" presId="urn:microsoft.com/office/officeart/2005/8/layout/hierarchy1"/>
    <dgm:cxn modelId="{264ED1A5-2D28-4FAE-B653-BC89846ABAC4}" type="presParOf" srcId="{0B39EB87-CB28-48D0-BCB0-87742E41D9A9}" destId="{D9974089-E261-4112-B29A-B9D72143F491}" srcOrd="0" destOrd="0" presId="urn:microsoft.com/office/officeart/2005/8/layout/hierarchy1"/>
    <dgm:cxn modelId="{F8BA42D8-EF27-4D58-B420-5DCAF858BE08}" type="presParOf" srcId="{D9974089-E261-4112-B29A-B9D72143F491}" destId="{18CA0C34-D85C-4307-9FC1-4CB4F8EAFAD7}" srcOrd="0" destOrd="0" presId="urn:microsoft.com/office/officeart/2005/8/layout/hierarchy1"/>
    <dgm:cxn modelId="{5E8634B8-2AAE-4282-AE0A-C33A475B0A07}" type="presParOf" srcId="{D9974089-E261-4112-B29A-B9D72143F491}" destId="{1AB7A0B9-7C7B-48FE-880F-BA40148BFCEF}" srcOrd="1" destOrd="0" presId="urn:microsoft.com/office/officeart/2005/8/layout/hierarchy1"/>
    <dgm:cxn modelId="{12102787-0EE9-4A30-8EA5-239B9CCB6B01}" type="presParOf" srcId="{0B39EB87-CB28-48D0-BCB0-87742E41D9A9}" destId="{A709EAA3-B63B-47EB-8696-8C247028BDE2}" srcOrd="1" destOrd="0" presId="urn:microsoft.com/office/officeart/2005/8/layout/hierarchy1"/>
    <dgm:cxn modelId="{FB03F696-2153-4630-AFF9-087CA39A9671}" type="presParOf" srcId="{A709EAA3-B63B-47EB-8696-8C247028BDE2}" destId="{1EE8B1B7-AB28-4A31-A0B3-1FBF07E4B1C2}" srcOrd="0" destOrd="0" presId="urn:microsoft.com/office/officeart/2005/8/layout/hierarchy1"/>
    <dgm:cxn modelId="{34DA8001-AB79-4E53-B15D-F5524F2CCB5D}" type="presParOf" srcId="{A709EAA3-B63B-47EB-8696-8C247028BDE2}" destId="{D9214AE6-8469-45C2-A50E-E7E990E6185E}" srcOrd="1" destOrd="0" presId="urn:microsoft.com/office/officeart/2005/8/layout/hierarchy1"/>
    <dgm:cxn modelId="{A3F78EEB-2542-4EC1-B91D-00BBB2E824B2}" type="presParOf" srcId="{D9214AE6-8469-45C2-A50E-E7E990E6185E}" destId="{9C4BBE32-5ACA-464D-BE89-76BB10C66837}" srcOrd="0" destOrd="0" presId="urn:microsoft.com/office/officeart/2005/8/layout/hierarchy1"/>
    <dgm:cxn modelId="{F543DB38-127B-4A8D-B376-A7C71BDE503D}" type="presParOf" srcId="{9C4BBE32-5ACA-464D-BE89-76BB10C66837}" destId="{B5B5C13B-6189-4737-8B8D-BB8DC2CB9D06}" srcOrd="0" destOrd="0" presId="urn:microsoft.com/office/officeart/2005/8/layout/hierarchy1"/>
    <dgm:cxn modelId="{B6FDE1A7-F509-4E4D-A425-4B448EBB487F}" type="presParOf" srcId="{9C4BBE32-5ACA-464D-BE89-76BB10C66837}" destId="{F270A8FE-A31F-4DA5-AC86-B6A08F0F57FF}" srcOrd="1" destOrd="0" presId="urn:microsoft.com/office/officeart/2005/8/layout/hierarchy1"/>
    <dgm:cxn modelId="{E7D0F4FB-FA3D-4CB8-BC1C-72938A6150C6}" type="presParOf" srcId="{D9214AE6-8469-45C2-A50E-E7E990E6185E}" destId="{50567B60-C159-4F20-A430-BDE4BD9B1987}" srcOrd="1" destOrd="0" presId="urn:microsoft.com/office/officeart/2005/8/layout/hierarchy1"/>
    <dgm:cxn modelId="{B85564CB-7B53-46F5-A207-5AA81A88B6A4}" type="presParOf" srcId="{A709EAA3-B63B-47EB-8696-8C247028BDE2}" destId="{2DAEF77E-B8E7-4AEF-80FA-D309BC7144CE}" srcOrd="2" destOrd="0" presId="urn:microsoft.com/office/officeart/2005/8/layout/hierarchy1"/>
    <dgm:cxn modelId="{21134E7E-FB95-4774-804F-0D037DB8759F}" type="presParOf" srcId="{A709EAA3-B63B-47EB-8696-8C247028BDE2}" destId="{881B59B0-85BB-482D-A0F6-6609A6B33C19}" srcOrd="3" destOrd="0" presId="urn:microsoft.com/office/officeart/2005/8/layout/hierarchy1"/>
    <dgm:cxn modelId="{293998F5-A39C-4AB5-8010-3C618BC80CED}" type="presParOf" srcId="{881B59B0-85BB-482D-A0F6-6609A6B33C19}" destId="{9176D384-2434-4CEE-AACC-D9774E8BF19E}" srcOrd="0" destOrd="0" presId="urn:microsoft.com/office/officeart/2005/8/layout/hierarchy1"/>
    <dgm:cxn modelId="{75612D53-FD4E-49D5-8E5E-9F1128CF1AC2}" type="presParOf" srcId="{9176D384-2434-4CEE-AACC-D9774E8BF19E}" destId="{08C4B72A-2169-4AB3-A1F2-49A19ABDF85B}" srcOrd="0" destOrd="0" presId="urn:microsoft.com/office/officeart/2005/8/layout/hierarchy1"/>
    <dgm:cxn modelId="{E5ABD365-C635-439F-B8E3-17019071441D}" type="presParOf" srcId="{9176D384-2434-4CEE-AACC-D9774E8BF19E}" destId="{5C6EB577-8735-4C77-8F48-96EE264BCC96}" srcOrd="1" destOrd="0" presId="urn:microsoft.com/office/officeart/2005/8/layout/hierarchy1"/>
    <dgm:cxn modelId="{D57B382D-E318-441A-B8F1-47C6923FB3A0}" type="presParOf" srcId="{881B59B0-85BB-482D-A0F6-6609A6B33C19}" destId="{61F900FF-4CD4-4427-9AE2-979272369F6D}" srcOrd="1" destOrd="0" presId="urn:microsoft.com/office/officeart/2005/8/layout/hierarchy1"/>
    <dgm:cxn modelId="{63CC7108-27A3-4038-B629-9D5A3CFA7D22}" type="presParOf" srcId="{DE5F717D-25A5-49C1-A156-3366268C0794}" destId="{C54F8FF0-7CB6-4A72-9A70-A669F4C6AE36}" srcOrd="2" destOrd="0" presId="urn:microsoft.com/office/officeart/2005/8/layout/hierarchy1"/>
    <dgm:cxn modelId="{1AE7C0FF-CC02-418D-AE9E-A86ECC3DFD00}" type="presParOf" srcId="{DE5F717D-25A5-49C1-A156-3366268C0794}" destId="{9A0A3D55-2987-4ADC-941B-958A780B5066}" srcOrd="3" destOrd="0" presId="urn:microsoft.com/office/officeart/2005/8/layout/hierarchy1"/>
    <dgm:cxn modelId="{8BB33E33-5230-45E0-9E2F-88B887146557}" type="presParOf" srcId="{9A0A3D55-2987-4ADC-941B-958A780B5066}" destId="{41872AC0-DD4B-4200-9B53-9EBEB8838502}" srcOrd="0" destOrd="0" presId="urn:microsoft.com/office/officeart/2005/8/layout/hierarchy1"/>
    <dgm:cxn modelId="{7D4F3727-4CEA-4D06-9853-0A714417E7E9}" type="presParOf" srcId="{41872AC0-DD4B-4200-9B53-9EBEB8838502}" destId="{EE0EE090-5BB3-4132-BFE0-902E97EB67E4}" srcOrd="0" destOrd="0" presId="urn:microsoft.com/office/officeart/2005/8/layout/hierarchy1"/>
    <dgm:cxn modelId="{AD2DE509-EFD5-4920-BA3A-BF19A3E46CD7}" type="presParOf" srcId="{41872AC0-DD4B-4200-9B53-9EBEB8838502}" destId="{8805ECD6-88D5-4977-B7C7-AB2E2A3D7321}" srcOrd="1" destOrd="0" presId="urn:microsoft.com/office/officeart/2005/8/layout/hierarchy1"/>
    <dgm:cxn modelId="{3571E668-13F0-4BB1-8FAA-F801EB4D5F69}" type="presParOf" srcId="{9A0A3D55-2987-4ADC-941B-958A780B5066}" destId="{B97128D5-6A56-4BB8-BE5C-EAE668AA046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40A62-B64F-4CF2-A1AF-53D6FB8B831A}">
      <dsp:nvSpPr>
        <dsp:cNvPr id="0" name=""/>
        <dsp:cNvSpPr/>
      </dsp:nvSpPr>
      <dsp:spPr>
        <a:xfrm>
          <a:off x="516164" y="0"/>
          <a:ext cx="5849870" cy="416024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2570A-8BDF-446D-A5AC-F4F89B2F441D}">
      <dsp:nvSpPr>
        <dsp:cNvPr id="0" name=""/>
        <dsp:cNvSpPr/>
      </dsp:nvSpPr>
      <dsp:spPr>
        <a:xfrm>
          <a:off x="735" y="1248072"/>
          <a:ext cx="2090829" cy="16640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1919</a:t>
          </a:r>
          <a:endParaRPr lang="en-US" sz="6000" kern="1200" dirty="0"/>
        </a:p>
      </dsp:txBody>
      <dsp:txXfrm>
        <a:off x="81970" y="1329307"/>
        <a:ext cx="1928359" cy="1501627"/>
      </dsp:txXfrm>
    </dsp:sp>
    <dsp:sp modelId="{CFC841ED-231E-41C1-9278-C588F88377E1}">
      <dsp:nvSpPr>
        <dsp:cNvPr id="0" name=""/>
        <dsp:cNvSpPr/>
      </dsp:nvSpPr>
      <dsp:spPr>
        <a:xfrm>
          <a:off x="2395685" y="1248072"/>
          <a:ext cx="2090829" cy="16640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…</a:t>
          </a:r>
          <a:endParaRPr lang="en-US" sz="6000" kern="1200" dirty="0"/>
        </a:p>
      </dsp:txBody>
      <dsp:txXfrm>
        <a:off x="2476920" y="1329307"/>
        <a:ext cx="1928359" cy="1501627"/>
      </dsp:txXfrm>
    </dsp:sp>
    <dsp:sp modelId="{E2E48752-5EF3-4761-A1B9-C7C688FD6FEF}">
      <dsp:nvSpPr>
        <dsp:cNvPr id="0" name=""/>
        <dsp:cNvSpPr/>
      </dsp:nvSpPr>
      <dsp:spPr>
        <a:xfrm>
          <a:off x="4790635" y="1248072"/>
          <a:ext cx="2090829" cy="16640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2024</a:t>
          </a:r>
          <a:endParaRPr lang="en-US" sz="6000" kern="1200" dirty="0"/>
        </a:p>
      </dsp:txBody>
      <dsp:txXfrm>
        <a:off x="4871870" y="1329307"/>
        <a:ext cx="1928359" cy="1501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F8FF0-7CB6-4A72-9A70-A669F4C6AE36}">
      <dsp:nvSpPr>
        <dsp:cNvPr id="0" name=""/>
        <dsp:cNvSpPr/>
      </dsp:nvSpPr>
      <dsp:spPr>
        <a:xfrm>
          <a:off x="4517154" y="1275999"/>
          <a:ext cx="1227094" cy="583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969"/>
              </a:lnTo>
              <a:lnTo>
                <a:pt x="1227094" y="397969"/>
              </a:lnTo>
              <a:lnTo>
                <a:pt x="1227094" y="58398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EF77E-B8E7-4AEF-80FA-D309BC7144CE}">
      <dsp:nvSpPr>
        <dsp:cNvPr id="0" name=""/>
        <dsp:cNvSpPr/>
      </dsp:nvSpPr>
      <dsp:spPr>
        <a:xfrm>
          <a:off x="3290059" y="3135047"/>
          <a:ext cx="1227094" cy="583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969"/>
              </a:lnTo>
              <a:lnTo>
                <a:pt x="1227094" y="397969"/>
              </a:lnTo>
              <a:lnTo>
                <a:pt x="1227094" y="58398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B1B7-AB28-4A31-A0B3-1FBF07E4B1C2}">
      <dsp:nvSpPr>
        <dsp:cNvPr id="0" name=""/>
        <dsp:cNvSpPr/>
      </dsp:nvSpPr>
      <dsp:spPr>
        <a:xfrm>
          <a:off x="2062965" y="3135047"/>
          <a:ext cx="1227094" cy="583985"/>
        </a:xfrm>
        <a:custGeom>
          <a:avLst/>
          <a:gdLst/>
          <a:ahLst/>
          <a:cxnLst/>
          <a:rect l="0" t="0" r="0" b="0"/>
          <a:pathLst>
            <a:path>
              <a:moveTo>
                <a:pt x="1227094" y="0"/>
              </a:moveTo>
              <a:lnTo>
                <a:pt x="1227094" y="397969"/>
              </a:lnTo>
              <a:lnTo>
                <a:pt x="0" y="397969"/>
              </a:lnTo>
              <a:lnTo>
                <a:pt x="0" y="58398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ED990-CEBE-4FBB-9FF3-AB875E811131}">
      <dsp:nvSpPr>
        <dsp:cNvPr id="0" name=""/>
        <dsp:cNvSpPr/>
      </dsp:nvSpPr>
      <dsp:spPr>
        <a:xfrm>
          <a:off x="3290059" y="1275999"/>
          <a:ext cx="1227094" cy="583985"/>
        </a:xfrm>
        <a:custGeom>
          <a:avLst/>
          <a:gdLst/>
          <a:ahLst/>
          <a:cxnLst/>
          <a:rect l="0" t="0" r="0" b="0"/>
          <a:pathLst>
            <a:path>
              <a:moveTo>
                <a:pt x="1227094" y="0"/>
              </a:moveTo>
              <a:lnTo>
                <a:pt x="1227094" y="397969"/>
              </a:lnTo>
              <a:lnTo>
                <a:pt x="0" y="397969"/>
              </a:lnTo>
              <a:lnTo>
                <a:pt x="0" y="58398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2DC8C-9C45-4A0E-A12D-DA808200C747}">
      <dsp:nvSpPr>
        <dsp:cNvPr id="0" name=""/>
        <dsp:cNvSpPr/>
      </dsp:nvSpPr>
      <dsp:spPr>
        <a:xfrm>
          <a:off x="3226770" y="936"/>
          <a:ext cx="2580766" cy="1275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6B5CB3-323B-4420-A710-16584E601CB1}">
      <dsp:nvSpPr>
        <dsp:cNvPr id="0" name=""/>
        <dsp:cNvSpPr/>
      </dsp:nvSpPr>
      <dsp:spPr>
        <a:xfrm>
          <a:off x="3449878" y="212889"/>
          <a:ext cx="2580766" cy="1275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Administrative sources</a:t>
          </a:r>
        </a:p>
      </dsp:txBody>
      <dsp:txXfrm>
        <a:off x="3487223" y="250234"/>
        <a:ext cx="2506076" cy="1200372"/>
      </dsp:txXfrm>
    </dsp:sp>
    <dsp:sp modelId="{18CA0C34-D85C-4307-9FC1-4CB4F8EAFAD7}">
      <dsp:nvSpPr>
        <dsp:cNvPr id="0" name=""/>
        <dsp:cNvSpPr/>
      </dsp:nvSpPr>
      <dsp:spPr>
        <a:xfrm>
          <a:off x="2286073" y="1859984"/>
          <a:ext cx="2007972" cy="1275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B7A0B9-7C7B-48FE-880F-BA40148BFCEF}">
      <dsp:nvSpPr>
        <dsp:cNvPr id="0" name=""/>
        <dsp:cNvSpPr/>
      </dsp:nvSpPr>
      <dsp:spPr>
        <a:xfrm>
          <a:off x="2509181" y="2071937"/>
          <a:ext cx="2007972" cy="1275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Business Statistics</a:t>
          </a:r>
        </a:p>
      </dsp:txBody>
      <dsp:txXfrm>
        <a:off x="2546526" y="2109282"/>
        <a:ext cx="1933282" cy="1200372"/>
      </dsp:txXfrm>
    </dsp:sp>
    <dsp:sp modelId="{B5B5C13B-6189-4737-8B8D-BB8DC2CB9D06}">
      <dsp:nvSpPr>
        <dsp:cNvPr id="0" name=""/>
        <dsp:cNvSpPr/>
      </dsp:nvSpPr>
      <dsp:spPr>
        <a:xfrm>
          <a:off x="1058979" y="3719032"/>
          <a:ext cx="2007972" cy="1275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70A8FE-A31F-4DA5-AC86-B6A08F0F57FF}">
      <dsp:nvSpPr>
        <dsp:cNvPr id="0" name=""/>
        <dsp:cNvSpPr/>
      </dsp:nvSpPr>
      <dsp:spPr>
        <a:xfrm>
          <a:off x="1282087" y="3930985"/>
          <a:ext cx="2007972" cy="1275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Transport Statistics</a:t>
          </a:r>
        </a:p>
      </dsp:txBody>
      <dsp:txXfrm>
        <a:off x="1319432" y="3968330"/>
        <a:ext cx="1933282" cy="1200372"/>
      </dsp:txXfrm>
    </dsp:sp>
    <dsp:sp modelId="{08C4B72A-2169-4AB3-A1F2-49A19ABDF85B}">
      <dsp:nvSpPr>
        <dsp:cNvPr id="0" name=""/>
        <dsp:cNvSpPr/>
      </dsp:nvSpPr>
      <dsp:spPr>
        <a:xfrm>
          <a:off x="3513167" y="3719032"/>
          <a:ext cx="2007972" cy="1275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6EB577-8735-4C77-8F48-96EE264BCC96}">
      <dsp:nvSpPr>
        <dsp:cNvPr id="0" name=""/>
        <dsp:cNvSpPr/>
      </dsp:nvSpPr>
      <dsp:spPr>
        <a:xfrm>
          <a:off x="3736275" y="3930985"/>
          <a:ext cx="2007972" cy="1275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Construction Statistics</a:t>
          </a:r>
        </a:p>
      </dsp:txBody>
      <dsp:txXfrm>
        <a:off x="3773620" y="3968330"/>
        <a:ext cx="1933282" cy="1200372"/>
      </dsp:txXfrm>
    </dsp:sp>
    <dsp:sp modelId="{EE0EE090-5BB3-4132-BFE0-902E97EB67E4}">
      <dsp:nvSpPr>
        <dsp:cNvPr id="0" name=""/>
        <dsp:cNvSpPr/>
      </dsp:nvSpPr>
      <dsp:spPr>
        <a:xfrm>
          <a:off x="4740262" y="1859984"/>
          <a:ext cx="2007972" cy="1275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05ECD6-88D5-4977-B7C7-AB2E2A3D7321}">
      <dsp:nvSpPr>
        <dsp:cNvPr id="0" name=""/>
        <dsp:cNvSpPr/>
      </dsp:nvSpPr>
      <dsp:spPr>
        <a:xfrm>
          <a:off x="4963370" y="2071937"/>
          <a:ext cx="2007972" cy="1275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Demographic Statistics</a:t>
          </a:r>
        </a:p>
      </dsp:txBody>
      <dsp:txXfrm>
        <a:off x="5000715" y="2109282"/>
        <a:ext cx="1933282" cy="1200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2E400B-E11D-447B-A905-7700FF00EBC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1162050"/>
            <a:ext cx="55657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FEC86D-C51A-4C0A-AB7A-A7064C27F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7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60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9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E49E9-858A-4BDD-8A46-F617C019AEE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44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64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0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26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spc="100" dirty="0" smtClean="0">
              <a:solidFill>
                <a:srgbClr val="0080BD"/>
              </a:solidFill>
              <a:latin typeface="BPG Nino Mtavruli" panose="02000506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71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2E505-2B0D-4DEF-A725-3D57232D2F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67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47D20-DA5B-4DA8-8251-3077B8D7A7F7}" type="slidenum">
              <a:rPr lang="ka-GE" smtClean="0"/>
              <a:t>2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479851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3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3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49E9-858A-4BDD-8A46-F617C019AEE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97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93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04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a-GE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CE9C3-31AB-42D5-88E9-7B1F00DE9B7E}" type="slidenum">
              <a:rPr lang="ka-G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ka-G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38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EC86D-C51A-4C0A-AB7A-A7064C27FB5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2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21" y="1619113"/>
            <a:ext cx="13167122" cy="3444334"/>
          </a:xfrm>
        </p:spPr>
        <p:txBody>
          <a:bodyPr anchor="b"/>
          <a:lstStyle>
            <a:lvl1pPr algn="ctr">
              <a:defRPr sz="86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21" y="5196273"/>
            <a:ext cx="13167122" cy="2388590"/>
          </a:xfrm>
        </p:spPr>
        <p:txBody>
          <a:bodyPr/>
          <a:lstStyle>
            <a:lvl1pPr marL="0" indent="0" algn="ctr">
              <a:buNone/>
              <a:defRPr sz="3456"/>
            </a:lvl1pPr>
            <a:lvl2pPr marL="658368" indent="0" algn="ctr">
              <a:buNone/>
              <a:defRPr sz="2880"/>
            </a:lvl2pPr>
            <a:lvl3pPr marL="1316736" indent="0" algn="ctr">
              <a:buNone/>
              <a:defRPr sz="2592"/>
            </a:lvl3pPr>
            <a:lvl4pPr marL="1975104" indent="0" algn="ctr">
              <a:buNone/>
              <a:defRPr sz="2304"/>
            </a:lvl4pPr>
            <a:lvl5pPr marL="2633472" indent="0" algn="ctr">
              <a:buNone/>
              <a:defRPr sz="2304"/>
            </a:lvl5pPr>
            <a:lvl6pPr marL="3291840" indent="0" algn="ctr">
              <a:buNone/>
              <a:defRPr sz="2304"/>
            </a:lvl6pPr>
            <a:lvl7pPr marL="3950208" indent="0" algn="ctr">
              <a:buNone/>
              <a:defRPr sz="2304"/>
            </a:lvl7pPr>
            <a:lvl8pPr marL="4608576" indent="0" algn="ctr">
              <a:buNone/>
              <a:defRPr sz="2304"/>
            </a:lvl8pPr>
            <a:lvl9pPr marL="5266944" indent="0" algn="ctr">
              <a:buNone/>
              <a:defRPr sz="230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77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63629" y="526727"/>
            <a:ext cx="3785548" cy="838411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986" y="526727"/>
            <a:ext cx="11137191" cy="838411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80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44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42" y="2466456"/>
            <a:ext cx="15142191" cy="4115337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842" y="6620726"/>
            <a:ext cx="15142191" cy="2164159"/>
          </a:xfrm>
        </p:spPr>
        <p:txBody>
          <a:bodyPr/>
          <a:lstStyle>
            <a:lvl1pPr marL="0" indent="0">
              <a:buNone/>
              <a:defRPr sz="3456">
                <a:solidFill>
                  <a:schemeClr val="tx1">
                    <a:tint val="75000"/>
                  </a:schemeClr>
                </a:solidFill>
              </a:defRPr>
            </a:lvl1pPr>
            <a:lvl2pPr marL="658368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316736" indent="0">
              <a:buNone/>
              <a:defRPr sz="2592">
                <a:solidFill>
                  <a:schemeClr val="tx1">
                    <a:tint val="75000"/>
                  </a:schemeClr>
                </a:solidFill>
              </a:defRPr>
            </a:lvl3pPr>
            <a:lvl4pPr marL="1975104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4pPr>
            <a:lvl5pPr marL="2633472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5pPr>
            <a:lvl6pPr marL="329184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6pPr>
            <a:lvl7pPr marL="3950208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7pPr>
            <a:lvl8pPr marL="460857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8pPr>
            <a:lvl9pPr marL="5266944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46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986" y="2633633"/>
            <a:ext cx="7461369" cy="62772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7808" y="2633633"/>
            <a:ext cx="7461369" cy="62772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7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273" y="526728"/>
            <a:ext cx="15142191" cy="191224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9274" y="2425233"/>
            <a:ext cx="7427079" cy="1188569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368" indent="0">
              <a:buNone/>
              <a:defRPr sz="2880" b="1"/>
            </a:lvl2pPr>
            <a:lvl3pPr marL="1316736" indent="0">
              <a:buNone/>
              <a:defRPr sz="2592" b="1"/>
            </a:lvl3pPr>
            <a:lvl4pPr marL="1975104" indent="0">
              <a:buNone/>
              <a:defRPr sz="2304" b="1"/>
            </a:lvl4pPr>
            <a:lvl5pPr marL="2633472" indent="0">
              <a:buNone/>
              <a:defRPr sz="2304" b="1"/>
            </a:lvl5pPr>
            <a:lvl6pPr marL="3291840" indent="0">
              <a:buNone/>
              <a:defRPr sz="2304" b="1"/>
            </a:lvl6pPr>
            <a:lvl7pPr marL="3950208" indent="0">
              <a:buNone/>
              <a:defRPr sz="2304" b="1"/>
            </a:lvl7pPr>
            <a:lvl8pPr marL="4608576" indent="0">
              <a:buNone/>
              <a:defRPr sz="2304" b="1"/>
            </a:lvl8pPr>
            <a:lvl9pPr marL="5266944" indent="0">
              <a:buNone/>
              <a:defRPr sz="230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274" y="3613803"/>
            <a:ext cx="7427079" cy="5315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7807" y="2425233"/>
            <a:ext cx="7463656" cy="1188569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368" indent="0">
              <a:buNone/>
              <a:defRPr sz="2880" b="1"/>
            </a:lvl2pPr>
            <a:lvl3pPr marL="1316736" indent="0">
              <a:buNone/>
              <a:defRPr sz="2592" b="1"/>
            </a:lvl3pPr>
            <a:lvl4pPr marL="1975104" indent="0">
              <a:buNone/>
              <a:defRPr sz="2304" b="1"/>
            </a:lvl4pPr>
            <a:lvl5pPr marL="2633472" indent="0">
              <a:buNone/>
              <a:defRPr sz="2304" b="1"/>
            </a:lvl5pPr>
            <a:lvl6pPr marL="3291840" indent="0">
              <a:buNone/>
              <a:defRPr sz="2304" b="1"/>
            </a:lvl6pPr>
            <a:lvl7pPr marL="3950208" indent="0">
              <a:buNone/>
              <a:defRPr sz="2304" b="1"/>
            </a:lvl7pPr>
            <a:lvl8pPr marL="4608576" indent="0">
              <a:buNone/>
              <a:defRPr sz="2304" b="1"/>
            </a:lvl8pPr>
            <a:lvl9pPr marL="5266944" indent="0">
              <a:buNone/>
              <a:defRPr sz="230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87807" y="3613803"/>
            <a:ext cx="7463656" cy="5315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2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73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4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274" y="659553"/>
            <a:ext cx="5662319" cy="2308437"/>
          </a:xfrm>
        </p:spPr>
        <p:txBody>
          <a:bodyPr anchor="b"/>
          <a:lstStyle>
            <a:lvl1pPr>
              <a:defRPr sz="460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3656" y="1424453"/>
            <a:ext cx="8887808" cy="7030655"/>
          </a:xfrm>
        </p:spPr>
        <p:txBody>
          <a:bodyPr/>
          <a:lstStyle>
            <a:lvl1pPr>
              <a:defRPr sz="4608"/>
            </a:lvl1pPr>
            <a:lvl2pPr>
              <a:defRPr sz="4032"/>
            </a:lvl2pPr>
            <a:lvl3pPr>
              <a:defRPr sz="3456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274" y="2967990"/>
            <a:ext cx="5662319" cy="5498569"/>
          </a:xfrm>
        </p:spPr>
        <p:txBody>
          <a:bodyPr/>
          <a:lstStyle>
            <a:lvl1pPr marL="0" indent="0">
              <a:buNone/>
              <a:defRPr sz="2304"/>
            </a:lvl1pPr>
            <a:lvl2pPr marL="658368" indent="0">
              <a:buNone/>
              <a:defRPr sz="2016"/>
            </a:lvl2pPr>
            <a:lvl3pPr marL="1316736" indent="0">
              <a:buNone/>
              <a:defRPr sz="1728"/>
            </a:lvl3pPr>
            <a:lvl4pPr marL="1975104" indent="0">
              <a:buNone/>
              <a:defRPr sz="1440"/>
            </a:lvl4pPr>
            <a:lvl5pPr marL="2633472" indent="0">
              <a:buNone/>
              <a:defRPr sz="1440"/>
            </a:lvl5pPr>
            <a:lvl6pPr marL="3291840" indent="0">
              <a:buNone/>
              <a:defRPr sz="1440"/>
            </a:lvl6pPr>
            <a:lvl7pPr marL="3950208" indent="0">
              <a:buNone/>
              <a:defRPr sz="1440"/>
            </a:lvl7pPr>
            <a:lvl8pPr marL="4608576" indent="0">
              <a:buNone/>
              <a:defRPr sz="1440"/>
            </a:lvl8pPr>
            <a:lvl9pPr marL="5266944" indent="0">
              <a:buNone/>
              <a:defRPr sz="144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33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274" y="659553"/>
            <a:ext cx="5662319" cy="2308437"/>
          </a:xfrm>
        </p:spPr>
        <p:txBody>
          <a:bodyPr anchor="b"/>
          <a:lstStyle>
            <a:lvl1pPr>
              <a:defRPr sz="460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63656" y="1424453"/>
            <a:ext cx="8887808" cy="7030655"/>
          </a:xfrm>
        </p:spPr>
        <p:txBody>
          <a:bodyPr anchor="t"/>
          <a:lstStyle>
            <a:lvl1pPr marL="0" indent="0">
              <a:buNone/>
              <a:defRPr sz="4608"/>
            </a:lvl1pPr>
            <a:lvl2pPr marL="658368" indent="0">
              <a:buNone/>
              <a:defRPr sz="4032"/>
            </a:lvl2pPr>
            <a:lvl3pPr marL="1316736" indent="0">
              <a:buNone/>
              <a:defRPr sz="3456"/>
            </a:lvl3pPr>
            <a:lvl4pPr marL="1975104" indent="0">
              <a:buNone/>
              <a:defRPr sz="2880"/>
            </a:lvl4pPr>
            <a:lvl5pPr marL="2633472" indent="0">
              <a:buNone/>
              <a:defRPr sz="2880"/>
            </a:lvl5pPr>
            <a:lvl6pPr marL="3291840" indent="0">
              <a:buNone/>
              <a:defRPr sz="2880"/>
            </a:lvl6pPr>
            <a:lvl7pPr marL="3950208" indent="0">
              <a:buNone/>
              <a:defRPr sz="2880"/>
            </a:lvl7pPr>
            <a:lvl8pPr marL="4608576" indent="0">
              <a:buNone/>
              <a:defRPr sz="2880"/>
            </a:lvl8pPr>
            <a:lvl9pPr marL="5266944" indent="0">
              <a:buNone/>
              <a:defRPr sz="288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274" y="2967990"/>
            <a:ext cx="5662319" cy="5498569"/>
          </a:xfrm>
        </p:spPr>
        <p:txBody>
          <a:bodyPr/>
          <a:lstStyle>
            <a:lvl1pPr marL="0" indent="0">
              <a:buNone/>
              <a:defRPr sz="2304"/>
            </a:lvl1pPr>
            <a:lvl2pPr marL="658368" indent="0">
              <a:buNone/>
              <a:defRPr sz="2016"/>
            </a:lvl2pPr>
            <a:lvl3pPr marL="1316736" indent="0">
              <a:buNone/>
              <a:defRPr sz="1728"/>
            </a:lvl3pPr>
            <a:lvl4pPr marL="1975104" indent="0">
              <a:buNone/>
              <a:defRPr sz="1440"/>
            </a:lvl4pPr>
            <a:lvl5pPr marL="2633472" indent="0">
              <a:buNone/>
              <a:defRPr sz="1440"/>
            </a:lvl5pPr>
            <a:lvl6pPr marL="3291840" indent="0">
              <a:buNone/>
              <a:defRPr sz="1440"/>
            </a:lvl6pPr>
            <a:lvl7pPr marL="3950208" indent="0">
              <a:buNone/>
              <a:defRPr sz="1440"/>
            </a:lvl7pPr>
            <a:lvl8pPr marL="4608576" indent="0">
              <a:buNone/>
              <a:defRPr sz="1440"/>
            </a:lvl8pPr>
            <a:lvl9pPr marL="5266944" indent="0">
              <a:buNone/>
              <a:defRPr sz="144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18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986" y="526728"/>
            <a:ext cx="15142191" cy="1912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986" y="2633633"/>
            <a:ext cx="15142191" cy="6277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6986" y="9169624"/>
            <a:ext cx="3950137" cy="526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73E8-8866-4A47-9ACB-DEC3FA1FEC3B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5479" y="9169624"/>
            <a:ext cx="5925205" cy="526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399040" y="9169624"/>
            <a:ext cx="3950137" cy="526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3AE67-D731-486F-B925-0224FB3AE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4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16736" rtl="0" eaLnBrk="1" latinLnBrk="0" hangingPunct="1">
        <a:lnSpc>
          <a:spcPct val="90000"/>
        </a:lnSpc>
        <a:spcBef>
          <a:spcPct val="0"/>
        </a:spcBef>
        <a:buNone/>
        <a:defRPr sz="63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84" indent="-329184" algn="l" defTabSz="1316736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1pPr>
      <a:lvl2pPr marL="98755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428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656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1024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939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76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612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73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510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472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84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5020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857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94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0.jpeg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47.emf"/><Relationship Id="rId4" Type="http://schemas.openxmlformats.org/officeDocument/2006/relationships/image" Target="../media/image3.svg"/><Relationship Id="rId9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1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7.svg"/><Relationship Id="rId10" Type="http://schemas.openxmlformats.org/officeDocument/2006/relationships/image" Target="../media/image52.jpe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jpe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47.emf"/><Relationship Id="rId4" Type="http://schemas.openxmlformats.org/officeDocument/2006/relationships/image" Target="../media/image3.png"/><Relationship Id="rId9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49.emf"/><Relationship Id="rId4" Type="http://schemas.openxmlformats.org/officeDocument/2006/relationships/image" Target="../media/image3.svg"/><Relationship Id="rId9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7.png"/><Relationship Id="rId5" Type="http://schemas.openxmlformats.org/officeDocument/2006/relationships/image" Target="../media/image3200.svg"/><Relationship Id="rId1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6.jpeg"/><Relationship Id="rId3" Type="http://schemas.openxmlformats.org/officeDocument/2006/relationships/image" Target="../media/image3.png"/><Relationship Id="rId7" Type="http://schemas.openxmlformats.org/officeDocument/2006/relationships/image" Target="NUL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4.jpe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10" Type="http://schemas.openxmlformats.org/officeDocument/2006/relationships/image" Target="../media/image63.jpeg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69.sv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7.svg"/><Relationship Id="rId5" Type="http://schemas.openxmlformats.org/officeDocument/2006/relationships/image" Target="../media/image66.jpeg"/><Relationship Id="rId10" Type="http://schemas.openxmlformats.org/officeDocument/2006/relationships/image" Target="../media/image4.png"/><Relationship Id="rId4" Type="http://schemas.openxmlformats.org/officeDocument/2006/relationships/image" Target="NULL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mailto:gtodradze@geostat.ge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5" Type="http://schemas.openxmlformats.org/officeDocument/2006/relationships/image" Target="../media/image20.png"/><Relationship Id="rId10" Type="http://schemas.openxmlformats.org/officeDocument/2006/relationships/image" Target="../media/image17.emf"/><Relationship Id="rId4" Type="http://schemas.openxmlformats.org/officeDocument/2006/relationships/image" Target="NULL"/><Relationship Id="rId9" Type="http://schemas.openxmlformats.org/officeDocument/2006/relationships/image" Target="../media/image16.em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Data" Target="../diagrams/data1.xml"/><Relationship Id="rId1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NULL"/><Relationship Id="rId12" Type="http://schemas.openxmlformats.org/officeDocument/2006/relationships/image" Target="../media/image23.png"/><Relationship Id="rId1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1.xml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NULL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9" Type="http://schemas.openxmlformats.org/officeDocument/2006/relationships/image" Target="NULL"/><Relationship Id="rId1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69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1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openxmlformats.org/officeDocument/2006/relationships/image" Target="../media/image27.png"/><Relationship Id="rId1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NULL"/><Relationship Id="rId5" Type="http://schemas.openxmlformats.org/officeDocument/2006/relationships/image" Target="../media/image39.png"/><Relationship Id="rId15" Type="http://schemas.openxmlformats.org/officeDocument/2006/relationships/diagramLayout" Target="../diagrams/layout2.xml"/><Relationship Id="rId4" Type="http://schemas.openxmlformats.org/officeDocument/2006/relationships/image" Target="../media/image38.jpeg"/><Relationship Id="rId1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emf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emf"/><Relationship Id="rId5" Type="http://schemas.openxmlformats.org/officeDocument/2006/relationships/image" Target="../media/image4.png"/><Relationship Id="rId10" Type="http://schemas.openxmlformats.org/officeDocument/2006/relationships/image" Target="../media/image42.jpeg"/><Relationship Id="rId4" Type="http://schemas.openxmlformats.org/officeDocument/2006/relationships/image" Target="../media/image3.svg"/><Relationship Id="rId9" Type="http://schemas.openxmlformats.org/officeDocument/2006/relationships/image" Target="../media/image69.svg"/><Relationship Id="rId14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3F85D-6644-410E-A727-E55C64F0B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" y="-56520"/>
            <a:ext cx="17681410" cy="9949820"/>
          </a:xfrm>
          <a:prstGeom prst="rect">
            <a:avLst/>
          </a:prstGeom>
        </p:spPr>
      </p:pic>
      <p:sp>
        <p:nvSpPr>
          <p:cNvPr id="7" name="Прямоугольник 23">
            <a:extLst>
              <a:ext uri="{FF2B5EF4-FFF2-40B4-BE49-F238E27FC236}">
                <a16:creationId xmlns:a16="http://schemas.microsoft.com/office/drawing/2014/main" id="{39B17F56-F21C-468F-81B6-F97EFCA494DF}"/>
              </a:ext>
            </a:extLst>
          </p:cNvPr>
          <p:cNvSpPr/>
          <p:nvPr/>
        </p:nvSpPr>
        <p:spPr>
          <a:xfrm>
            <a:off x="335581" y="1669174"/>
            <a:ext cx="1722058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spc="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</a:t>
            </a:r>
            <a:r>
              <a:rPr lang="en-US" sz="5000" b="1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 and alternative data </a:t>
            </a:r>
            <a:r>
              <a:rPr lang="en-US" sz="5000" b="1" spc="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               in Statistics </a:t>
            </a:r>
            <a:r>
              <a:rPr lang="en-US" sz="5000" b="1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</a:t>
            </a:r>
          </a:p>
          <a:p>
            <a:pPr algn="ctr">
              <a:defRPr/>
            </a:pPr>
            <a:endParaRPr lang="ka-GE" sz="5000" b="1" spc="100" dirty="0">
              <a:solidFill>
                <a:schemeClr val="bg1"/>
              </a:solidFill>
              <a:latin typeface="BPG Nino Mtavruli" panose="02000506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52">
            <a:extLst>
              <a:ext uri="{FF2B5EF4-FFF2-40B4-BE49-F238E27FC236}">
                <a16:creationId xmlns:a16="http://schemas.microsoft.com/office/drawing/2014/main" id="{80647E44-4A29-429F-8326-534759F495ED}"/>
              </a:ext>
            </a:extLst>
          </p:cNvPr>
          <p:cNvSpPr/>
          <p:nvPr/>
        </p:nvSpPr>
        <p:spPr>
          <a:xfrm>
            <a:off x="5815725" y="8188613"/>
            <a:ext cx="59231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ru-RU" sz="3000" b="1" dirty="0">
                <a:solidFill>
                  <a:srgbClr val="0080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GOGITA TODRADZE</a:t>
            </a:r>
          </a:p>
        </p:txBody>
      </p:sp>
      <p:sp>
        <p:nvSpPr>
          <p:cNvPr id="9" name="Прямоугольник 53">
            <a:extLst>
              <a:ext uri="{FF2B5EF4-FFF2-40B4-BE49-F238E27FC236}">
                <a16:creationId xmlns:a16="http://schemas.microsoft.com/office/drawing/2014/main" id="{3479442D-A624-45D3-B58C-B6B8690C52CF}"/>
              </a:ext>
            </a:extLst>
          </p:cNvPr>
          <p:cNvSpPr/>
          <p:nvPr/>
        </p:nvSpPr>
        <p:spPr>
          <a:xfrm>
            <a:off x="5013778" y="8914413"/>
            <a:ext cx="745940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ru-RU" dirty="0">
                <a:solidFill>
                  <a:srgbClr val="0080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Executive Director</a:t>
            </a:r>
          </a:p>
          <a:p>
            <a:pPr algn="ctr">
              <a:spcBef>
                <a:spcPct val="20000"/>
              </a:spcBef>
            </a:pPr>
            <a:r>
              <a:rPr lang="en-US" altLang="ru-RU" dirty="0">
                <a:solidFill>
                  <a:srgbClr val="0080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Statistics Office of Georgia (GEOSTAT)</a:t>
            </a:r>
          </a:p>
        </p:txBody>
      </p:sp>
      <p:cxnSp>
        <p:nvCxnSpPr>
          <p:cNvPr id="10" name="Прямая соединительная линия 19">
            <a:extLst>
              <a:ext uri="{FF2B5EF4-FFF2-40B4-BE49-F238E27FC236}">
                <a16:creationId xmlns:a16="http://schemas.microsoft.com/office/drawing/2014/main" id="{40CC5700-C983-4053-B416-F309DD898B74}"/>
              </a:ext>
            </a:extLst>
          </p:cNvPr>
          <p:cNvCxnSpPr/>
          <p:nvPr/>
        </p:nvCxnSpPr>
        <p:spPr>
          <a:xfrm>
            <a:off x="7457725" y="8790248"/>
            <a:ext cx="2648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7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grpSp>
        <p:nvGrpSpPr>
          <p:cNvPr id="62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30705"/>
            <a:ext cx="17556163" cy="1585314"/>
            <a:chOff x="0" y="1118588"/>
            <a:chExt cx="17556163" cy="1585314"/>
          </a:xfrm>
        </p:grpSpPr>
        <p:pic>
          <p:nvPicPr>
            <p:cNvPr id="63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64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65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6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7" name="Прямоугольник 12">
            <a:extLst>
              <a:ext uri="{FF2B5EF4-FFF2-40B4-BE49-F238E27FC236}">
                <a16:creationId xmlns:a16="http://schemas.microsoft.com/office/drawing/2014/main" id="{FBE03BAF-A14A-4940-9E09-4B606B9547CC}"/>
              </a:ext>
            </a:extLst>
          </p:cNvPr>
          <p:cNvSpPr/>
          <p:nvPr/>
        </p:nvSpPr>
        <p:spPr>
          <a:xfrm>
            <a:off x="1756467" y="178539"/>
            <a:ext cx="145530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5000" b="1" spc="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sources and n</a:t>
            </a:r>
            <a:r>
              <a:rPr lang="en-US" altLang="en-US" sz="5000" b="1" spc="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on-traditional methods</a:t>
            </a: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37E4767E-3DC6-49C1-8C33-FB92B37BC0DA}"/>
              </a:ext>
            </a:extLst>
          </p:cNvPr>
          <p:cNvSpPr/>
          <p:nvPr/>
        </p:nvSpPr>
        <p:spPr>
          <a:xfrm>
            <a:off x="4180511" y="2730824"/>
            <a:ext cx="91951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0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more and more administrative data sources</a:t>
            </a:r>
          </a:p>
        </p:txBody>
      </p:sp>
      <p:sp>
        <p:nvSpPr>
          <p:cNvPr id="17" name="Прямоугольник 13">
            <a:extLst>
              <a:ext uri="{FF2B5EF4-FFF2-40B4-BE49-F238E27FC236}">
                <a16:creationId xmlns:a16="http://schemas.microsoft.com/office/drawing/2014/main" id="{969D17EA-2505-4C9F-AC85-E8DE58D55632}"/>
              </a:ext>
            </a:extLst>
          </p:cNvPr>
          <p:cNvSpPr/>
          <p:nvPr/>
        </p:nvSpPr>
        <p:spPr>
          <a:xfrm>
            <a:off x="4704699" y="3947500"/>
            <a:ext cx="81467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30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modern system for data collection</a:t>
            </a:r>
            <a:endParaRPr lang="ka-GE" altLang="ru-RU" sz="3000" spc="100" dirty="0">
              <a:solidFill>
                <a:srgbClr val="0080BD"/>
              </a:solidFill>
              <a:latin typeface="BPG Nino Mtavruli" panose="02000506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8" name="Группа 32">
            <a:extLst>
              <a:ext uri="{FF2B5EF4-FFF2-40B4-BE49-F238E27FC236}">
                <a16:creationId xmlns:a16="http://schemas.microsoft.com/office/drawing/2014/main" id="{ED968828-9608-4DB4-A885-10EE4699D2C5}"/>
              </a:ext>
            </a:extLst>
          </p:cNvPr>
          <p:cNvGrpSpPr/>
          <p:nvPr/>
        </p:nvGrpSpPr>
        <p:grpSpPr>
          <a:xfrm>
            <a:off x="6625122" y="3570884"/>
            <a:ext cx="4305918" cy="183356"/>
            <a:chOff x="6600207" y="4233089"/>
            <a:chExt cx="4305918" cy="183356"/>
          </a:xfrm>
        </p:grpSpPr>
        <p:cxnSp>
          <p:nvCxnSpPr>
            <p:cNvPr id="19" name="Прямая соединительная линия 29">
              <a:extLst>
                <a:ext uri="{FF2B5EF4-FFF2-40B4-BE49-F238E27FC236}">
                  <a16:creationId xmlns:a16="http://schemas.microsoft.com/office/drawing/2014/main" id="{7020FC71-79D2-4E20-9503-BA203EA44F15}"/>
                </a:ext>
              </a:extLst>
            </p:cNvPr>
            <p:cNvCxnSpPr/>
            <p:nvPr/>
          </p:nvCxnSpPr>
          <p:spPr>
            <a:xfrm>
              <a:off x="6600207" y="4324767"/>
              <a:ext cx="430591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31">
              <a:extLst>
                <a:ext uri="{FF2B5EF4-FFF2-40B4-BE49-F238E27FC236}">
                  <a16:creationId xmlns:a16="http://schemas.microsoft.com/office/drawing/2014/main" id="{D5AAAE40-ABB2-46F6-BE88-AC04F27859DF}"/>
                </a:ext>
              </a:extLst>
            </p:cNvPr>
            <p:cNvSpPr/>
            <p:nvPr/>
          </p:nvSpPr>
          <p:spPr>
            <a:xfrm>
              <a:off x="8582025" y="4233089"/>
              <a:ext cx="183356" cy="18335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Прямоугольник 13">
            <a:extLst>
              <a:ext uri="{FF2B5EF4-FFF2-40B4-BE49-F238E27FC236}">
                <a16:creationId xmlns:a16="http://schemas.microsoft.com/office/drawing/2014/main" id="{82D77304-5D85-426F-81B9-7AC1730E52A7}"/>
              </a:ext>
            </a:extLst>
          </p:cNvPr>
          <p:cNvSpPr/>
          <p:nvPr/>
        </p:nvSpPr>
        <p:spPr>
          <a:xfrm>
            <a:off x="4886872" y="5202398"/>
            <a:ext cx="75937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new alternative data sources</a:t>
            </a:r>
            <a:endParaRPr lang="ka-GE" sz="3000" spc="100" dirty="0">
              <a:solidFill>
                <a:srgbClr val="0080BD"/>
              </a:solidFill>
              <a:latin typeface="BPG Nino Mtavruli" panose="02000506000000020004" pitchFamily="2" charset="0"/>
              <a:cs typeface="Arial" panose="020B0604020202020204" pitchFamily="34" charset="0"/>
            </a:endParaRPr>
          </a:p>
          <a:p>
            <a:pPr algn="ctr"/>
            <a:endParaRPr lang="ka-GE" altLang="ru-RU" sz="3000" spc="100" dirty="0">
              <a:solidFill>
                <a:srgbClr val="0080BD"/>
              </a:solidFill>
              <a:latin typeface="BPG Nino Mtavruli" panose="02000506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22" name="Группа 32">
            <a:extLst>
              <a:ext uri="{FF2B5EF4-FFF2-40B4-BE49-F238E27FC236}">
                <a16:creationId xmlns:a16="http://schemas.microsoft.com/office/drawing/2014/main" id="{CFF58CE0-F118-4804-B74D-1BA80E9488C6}"/>
              </a:ext>
            </a:extLst>
          </p:cNvPr>
          <p:cNvGrpSpPr/>
          <p:nvPr/>
        </p:nvGrpSpPr>
        <p:grpSpPr>
          <a:xfrm>
            <a:off x="6646896" y="4782822"/>
            <a:ext cx="4305918" cy="183356"/>
            <a:chOff x="6600207" y="4233089"/>
            <a:chExt cx="4305918" cy="183356"/>
          </a:xfrm>
        </p:grpSpPr>
        <p:cxnSp>
          <p:nvCxnSpPr>
            <p:cNvPr id="23" name="Прямая соединительная линия 29">
              <a:extLst>
                <a:ext uri="{FF2B5EF4-FFF2-40B4-BE49-F238E27FC236}">
                  <a16:creationId xmlns:a16="http://schemas.microsoft.com/office/drawing/2014/main" id="{22E37178-26E7-4F2A-A363-11DF826A1E5C}"/>
                </a:ext>
              </a:extLst>
            </p:cNvPr>
            <p:cNvCxnSpPr/>
            <p:nvPr/>
          </p:nvCxnSpPr>
          <p:spPr>
            <a:xfrm>
              <a:off x="6600207" y="4324767"/>
              <a:ext cx="430591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31">
              <a:extLst>
                <a:ext uri="{FF2B5EF4-FFF2-40B4-BE49-F238E27FC236}">
                  <a16:creationId xmlns:a16="http://schemas.microsoft.com/office/drawing/2014/main" id="{E12CB5EF-8EE0-4CF6-9372-3B9BC1A4CB39}"/>
                </a:ext>
              </a:extLst>
            </p:cNvPr>
            <p:cNvSpPr/>
            <p:nvPr/>
          </p:nvSpPr>
          <p:spPr>
            <a:xfrm>
              <a:off x="8582025" y="4233089"/>
              <a:ext cx="183356" cy="18335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EFF533-4DC7-4FD8-B76A-0BFC5516B272}"/>
              </a:ext>
            </a:extLst>
          </p:cNvPr>
          <p:cNvGrpSpPr/>
          <p:nvPr/>
        </p:nvGrpSpPr>
        <p:grpSpPr>
          <a:xfrm>
            <a:off x="1334182" y="5627449"/>
            <a:ext cx="15462476" cy="4025246"/>
            <a:chOff x="1334182" y="5830652"/>
            <a:chExt cx="15462476" cy="4025246"/>
          </a:xfrm>
        </p:grpSpPr>
        <p:grpSp>
          <p:nvGrpSpPr>
            <p:cNvPr id="26" name="Группа 26">
              <a:extLst>
                <a:ext uri="{FF2B5EF4-FFF2-40B4-BE49-F238E27FC236}">
                  <a16:creationId xmlns:a16="http://schemas.microsoft.com/office/drawing/2014/main" id="{DD0BBDE1-A374-4D00-9DD9-B58A03CE16CD}"/>
                </a:ext>
              </a:extLst>
            </p:cNvPr>
            <p:cNvGrpSpPr/>
            <p:nvPr/>
          </p:nvGrpSpPr>
          <p:grpSpPr>
            <a:xfrm>
              <a:off x="5022677" y="6400341"/>
              <a:ext cx="3358419" cy="3455557"/>
              <a:chOff x="6958744" y="5858306"/>
              <a:chExt cx="3358419" cy="3455557"/>
            </a:xfrm>
          </p:grpSpPr>
          <p:grpSp>
            <p:nvGrpSpPr>
              <p:cNvPr id="46" name="Группа 16">
                <a:extLst>
                  <a:ext uri="{FF2B5EF4-FFF2-40B4-BE49-F238E27FC236}">
                    <a16:creationId xmlns:a16="http://schemas.microsoft.com/office/drawing/2014/main" id="{76AB6800-5CA0-4715-931E-1C3C55F6D21A}"/>
                  </a:ext>
                </a:extLst>
              </p:cNvPr>
              <p:cNvGrpSpPr/>
              <p:nvPr/>
            </p:nvGrpSpPr>
            <p:grpSpPr>
              <a:xfrm>
                <a:off x="6958744" y="5858306"/>
                <a:ext cx="3123469" cy="3455557"/>
                <a:chOff x="6958744" y="5858306"/>
                <a:chExt cx="3123469" cy="3455557"/>
              </a:xfrm>
            </p:grpSpPr>
            <p:pic>
              <p:nvPicPr>
                <p:cNvPr id="48" name="Picture 9">
                  <a:extLst>
                    <a:ext uri="{FF2B5EF4-FFF2-40B4-BE49-F238E27FC236}">
                      <a16:creationId xmlns:a16="http://schemas.microsoft.com/office/drawing/2014/main" id="{827128B0-A55C-4437-AFD2-C5EBD1931E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07238" y="6342063"/>
                  <a:ext cx="2974975" cy="2971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Овал 15">
                  <a:extLst>
                    <a:ext uri="{FF2B5EF4-FFF2-40B4-BE49-F238E27FC236}">
                      <a16:creationId xmlns:a16="http://schemas.microsoft.com/office/drawing/2014/main" id="{49E7A808-C249-49E3-BB53-E610AF7250FA}"/>
                    </a:ext>
                  </a:extLst>
                </p:cNvPr>
                <p:cNvSpPr/>
                <p:nvPr/>
              </p:nvSpPr>
              <p:spPr>
                <a:xfrm rot="1587494">
                  <a:off x="6958744" y="5858306"/>
                  <a:ext cx="374157" cy="169738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7" name="Oval 10">
                <a:extLst>
                  <a:ext uri="{FF2B5EF4-FFF2-40B4-BE49-F238E27FC236}">
                    <a16:creationId xmlns:a16="http://schemas.microsoft.com/office/drawing/2014/main" id="{29EF815E-FBF6-4284-8083-ACC3040E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0088" y="6035675"/>
                <a:ext cx="3267075" cy="3267075"/>
              </a:xfrm>
              <a:prstGeom prst="ellipse">
                <a:avLst/>
              </a:prstGeom>
              <a:noFill/>
              <a:ln w="34925" cap="rnd">
                <a:solidFill>
                  <a:srgbClr val="0080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3931F1-08F9-44E5-8D76-F692AABC9268}"/>
                </a:ext>
              </a:extLst>
            </p:cNvPr>
            <p:cNvGrpSpPr/>
            <p:nvPr/>
          </p:nvGrpSpPr>
          <p:grpSpPr>
            <a:xfrm>
              <a:off x="1334182" y="5830652"/>
              <a:ext cx="15462476" cy="4003347"/>
              <a:chOff x="1334182" y="5874193"/>
              <a:chExt cx="15462476" cy="4003347"/>
            </a:xfrm>
          </p:grpSpPr>
          <p:grpSp>
            <p:nvGrpSpPr>
              <p:cNvPr id="28" name="Группа 25">
                <a:extLst>
                  <a:ext uri="{FF2B5EF4-FFF2-40B4-BE49-F238E27FC236}">
                    <a16:creationId xmlns:a16="http://schemas.microsoft.com/office/drawing/2014/main" id="{227BBD82-7DF5-4FC0-ACCB-B23234D8E19F}"/>
                  </a:ext>
                </a:extLst>
              </p:cNvPr>
              <p:cNvGrpSpPr/>
              <p:nvPr/>
            </p:nvGrpSpPr>
            <p:grpSpPr>
              <a:xfrm>
                <a:off x="14040758" y="5874193"/>
                <a:ext cx="2755900" cy="2597150"/>
                <a:chOff x="11634788" y="5700713"/>
                <a:chExt cx="2755900" cy="2597150"/>
              </a:xfrm>
            </p:grpSpPr>
            <p:pic>
              <p:nvPicPr>
                <p:cNvPr id="44" name="Picture 5">
                  <a:extLst>
                    <a:ext uri="{FF2B5EF4-FFF2-40B4-BE49-F238E27FC236}">
                      <a16:creationId xmlns:a16="http://schemas.microsoft.com/office/drawing/2014/main" id="{7913482B-020C-4E12-9E2E-4C4A9D9EAE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49088" y="6022975"/>
                  <a:ext cx="2641600" cy="2274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Oval 6">
                  <a:extLst>
                    <a:ext uri="{FF2B5EF4-FFF2-40B4-BE49-F238E27FC236}">
                      <a16:creationId xmlns:a16="http://schemas.microsoft.com/office/drawing/2014/main" id="{67884FA5-FF54-4FDF-921F-8ED88FC5F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4788" y="5700713"/>
                  <a:ext cx="2536825" cy="2536825"/>
                </a:xfrm>
                <a:prstGeom prst="ellipse">
                  <a:avLst/>
                </a:prstGeom>
                <a:noFill/>
                <a:ln w="34925" cap="rnd">
                  <a:solidFill>
                    <a:srgbClr val="0080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29" name="Группа 23">
                <a:extLst>
                  <a:ext uri="{FF2B5EF4-FFF2-40B4-BE49-F238E27FC236}">
                    <a16:creationId xmlns:a16="http://schemas.microsoft.com/office/drawing/2014/main" id="{421EF5A9-D97E-4EC7-AB1F-BCBD4291A6C5}"/>
                  </a:ext>
                </a:extLst>
              </p:cNvPr>
              <p:cNvGrpSpPr/>
              <p:nvPr/>
            </p:nvGrpSpPr>
            <p:grpSpPr>
              <a:xfrm>
                <a:off x="1334182" y="5946765"/>
                <a:ext cx="2536825" cy="2536825"/>
                <a:chOff x="3186113" y="5700713"/>
                <a:chExt cx="2536825" cy="2536825"/>
              </a:xfrm>
            </p:grpSpPr>
            <p:pic>
              <p:nvPicPr>
                <p:cNvPr id="42" name="Picture 7">
                  <a:extLst>
                    <a:ext uri="{FF2B5EF4-FFF2-40B4-BE49-F238E27FC236}">
                      <a16:creationId xmlns:a16="http://schemas.microsoft.com/office/drawing/2014/main" id="{28E521D7-87F6-44B5-BDFA-DBF8E01432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22625" y="6100763"/>
                  <a:ext cx="2470150" cy="174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Oval 8">
                  <a:extLst>
                    <a:ext uri="{FF2B5EF4-FFF2-40B4-BE49-F238E27FC236}">
                      <a16:creationId xmlns:a16="http://schemas.microsoft.com/office/drawing/2014/main" id="{5C200A21-04B4-4AB4-8910-B01C071A3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86113" y="5700713"/>
                  <a:ext cx="2536825" cy="2536825"/>
                </a:xfrm>
                <a:prstGeom prst="ellipse">
                  <a:avLst/>
                </a:prstGeom>
                <a:noFill/>
                <a:ln w="34925" cap="rnd">
                  <a:solidFill>
                    <a:srgbClr val="0080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CE358C2-9666-4251-9D06-DD566068FD6F}"/>
                  </a:ext>
                </a:extLst>
              </p:cNvPr>
              <p:cNvGrpSpPr/>
              <p:nvPr/>
            </p:nvGrpSpPr>
            <p:grpSpPr>
              <a:xfrm>
                <a:off x="3766887" y="7735855"/>
                <a:ext cx="1349375" cy="297610"/>
                <a:chOff x="-667688" y="3754240"/>
                <a:chExt cx="1349375" cy="297610"/>
              </a:xfrm>
            </p:grpSpPr>
            <p:sp>
              <p:nvSpPr>
                <p:cNvPr id="40" name="Line 11">
                  <a:extLst>
                    <a:ext uri="{FF2B5EF4-FFF2-40B4-BE49-F238E27FC236}">
                      <a16:creationId xmlns:a16="http://schemas.microsoft.com/office/drawing/2014/main" id="{2AB8B21C-3F10-49C8-A488-5F80E171BF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667688" y="3804834"/>
                  <a:ext cx="1349375" cy="198438"/>
                </a:xfrm>
                <a:prstGeom prst="line">
                  <a:avLst/>
                </a:prstGeom>
                <a:noFill/>
                <a:ln w="34925" cap="rnd">
                  <a:solidFill>
                    <a:srgbClr val="0080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1" name="Oval 13">
                  <a:extLst>
                    <a:ext uri="{FF2B5EF4-FFF2-40B4-BE49-F238E27FC236}">
                      <a16:creationId xmlns:a16="http://schemas.microsoft.com/office/drawing/2014/main" id="{85D647A1-7C04-49D4-9011-F40283992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31112" y="3754240"/>
                  <a:ext cx="299662" cy="29761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80B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48BCBE7-568E-4477-AA57-FD2FAD3293D6}"/>
                  </a:ext>
                </a:extLst>
              </p:cNvPr>
              <p:cNvGrpSpPr/>
              <p:nvPr/>
            </p:nvGrpSpPr>
            <p:grpSpPr>
              <a:xfrm>
                <a:off x="12814561" y="7731999"/>
                <a:ext cx="1349375" cy="297610"/>
                <a:chOff x="3974162" y="3754240"/>
                <a:chExt cx="1349375" cy="297610"/>
              </a:xfrm>
            </p:grpSpPr>
            <p:sp>
              <p:nvSpPr>
                <p:cNvPr id="38" name="Line 12">
                  <a:extLst>
                    <a:ext uri="{FF2B5EF4-FFF2-40B4-BE49-F238E27FC236}">
                      <a16:creationId xmlns:a16="http://schemas.microsoft.com/office/drawing/2014/main" id="{967437A8-4B67-4102-8939-19390FDB7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74162" y="3811184"/>
                  <a:ext cx="1349375" cy="200025"/>
                </a:xfrm>
                <a:prstGeom prst="line">
                  <a:avLst/>
                </a:prstGeom>
                <a:noFill/>
                <a:ln w="34925" cap="rnd">
                  <a:solidFill>
                    <a:srgbClr val="0080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" name="Oval 13">
                  <a:extLst>
                    <a:ext uri="{FF2B5EF4-FFF2-40B4-BE49-F238E27FC236}">
                      <a16:creationId xmlns:a16="http://schemas.microsoft.com/office/drawing/2014/main" id="{8053593B-A572-4403-A984-3AEC1C7CB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2356" y="3754240"/>
                  <a:ext cx="299662" cy="29761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80B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6B11B9D-1DD6-45DF-AB11-0E2DBA280AC5}"/>
                  </a:ext>
                </a:extLst>
              </p:cNvPr>
              <p:cNvGrpSpPr/>
              <p:nvPr/>
            </p:nvGrpSpPr>
            <p:grpSpPr>
              <a:xfrm>
                <a:off x="9637481" y="6610465"/>
                <a:ext cx="3421117" cy="3267075"/>
                <a:chOff x="9506855" y="6537893"/>
                <a:chExt cx="3421117" cy="3267075"/>
              </a:xfrm>
            </p:grpSpPr>
            <p:pic>
              <p:nvPicPr>
                <p:cNvPr id="36" name="Picture 2" descr="big data-áá¡ á¡á£á áááá¡ á¨ááááá">
                  <a:extLst>
                    <a:ext uri="{FF2B5EF4-FFF2-40B4-BE49-F238E27FC236}">
                      <a16:creationId xmlns:a16="http://schemas.microsoft.com/office/drawing/2014/main" id="{A0ABC50D-B07E-4EAA-AB9D-5F380EA9DE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06855" y="6977560"/>
                  <a:ext cx="3421117" cy="2417589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Oval 10">
                  <a:extLst>
                    <a:ext uri="{FF2B5EF4-FFF2-40B4-BE49-F238E27FC236}">
                      <a16:creationId xmlns:a16="http://schemas.microsoft.com/office/drawing/2014/main" id="{B3BA7D6B-872A-4628-9503-F3F63BD2DA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1979" y="6537893"/>
                  <a:ext cx="3267075" cy="3267075"/>
                </a:xfrm>
                <a:prstGeom prst="ellipse">
                  <a:avLst/>
                </a:prstGeom>
                <a:noFill/>
                <a:ln w="34925" cap="rnd">
                  <a:solidFill>
                    <a:srgbClr val="0080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CE5F64D-CEBC-40EC-B597-6B3605C6D766}"/>
                  </a:ext>
                </a:extLst>
              </p:cNvPr>
              <p:cNvGrpSpPr/>
              <p:nvPr/>
            </p:nvGrpSpPr>
            <p:grpSpPr>
              <a:xfrm rot="21167860">
                <a:off x="8358157" y="8219900"/>
                <a:ext cx="1349375" cy="297610"/>
                <a:chOff x="-667688" y="3754240"/>
                <a:chExt cx="1349375" cy="297610"/>
              </a:xfrm>
            </p:grpSpPr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6F458126-AEFF-4155-93B2-F03FE8289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667688" y="3804834"/>
                  <a:ext cx="1349375" cy="198438"/>
                </a:xfrm>
                <a:prstGeom prst="line">
                  <a:avLst/>
                </a:prstGeom>
                <a:noFill/>
                <a:ln w="34925" cap="rnd">
                  <a:solidFill>
                    <a:srgbClr val="0080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5" name="Oval 13">
                  <a:extLst>
                    <a:ext uri="{FF2B5EF4-FFF2-40B4-BE49-F238E27FC236}">
                      <a16:creationId xmlns:a16="http://schemas.microsoft.com/office/drawing/2014/main" id="{04DF95C9-44BC-42AE-8AC1-C790D491F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31112" y="3754240"/>
                  <a:ext cx="299662" cy="29761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80B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020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4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g data-áá¡ á¡á£á áááá¡ á¨ááááá">
            <a:extLst>
              <a:ext uri="{FF2B5EF4-FFF2-40B4-BE49-F238E27FC236}">
                <a16:creationId xmlns:a16="http://schemas.microsoft.com/office/drawing/2014/main" id="{844AD97D-D4B5-4359-8E36-29C3BB368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001" y="4919640"/>
            <a:ext cx="7532850" cy="5323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1189122" y="225323"/>
            <a:ext cx="152131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5000" b="1" spc="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related to the Big Data solutions</a:t>
            </a:r>
          </a:p>
        </p:txBody>
      </p:sp>
      <p:grpSp>
        <p:nvGrpSpPr>
          <p:cNvPr id="2" name="Группа 6">
            <a:extLst>
              <a:ext uri="{FF2B5EF4-FFF2-40B4-BE49-F238E27FC236}">
                <a16:creationId xmlns:a16="http://schemas.microsoft.com/office/drawing/2014/main" id="{399F3F94-2ECF-428C-8CAE-B74CF7386FBD}"/>
              </a:ext>
            </a:extLst>
          </p:cNvPr>
          <p:cNvGrpSpPr/>
          <p:nvPr/>
        </p:nvGrpSpPr>
        <p:grpSpPr>
          <a:xfrm>
            <a:off x="0" y="1118588"/>
            <a:ext cx="17556163" cy="1585314"/>
            <a:chOff x="0" y="1118588"/>
            <a:chExt cx="17556163" cy="158531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D7F3FD3-50DA-4EDE-8A34-5CDC5371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4" name="Группа 5">
              <a:extLst>
                <a:ext uri="{FF2B5EF4-FFF2-40B4-BE49-F238E27FC236}">
                  <a16:creationId xmlns:a16="http://schemas.microsoft.com/office/drawing/2014/main" id="{0DC75D09-3664-4B0F-96EF-C093D7E11A51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251D49A6-2B0D-4594-B56D-FD0704634947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3DF3E48A-B68B-4DB7-A5BF-4F50A4558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40218A1-427D-458C-9D6D-9A5189932A3A}"/>
              </a:ext>
            </a:extLst>
          </p:cNvPr>
          <p:cNvSpPr/>
          <p:nvPr/>
        </p:nvSpPr>
        <p:spPr>
          <a:xfrm>
            <a:off x="793749" y="3204575"/>
            <a:ext cx="16257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Georgia is a Member of the Global Working Group on Big Data for Official Statistics, created by the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UNSC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Georgia is a Member of the UN Expert Group on Migration statistics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B5874-E8D6-41A7-9259-71619E079ADC}"/>
              </a:ext>
            </a:extLst>
          </p:cNvPr>
          <p:cNvSpPr/>
          <p:nvPr/>
        </p:nvSpPr>
        <p:spPr>
          <a:xfrm>
            <a:off x="2318705" y="4888792"/>
            <a:ext cx="808004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lnSpc>
                <a:spcPct val="125000"/>
              </a:lnSpc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Estimate population by age and sex at the municipality level;</a:t>
            </a:r>
          </a:p>
          <a:p>
            <a:pPr marL="342900" marR="0" indent="-342900">
              <a:lnSpc>
                <a:spcPct val="125000"/>
              </a:lnSpc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Internal migration – available annually;</a:t>
            </a:r>
          </a:p>
          <a:p>
            <a:pPr marL="342900" marR="0" indent="-342900">
              <a:lnSpc>
                <a:spcPct val="125000"/>
              </a:lnSpc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Estimate different forms of 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migration in 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 time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indent="-342900">
              <a:lnSpc>
                <a:spcPct val="125000"/>
              </a:lnSpc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Domestic tourism</a:t>
            </a:r>
            <a:endParaRPr lang="en-US" sz="2400" kern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15C2AA-8224-416C-92EE-84EBE27944C6}"/>
              </a:ext>
            </a:extLst>
          </p:cNvPr>
          <p:cNvSpPr/>
          <p:nvPr/>
        </p:nvSpPr>
        <p:spPr>
          <a:xfrm>
            <a:off x="813548" y="2507880"/>
            <a:ext cx="10115721" cy="615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25000"/>
              </a:lnSpc>
              <a:spcBef>
                <a:spcPts val="400"/>
              </a:spcBef>
              <a:spcAft>
                <a:spcPts val="800"/>
              </a:spcAft>
            </a:pPr>
            <a:r>
              <a:rPr lang="en-US" sz="3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Membership</a:t>
            </a:r>
            <a:endParaRPr lang="en-US" sz="3000" b="1" kern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DD5BF0-AE4E-4E57-947C-C2436072AC27}"/>
              </a:ext>
            </a:extLst>
          </p:cNvPr>
          <p:cNvSpPr/>
          <p:nvPr/>
        </p:nvSpPr>
        <p:spPr>
          <a:xfrm>
            <a:off x="793748" y="4154246"/>
            <a:ext cx="1676082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25000"/>
              </a:lnSpc>
              <a:spcBef>
                <a:spcPts val="400"/>
              </a:spcBef>
              <a:spcAft>
                <a:spcPts val="800"/>
              </a:spcAft>
            </a:pPr>
            <a:r>
              <a:rPr lang="en-US" sz="3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Measuring human mobility with the use of 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Mobile Phone Data (MPD) </a:t>
            </a:r>
            <a:r>
              <a:rPr lang="en-US" sz="3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make it possible to: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8027572-86C8-4D76-94FA-B69171A3483A}"/>
              </a:ext>
            </a:extLst>
          </p:cNvPr>
          <p:cNvSpPr txBox="1">
            <a:spLocks/>
          </p:cNvSpPr>
          <p:nvPr/>
        </p:nvSpPr>
        <p:spPr>
          <a:xfrm>
            <a:off x="304944" y="8722355"/>
            <a:ext cx="16844131" cy="1027426"/>
          </a:xfrm>
          <a:prstGeom prst="rect">
            <a:avLst/>
          </a:prstGeom>
        </p:spPr>
        <p:txBody>
          <a:bodyPr>
            <a:normAutofit/>
          </a:bodyPr>
          <a:lstStyle>
            <a:lvl1pPr marL="329184" indent="-329184" algn="l" defTabSz="1316736" rtl="0" eaLnBrk="1" latinLnBrk="0" hangingPunct="1">
              <a:lnSpc>
                <a:spcPct val="90000"/>
              </a:lnSpc>
              <a:spcBef>
                <a:spcPts val="1440"/>
              </a:spcBef>
              <a:buFont typeface="Arial" panose="020B0604020202020204" pitchFamily="34" charset="0"/>
              <a:buChar char="•"/>
              <a:defRPr sz="4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7552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3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45920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656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1024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9392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37760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96128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6089" y="8303599"/>
            <a:ext cx="17458421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ü"/>
            </a:pP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24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ü"/>
            </a:pP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recourses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7308" y="7560519"/>
            <a:ext cx="32443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505"/>
              </a:spcBef>
              <a:spcAft>
                <a:spcPts val="505"/>
              </a:spcAft>
            </a:pPr>
            <a:r>
              <a:rPr lang="en-US" sz="4500" b="1" spc="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en-US" sz="2800" b="1" spc="84" dirty="0">
                <a:solidFill>
                  <a:srgbClr val="FF0000"/>
                </a:solidFill>
                <a:latin typeface="BPG Nino Mtavruli" panose="02000506000000020004" pitchFamily="2" charset="0"/>
              </a:rPr>
              <a:t>:</a:t>
            </a:r>
          </a:p>
        </p:txBody>
      </p:sp>
      <p:pic>
        <p:nvPicPr>
          <p:cNvPr id="21" name="Picture 2" descr="mobile network-ის სურათის შედეგი">
            <a:extLst>
              <a:ext uri="{FF2B5EF4-FFF2-40B4-BE49-F238E27FC236}">
                <a16:creationId xmlns:a16="http://schemas.microsoft.com/office/drawing/2014/main" id="{9803B943-B5A4-47C6-938F-3D3C05B1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" y="4839703"/>
            <a:ext cx="2220773" cy="22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gncc logo-ის სურათის შედეგი">
            <a:extLst>
              <a:ext uri="{FF2B5EF4-FFF2-40B4-BE49-F238E27FC236}">
                <a16:creationId xmlns:a16="http://schemas.microsoft.com/office/drawing/2014/main" id="{D48867DD-DE82-4B5E-A21C-256BF51B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52" y="7390460"/>
            <a:ext cx="3187409" cy="1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1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can Data | PDI CStore Essenti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643" y="5638800"/>
            <a:ext cx="5620222" cy="42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grpSp>
        <p:nvGrpSpPr>
          <p:cNvPr id="62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30705"/>
            <a:ext cx="17556163" cy="1585314"/>
            <a:chOff x="0" y="1118588"/>
            <a:chExt cx="17556163" cy="1585314"/>
          </a:xfrm>
        </p:grpSpPr>
        <p:pic>
          <p:nvPicPr>
            <p:cNvPr id="63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64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65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6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7" name="Прямоугольник 12">
            <a:extLst>
              <a:ext uri="{FF2B5EF4-FFF2-40B4-BE49-F238E27FC236}">
                <a16:creationId xmlns:a16="http://schemas.microsoft.com/office/drawing/2014/main" id="{FBE03BAF-A14A-4940-9E09-4B606B9547CC}"/>
              </a:ext>
            </a:extLst>
          </p:cNvPr>
          <p:cNvSpPr/>
          <p:nvPr/>
        </p:nvSpPr>
        <p:spPr>
          <a:xfrm>
            <a:off x="1756467" y="178539"/>
            <a:ext cx="145530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5000" b="1" spc="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altLang="en-US" sz="5000" b="1" spc="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alternative data source in Price </a:t>
            </a:r>
            <a:r>
              <a:rPr lang="en-US" altLang="en-US" sz="5000" b="1" spc="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endParaRPr lang="en-US" altLang="en-US" sz="5000" b="1" spc="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45972" y="2612347"/>
            <a:ext cx="59450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500" b="1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 Data </a:t>
            </a:r>
            <a:r>
              <a:rPr lang="en-US" sz="4500" b="1" spc="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CPI </a:t>
            </a:r>
            <a:endParaRPr lang="en-US" altLang="en-US" sz="4500" b="1" spc="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27128B0-A55C-4437-AFD2-C5EBD193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5942"/>
            <a:ext cx="3727852" cy="372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6039" y="8136762"/>
            <a:ext cx="17458421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 to the data</a:t>
            </a:r>
            <a:r>
              <a:rPr lang="ka-GE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Stability, periodicity</a:t>
            </a:r>
            <a:endParaRPr lang="en-US" sz="2400" spc="100" dirty="0" smtClean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communication</a:t>
            </a:r>
          </a:p>
          <a:p>
            <a:pPr marL="342900" indent="-3429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endParaRPr lang="en-US" sz="2400" spc="100" dirty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039" y="7302324"/>
            <a:ext cx="32443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505"/>
              </a:spcBef>
              <a:spcAft>
                <a:spcPts val="505"/>
              </a:spcAft>
            </a:pPr>
            <a:r>
              <a:rPr lang="en-US" sz="4500" b="1" spc="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en-US" sz="2800" b="1" spc="84" dirty="0">
                <a:solidFill>
                  <a:srgbClr val="FF0000"/>
                </a:solidFill>
                <a:latin typeface="BPG Nino Mtavruli" panose="02000506000000020004" pitchFamily="2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045972" y="3507834"/>
            <a:ext cx="13277851" cy="405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started with negotiation between </a:t>
            </a:r>
            <a:r>
              <a:rPr lang="en-US" sz="2400" spc="100" dirty="0" err="1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Geostat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retailers, 2019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spc="100" dirty="0" smtClean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2020,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 chains agreed to provide data on a monthly basis.</a:t>
            </a:r>
          </a:p>
          <a:p>
            <a:pPr marL="342900" indent="-342900" algn="just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 was obtained for food, beverages and some hygienic products, for 6 major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</a:p>
          <a:p>
            <a:pPr marL="342900" indent="-342900" algn="just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assistant  from IMF, starting from 2021</a:t>
            </a:r>
            <a:endParaRPr lang="en-US" sz="2400" spc="100" dirty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SD for International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Program,2021</a:t>
            </a:r>
          </a:p>
          <a:p>
            <a:pPr marL="342900" indent="-342900" algn="just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 for update of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basket, 2023</a:t>
            </a:r>
            <a:endParaRPr lang="en-US" sz="2400" spc="100" dirty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grpSp>
        <p:nvGrpSpPr>
          <p:cNvPr id="62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30705"/>
            <a:ext cx="17556163" cy="1585314"/>
            <a:chOff x="0" y="1118588"/>
            <a:chExt cx="17556163" cy="1585314"/>
          </a:xfrm>
        </p:grpSpPr>
        <p:pic>
          <p:nvPicPr>
            <p:cNvPr id="63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64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65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6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7" name="Прямоугольник 12">
            <a:extLst>
              <a:ext uri="{FF2B5EF4-FFF2-40B4-BE49-F238E27FC236}">
                <a16:creationId xmlns:a16="http://schemas.microsoft.com/office/drawing/2014/main" id="{FBE03BAF-A14A-4940-9E09-4B606B9547CC}"/>
              </a:ext>
            </a:extLst>
          </p:cNvPr>
          <p:cNvSpPr/>
          <p:nvPr/>
        </p:nvSpPr>
        <p:spPr>
          <a:xfrm>
            <a:off x="1756467" y="178539"/>
            <a:ext cx="145530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5000" b="1" spc="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altLang="en-US" sz="5000" b="1" spc="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alternative data source in Price </a:t>
            </a:r>
            <a:r>
              <a:rPr lang="en-US" altLang="en-US" sz="5000" b="1" spc="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endParaRPr lang="en-US" altLang="en-US" sz="5000" b="1" spc="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75051" y="2582197"/>
            <a:ext cx="89396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500" b="1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scraping for price statistics</a:t>
            </a:r>
            <a:endParaRPr lang="en-US" altLang="en-US" sz="4500" b="1" spc="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7">
            <a:extLst>
              <a:ext uri="{FF2B5EF4-FFF2-40B4-BE49-F238E27FC236}">
                <a16:creationId xmlns:a16="http://schemas.microsoft.com/office/drawing/2014/main" id="{28E521D7-87F6-44B5-BDFA-DBF8E014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9" y="3979601"/>
            <a:ext cx="3385862" cy="238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3301" y="3517426"/>
            <a:ext cx="15041562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started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2018 with the aim to develop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RPPI</a:t>
            </a:r>
          </a:p>
          <a:p>
            <a:pPr marL="457200" indent="-4572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scraping is the only method of data collection for this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endParaRPr lang="en-US" sz="2400" spc="100" dirty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Google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Chrome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to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software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Technical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 from IMF, starting from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marL="457200" indent="-457200">
              <a:lnSpc>
                <a:spcPct val="150000"/>
              </a:lnSpc>
              <a:spcBef>
                <a:spcPts val="505"/>
              </a:spcBef>
              <a:spcAft>
                <a:spcPts val="505"/>
              </a:spcAft>
              <a:buFont typeface="Wingdings" panose="05000000000000000000" pitchFamily="2" charset="2"/>
              <a:buChar char="q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scraping is increasingly used also for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CPI</a:t>
            </a:r>
            <a:endParaRPr lang="en-US" sz="2400" spc="100" dirty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9889" y="7487879"/>
            <a:ext cx="32443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505"/>
              </a:spcBef>
              <a:spcAft>
                <a:spcPts val="505"/>
              </a:spcAft>
            </a:pPr>
            <a:r>
              <a:rPr lang="en-US" sz="4500" b="1" spc="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en-US" sz="2800" b="1" spc="84" dirty="0">
                <a:solidFill>
                  <a:srgbClr val="FF0000"/>
                </a:solidFill>
                <a:latin typeface="BPG Nino Mtavruli" panose="02000506000000020004" pitchFamily="2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903288" y="8357176"/>
            <a:ext cx="14927262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223" indent="-412223">
              <a:spcBef>
                <a:spcPts val="505"/>
              </a:spcBef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</a:t>
            </a:r>
            <a:r>
              <a:rPr lang="en-US" sz="2400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websites </a:t>
            </a:r>
          </a:p>
          <a:p>
            <a:pPr marL="412223" indent="-412223">
              <a:spcBef>
                <a:spcPts val="505"/>
              </a:spcBef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n-US" sz="2400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personnel Skills</a:t>
            </a:r>
            <a:endParaRPr lang="en-US" sz="2400" spc="100" dirty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What is Web Scraping? | Practical Uses &amp; Method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082" y="6440996"/>
            <a:ext cx="6447632" cy="33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Create an IT Strate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683" y="2406991"/>
            <a:ext cx="5122436" cy="242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21">
            <a:extLst>
              <a:ext uri="{FF2B5EF4-FFF2-40B4-BE49-F238E27FC236}">
                <a16:creationId xmlns:a16="http://schemas.microsoft.com/office/drawing/2014/main" id="{39677247-D1F8-42F9-A58D-F137856C206A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46A5B70F-1E95-4223-A226-A223BCB6BAE1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8D9A3B-0242-48E7-A757-928903FFE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573514" y="350832"/>
            <a:ext cx="164075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5000" b="1" spc="2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New Strategy of NSS of Georgia</a:t>
            </a:r>
            <a:endParaRPr lang="ka-GE" sz="5000" b="1" spc="200" dirty="0">
              <a:solidFill>
                <a:schemeClr val="bg1"/>
              </a:solidFill>
              <a:latin typeface="BPG Nino Mtavruli" panose="02000506000000020004" pitchFamily="2" charset="0"/>
              <a:cs typeface="Times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200BC-142E-4B27-9E83-C5BAA0777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14" y="3317665"/>
            <a:ext cx="6370153" cy="4762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01858">
            <a:off x="1125953" y="7049822"/>
            <a:ext cx="2115484" cy="721951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A6B6113E-04C4-4439-9E78-FAA831FC5D83}"/>
              </a:ext>
            </a:extLst>
          </p:cNvPr>
          <p:cNvSpPr>
            <a:spLocks/>
          </p:cNvSpPr>
          <p:nvPr/>
        </p:nvSpPr>
        <p:spPr bwMode="auto">
          <a:xfrm>
            <a:off x="7948040" y="4830544"/>
            <a:ext cx="2408238" cy="2647950"/>
          </a:xfrm>
          <a:custGeom>
            <a:avLst/>
            <a:gdLst>
              <a:gd name="T0" fmla="*/ 94 w 781"/>
              <a:gd name="T1" fmla="*/ 0 h 858"/>
              <a:gd name="T2" fmla="*/ 0 w 781"/>
              <a:gd name="T3" fmla="*/ 93 h 858"/>
              <a:gd name="T4" fmla="*/ 0 w 781"/>
              <a:gd name="T5" fmla="*/ 764 h 858"/>
              <a:gd name="T6" fmla="*/ 94 w 781"/>
              <a:gd name="T7" fmla="*/ 858 h 858"/>
              <a:gd name="T8" fmla="*/ 688 w 781"/>
              <a:gd name="T9" fmla="*/ 858 h 858"/>
              <a:gd name="T10" fmla="*/ 781 w 781"/>
              <a:gd name="T11" fmla="*/ 764 h 858"/>
              <a:gd name="T12" fmla="*/ 781 w 781"/>
              <a:gd name="T13" fmla="*/ 93 h 858"/>
              <a:gd name="T14" fmla="*/ 688 w 781"/>
              <a:gd name="T15" fmla="*/ 0 h 858"/>
              <a:gd name="T16" fmla="*/ 94 w 781"/>
              <a:gd name="T17" fmla="*/ 0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81" h="858">
                <a:moveTo>
                  <a:pt x="94" y="0"/>
                </a:moveTo>
                <a:cubicBezTo>
                  <a:pt x="94" y="0"/>
                  <a:pt x="0" y="0"/>
                  <a:pt x="0" y="93"/>
                </a:cubicBezTo>
                <a:cubicBezTo>
                  <a:pt x="0" y="764"/>
                  <a:pt x="0" y="764"/>
                  <a:pt x="0" y="764"/>
                </a:cubicBezTo>
                <a:cubicBezTo>
                  <a:pt x="0" y="764"/>
                  <a:pt x="0" y="858"/>
                  <a:pt x="94" y="858"/>
                </a:cubicBezTo>
                <a:cubicBezTo>
                  <a:pt x="688" y="858"/>
                  <a:pt x="688" y="858"/>
                  <a:pt x="688" y="858"/>
                </a:cubicBezTo>
                <a:cubicBezTo>
                  <a:pt x="688" y="858"/>
                  <a:pt x="781" y="858"/>
                  <a:pt x="781" y="764"/>
                </a:cubicBezTo>
                <a:cubicBezTo>
                  <a:pt x="781" y="93"/>
                  <a:pt x="781" y="93"/>
                  <a:pt x="781" y="93"/>
                </a:cubicBezTo>
                <a:cubicBezTo>
                  <a:pt x="781" y="93"/>
                  <a:pt x="781" y="0"/>
                  <a:pt x="688" y="0"/>
                </a:cubicBezTo>
                <a:lnTo>
                  <a:pt x="9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287068B8-4E96-4349-B91D-B91554C0E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957" y="5195669"/>
            <a:ext cx="876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600" b="0" i="0" u="none" strike="noStrike" cap="none" normalizeH="0" baseline="0" dirty="0">
                <a:ln>
                  <a:noFill/>
                </a:ln>
                <a:solidFill>
                  <a:srgbClr val="ECECEC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CF0E5A57-A4CA-4F99-81B9-F6B08B2BFD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0415" y="9634319"/>
            <a:ext cx="2519363" cy="0"/>
          </a:xfrm>
          <a:prstGeom prst="line">
            <a:avLst/>
          </a:prstGeom>
          <a:noFill/>
          <a:ln w="80963" cap="flat">
            <a:solidFill>
              <a:srgbClr val="0080B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60203A4-A8C4-472C-87C7-32AA7142D141}"/>
              </a:ext>
            </a:extLst>
          </p:cNvPr>
          <p:cNvSpPr>
            <a:spLocks/>
          </p:cNvSpPr>
          <p:nvPr/>
        </p:nvSpPr>
        <p:spPr bwMode="auto">
          <a:xfrm>
            <a:off x="11415457" y="4830544"/>
            <a:ext cx="2408238" cy="2647950"/>
          </a:xfrm>
          <a:custGeom>
            <a:avLst/>
            <a:gdLst>
              <a:gd name="T0" fmla="*/ 94 w 781"/>
              <a:gd name="T1" fmla="*/ 0 h 858"/>
              <a:gd name="T2" fmla="*/ 0 w 781"/>
              <a:gd name="T3" fmla="*/ 93 h 858"/>
              <a:gd name="T4" fmla="*/ 0 w 781"/>
              <a:gd name="T5" fmla="*/ 764 h 858"/>
              <a:gd name="T6" fmla="*/ 94 w 781"/>
              <a:gd name="T7" fmla="*/ 858 h 858"/>
              <a:gd name="T8" fmla="*/ 687 w 781"/>
              <a:gd name="T9" fmla="*/ 858 h 858"/>
              <a:gd name="T10" fmla="*/ 781 w 781"/>
              <a:gd name="T11" fmla="*/ 764 h 858"/>
              <a:gd name="T12" fmla="*/ 781 w 781"/>
              <a:gd name="T13" fmla="*/ 93 h 858"/>
              <a:gd name="T14" fmla="*/ 687 w 781"/>
              <a:gd name="T15" fmla="*/ 0 h 858"/>
              <a:gd name="T16" fmla="*/ 94 w 781"/>
              <a:gd name="T17" fmla="*/ 0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81" h="858">
                <a:moveTo>
                  <a:pt x="94" y="0"/>
                </a:moveTo>
                <a:cubicBezTo>
                  <a:pt x="94" y="0"/>
                  <a:pt x="0" y="0"/>
                  <a:pt x="0" y="93"/>
                </a:cubicBezTo>
                <a:cubicBezTo>
                  <a:pt x="0" y="764"/>
                  <a:pt x="0" y="764"/>
                  <a:pt x="0" y="764"/>
                </a:cubicBezTo>
                <a:cubicBezTo>
                  <a:pt x="0" y="764"/>
                  <a:pt x="0" y="858"/>
                  <a:pt x="94" y="858"/>
                </a:cubicBezTo>
                <a:cubicBezTo>
                  <a:pt x="687" y="858"/>
                  <a:pt x="687" y="858"/>
                  <a:pt x="687" y="858"/>
                </a:cubicBezTo>
                <a:cubicBezTo>
                  <a:pt x="687" y="858"/>
                  <a:pt x="781" y="858"/>
                  <a:pt x="781" y="764"/>
                </a:cubicBezTo>
                <a:cubicBezTo>
                  <a:pt x="781" y="93"/>
                  <a:pt x="781" y="93"/>
                  <a:pt x="781" y="93"/>
                </a:cubicBezTo>
                <a:cubicBezTo>
                  <a:pt x="781" y="93"/>
                  <a:pt x="781" y="0"/>
                  <a:pt x="687" y="0"/>
                </a:cubicBezTo>
                <a:lnTo>
                  <a:pt x="9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A7A9C2-9E99-44A6-8861-339FD0BFF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0820" y="5195669"/>
            <a:ext cx="876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600" b="0" i="0" u="none" strike="noStrike" cap="none" normalizeH="0" baseline="0" dirty="0">
                <a:ln>
                  <a:noFill/>
                </a:ln>
                <a:solidFill>
                  <a:srgbClr val="ECECEC"/>
                </a:solidFill>
                <a:effectLst/>
                <a:latin typeface="Calibri" panose="020F0502020204030204" pitchFamily="34" charset="0"/>
              </a:rPr>
              <a:t>2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7EADB2B0-B494-4AF4-A085-0E236580A7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51165" y="9634319"/>
            <a:ext cx="2522538" cy="0"/>
          </a:xfrm>
          <a:prstGeom prst="line">
            <a:avLst/>
          </a:prstGeom>
          <a:noFill/>
          <a:ln w="80963" cap="flat">
            <a:solidFill>
              <a:srgbClr val="0080B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8280E3E-BC2C-43F4-A589-A3D74FB4497C}"/>
              </a:ext>
            </a:extLst>
          </p:cNvPr>
          <p:cNvSpPr>
            <a:spLocks/>
          </p:cNvSpPr>
          <p:nvPr/>
        </p:nvSpPr>
        <p:spPr bwMode="auto">
          <a:xfrm>
            <a:off x="14874620" y="4830544"/>
            <a:ext cx="2408238" cy="2647950"/>
          </a:xfrm>
          <a:custGeom>
            <a:avLst/>
            <a:gdLst>
              <a:gd name="T0" fmla="*/ 94 w 781"/>
              <a:gd name="T1" fmla="*/ 0 h 858"/>
              <a:gd name="T2" fmla="*/ 0 w 781"/>
              <a:gd name="T3" fmla="*/ 93 h 858"/>
              <a:gd name="T4" fmla="*/ 0 w 781"/>
              <a:gd name="T5" fmla="*/ 764 h 858"/>
              <a:gd name="T6" fmla="*/ 94 w 781"/>
              <a:gd name="T7" fmla="*/ 858 h 858"/>
              <a:gd name="T8" fmla="*/ 688 w 781"/>
              <a:gd name="T9" fmla="*/ 858 h 858"/>
              <a:gd name="T10" fmla="*/ 781 w 781"/>
              <a:gd name="T11" fmla="*/ 764 h 858"/>
              <a:gd name="T12" fmla="*/ 781 w 781"/>
              <a:gd name="T13" fmla="*/ 93 h 858"/>
              <a:gd name="T14" fmla="*/ 688 w 781"/>
              <a:gd name="T15" fmla="*/ 0 h 858"/>
              <a:gd name="T16" fmla="*/ 94 w 781"/>
              <a:gd name="T17" fmla="*/ 0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81" h="858">
                <a:moveTo>
                  <a:pt x="94" y="0"/>
                </a:moveTo>
                <a:cubicBezTo>
                  <a:pt x="94" y="0"/>
                  <a:pt x="0" y="0"/>
                  <a:pt x="0" y="93"/>
                </a:cubicBezTo>
                <a:cubicBezTo>
                  <a:pt x="0" y="764"/>
                  <a:pt x="0" y="764"/>
                  <a:pt x="0" y="764"/>
                </a:cubicBezTo>
                <a:cubicBezTo>
                  <a:pt x="0" y="764"/>
                  <a:pt x="0" y="858"/>
                  <a:pt x="94" y="858"/>
                </a:cubicBezTo>
                <a:cubicBezTo>
                  <a:pt x="688" y="858"/>
                  <a:pt x="688" y="858"/>
                  <a:pt x="688" y="858"/>
                </a:cubicBezTo>
                <a:cubicBezTo>
                  <a:pt x="688" y="858"/>
                  <a:pt x="781" y="858"/>
                  <a:pt x="781" y="764"/>
                </a:cubicBezTo>
                <a:cubicBezTo>
                  <a:pt x="781" y="93"/>
                  <a:pt x="781" y="93"/>
                  <a:pt x="781" y="93"/>
                </a:cubicBezTo>
                <a:cubicBezTo>
                  <a:pt x="781" y="93"/>
                  <a:pt x="781" y="0"/>
                  <a:pt x="688" y="0"/>
                </a:cubicBezTo>
                <a:lnTo>
                  <a:pt x="9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2">
            <a:extLst>
              <a:ext uri="{FF2B5EF4-FFF2-40B4-BE49-F238E27FC236}">
                <a16:creationId xmlns:a16="http://schemas.microsoft.com/office/drawing/2014/main" id="{590B6A2F-A7EC-4FB5-B6B4-F3589CF9613A}"/>
              </a:ext>
            </a:extLst>
          </p:cNvPr>
          <p:cNvGrpSpPr/>
          <p:nvPr/>
        </p:nvGrpSpPr>
        <p:grpSpPr>
          <a:xfrm>
            <a:off x="7888031" y="5774767"/>
            <a:ext cx="9445625" cy="3830637"/>
            <a:chOff x="4062413" y="5384800"/>
            <a:chExt cx="9445625" cy="3830637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97EE277-67D8-42CD-9391-197EAD5D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413" y="5384800"/>
              <a:ext cx="2522538" cy="3830637"/>
            </a:xfrm>
            <a:custGeom>
              <a:avLst/>
              <a:gdLst>
                <a:gd name="T0" fmla="*/ 818 w 818"/>
                <a:gd name="T1" fmla="*/ 1241 h 1241"/>
                <a:gd name="T2" fmla="*/ 818 w 818"/>
                <a:gd name="T3" fmla="*/ 0 h 1241"/>
                <a:gd name="T4" fmla="*/ 646 w 818"/>
                <a:gd name="T5" fmla="*/ 0 h 1241"/>
                <a:gd name="T6" fmla="*/ 409 w 818"/>
                <a:gd name="T7" fmla="*/ 198 h 1241"/>
                <a:gd name="T8" fmla="*/ 172 w 818"/>
                <a:gd name="T9" fmla="*/ 0 h 1241"/>
                <a:gd name="T10" fmla="*/ 0 w 818"/>
                <a:gd name="T11" fmla="*/ 0 h 1241"/>
                <a:gd name="T12" fmla="*/ 0 w 818"/>
                <a:gd name="T13" fmla="*/ 1241 h 1241"/>
                <a:gd name="T14" fmla="*/ 818 w 818"/>
                <a:gd name="T15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8" h="1241">
                  <a:moveTo>
                    <a:pt x="818" y="1241"/>
                  </a:moveTo>
                  <a:cubicBezTo>
                    <a:pt x="818" y="0"/>
                    <a:pt x="818" y="0"/>
                    <a:pt x="818" y="0"/>
                  </a:cubicBezTo>
                  <a:cubicBezTo>
                    <a:pt x="646" y="0"/>
                    <a:pt x="646" y="0"/>
                    <a:pt x="646" y="0"/>
                  </a:cubicBezTo>
                  <a:cubicBezTo>
                    <a:pt x="626" y="112"/>
                    <a:pt x="528" y="198"/>
                    <a:pt x="409" y="198"/>
                  </a:cubicBezTo>
                  <a:cubicBezTo>
                    <a:pt x="290" y="198"/>
                    <a:pt x="192" y="112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41"/>
                    <a:pt x="0" y="1241"/>
                    <a:pt x="0" y="1241"/>
                  </a:cubicBezTo>
                  <a:lnTo>
                    <a:pt x="818" y="1241"/>
                  </a:lnTo>
                  <a:close/>
                </a:path>
              </a:pathLst>
            </a:custGeom>
            <a:solidFill>
              <a:srgbClr val="E8E8E9"/>
            </a:solidFill>
            <a:ln>
              <a:noFill/>
            </a:ln>
            <a:effectLst>
              <a:outerShdw blurRad="127000" dist="190500" dir="15840000" sx="95000" sy="95000" algn="ctr" rotWithShape="0">
                <a:srgbClr val="000000">
                  <a:alpha val="16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B26839EE-B697-42CF-85DF-D2C8670E3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384800"/>
              <a:ext cx="2519363" cy="3830637"/>
            </a:xfrm>
            <a:custGeom>
              <a:avLst/>
              <a:gdLst>
                <a:gd name="T0" fmla="*/ 817 w 817"/>
                <a:gd name="T1" fmla="*/ 1241 h 1241"/>
                <a:gd name="T2" fmla="*/ 817 w 817"/>
                <a:gd name="T3" fmla="*/ 0 h 1241"/>
                <a:gd name="T4" fmla="*/ 646 w 817"/>
                <a:gd name="T5" fmla="*/ 0 h 1241"/>
                <a:gd name="T6" fmla="*/ 408 w 817"/>
                <a:gd name="T7" fmla="*/ 198 h 1241"/>
                <a:gd name="T8" fmla="*/ 171 w 817"/>
                <a:gd name="T9" fmla="*/ 0 h 1241"/>
                <a:gd name="T10" fmla="*/ 0 w 817"/>
                <a:gd name="T11" fmla="*/ 0 h 1241"/>
                <a:gd name="T12" fmla="*/ 0 w 817"/>
                <a:gd name="T13" fmla="*/ 1241 h 1241"/>
                <a:gd name="T14" fmla="*/ 817 w 817"/>
                <a:gd name="T15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7" h="1241">
                  <a:moveTo>
                    <a:pt x="817" y="1241"/>
                  </a:moveTo>
                  <a:cubicBezTo>
                    <a:pt x="817" y="0"/>
                    <a:pt x="817" y="0"/>
                    <a:pt x="817" y="0"/>
                  </a:cubicBezTo>
                  <a:cubicBezTo>
                    <a:pt x="646" y="0"/>
                    <a:pt x="646" y="0"/>
                    <a:pt x="646" y="0"/>
                  </a:cubicBezTo>
                  <a:cubicBezTo>
                    <a:pt x="626" y="112"/>
                    <a:pt x="527" y="198"/>
                    <a:pt x="408" y="198"/>
                  </a:cubicBezTo>
                  <a:cubicBezTo>
                    <a:pt x="290" y="198"/>
                    <a:pt x="191" y="112"/>
                    <a:pt x="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41"/>
                    <a:pt x="0" y="1241"/>
                    <a:pt x="0" y="1241"/>
                  </a:cubicBezTo>
                  <a:lnTo>
                    <a:pt x="817" y="1241"/>
                  </a:lnTo>
                  <a:close/>
                </a:path>
              </a:pathLst>
            </a:custGeom>
            <a:solidFill>
              <a:srgbClr val="E8E8E9"/>
            </a:solidFill>
            <a:ln>
              <a:noFill/>
            </a:ln>
            <a:effectLst>
              <a:outerShdw blurRad="127000" dist="190500" dir="15840000" sx="95000" sy="95000" algn="ctr" rotWithShape="0">
                <a:srgbClr val="000000">
                  <a:alpha val="16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45FD6645-D77D-4B1B-967E-12D2853D1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0" y="5384800"/>
              <a:ext cx="2522538" cy="3830637"/>
            </a:xfrm>
            <a:custGeom>
              <a:avLst/>
              <a:gdLst>
                <a:gd name="T0" fmla="*/ 818 w 818"/>
                <a:gd name="T1" fmla="*/ 1241 h 1241"/>
                <a:gd name="T2" fmla="*/ 818 w 818"/>
                <a:gd name="T3" fmla="*/ 0 h 1241"/>
                <a:gd name="T4" fmla="*/ 646 w 818"/>
                <a:gd name="T5" fmla="*/ 0 h 1241"/>
                <a:gd name="T6" fmla="*/ 409 w 818"/>
                <a:gd name="T7" fmla="*/ 198 h 1241"/>
                <a:gd name="T8" fmla="*/ 172 w 818"/>
                <a:gd name="T9" fmla="*/ 0 h 1241"/>
                <a:gd name="T10" fmla="*/ 0 w 818"/>
                <a:gd name="T11" fmla="*/ 0 h 1241"/>
                <a:gd name="T12" fmla="*/ 0 w 818"/>
                <a:gd name="T13" fmla="*/ 1241 h 1241"/>
                <a:gd name="T14" fmla="*/ 818 w 818"/>
                <a:gd name="T15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8" h="1241">
                  <a:moveTo>
                    <a:pt x="818" y="1241"/>
                  </a:moveTo>
                  <a:cubicBezTo>
                    <a:pt x="818" y="0"/>
                    <a:pt x="818" y="0"/>
                    <a:pt x="818" y="0"/>
                  </a:cubicBezTo>
                  <a:cubicBezTo>
                    <a:pt x="646" y="0"/>
                    <a:pt x="646" y="0"/>
                    <a:pt x="646" y="0"/>
                  </a:cubicBezTo>
                  <a:cubicBezTo>
                    <a:pt x="626" y="112"/>
                    <a:pt x="528" y="198"/>
                    <a:pt x="409" y="198"/>
                  </a:cubicBezTo>
                  <a:cubicBezTo>
                    <a:pt x="290" y="198"/>
                    <a:pt x="192" y="112"/>
                    <a:pt x="1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41"/>
                    <a:pt x="0" y="1241"/>
                    <a:pt x="0" y="1241"/>
                  </a:cubicBezTo>
                  <a:lnTo>
                    <a:pt x="818" y="1241"/>
                  </a:lnTo>
                  <a:close/>
                </a:path>
              </a:pathLst>
            </a:custGeom>
            <a:solidFill>
              <a:srgbClr val="E8E8E9"/>
            </a:solidFill>
            <a:ln>
              <a:noFill/>
            </a:ln>
            <a:effectLst>
              <a:outerShdw blurRad="127000" dist="190500" dir="15840000" sx="95000" sy="95000" algn="ctr" rotWithShape="0">
                <a:srgbClr val="000000">
                  <a:alpha val="16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" name="Rectangle 20">
            <a:extLst>
              <a:ext uri="{FF2B5EF4-FFF2-40B4-BE49-F238E27FC236}">
                <a16:creationId xmlns:a16="http://schemas.microsoft.com/office/drawing/2014/main" id="{47379AC9-8142-49D6-841A-FDACD14B2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8870" y="5195669"/>
            <a:ext cx="876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600" b="0" i="0" u="none" strike="noStrike" cap="none" normalizeH="0" baseline="0" dirty="0">
                <a:ln>
                  <a:noFill/>
                </a:ln>
                <a:solidFill>
                  <a:srgbClr val="ECECEC"/>
                </a:solidFill>
                <a:effectLst/>
                <a:latin typeface="Calibri" panose="020F0502020204030204" pitchFamily="34" charset="0"/>
              </a:rPr>
              <a:t>3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44693F3B-66BF-403C-A3DC-0B2E7F524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0644" y="9634319"/>
            <a:ext cx="2519363" cy="0"/>
          </a:xfrm>
          <a:prstGeom prst="line">
            <a:avLst/>
          </a:prstGeom>
          <a:noFill/>
          <a:ln w="80963" cap="flat">
            <a:solidFill>
              <a:srgbClr val="0080B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6" name="Группа 38">
            <a:extLst>
              <a:ext uri="{FF2B5EF4-FFF2-40B4-BE49-F238E27FC236}">
                <a16:creationId xmlns:a16="http://schemas.microsoft.com/office/drawing/2014/main" id="{9AEA2F9A-2F8B-47EF-8A3C-A13560462A0E}"/>
              </a:ext>
            </a:extLst>
          </p:cNvPr>
          <p:cNvGrpSpPr/>
          <p:nvPr/>
        </p:nvGrpSpPr>
        <p:grpSpPr>
          <a:xfrm>
            <a:off x="8745282" y="7859494"/>
            <a:ext cx="7742238" cy="0"/>
            <a:chOff x="4911725" y="7459663"/>
            <a:chExt cx="7742238" cy="0"/>
          </a:xfrm>
        </p:grpSpPr>
        <p:sp>
          <p:nvSpPr>
            <p:cNvPr id="27" name="Line 12">
              <a:extLst>
                <a:ext uri="{FF2B5EF4-FFF2-40B4-BE49-F238E27FC236}">
                  <a16:creationId xmlns:a16="http://schemas.microsoft.com/office/drawing/2014/main" id="{18CC03A0-6FBA-47C8-B36B-F087921D5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1725" y="7459663"/>
              <a:ext cx="819150" cy="0"/>
            </a:xfrm>
            <a:prstGeom prst="line">
              <a:avLst/>
            </a:prstGeom>
            <a:noFill/>
            <a:ln w="15875" cap="flat">
              <a:solidFill>
                <a:srgbClr val="0080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Line 17">
              <a:extLst>
                <a:ext uri="{FF2B5EF4-FFF2-40B4-BE49-F238E27FC236}">
                  <a16:creationId xmlns:a16="http://schemas.microsoft.com/office/drawing/2014/main" id="{AE7C32B9-DCEE-41AD-B450-A45EC81A23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0888" y="7459663"/>
              <a:ext cx="820738" cy="0"/>
            </a:xfrm>
            <a:prstGeom prst="line">
              <a:avLst/>
            </a:prstGeom>
            <a:noFill/>
            <a:ln w="15875" cap="flat">
              <a:solidFill>
                <a:srgbClr val="0080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Line 22">
              <a:extLst>
                <a:ext uri="{FF2B5EF4-FFF2-40B4-BE49-F238E27FC236}">
                  <a16:creationId xmlns:a16="http://schemas.microsoft.com/office/drawing/2014/main" id="{C36A813F-6C52-41C5-B924-AAAFC0FF3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33225" y="7459663"/>
              <a:ext cx="820738" cy="0"/>
            </a:xfrm>
            <a:prstGeom prst="line">
              <a:avLst/>
            </a:prstGeom>
            <a:noFill/>
            <a:ln w="15875" cap="flat">
              <a:solidFill>
                <a:srgbClr val="0080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" name="Группа 4">
            <a:extLst>
              <a:ext uri="{FF2B5EF4-FFF2-40B4-BE49-F238E27FC236}">
                <a16:creationId xmlns:a16="http://schemas.microsoft.com/office/drawing/2014/main" id="{F36CE9CE-E3AA-4721-9307-BC248239425C}"/>
              </a:ext>
            </a:extLst>
          </p:cNvPr>
          <p:cNvGrpSpPr/>
          <p:nvPr/>
        </p:nvGrpSpPr>
        <p:grpSpPr>
          <a:xfrm>
            <a:off x="15689007" y="6673631"/>
            <a:ext cx="768350" cy="784225"/>
            <a:chOff x="11855450" y="6273800"/>
            <a:chExt cx="768350" cy="784225"/>
          </a:xfrm>
        </p:grpSpPr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6AD42A6-9FDE-4F4C-ABFC-91C99999A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60250" y="6450013"/>
              <a:ext cx="463550" cy="431800"/>
            </a:xfrm>
            <a:custGeom>
              <a:avLst/>
              <a:gdLst>
                <a:gd name="T0" fmla="*/ 44 w 150"/>
                <a:gd name="T1" fmla="*/ 132 h 140"/>
                <a:gd name="T2" fmla="*/ 44 w 150"/>
                <a:gd name="T3" fmla="*/ 66 h 140"/>
                <a:gd name="T4" fmla="*/ 0 w 150"/>
                <a:gd name="T5" fmla="*/ 94 h 140"/>
                <a:gd name="T6" fmla="*/ 0 w 150"/>
                <a:gd name="T7" fmla="*/ 140 h 140"/>
                <a:gd name="T8" fmla="*/ 35 w 150"/>
                <a:gd name="T9" fmla="*/ 135 h 140"/>
                <a:gd name="T10" fmla="*/ 44 w 150"/>
                <a:gd name="T11" fmla="*/ 132 h 140"/>
                <a:gd name="T12" fmla="*/ 97 w 150"/>
                <a:gd name="T13" fmla="*/ 110 h 140"/>
                <a:gd name="T14" fmla="*/ 97 w 150"/>
                <a:gd name="T15" fmla="*/ 33 h 140"/>
                <a:gd name="T16" fmla="*/ 53 w 150"/>
                <a:gd name="T17" fmla="*/ 60 h 140"/>
                <a:gd name="T18" fmla="*/ 53 w 150"/>
                <a:gd name="T19" fmla="*/ 129 h 140"/>
                <a:gd name="T20" fmla="*/ 97 w 150"/>
                <a:gd name="T21" fmla="*/ 110 h 140"/>
                <a:gd name="T22" fmla="*/ 150 w 150"/>
                <a:gd name="T23" fmla="*/ 61 h 140"/>
                <a:gd name="T24" fmla="*/ 150 w 150"/>
                <a:gd name="T25" fmla="*/ 0 h 140"/>
                <a:gd name="T26" fmla="*/ 106 w 150"/>
                <a:gd name="T27" fmla="*/ 28 h 140"/>
                <a:gd name="T28" fmla="*/ 106 w 150"/>
                <a:gd name="T29" fmla="*/ 104 h 140"/>
                <a:gd name="T30" fmla="*/ 150 w 150"/>
                <a:gd name="T31" fmla="*/ 6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0" h="140">
                  <a:moveTo>
                    <a:pt x="44" y="132"/>
                  </a:moveTo>
                  <a:cubicBezTo>
                    <a:pt x="44" y="66"/>
                    <a:pt x="44" y="66"/>
                    <a:pt x="44" y="6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3" y="139"/>
                    <a:pt x="26" y="137"/>
                    <a:pt x="35" y="135"/>
                  </a:cubicBezTo>
                  <a:cubicBezTo>
                    <a:pt x="38" y="134"/>
                    <a:pt x="41" y="133"/>
                    <a:pt x="44" y="132"/>
                  </a:cubicBezTo>
                  <a:moveTo>
                    <a:pt x="97" y="110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70" y="124"/>
                    <a:pt x="85" y="117"/>
                    <a:pt x="97" y="110"/>
                  </a:cubicBezTo>
                  <a:moveTo>
                    <a:pt x="150" y="61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29" y="89"/>
                    <a:pt x="142" y="72"/>
                    <a:pt x="150" y="61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B2950DE-754D-4DB7-BAD8-65AE6CFBD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5450" y="6554788"/>
              <a:ext cx="768350" cy="503237"/>
            </a:xfrm>
            <a:custGeom>
              <a:avLst/>
              <a:gdLst>
                <a:gd name="T0" fmla="*/ 249 w 249"/>
                <a:gd name="T1" fmla="*/ 43 h 163"/>
                <a:gd name="T2" fmla="*/ 249 w 249"/>
                <a:gd name="T3" fmla="*/ 149 h 163"/>
                <a:gd name="T4" fmla="*/ 221 w 249"/>
                <a:gd name="T5" fmla="*/ 127 h 163"/>
                <a:gd name="T6" fmla="*/ 167 w 249"/>
                <a:gd name="T7" fmla="*/ 152 h 163"/>
                <a:gd name="T8" fmla="*/ 19 w 249"/>
                <a:gd name="T9" fmla="*/ 113 h 163"/>
                <a:gd name="T10" fmla="*/ 0 w 249"/>
                <a:gd name="T11" fmla="*/ 49 h 163"/>
                <a:gd name="T12" fmla="*/ 11 w 249"/>
                <a:gd name="T13" fmla="*/ 0 h 163"/>
                <a:gd name="T14" fmla="*/ 63 w 249"/>
                <a:gd name="T15" fmla="*/ 106 h 163"/>
                <a:gd name="T16" fmla="*/ 130 w 249"/>
                <a:gd name="T17" fmla="*/ 113 h 163"/>
                <a:gd name="T18" fmla="*/ 249 w 249"/>
                <a:gd name="T19" fmla="*/ 4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" h="163">
                  <a:moveTo>
                    <a:pt x="249" y="43"/>
                  </a:moveTo>
                  <a:cubicBezTo>
                    <a:pt x="249" y="149"/>
                    <a:pt x="249" y="149"/>
                    <a:pt x="249" y="149"/>
                  </a:cubicBezTo>
                  <a:cubicBezTo>
                    <a:pt x="234" y="137"/>
                    <a:pt x="233" y="137"/>
                    <a:pt x="221" y="127"/>
                  </a:cubicBezTo>
                  <a:cubicBezTo>
                    <a:pt x="205" y="140"/>
                    <a:pt x="183" y="148"/>
                    <a:pt x="167" y="152"/>
                  </a:cubicBezTo>
                  <a:cubicBezTo>
                    <a:pt x="115" y="163"/>
                    <a:pt x="48" y="155"/>
                    <a:pt x="19" y="113"/>
                  </a:cubicBezTo>
                  <a:cubicBezTo>
                    <a:pt x="8" y="95"/>
                    <a:pt x="0" y="78"/>
                    <a:pt x="0" y="49"/>
                  </a:cubicBezTo>
                  <a:cubicBezTo>
                    <a:pt x="0" y="36"/>
                    <a:pt x="2" y="21"/>
                    <a:pt x="11" y="0"/>
                  </a:cubicBezTo>
                  <a:cubicBezTo>
                    <a:pt x="4" y="47"/>
                    <a:pt x="21" y="90"/>
                    <a:pt x="63" y="106"/>
                  </a:cubicBezTo>
                  <a:cubicBezTo>
                    <a:pt x="83" y="114"/>
                    <a:pt x="112" y="116"/>
                    <a:pt x="130" y="113"/>
                  </a:cubicBezTo>
                  <a:cubicBezTo>
                    <a:pt x="219" y="103"/>
                    <a:pt x="248" y="43"/>
                    <a:pt x="249" y="43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97603AA5-FC5D-40B3-9070-EBBB0EFE6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5138" y="6273800"/>
              <a:ext cx="725488" cy="585787"/>
            </a:xfrm>
            <a:custGeom>
              <a:avLst/>
              <a:gdLst>
                <a:gd name="T0" fmla="*/ 143 w 235"/>
                <a:gd name="T1" fmla="*/ 1 h 190"/>
                <a:gd name="T2" fmla="*/ 5 w 235"/>
                <a:gd name="T3" fmla="*/ 105 h 190"/>
                <a:gd name="T4" fmla="*/ 55 w 235"/>
                <a:gd name="T5" fmla="*/ 190 h 190"/>
                <a:gd name="T6" fmla="*/ 41 w 235"/>
                <a:gd name="T7" fmla="*/ 111 h 190"/>
                <a:gd name="T8" fmla="*/ 186 w 235"/>
                <a:gd name="T9" fmla="*/ 27 h 190"/>
                <a:gd name="T10" fmla="*/ 235 w 235"/>
                <a:gd name="T11" fmla="*/ 39 h 190"/>
                <a:gd name="T12" fmla="*/ 143 w 235"/>
                <a:gd name="T13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143" y="1"/>
                  </a:moveTo>
                  <a:cubicBezTo>
                    <a:pt x="77" y="6"/>
                    <a:pt x="16" y="43"/>
                    <a:pt x="5" y="105"/>
                  </a:cubicBezTo>
                  <a:cubicBezTo>
                    <a:pt x="0" y="152"/>
                    <a:pt x="26" y="177"/>
                    <a:pt x="55" y="190"/>
                  </a:cubicBezTo>
                  <a:cubicBezTo>
                    <a:pt x="50" y="183"/>
                    <a:pt x="27" y="150"/>
                    <a:pt x="41" y="111"/>
                  </a:cubicBezTo>
                  <a:cubicBezTo>
                    <a:pt x="61" y="58"/>
                    <a:pt x="121" y="27"/>
                    <a:pt x="186" y="27"/>
                  </a:cubicBezTo>
                  <a:cubicBezTo>
                    <a:pt x="206" y="28"/>
                    <a:pt x="222" y="32"/>
                    <a:pt x="235" y="39"/>
                  </a:cubicBezTo>
                  <a:cubicBezTo>
                    <a:pt x="235" y="39"/>
                    <a:pt x="225" y="0"/>
                    <a:pt x="143" y="1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4" name="Группа 3">
            <a:extLst>
              <a:ext uri="{FF2B5EF4-FFF2-40B4-BE49-F238E27FC236}">
                <a16:creationId xmlns:a16="http://schemas.microsoft.com/office/drawing/2014/main" id="{C7B64909-2C2A-4FC8-BFDC-74F6E8923A52}"/>
              </a:ext>
            </a:extLst>
          </p:cNvPr>
          <p:cNvGrpSpPr/>
          <p:nvPr/>
        </p:nvGrpSpPr>
        <p:grpSpPr>
          <a:xfrm>
            <a:off x="12234607" y="6673631"/>
            <a:ext cx="715963" cy="804862"/>
            <a:chOff x="8401050" y="6273800"/>
            <a:chExt cx="715963" cy="804862"/>
          </a:xfrm>
        </p:grpSpPr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6E2B147-A0D4-49EC-8202-132C24792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1050" y="6273800"/>
              <a:ext cx="715963" cy="804862"/>
            </a:xfrm>
            <a:custGeom>
              <a:avLst/>
              <a:gdLst>
                <a:gd name="T0" fmla="*/ 92 w 232"/>
                <a:gd name="T1" fmla="*/ 182 h 261"/>
                <a:gd name="T2" fmla="*/ 25 w 232"/>
                <a:gd name="T3" fmla="*/ 92 h 261"/>
                <a:gd name="T4" fmla="*/ 115 w 232"/>
                <a:gd name="T5" fmla="*/ 25 h 261"/>
                <a:gd name="T6" fmla="*/ 182 w 232"/>
                <a:gd name="T7" fmla="*/ 116 h 261"/>
                <a:gd name="T8" fmla="*/ 92 w 232"/>
                <a:gd name="T9" fmla="*/ 182 h 261"/>
                <a:gd name="T10" fmla="*/ 231 w 232"/>
                <a:gd name="T11" fmla="*/ 239 h 261"/>
                <a:gd name="T12" fmla="*/ 193 w 232"/>
                <a:gd name="T13" fmla="*/ 190 h 261"/>
                <a:gd name="T14" fmla="*/ 186 w 232"/>
                <a:gd name="T15" fmla="*/ 189 h 261"/>
                <a:gd name="T16" fmla="*/ 184 w 232"/>
                <a:gd name="T17" fmla="*/ 191 h 261"/>
                <a:gd name="T18" fmla="*/ 168 w 232"/>
                <a:gd name="T19" fmla="*/ 170 h 261"/>
                <a:gd name="T20" fmla="*/ 168 w 232"/>
                <a:gd name="T21" fmla="*/ 170 h 261"/>
                <a:gd name="T22" fmla="*/ 176 w 232"/>
                <a:gd name="T23" fmla="*/ 47 h 261"/>
                <a:gd name="T24" fmla="*/ 47 w 232"/>
                <a:gd name="T25" fmla="*/ 31 h 261"/>
                <a:gd name="T26" fmla="*/ 31 w 232"/>
                <a:gd name="T27" fmla="*/ 160 h 261"/>
                <a:gd name="T28" fmla="*/ 154 w 232"/>
                <a:gd name="T29" fmla="*/ 180 h 261"/>
                <a:gd name="T30" fmla="*/ 171 w 232"/>
                <a:gd name="T31" fmla="*/ 201 h 261"/>
                <a:gd name="T32" fmla="*/ 169 w 232"/>
                <a:gd name="T33" fmla="*/ 203 h 261"/>
                <a:gd name="T34" fmla="*/ 168 w 232"/>
                <a:gd name="T35" fmla="*/ 209 h 261"/>
                <a:gd name="T36" fmla="*/ 206 w 232"/>
                <a:gd name="T37" fmla="*/ 258 h 261"/>
                <a:gd name="T38" fmla="*/ 213 w 232"/>
                <a:gd name="T39" fmla="*/ 259 h 261"/>
                <a:gd name="T40" fmla="*/ 230 w 232"/>
                <a:gd name="T41" fmla="*/ 245 h 261"/>
                <a:gd name="T42" fmla="*/ 231 w 232"/>
                <a:gd name="T43" fmla="*/ 239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2" h="261">
                  <a:moveTo>
                    <a:pt x="92" y="182"/>
                  </a:moveTo>
                  <a:cubicBezTo>
                    <a:pt x="48" y="176"/>
                    <a:pt x="19" y="135"/>
                    <a:pt x="25" y="92"/>
                  </a:cubicBezTo>
                  <a:cubicBezTo>
                    <a:pt x="32" y="49"/>
                    <a:pt x="72" y="19"/>
                    <a:pt x="115" y="25"/>
                  </a:cubicBezTo>
                  <a:cubicBezTo>
                    <a:pt x="159" y="32"/>
                    <a:pt x="189" y="72"/>
                    <a:pt x="182" y="116"/>
                  </a:cubicBezTo>
                  <a:cubicBezTo>
                    <a:pt x="176" y="159"/>
                    <a:pt x="135" y="189"/>
                    <a:pt x="92" y="182"/>
                  </a:cubicBezTo>
                  <a:moveTo>
                    <a:pt x="231" y="239"/>
                  </a:moveTo>
                  <a:cubicBezTo>
                    <a:pt x="193" y="190"/>
                    <a:pt x="193" y="190"/>
                    <a:pt x="193" y="190"/>
                  </a:cubicBezTo>
                  <a:cubicBezTo>
                    <a:pt x="191" y="188"/>
                    <a:pt x="188" y="188"/>
                    <a:pt x="186" y="189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68" y="170"/>
                    <a:pt x="168" y="170"/>
                    <a:pt x="168" y="170"/>
                  </a:cubicBezTo>
                  <a:cubicBezTo>
                    <a:pt x="168" y="170"/>
                    <a:pt x="168" y="170"/>
                    <a:pt x="168" y="170"/>
                  </a:cubicBezTo>
                  <a:cubicBezTo>
                    <a:pt x="201" y="137"/>
                    <a:pt x="205" y="84"/>
                    <a:pt x="176" y="47"/>
                  </a:cubicBezTo>
                  <a:cubicBezTo>
                    <a:pt x="145" y="7"/>
                    <a:pt x="87" y="0"/>
                    <a:pt x="47" y="31"/>
                  </a:cubicBezTo>
                  <a:cubicBezTo>
                    <a:pt x="7" y="62"/>
                    <a:pt x="0" y="120"/>
                    <a:pt x="31" y="160"/>
                  </a:cubicBezTo>
                  <a:cubicBezTo>
                    <a:pt x="61" y="198"/>
                    <a:pt x="115" y="207"/>
                    <a:pt x="154" y="180"/>
                  </a:cubicBezTo>
                  <a:cubicBezTo>
                    <a:pt x="171" y="201"/>
                    <a:pt x="171" y="201"/>
                    <a:pt x="171" y="201"/>
                  </a:cubicBezTo>
                  <a:cubicBezTo>
                    <a:pt x="169" y="203"/>
                    <a:pt x="169" y="203"/>
                    <a:pt x="169" y="203"/>
                  </a:cubicBezTo>
                  <a:cubicBezTo>
                    <a:pt x="167" y="204"/>
                    <a:pt x="166" y="207"/>
                    <a:pt x="168" y="209"/>
                  </a:cubicBezTo>
                  <a:cubicBezTo>
                    <a:pt x="206" y="258"/>
                    <a:pt x="206" y="258"/>
                    <a:pt x="206" y="258"/>
                  </a:cubicBezTo>
                  <a:cubicBezTo>
                    <a:pt x="208" y="260"/>
                    <a:pt x="211" y="261"/>
                    <a:pt x="213" y="259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2" y="244"/>
                    <a:pt x="232" y="241"/>
                    <a:pt x="231" y="239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2E2ABA8A-9ABA-4471-94DD-E0E370487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138" y="6453188"/>
              <a:ext cx="239713" cy="153987"/>
            </a:xfrm>
            <a:custGeom>
              <a:avLst/>
              <a:gdLst>
                <a:gd name="T0" fmla="*/ 95 w 151"/>
                <a:gd name="T1" fmla="*/ 9 h 97"/>
                <a:gd name="T2" fmla="*/ 113 w 151"/>
                <a:gd name="T3" fmla="*/ 25 h 97"/>
                <a:gd name="T4" fmla="*/ 85 w 151"/>
                <a:gd name="T5" fmla="*/ 52 h 97"/>
                <a:gd name="T6" fmla="*/ 74 w 151"/>
                <a:gd name="T7" fmla="*/ 39 h 97"/>
                <a:gd name="T8" fmla="*/ 74 w 151"/>
                <a:gd name="T9" fmla="*/ 39 h 97"/>
                <a:gd name="T10" fmla="*/ 56 w 151"/>
                <a:gd name="T11" fmla="*/ 23 h 97"/>
                <a:gd name="T12" fmla="*/ 56 w 151"/>
                <a:gd name="T13" fmla="*/ 23 h 97"/>
                <a:gd name="T14" fmla="*/ 56 w 151"/>
                <a:gd name="T15" fmla="*/ 23 h 97"/>
                <a:gd name="T16" fmla="*/ 41 w 151"/>
                <a:gd name="T17" fmla="*/ 40 h 97"/>
                <a:gd name="T18" fmla="*/ 41 w 151"/>
                <a:gd name="T19" fmla="*/ 40 h 97"/>
                <a:gd name="T20" fmla="*/ 0 w 151"/>
                <a:gd name="T21" fmla="*/ 81 h 97"/>
                <a:gd name="T22" fmla="*/ 17 w 151"/>
                <a:gd name="T23" fmla="*/ 97 h 97"/>
                <a:gd name="T24" fmla="*/ 58 w 151"/>
                <a:gd name="T25" fmla="*/ 56 h 97"/>
                <a:gd name="T26" fmla="*/ 70 w 151"/>
                <a:gd name="T27" fmla="*/ 68 h 97"/>
                <a:gd name="T28" fmla="*/ 70 w 151"/>
                <a:gd name="T29" fmla="*/ 68 h 97"/>
                <a:gd name="T30" fmla="*/ 87 w 151"/>
                <a:gd name="T31" fmla="*/ 83 h 97"/>
                <a:gd name="T32" fmla="*/ 87 w 151"/>
                <a:gd name="T33" fmla="*/ 83 h 97"/>
                <a:gd name="T34" fmla="*/ 87 w 151"/>
                <a:gd name="T35" fmla="*/ 83 h 97"/>
                <a:gd name="T36" fmla="*/ 103 w 151"/>
                <a:gd name="T37" fmla="*/ 68 h 97"/>
                <a:gd name="T38" fmla="*/ 103 w 151"/>
                <a:gd name="T39" fmla="*/ 68 h 97"/>
                <a:gd name="T40" fmla="*/ 128 w 151"/>
                <a:gd name="T41" fmla="*/ 40 h 97"/>
                <a:gd name="T42" fmla="*/ 146 w 151"/>
                <a:gd name="T43" fmla="*/ 58 h 97"/>
                <a:gd name="T44" fmla="*/ 148 w 151"/>
                <a:gd name="T45" fmla="*/ 29 h 97"/>
                <a:gd name="T46" fmla="*/ 151 w 151"/>
                <a:gd name="T47" fmla="*/ 0 h 97"/>
                <a:gd name="T48" fmla="*/ 124 w 151"/>
                <a:gd name="T49" fmla="*/ 5 h 97"/>
                <a:gd name="T50" fmla="*/ 95 w 151"/>
                <a:gd name="T51" fmla="*/ 9 h 97"/>
                <a:gd name="T52" fmla="*/ 95 w 151"/>
                <a:gd name="T53" fmla="*/ 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" h="97">
                  <a:moveTo>
                    <a:pt x="95" y="9"/>
                  </a:moveTo>
                  <a:lnTo>
                    <a:pt x="113" y="25"/>
                  </a:lnTo>
                  <a:lnTo>
                    <a:pt x="85" y="52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0" y="81"/>
                  </a:lnTo>
                  <a:lnTo>
                    <a:pt x="17" y="97"/>
                  </a:lnTo>
                  <a:lnTo>
                    <a:pt x="58" y="56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103" y="68"/>
                  </a:lnTo>
                  <a:lnTo>
                    <a:pt x="103" y="68"/>
                  </a:lnTo>
                  <a:lnTo>
                    <a:pt x="128" y="40"/>
                  </a:lnTo>
                  <a:lnTo>
                    <a:pt x="146" y="58"/>
                  </a:lnTo>
                  <a:lnTo>
                    <a:pt x="148" y="29"/>
                  </a:lnTo>
                  <a:lnTo>
                    <a:pt x="151" y="0"/>
                  </a:lnTo>
                  <a:lnTo>
                    <a:pt x="124" y="5"/>
                  </a:lnTo>
                  <a:lnTo>
                    <a:pt x="95" y="9"/>
                  </a:lnTo>
                  <a:lnTo>
                    <a:pt x="95" y="9"/>
                  </a:lnTo>
                  <a:close/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0C9D96C3-2B64-4635-8608-18695D7069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9013" y="6575425"/>
              <a:ext cx="227013" cy="146050"/>
            </a:xfrm>
            <a:custGeom>
              <a:avLst/>
              <a:gdLst>
                <a:gd name="T0" fmla="*/ 40 w 143"/>
                <a:gd name="T1" fmla="*/ 90 h 92"/>
                <a:gd name="T2" fmla="*/ 66 w 143"/>
                <a:gd name="T3" fmla="*/ 90 h 92"/>
                <a:gd name="T4" fmla="*/ 66 w 143"/>
                <a:gd name="T5" fmla="*/ 20 h 92"/>
                <a:gd name="T6" fmla="*/ 38 w 143"/>
                <a:gd name="T7" fmla="*/ 20 h 92"/>
                <a:gd name="T8" fmla="*/ 40 w 143"/>
                <a:gd name="T9" fmla="*/ 90 h 92"/>
                <a:gd name="T10" fmla="*/ 79 w 143"/>
                <a:gd name="T11" fmla="*/ 90 h 92"/>
                <a:gd name="T12" fmla="*/ 104 w 143"/>
                <a:gd name="T13" fmla="*/ 90 h 92"/>
                <a:gd name="T14" fmla="*/ 104 w 143"/>
                <a:gd name="T15" fmla="*/ 37 h 92"/>
                <a:gd name="T16" fmla="*/ 77 w 143"/>
                <a:gd name="T17" fmla="*/ 37 h 92"/>
                <a:gd name="T18" fmla="*/ 79 w 143"/>
                <a:gd name="T19" fmla="*/ 90 h 92"/>
                <a:gd name="T20" fmla="*/ 116 w 143"/>
                <a:gd name="T21" fmla="*/ 90 h 92"/>
                <a:gd name="T22" fmla="*/ 143 w 143"/>
                <a:gd name="T23" fmla="*/ 90 h 92"/>
                <a:gd name="T24" fmla="*/ 141 w 143"/>
                <a:gd name="T25" fmla="*/ 0 h 92"/>
                <a:gd name="T26" fmla="*/ 114 w 143"/>
                <a:gd name="T27" fmla="*/ 0 h 92"/>
                <a:gd name="T28" fmla="*/ 116 w 143"/>
                <a:gd name="T29" fmla="*/ 90 h 92"/>
                <a:gd name="T30" fmla="*/ 2 w 143"/>
                <a:gd name="T31" fmla="*/ 92 h 92"/>
                <a:gd name="T32" fmla="*/ 27 w 143"/>
                <a:gd name="T33" fmla="*/ 92 h 92"/>
                <a:gd name="T34" fmla="*/ 27 w 143"/>
                <a:gd name="T35" fmla="*/ 53 h 92"/>
                <a:gd name="T36" fmla="*/ 0 w 143"/>
                <a:gd name="T37" fmla="*/ 55 h 92"/>
                <a:gd name="T38" fmla="*/ 2 w 143"/>
                <a:gd name="T3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92">
                  <a:moveTo>
                    <a:pt x="40" y="90"/>
                  </a:moveTo>
                  <a:lnTo>
                    <a:pt x="66" y="90"/>
                  </a:lnTo>
                  <a:lnTo>
                    <a:pt x="66" y="20"/>
                  </a:lnTo>
                  <a:lnTo>
                    <a:pt x="38" y="20"/>
                  </a:lnTo>
                  <a:lnTo>
                    <a:pt x="40" y="90"/>
                  </a:lnTo>
                  <a:close/>
                  <a:moveTo>
                    <a:pt x="79" y="90"/>
                  </a:moveTo>
                  <a:lnTo>
                    <a:pt x="104" y="90"/>
                  </a:lnTo>
                  <a:lnTo>
                    <a:pt x="104" y="37"/>
                  </a:lnTo>
                  <a:lnTo>
                    <a:pt x="77" y="37"/>
                  </a:lnTo>
                  <a:lnTo>
                    <a:pt x="79" y="90"/>
                  </a:lnTo>
                  <a:close/>
                  <a:moveTo>
                    <a:pt x="116" y="90"/>
                  </a:moveTo>
                  <a:lnTo>
                    <a:pt x="143" y="90"/>
                  </a:lnTo>
                  <a:lnTo>
                    <a:pt x="141" y="0"/>
                  </a:lnTo>
                  <a:lnTo>
                    <a:pt x="114" y="0"/>
                  </a:lnTo>
                  <a:lnTo>
                    <a:pt x="116" y="90"/>
                  </a:lnTo>
                  <a:close/>
                  <a:moveTo>
                    <a:pt x="2" y="92"/>
                  </a:moveTo>
                  <a:lnTo>
                    <a:pt x="27" y="92"/>
                  </a:lnTo>
                  <a:lnTo>
                    <a:pt x="27" y="53"/>
                  </a:lnTo>
                  <a:lnTo>
                    <a:pt x="0" y="55"/>
                  </a:lnTo>
                  <a:lnTo>
                    <a:pt x="2" y="92"/>
                  </a:lnTo>
                  <a:close/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8" name="Прямоугольник 46">
            <a:extLst>
              <a:ext uri="{FF2B5EF4-FFF2-40B4-BE49-F238E27FC236}">
                <a16:creationId xmlns:a16="http://schemas.microsoft.com/office/drawing/2014/main" id="{7AC2FE18-C0BB-4F07-BD44-2785F8AD4A88}"/>
              </a:ext>
            </a:extLst>
          </p:cNvPr>
          <p:cNvSpPr/>
          <p:nvPr/>
        </p:nvSpPr>
        <p:spPr>
          <a:xfrm>
            <a:off x="7879257" y="7971612"/>
            <a:ext cx="25691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Improving data quality</a:t>
            </a:r>
          </a:p>
        </p:txBody>
      </p:sp>
      <p:sp>
        <p:nvSpPr>
          <p:cNvPr id="39" name="Прямоугольник 47">
            <a:extLst>
              <a:ext uri="{FF2B5EF4-FFF2-40B4-BE49-F238E27FC236}">
                <a16:creationId xmlns:a16="http://schemas.microsoft.com/office/drawing/2014/main" id="{E4148F5E-F958-41D2-BE62-F632B27D1126}"/>
              </a:ext>
            </a:extLst>
          </p:cNvPr>
          <p:cNvSpPr/>
          <p:nvPr/>
        </p:nvSpPr>
        <p:spPr>
          <a:xfrm>
            <a:off x="11259144" y="7986057"/>
            <a:ext cx="27036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2200" b="1" spc="100" dirty="0">
                <a:solidFill>
                  <a:srgbClr val="0080BD"/>
                </a:solidFill>
                <a:latin typeface="BPG Nino Mtavruli" panose="02000506000000020004" pitchFamily="2" charset="0"/>
                <a:cs typeface="Times" panose="02020603050405020304" pitchFamily="18" charset="0"/>
              </a:rPr>
              <a:t> </a:t>
            </a:r>
            <a:r>
              <a:rPr lang="en-US" sz="2200" b="1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Increase trust and credibility</a:t>
            </a:r>
            <a:endParaRPr lang="ru-RU" sz="2200" b="1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0" name="Прямоугольник 48">
            <a:extLst>
              <a:ext uri="{FF2B5EF4-FFF2-40B4-BE49-F238E27FC236}">
                <a16:creationId xmlns:a16="http://schemas.microsoft.com/office/drawing/2014/main" id="{5B037005-F771-47BC-A614-ACD1CA59577B}"/>
              </a:ext>
            </a:extLst>
          </p:cNvPr>
          <p:cNvSpPr/>
          <p:nvPr/>
        </p:nvSpPr>
        <p:spPr>
          <a:xfrm>
            <a:off x="14842394" y="8010587"/>
            <a:ext cx="24722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Facilitating the use of data</a:t>
            </a:r>
            <a:endParaRPr lang="ru-RU" sz="2200" b="1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1B0248C9-58DC-4C46-A852-DA1700D102D4}"/>
              </a:ext>
            </a:extLst>
          </p:cNvPr>
          <p:cNvSpPr>
            <a:spLocks noEditPoints="1"/>
          </p:cNvSpPr>
          <p:nvPr/>
        </p:nvSpPr>
        <p:spPr bwMode="auto">
          <a:xfrm>
            <a:off x="8849261" y="6826826"/>
            <a:ext cx="709613" cy="738187"/>
          </a:xfrm>
          <a:custGeom>
            <a:avLst/>
            <a:gdLst>
              <a:gd name="T0" fmla="*/ 140 w 230"/>
              <a:gd name="T1" fmla="*/ 214 h 239"/>
              <a:gd name="T2" fmla="*/ 134 w 230"/>
              <a:gd name="T3" fmla="*/ 203 h 239"/>
              <a:gd name="T4" fmla="*/ 130 w 230"/>
              <a:gd name="T5" fmla="*/ 191 h 239"/>
              <a:gd name="T6" fmla="*/ 131 w 230"/>
              <a:gd name="T7" fmla="*/ 173 h 239"/>
              <a:gd name="T8" fmla="*/ 135 w 230"/>
              <a:gd name="T9" fmla="*/ 164 h 239"/>
              <a:gd name="T10" fmla="*/ 140 w 230"/>
              <a:gd name="T11" fmla="*/ 155 h 239"/>
              <a:gd name="T12" fmla="*/ 153 w 230"/>
              <a:gd name="T13" fmla="*/ 144 h 239"/>
              <a:gd name="T14" fmla="*/ 163 w 230"/>
              <a:gd name="T15" fmla="*/ 140 h 239"/>
              <a:gd name="T16" fmla="*/ 176 w 230"/>
              <a:gd name="T17" fmla="*/ 139 h 239"/>
              <a:gd name="T18" fmla="*/ 188 w 230"/>
              <a:gd name="T19" fmla="*/ 140 h 239"/>
              <a:gd name="T20" fmla="*/ 199 w 230"/>
              <a:gd name="T21" fmla="*/ 145 h 239"/>
              <a:gd name="T22" fmla="*/ 104 w 230"/>
              <a:gd name="T23" fmla="*/ 222 h 239"/>
              <a:gd name="T24" fmla="*/ 11 w 230"/>
              <a:gd name="T25" fmla="*/ 159 h 239"/>
              <a:gd name="T26" fmla="*/ 121 w 230"/>
              <a:gd name="T27" fmla="*/ 185 h 239"/>
              <a:gd name="T28" fmla="*/ 124 w 230"/>
              <a:gd name="T29" fmla="*/ 200 h 239"/>
              <a:gd name="T30" fmla="*/ 128 w 230"/>
              <a:gd name="T31" fmla="*/ 211 h 239"/>
              <a:gd name="T32" fmla="*/ 135 w 230"/>
              <a:gd name="T33" fmla="*/ 221 h 239"/>
              <a:gd name="T34" fmla="*/ 8 w 230"/>
              <a:gd name="T35" fmla="*/ 40 h 239"/>
              <a:gd name="T36" fmla="*/ 20 w 230"/>
              <a:gd name="T37" fmla="*/ 64 h 239"/>
              <a:gd name="T38" fmla="*/ 35 w 230"/>
              <a:gd name="T39" fmla="*/ 70 h 239"/>
              <a:gd name="T40" fmla="*/ 58 w 230"/>
              <a:gd name="T41" fmla="*/ 76 h 239"/>
              <a:gd name="T42" fmla="*/ 82 w 230"/>
              <a:gd name="T43" fmla="*/ 79 h 239"/>
              <a:gd name="T44" fmla="*/ 119 w 230"/>
              <a:gd name="T45" fmla="*/ 80 h 239"/>
              <a:gd name="T46" fmla="*/ 148 w 230"/>
              <a:gd name="T47" fmla="*/ 77 h 239"/>
              <a:gd name="T48" fmla="*/ 169 w 230"/>
              <a:gd name="T49" fmla="*/ 72 h 239"/>
              <a:gd name="T50" fmla="*/ 188 w 230"/>
              <a:gd name="T51" fmla="*/ 65 h 239"/>
              <a:gd name="T52" fmla="*/ 199 w 230"/>
              <a:gd name="T53" fmla="*/ 57 h 239"/>
              <a:gd name="T54" fmla="*/ 199 w 230"/>
              <a:gd name="T55" fmla="*/ 95 h 239"/>
              <a:gd name="T56" fmla="*/ 193 w 230"/>
              <a:gd name="T57" fmla="*/ 102 h 239"/>
              <a:gd name="T58" fmla="*/ 183 w 230"/>
              <a:gd name="T59" fmla="*/ 108 h 239"/>
              <a:gd name="T60" fmla="*/ 134 w 230"/>
              <a:gd name="T61" fmla="*/ 120 h 239"/>
              <a:gd name="T62" fmla="*/ 104 w 230"/>
              <a:gd name="T63" fmla="*/ 122 h 239"/>
              <a:gd name="T64" fmla="*/ 75 w 230"/>
              <a:gd name="T65" fmla="*/ 120 h 239"/>
              <a:gd name="T66" fmla="*/ 26 w 230"/>
              <a:gd name="T67" fmla="*/ 108 h 239"/>
              <a:gd name="T68" fmla="*/ 16 w 230"/>
              <a:gd name="T69" fmla="*/ 102 h 239"/>
              <a:gd name="T70" fmla="*/ 10 w 230"/>
              <a:gd name="T71" fmla="*/ 95 h 239"/>
              <a:gd name="T72" fmla="*/ 10 w 230"/>
              <a:gd name="T73" fmla="*/ 57 h 239"/>
              <a:gd name="T74" fmla="*/ 188 w 230"/>
              <a:gd name="T75" fmla="*/ 132 h 239"/>
              <a:gd name="T76" fmla="*/ 169 w 230"/>
              <a:gd name="T77" fmla="*/ 131 h 239"/>
              <a:gd name="T78" fmla="*/ 156 w 230"/>
              <a:gd name="T79" fmla="*/ 134 h 239"/>
              <a:gd name="T80" fmla="*/ 145 w 230"/>
              <a:gd name="T81" fmla="*/ 140 h 239"/>
              <a:gd name="T82" fmla="*/ 134 w 230"/>
              <a:gd name="T83" fmla="*/ 150 h 239"/>
              <a:gd name="T84" fmla="*/ 128 w 230"/>
              <a:gd name="T85" fmla="*/ 159 h 239"/>
              <a:gd name="T86" fmla="*/ 123 w 230"/>
              <a:gd name="T87" fmla="*/ 171 h 239"/>
              <a:gd name="T88" fmla="*/ 88 w 230"/>
              <a:gd name="T89" fmla="*/ 172 h 239"/>
              <a:gd name="T90" fmla="*/ 67 w 230"/>
              <a:gd name="T91" fmla="*/ 169 h 239"/>
              <a:gd name="T92" fmla="*/ 21 w 230"/>
              <a:gd name="T93" fmla="*/ 156 h 239"/>
              <a:gd name="T94" fmla="*/ 13 w 230"/>
              <a:gd name="T95" fmla="*/ 150 h 239"/>
              <a:gd name="T96" fmla="*/ 8 w 230"/>
              <a:gd name="T97" fmla="*/ 143 h 239"/>
              <a:gd name="T98" fmla="*/ 104 w 230"/>
              <a:gd name="T99" fmla="*/ 130 h 239"/>
              <a:gd name="T100" fmla="*/ 200 w 230"/>
              <a:gd name="T101" fmla="*/ 136 h 239"/>
              <a:gd name="T102" fmla="*/ 104 w 230"/>
              <a:gd name="T103" fmla="*/ 0 h 239"/>
              <a:gd name="T104" fmla="*/ 104 w 230"/>
              <a:gd name="T105" fmla="*/ 2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" h="239">
                <a:moveTo>
                  <a:pt x="176" y="231"/>
                </a:moveTo>
                <a:cubicBezTo>
                  <a:pt x="165" y="231"/>
                  <a:pt x="154" y="227"/>
                  <a:pt x="146" y="220"/>
                </a:cubicBezTo>
                <a:cubicBezTo>
                  <a:pt x="145" y="219"/>
                  <a:pt x="144" y="218"/>
                  <a:pt x="143" y="217"/>
                </a:cubicBezTo>
                <a:cubicBezTo>
                  <a:pt x="143" y="217"/>
                  <a:pt x="142" y="216"/>
                  <a:pt x="142" y="216"/>
                </a:cubicBezTo>
                <a:cubicBezTo>
                  <a:pt x="141" y="215"/>
                  <a:pt x="140" y="214"/>
                  <a:pt x="140" y="214"/>
                </a:cubicBezTo>
                <a:cubicBezTo>
                  <a:pt x="139" y="213"/>
                  <a:pt x="139" y="212"/>
                  <a:pt x="138" y="212"/>
                </a:cubicBezTo>
                <a:cubicBezTo>
                  <a:pt x="138" y="211"/>
                  <a:pt x="137" y="210"/>
                  <a:pt x="137" y="210"/>
                </a:cubicBezTo>
                <a:cubicBezTo>
                  <a:pt x="137" y="209"/>
                  <a:pt x="136" y="208"/>
                  <a:pt x="136" y="208"/>
                </a:cubicBezTo>
                <a:cubicBezTo>
                  <a:pt x="135" y="207"/>
                  <a:pt x="135" y="206"/>
                  <a:pt x="135" y="206"/>
                </a:cubicBezTo>
                <a:cubicBezTo>
                  <a:pt x="134" y="205"/>
                  <a:pt x="134" y="204"/>
                  <a:pt x="134" y="203"/>
                </a:cubicBezTo>
                <a:cubicBezTo>
                  <a:pt x="133" y="203"/>
                  <a:pt x="133" y="202"/>
                  <a:pt x="133" y="201"/>
                </a:cubicBezTo>
                <a:cubicBezTo>
                  <a:pt x="132" y="200"/>
                  <a:pt x="132" y="200"/>
                  <a:pt x="132" y="199"/>
                </a:cubicBezTo>
                <a:cubicBezTo>
                  <a:pt x="132" y="198"/>
                  <a:pt x="131" y="197"/>
                  <a:pt x="131" y="196"/>
                </a:cubicBezTo>
                <a:cubicBezTo>
                  <a:pt x="131" y="196"/>
                  <a:pt x="131" y="195"/>
                  <a:pt x="131" y="194"/>
                </a:cubicBezTo>
                <a:cubicBezTo>
                  <a:pt x="130" y="193"/>
                  <a:pt x="130" y="192"/>
                  <a:pt x="130" y="191"/>
                </a:cubicBezTo>
                <a:cubicBezTo>
                  <a:pt x="130" y="191"/>
                  <a:pt x="130" y="190"/>
                  <a:pt x="130" y="190"/>
                </a:cubicBezTo>
                <a:cubicBezTo>
                  <a:pt x="130" y="188"/>
                  <a:pt x="130" y="186"/>
                  <a:pt x="130" y="185"/>
                </a:cubicBezTo>
                <a:cubicBezTo>
                  <a:pt x="130" y="183"/>
                  <a:pt x="130" y="182"/>
                  <a:pt x="130" y="180"/>
                </a:cubicBezTo>
                <a:cubicBezTo>
                  <a:pt x="130" y="179"/>
                  <a:pt x="130" y="178"/>
                  <a:pt x="130" y="176"/>
                </a:cubicBezTo>
                <a:cubicBezTo>
                  <a:pt x="131" y="175"/>
                  <a:pt x="131" y="174"/>
                  <a:pt x="131" y="173"/>
                </a:cubicBezTo>
                <a:cubicBezTo>
                  <a:pt x="131" y="173"/>
                  <a:pt x="131" y="172"/>
                  <a:pt x="131" y="172"/>
                </a:cubicBezTo>
                <a:cubicBezTo>
                  <a:pt x="132" y="171"/>
                  <a:pt x="132" y="170"/>
                  <a:pt x="132" y="169"/>
                </a:cubicBezTo>
                <a:cubicBezTo>
                  <a:pt x="132" y="169"/>
                  <a:pt x="133" y="168"/>
                  <a:pt x="133" y="168"/>
                </a:cubicBezTo>
                <a:cubicBezTo>
                  <a:pt x="133" y="167"/>
                  <a:pt x="133" y="166"/>
                  <a:pt x="134" y="166"/>
                </a:cubicBezTo>
                <a:cubicBezTo>
                  <a:pt x="134" y="165"/>
                  <a:pt x="134" y="164"/>
                  <a:pt x="135" y="164"/>
                </a:cubicBezTo>
                <a:cubicBezTo>
                  <a:pt x="135" y="163"/>
                  <a:pt x="135" y="163"/>
                  <a:pt x="136" y="162"/>
                </a:cubicBezTo>
                <a:cubicBezTo>
                  <a:pt x="136" y="161"/>
                  <a:pt x="136" y="161"/>
                  <a:pt x="137" y="160"/>
                </a:cubicBezTo>
                <a:cubicBezTo>
                  <a:pt x="137" y="159"/>
                  <a:pt x="137" y="159"/>
                  <a:pt x="138" y="158"/>
                </a:cubicBezTo>
                <a:cubicBezTo>
                  <a:pt x="138" y="158"/>
                  <a:pt x="139" y="157"/>
                  <a:pt x="140" y="156"/>
                </a:cubicBezTo>
                <a:cubicBezTo>
                  <a:pt x="140" y="156"/>
                  <a:pt x="140" y="155"/>
                  <a:pt x="140" y="155"/>
                </a:cubicBezTo>
                <a:cubicBezTo>
                  <a:pt x="141" y="154"/>
                  <a:pt x="142" y="153"/>
                  <a:pt x="143" y="152"/>
                </a:cubicBezTo>
                <a:cubicBezTo>
                  <a:pt x="143" y="152"/>
                  <a:pt x="143" y="152"/>
                  <a:pt x="143" y="152"/>
                </a:cubicBezTo>
                <a:cubicBezTo>
                  <a:pt x="145" y="150"/>
                  <a:pt x="147" y="148"/>
                  <a:pt x="150" y="147"/>
                </a:cubicBezTo>
                <a:cubicBezTo>
                  <a:pt x="150" y="146"/>
                  <a:pt x="150" y="146"/>
                  <a:pt x="151" y="146"/>
                </a:cubicBezTo>
                <a:cubicBezTo>
                  <a:pt x="151" y="145"/>
                  <a:pt x="152" y="145"/>
                  <a:pt x="153" y="144"/>
                </a:cubicBezTo>
                <a:cubicBezTo>
                  <a:pt x="154" y="144"/>
                  <a:pt x="154" y="144"/>
                  <a:pt x="155" y="144"/>
                </a:cubicBezTo>
                <a:cubicBezTo>
                  <a:pt x="155" y="143"/>
                  <a:pt x="156" y="143"/>
                  <a:pt x="157" y="143"/>
                </a:cubicBezTo>
                <a:cubicBezTo>
                  <a:pt x="158" y="142"/>
                  <a:pt x="158" y="142"/>
                  <a:pt x="159" y="142"/>
                </a:cubicBezTo>
                <a:cubicBezTo>
                  <a:pt x="159" y="142"/>
                  <a:pt x="160" y="141"/>
                  <a:pt x="161" y="141"/>
                </a:cubicBezTo>
                <a:cubicBezTo>
                  <a:pt x="162" y="141"/>
                  <a:pt x="162" y="141"/>
                  <a:pt x="163" y="140"/>
                </a:cubicBezTo>
                <a:cubicBezTo>
                  <a:pt x="164" y="140"/>
                  <a:pt x="164" y="140"/>
                  <a:pt x="165" y="140"/>
                </a:cubicBezTo>
                <a:cubicBezTo>
                  <a:pt x="166" y="140"/>
                  <a:pt x="166" y="140"/>
                  <a:pt x="167" y="139"/>
                </a:cubicBezTo>
                <a:cubicBezTo>
                  <a:pt x="168" y="139"/>
                  <a:pt x="169" y="139"/>
                  <a:pt x="170" y="139"/>
                </a:cubicBezTo>
                <a:cubicBezTo>
                  <a:pt x="170" y="139"/>
                  <a:pt x="171" y="139"/>
                  <a:pt x="171" y="139"/>
                </a:cubicBezTo>
                <a:cubicBezTo>
                  <a:pt x="173" y="139"/>
                  <a:pt x="174" y="139"/>
                  <a:pt x="176" y="139"/>
                </a:cubicBezTo>
                <a:cubicBezTo>
                  <a:pt x="177" y="139"/>
                  <a:pt x="178" y="139"/>
                  <a:pt x="180" y="139"/>
                </a:cubicBezTo>
                <a:cubicBezTo>
                  <a:pt x="180" y="139"/>
                  <a:pt x="181" y="139"/>
                  <a:pt x="181" y="139"/>
                </a:cubicBezTo>
                <a:cubicBezTo>
                  <a:pt x="182" y="139"/>
                  <a:pt x="183" y="139"/>
                  <a:pt x="184" y="139"/>
                </a:cubicBezTo>
                <a:cubicBezTo>
                  <a:pt x="185" y="139"/>
                  <a:pt x="185" y="140"/>
                  <a:pt x="185" y="140"/>
                </a:cubicBezTo>
                <a:cubicBezTo>
                  <a:pt x="186" y="140"/>
                  <a:pt x="188" y="140"/>
                  <a:pt x="188" y="140"/>
                </a:cubicBezTo>
                <a:cubicBezTo>
                  <a:pt x="189" y="141"/>
                  <a:pt x="189" y="141"/>
                  <a:pt x="189" y="141"/>
                </a:cubicBezTo>
                <a:cubicBezTo>
                  <a:pt x="191" y="141"/>
                  <a:pt x="192" y="142"/>
                  <a:pt x="193" y="142"/>
                </a:cubicBezTo>
                <a:cubicBezTo>
                  <a:pt x="194" y="142"/>
                  <a:pt x="194" y="143"/>
                  <a:pt x="195" y="143"/>
                </a:cubicBezTo>
                <a:cubicBezTo>
                  <a:pt x="195" y="143"/>
                  <a:pt x="196" y="143"/>
                  <a:pt x="197" y="144"/>
                </a:cubicBezTo>
                <a:cubicBezTo>
                  <a:pt x="197" y="144"/>
                  <a:pt x="198" y="144"/>
                  <a:pt x="199" y="145"/>
                </a:cubicBezTo>
                <a:cubicBezTo>
                  <a:pt x="199" y="145"/>
                  <a:pt x="200" y="145"/>
                  <a:pt x="200" y="146"/>
                </a:cubicBezTo>
                <a:cubicBezTo>
                  <a:pt x="201" y="146"/>
                  <a:pt x="201" y="146"/>
                  <a:pt x="202" y="147"/>
                </a:cubicBezTo>
                <a:cubicBezTo>
                  <a:pt x="214" y="155"/>
                  <a:pt x="222" y="169"/>
                  <a:pt x="222" y="185"/>
                </a:cubicBezTo>
                <a:cubicBezTo>
                  <a:pt x="222" y="210"/>
                  <a:pt x="201" y="231"/>
                  <a:pt x="176" y="231"/>
                </a:cubicBezTo>
                <a:moveTo>
                  <a:pt x="104" y="222"/>
                </a:moveTo>
                <a:cubicBezTo>
                  <a:pt x="50" y="222"/>
                  <a:pt x="11" y="207"/>
                  <a:pt x="8" y="192"/>
                </a:cubicBezTo>
                <a:cubicBezTo>
                  <a:pt x="8" y="192"/>
                  <a:pt x="8" y="192"/>
                  <a:pt x="8" y="192"/>
                </a:cubicBezTo>
                <a:cubicBezTo>
                  <a:pt x="8" y="157"/>
                  <a:pt x="8" y="157"/>
                  <a:pt x="8" y="157"/>
                </a:cubicBezTo>
                <a:cubicBezTo>
                  <a:pt x="8" y="157"/>
                  <a:pt x="8" y="157"/>
                  <a:pt x="8" y="157"/>
                </a:cubicBezTo>
                <a:cubicBezTo>
                  <a:pt x="9" y="158"/>
                  <a:pt x="10" y="158"/>
                  <a:pt x="11" y="159"/>
                </a:cubicBezTo>
                <a:cubicBezTo>
                  <a:pt x="27" y="171"/>
                  <a:pt x="59" y="180"/>
                  <a:pt x="104" y="180"/>
                </a:cubicBezTo>
                <a:cubicBezTo>
                  <a:pt x="108" y="180"/>
                  <a:pt x="111" y="180"/>
                  <a:pt x="114" y="180"/>
                </a:cubicBezTo>
                <a:cubicBezTo>
                  <a:pt x="115" y="180"/>
                  <a:pt x="116" y="180"/>
                  <a:pt x="117" y="180"/>
                </a:cubicBezTo>
                <a:cubicBezTo>
                  <a:pt x="119" y="180"/>
                  <a:pt x="120" y="180"/>
                  <a:pt x="121" y="180"/>
                </a:cubicBezTo>
                <a:cubicBezTo>
                  <a:pt x="121" y="182"/>
                  <a:pt x="121" y="183"/>
                  <a:pt x="121" y="185"/>
                </a:cubicBezTo>
                <a:cubicBezTo>
                  <a:pt x="121" y="186"/>
                  <a:pt x="121" y="188"/>
                  <a:pt x="121" y="190"/>
                </a:cubicBezTo>
                <a:cubicBezTo>
                  <a:pt x="122" y="191"/>
                  <a:pt x="122" y="191"/>
                  <a:pt x="122" y="192"/>
                </a:cubicBezTo>
                <a:cubicBezTo>
                  <a:pt x="122" y="193"/>
                  <a:pt x="122" y="194"/>
                  <a:pt x="122" y="195"/>
                </a:cubicBezTo>
                <a:cubicBezTo>
                  <a:pt x="122" y="196"/>
                  <a:pt x="123" y="196"/>
                  <a:pt x="123" y="197"/>
                </a:cubicBezTo>
                <a:cubicBezTo>
                  <a:pt x="123" y="198"/>
                  <a:pt x="123" y="199"/>
                  <a:pt x="124" y="200"/>
                </a:cubicBezTo>
                <a:cubicBezTo>
                  <a:pt x="124" y="201"/>
                  <a:pt x="124" y="201"/>
                  <a:pt x="124" y="202"/>
                </a:cubicBezTo>
                <a:cubicBezTo>
                  <a:pt x="124" y="203"/>
                  <a:pt x="125" y="204"/>
                  <a:pt x="125" y="205"/>
                </a:cubicBezTo>
                <a:cubicBezTo>
                  <a:pt x="125" y="206"/>
                  <a:pt x="126" y="206"/>
                  <a:pt x="126" y="207"/>
                </a:cubicBezTo>
                <a:cubicBezTo>
                  <a:pt x="126" y="208"/>
                  <a:pt x="127" y="209"/>
                  <a:pt x="127" y="210"/>
                </a:cubicBezTo>
                <a:cubicBezTo>
                  <a:pt x="128" y="210"/>
                  <a:pt x="128" y="211"/>
                  <a:pt x="128" y="211"/>
                </a:cubicBezTo>
                <a:cubicBezTo>
                  <a:pt x="129" y="212"/>
                  <a:pt x="129" y="213"/>
                  <a:pt x="130" y="214"/>
                </a:cubicBezTo>
                <a:cubicBezTo>
                  <a:pt x="130" y="215"/>
                  <a:pt x="131" y="215"/>
                  <a:pt x="131" y="216"/>
                </a:cubicBezTo>
                <a:cubicBezTo>
                  <a:pt x="132" y="217"/>
                  <a:pt x="132" y="218"/>
                  <a:pt x="133" y="219"/>
                </a:cubicBezTo>
                <a:cubicBezTo>
                  <a:pt x="133" y="219"/>
                  <a:pt x="134" y="219"/>
                  <a:pt x="134" y="220"/>
                </a:cubicBezTo>
                <a:cubicBezTo>
                  <a:pt x="134" y="220"/>
                  <a:pt x="135" y="220"/>
                  <a:pt x="135" y="221"/>
                </a:cubicBezTo>
                <a:cubicBezTo>
                  <a:pt x="125" y="222"/>
                  <a:pt x="115" y="222"/>
                  <a:pt x="104" y="222"/>
                </a:cubicBezTo>
                <a:moveTo>
                  <a:pt x="104" y="9"/>
                </a:moveTo>
                <a:cubicBezTo>
                  <a:pt x="161" y="9"/>
                  <a:pt x="201" y="25"/>
                  <a:pt x="201" y="40"/>
                </a:cubicBezTo>
                <a:cubicBezTo>
                  <a:pt x="201" y="55"/>
                  <a:pt x="161" y="72"/>
                  <a:pt x="104" y="72"/>
                </a:cubicBezTo>
                <a:cubicBezTo>
                  <a:pt x="48" y="72"/>
                  <a:pt x="8" y="55"/>
                  <a:pt x="8" y="40"/>
                </a:cubicBezTo>
                <a:cubicBezTo>
                  <a:pt x="8" y="25"/>
                  <a:pt x="48" y="9"/>
                  <a:pt x="104" y="9"/>
                </a:cubicBezTo>
                <a:moveTo>
                  <a:pt x="11" y="58"/>
                </a:moveTo>
                <a:cubicBezTo>
                  <a:pt x="12" y="59"/>
                  <a:pt x="13" y="60"/>
                  <a:pt x="15" y="61"/>
                </a:cubicBezTo>
                <a:cubicBezTo>
                  <a:pt x="15" y="61"/>
                  <a:pt x="15" y="61"/>
                  <a:pt x="16" y="62"/>
                </a:cubicBezTo>
                <a:cubicBezTo>
                  <a:pt x="17" y="62"/>
                  <a:pt x="18" y="63"/>
                  <a:pt x="20" y="64"/>
                </a:cubicBezTo>
                <a:cubicBezTo>
                  <a:pt x="20" y="64"/>
                  <a:pt x="21" y="64"/>
                  <a:pt x="21" y="65"/>
                </a:cubicBezTo>
                <a:cubicBezTo>
                  <a:pt x="23" y="66"/>
                  <a:pt x="24" y="66"/>
                  <a:pt x="26" y="67"/>
                </a:cubicBezTo>
                <a:cubicBezTo>
                  <a:pt x="26" y="67"/>
                  <a:pt x="26" y="67"/>
                  <a:pt x="27" y="67"/>
                </a:cubicBezTo>
                <a:cubicBezTo>
                  <a:pt x="29" y="68"/>
                  <a:pt x="31" y="69"/>
                  <a:pt x="33" y="70"/>
                </a:cubicBezTo>
                <a:cubicBezTo>
                  <a:pt x="34" y="70"/>
                  <a:pt x="34" y="70"/>
                  <a:pt x="35" y="70"/>
                </a:cubicBezTo>
                <a:cubicBezTo>
                  <a:pt x="37" y="71"/>
                  <a:pt x="38" y="72"/>
                  <a:pt x="40" y="72"/>
                </a:cubicBezTo>
                <a:cubicBezTo>
                  <a:pt x="41" y="72"/>
                  <a:pt x="42" y="72"/>
                  <a:pt x="42" y="73"/>
                </a:cubicBezTo>
                <a:cubicBezTo>
                  <a:pt x="45" y="73"/>
                  <a:pt x="47" y="74"/>
                  <a:pt x="50" y="75"/>
                </a:cubicBezTo>
                <a:cubicBezTo>
                  <a:pt x="50" y="75"/>
                  <a:pt x="51" y="75"/>
                  <a:pt x="51" y="75"/>
                </a:cubicBezTo>
                <a:cubicBezTo>
                  <a:pt x="53" y="75"/>
                  <a:pt x="56" y="76"/>
                  <a:pt x="58" y="76"/>
                </a:cubicBezTo>
                <a:cubicBezTo>
                  <a:pt x="59" y="76"/>
                  <a:pt x="60" y="77"/>
                  <a:pt x="61" y="77"/>
                </a:cubicBezTo>
                <a:cubicBezTo>
                  <a:pt x="63" y="77"/>
                  <a:pt x="66" y="77"/>
                  <a:pt x="68" y="78"/>
                </a:cubicBezTo>
                <a:cubicBezTo>
                  <a:pt x="69" y="78"/>
                  <a:pt x="69" y="78"/>
                  <a:pt x="70" y="78"/>
                </a:cubicBezTo>
                <a:cubicBezTo>
                  <a:pt x="73" y="78"/>
                  <a:pt x="76" y="79"/>
                  <a:pt x="80" y="79"/>
                </a:cubicBezTo>
                <a:cubicBezTo>
                  <a:pt x="80" y="79"/>
                  <a:pt x="81" y="79"/>
                  <a:pt x="82" y="79"/>
                </a:cubicBezTo>
                <a:cubicBezTo>
                  <a:pt x="85" y="79"/>
                  <a:pt x="88" y="80"/>
                  <a:pt x="90" y="80"/>
                </a:cubicBezTo>
                <a:cubicBezTo>
                  <a:pt x="91" y="80"/>
                  <a:pt x="92" y="80"/>
                  <a:pt x="93" y="80"/>
                </a:cubicBezTo>
                <a:cubicBezTo>
                  <a:pt x="97" y="80"/>
                  <a:pt x="101" y="80"/>
                  <a:pt x="104" y="80"/>
                </a:cubicBezTo>
                <a:cubicBezTo>
                  <a:pt x="108" y="80"/>
                  <a:pt x="112" y="80"/>
                  <a:pt x="116" y="80"/>
                </a:cubicBezTo>
                <a:cubicBezTo>
                  <a:pt x="117" y="80"/>
                  <a:pt x="118" y="80"/>
                  <a:pt x="119" y="80"/>
                </a:cubicBezTo>
                <a:cubicBezTo>
                  <a:pt x="121" y="80"/>
                  <a:pt x="124" y="79"/>
                  <a:pt x="127" y="79"/>
                </a:cubicBezTo>
                <a:cubicBezTo>
                  <a:pt x="128" y="79"/>
                  <a:pt x="128" y="79"/>
                  <a:pt x="129" y="79"/>
                </a:cubicBezTo>
                <a:cubicBezTo>
                  <a:pt x="133" y="79"/>
                  <a:pt x="136" y="78"/>
                  <a:pt x="139" y="78"/>
                </a:cubicBezTo>
                <a:cubicBezTo>
                  <a:pt x="140" y="78"/>
                  <a:pt x="140" y="78"/>
                  <a:pt x="141" y="78"/>
                </a:cubicBezTo>
                <a:cubicBezTo>
                  <a:pt x="143" y="77"/>
                  <a:pt x="146" y="77"/>
                  <a:pt x="148" y="77"/>
                </a:cubicBezTo>
                <a:cubicBezTo>
                  <a:pt x="149" y="77"/>
                  <a:pt x="150" y="76"/>
                  <a:pt x="151" y="76"/>
                </a:cubicBezTo>
                <a:cubicBezTo>
                  <a:pt x="153" y="76"/>
                  <a:pt x="156" y="75"/>
                  <a:pt x="158" y="75"/>
                </a:cubicBezTo>
                <a:cubicBezTo>
                  <a:pt x="158" y="75"/>
                  <a:pt x="159" y="75"/>
                  <a:pt x="159" y="75"/>
                </a:cubicBezTo>
                <a:cubicBezTo>
                  <a:pt x="162" y="74"/>
                  <a:pt x="164" y="73"/>
                  <a:pt x="167" y="73"/>
                </a:cubicBezTo>
                <a:cubicBezTo>
                  <a:pt x="167" y="72"/>
                  <a:pt x="168" y="72"/>
                  <a:pt x="169" y="72"/>
                </a:cubicBezTo>
                <a:cubicBezTo>
                  <a:pt x="171" y="72"/>
                  <a:pt x="172" y="71"/>
                  <a:pt x="174" y="70"/>
                </a:cubicBezTo>
                <a:cubicBezTo>
                  <a:pt x="175" y="70"/>
                  <a:pt x="175" y="70"/>
                  <a:pt x="176" y="70"/>
                </a:cubicBezTo>
                <a:cubicBezTo>
                  <a:pt x="178" y="69"/>
                  <a:pt x="180" y="68"/>
                  <a:pt x="182" y="67"/>
                </a:cubicBezTo>
                <a:cubicBezTo>
                  <a:pt x="182" y="67"/>
                  <a:pt x="183" y="67"/>
                  <a:pt x="183" y="67"/>
                </a:cubicBezTo>
                <a:cubicBezTo>
                  <a:pt x="185" y="66"/>
                  <a:pt x="186" y="66"/>
                  <a:pt x="188" y="65"/>
                </a:cubicBezTo>
                <a:cubicBezTo>
                  <a:pt x="188" y="64"/>
                  <a:pt x="189" y="64"/>
                  <a:pt x="189" y="64"/>
                </a:cubicBezTo>
                <a:cubicBezTo>
                  <a:pt x="191" y="63"/>
                  <a:pt x="192" y="62"/>
                  <a:pt x="193" y="62"/>
                </a:cubicBezTo>
                <a:cubicBezTo>
                  <a:pt x="194" y="61"/>
                  <a:pt x="194" y="61"/>
                  <a:pt x="194" y="61"/>
                </a:cubicBezTo>
                <a:cubicBezTo>
                  <a:pt x="196" y="60"/>
                  <a:pt x="197" y="59"/>
                  <a:pt x="198" y="58"/>
                </a:cubicBezTo>
                <a:cubicBezTo>
                  <a:pt x="199" y="58"/>
                  <a:pt x="199" y="58"/>
                  <a:pt x="199" y="57"/>
                </a:cubicBezTo>
                <a:cubicBezTo>
                  <a:pt x="200" y="57"/>
                  <a:pt x="200" y="57"/>
                  <a:pt x="201" y="56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1"/>
                  <a:pt x="201" y="92"/>
                  <a:pt x="200" y="92"/>
                </a:cubicBezTo>
                <a:cubicBezTo>
                  <a:pt x="200" y="93"/>
                  <a:pt x="200" y="93"/>
                  <a:pt x="200" y="94"/>
                </a:cubicBezTo>
                <a:cubicBezTo>
                  <a:pt x="200" y="94"/>
                  <a:pt x="200" y="95"/>
                  <a:pt x="199" y="95"/>
                </a:cubicBezTo>
                <a:cubicBezTo>
                  <a:pt x="199" y="96"/>
                  <a:pt x="199" y="96"/>
                  <a:pt x="198" y="97"/>
                </a:cubicBezTo>
                <a:cubicBezTo>
                  <a:pt x="198" y="97"/>
                  <a:pt x="198" y="98"/>
                  <a:pt x="197" y="98"/>
                </a:cubicBezTo>
                <a:cubicBezTo>
                  <a:pt x="197" y="98"/>
                  <a:pt x="197" y="99"/>
                  <a:pt x="196" y="100"/>
                </a:cubicBezTo>
                <a:cubicBezTo>
                  <a:pt x="196" y="100"/>
                  <a:pt x="195" y="100"/>
                  <a:pt x="195" y="101"/>
                </a:cubicBezTo>
                <a:cubicBezTo>
                  <a:pt x="194" y="101"/>
                  <a:pt x="193" y="102"/>
                  <a:pt x="193" y="102"/>
                </a:cubicBezTo>
                <a:cubicBezTo>
                  <a:pt x="192" y="103"/>
                  <a:pt x="192" y="103"/>
                  <a:pt x="192" y="103"/>
                </a:cubicBezTo>
                <a:cubicBezTo>
                  <a:pt x="191" y="104"/>
                  <a:pt x="190" y="104"/>
                  <a:pt x="189" y="105"/>
                </a:cubicBezTo>
                <a:cubicBezTo>
                  <a:pt x="188" y="105"/>
                  <a:pt x="188" y="105"/>
                  <a:pt x="188" y="106"/>
                </a:cubicBezTo>
                <a:cubicBezTo>
                  <a:pt x="186" y="106"/>
                  <a:pt x="185" y="107"/>
                  <a:pt x="184" y="108"/>
                </a:cubicBezTo>
                <a:cubicBezTo>
                  <a:pt x="184" y="108"/>
                  <a:pt x="183" y="108"/>
                  <a:pt x="183" y="108"/>
                </a:cubicBezTo>
                <a:cubicBezTo>
                  <a:pt x="182" y="109"/>
                  <a:pt x="180" y="109"/>
                  <a:pt x="178" y="110"/>
                </a:cubicBezTo>
                <a:cubicBezTo>
                  <a:pt x="178" y="110"/>
                  <a:pt x="178" y="110"/>
                  <a:pt x="178" y="110"/>
                </a:cubicBezTo>
                <a:cubicBezTo>
                  <a:pt x="168" y="114"/>
                  <a:pt x="156" y="117"/>
                  <a:pt x="142" y="119"/>
                </a:cubicBezTo>
                <a:cubicBezTo>
                  <a:pt x="142" y="119"/>
                  <a:pt x="142" y="119"/>
                  <a:pt x="142" y="119"/>
                </a:cubicBezTo>
                <a:cubicBezTo>
                  <a:pt x="139" y="120"/>
                  <a:pt x="136" y="120"/>
                  <a:pt x="134" y="120"/>
                </a:cubicBezTo>
                <a:cubicBezTo>
                  <a:pt x="133" y="120"/>
                  <a:pt x="132" y="120"/>
                  <a:pt x="132" y="120"/>
                </a:cubicBezTo>
                <a:cubicBezTo>
                  <a:pt x="129" y="121"/>
                  <a:pt x="127" y="121"/>
                  <a:pt x="124" y="121"/>
                </a:cubicBezTo>
                <a:cubicBezTo>
                  <a:pt x="123" y="121"/>
                  <a:pt x="122" y="121"/>
                  <a:pt x="121" y="121"/>
                </a:cubicBezTo>
                <a:cubicBezTo>
                  <a:pt x="119" y="121"/>
                  <a:pt x="117" y="122"/>
                  <a:pt x="115" y="122"/>
                </a:cubicBezTo>
                <a:cubicBezTo>
                  <a:pt x="111" y="122"/>
                  <a:pt x="108" y="122"/>
                  <a:pt x="104" y="122"/>
                </a:cubicBezTo>
                <a:cubicBezTo>
                  <a:pt x="101" y="122"/>
                  <a:pt x="98" y="122"/>
                  <a:pt x="94" y="122"/>
                </a:cubicBezTo>
                <a:cubicBezTo>
                  <a:pt x="92" y="122"/>
                  <a:pt x="90" y="121"/>
                  <a:pt x="88" y="121"/>
                </a:cubicBezTo>
                <a:cubicBezTo>
                  <a:pt x="87" y="121"/>
                  <a:pt x="86" y="121"/>
                  <a:pt x="85" y="121"/>
                </a:cubicBezTo>
                <a:cubicBezTo>
                  <a:pt x="82" y="121"/>
                  <a:pt x="79" y="121"/>
                  <a:pt x="77" y="120"/>
                </a:cubicBezTo>
                <a:cubicBezTo>
                  <a:pt x="76" y="120"/>
                  <a:pt x="76" y="120"/>
                  <a:pt x="75" y="120"/>
                </a:cubicBezTo>
                <a:cubicBezTo>
                  <a:pt x="73" y="120"/>
                  <a:pt x="70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53" y="117"/>
                  <a:pt x="40" y="114"/>
                  <a:pt x="31" y="110"/>
                </a:cubicBezTo>
                <a:cubicBezTo>
                  <a:pt x="31" y="110"/>
                  <a:pt x="31" y="110"/>
                  <a:pt x="31" y="110"/>
                </a:cubicBezTo>
                <a:cubicBezTo>
                  <a:pt x="29" y="109"/>
                  <a:pt x="27" y="109"/>
                  <a:pt x="26" y="108"/>
                </a:cubicBezTo>
                <a:cubicBezTo>
                  <a:pt x="26" y="108"/>
                  <a:pt x="25" y="108"/>
                  <a:pt x="25" y="108"/>
                </a:cubicBezTo>
                <a:cubicBezTo>
                  <a:pt x="24" y="107"/>
                  <a:pt x="22" y="106"/>
                  <a:pt x="21" y="106"/>
                </a:cubicBezTo>
                <a:cubicBezTo>
                  <a:pt x="21" y="105"/>
                  <a:pt x="21" y="105"/>
                  <a:pt x="20" y="105"/>
                </a:cubicBezTo>
                <a:cubicBezTo>
                  <a:pt x="19" y="104"/>
                  <a:pt x="18" y="104"/>
                  <a:pt x="17" y="103"/>
                </a:cubicBezTo>
                <a:cubicBezTo>
                  <a:pt x="17" y="103"/>
                  <a:pt x="17" y="103"/>
                  <a:pt x="16" y="102"/>
                </a:cubicBezTo>
                <a:cubicBezTo>
                  <a:pt x="15" y="102"/>
                  <a:pt x="15" y="101"/>
                  <a:pt x="14" y="101"/>
                </a:cubicBezTo>
                <a:cubicBezTo>
                  <a:pt x="14" y="100"/>
                  <a:pt x="13" y="100"/>
                  <a:pt x="13" y="100"/>
                </a:cubicBezTo>
                <a:cubicBezTo>
                  <a:pt x="12" y="99"/>
                  <a:pt x="12" y="98"/>
                  <a:pt x="11" y="98"/>
                </a:cubicBezTo>
                <a:cubicBezTo>
                  <a:pt x="11" y="98"/>
                  <a:pt x="11" y="97"/>
                  <a:pt x="11" y="97"/>
                </a:cubicBezTo>
                <a:cubicBezTo>
                  <a:pt x="10" y="96"/>
                  <a:pt x="10" y="96"/>
                  <a:pt x="10" y="95"/>
                </a:cubicBezTo>
                <a:cubicBezTo>
                  <a:pt x="9" y="95"/>
                  <a:pt x="9" y="94"/>
                  <a:pt x="9" y="94"/>
                </a:cubicBezTo>
                <a:cubicBezTo>
                  <a:pt x="9" y="93"/>
                  <a:pt x="9" y="93"/>
                  <a:pt x="8" y="92"/>
                </a:cubicBezTo>
                <a:cubicBezTo>
                  <a:pt x="8" y="92"/>
                  <a:pt x="8" y="91"/>
                  <a:pt x="8" y="90"/>
                </a:cubicBezTo>
                <a:cubicBezTo>
                  <a:pt x="8" y="56"/>
                  <a:pt x="8" y="56"/>
                  <a:pt x="8" y="56"/>
                </a:cubicBezTo>
                <a:cubicBezTo>
                  <a:pt x="9" y="57"/>
                  <a:pt x="9" y="57"/>
                  <a:pt x="10" y="57"/>
                </a:cubicBezTo>
                <a:cubicBezTo>
                  <a:pt x="10" y="58"/>
                  <a:pt x="10" y="58"/>
                  <a:pt x="11" y="58"/>
                </a:cubicBezTo>
                <a:moveTo>
                  <a:pt x="196" y="134"/>
                </a:moveTo>
                <a:cubicBezTo>
                  <a:pt x="195" y="134"/>
                  <a:pt x="194" y="134"/>
                  <a:pt x="194" y="133"/>
                </a:cubicBezTo>
                <a:cubicBezTo>
                  <a:pt x="192" y="133"/>
                  <a:pt x="191" y="133"/>
                  <a:pt x="190" y="132"/>
                </a:cubicBezTo>
                <a:cubicBezTo>
                  <a:pt x="189" y="132"/>
                  <a:pt x="188" y="132"/>
                  <a:pt x="188" y="132"/>
                </a:cubicBezTo>
                <a:cubicBezTo>
                  <a:pt x="186" y="131"/>
                  <a:pt x="185" y="131"/>
                  <a:pt x="184" y="131"/>
                </a:cubicBezTo>
                <a:cubicBezTo>
                  <a:pt x="183" y="131"/>
                  <a:pt x="182" y="131"/>
                  <a:pt x="182" y="131"/>
                </a:cubicBezTo>
                <a:cubicBezTo>
                  <a:pt x="180" y="130"/>
                  <a:pt x="178" y="130"/>
                  <a:pt x="176" y="130"/>
                </a:cubicBezTo>
                <a:cubicBezTo>
                  <a:pt x="174" y="130"/>
                  <a:pt x="172" y="130"/>
                  <a:pt x="170" y="130"/>
                </a:cubicBezTo>
                <a:cubicBezTo>
                  <a:pt x="170" y="131"/>
                  <a:pt x="169" y="131"/>
                  <a:pt x="169" y="131"/>
                </a:cubicBezTo>
                <a:cubicBezTo>
                  <a:pt x="168" y="131"/>
                  <a:pt x="167" y="131"/>
                  <a:pt x="165" y="131"/>
                </a:cubicBezTo>
                <a:cubicBezTo>
                  <a:pt x="165" y="131"/>
                  <a:pt x="164" y="131"/>
                  <a:pt x="164" y="132"/>
                </a:cubicBezTo>
                <a:cubicBezTo>
                  <a:pt x="163" y="132"/>
                  <a:pt x="162" y="132"/>
                  <a:pt x="161" y="132"/>
                </a:cubicBezTo>
                <a:cubicBezTo>
                  <a:pt x="160" y="133"/>
                  <a:pt x="159" y="133"/>
                  <a:pt x="159" y="133"/>
                </a:cubicBezTo>
                <a:cubicBezTo>
                  <a:pt x="158" y="133"/>
                  <a:pt x="157" y="134"/>
                  <a:pt x="156" y="134"/>
                </a:cubicBezTo>
                <a:cubicBezTo>
                  <a:pt x="155" y="134"/>
                  <a:pt x="155" y="134"/>
                  <a:pt x="154" y="135"/>
                </a:cubicBezTo>
                <a:cubicBezTo>
                  <a:pt x="153" y="135"/>
                  <a:pt x="151" y="136"/>
                  <a:pt x="150" y="137"/>
                </a:cubicBezTo>
                <a:cubicBezTo>
                  <a:pt x="150" y="137"/>
                  <a:pt x="150" y="137"/>
                  <a:pt x="150" y="137"/>
                </a:cubicBezTo>
                <a:cubicBezTo>
                  <a:pt x="148" y="138"/>
                  <a:pt x="147" y="139"/>
                  <a:pt x="145" y="139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41"/>
                  <a:pt x="142" y="142"/>
                  <a:pt x="141" y="142"/>
                </a:cubicBezTo>
                <a:cubicBezTo>
                  <a:pt x="141" y="143"/>
                  <a:pt x="141" y="143"/>
                  <a:pt x="141" y="143"/>
                </a:cubicBezTo>
                <a:cubicBezTo>
                  <a:pt x="140" y="144"/>
                  <a:pt x="139" y="145"/>
                  <a:pt x="138" y="146"/>
                </a:cubicBezTo>
                <a:cubicBezTo>
                  <a:pt x="137" y="146"/>
                  <a:pt x="137" y="146"/>
                  <a:pt x="137" y="147"/>
                </a:cubicBezTo>
                <a:cubicBezTo>
                  <a:pt x="136" y="148"/>
                  <a:pt x="135" y="149"/>
                  <a:pt x="134" y="150"/>
                </a:cubicBezTo>
                <a:cubicBezTo>
                  <a:pt x="134" y="150"/>
                  <a:pt x="134" y="150"/>
                  <a:pt x="133" y="150"/>
                </a:cubicBezTo>
                <a:cubicBezTo>
                  <a:pt x="133" y="151"/>
                  <a:pt x="132" y="153"/>
                  <a:pt x="131" y="154"/>
                </a:cubicBezTo>
                <a:cubicBezTo>
                  <a:pt x="131" y="154"/>
                  <a:pt x="131" y="154"/>
                  <a:pt x="130" y="154"/>
                </a:cubicBezTo>
                <a:cubicBezTo>
                  <a:pt x="129" y="156"/>
                  <a:pt x="129" y="157"/>
                  <a:pt x="128" y="159"/>
                </a:cubicBezTo>
                <a:cubicBezTo>
                  <a:pt x="128" y="159"/>
                  <a:pt x="128" y="159"/>
                  <a:pt x="128" y="159"/>
                </a:cubicBezTo>
                <a:cubicBezTo>
                  <a:pt x="127" y="160"/>
                  <a:pt x="126" y="162"/>
                  <a:pt x="126" y="163"/>
                </a:cubicBezTo>
                <a:cubicBezTo>
                  <a:pt x="125" y="164"/>
                  <a:pt x="125" y="165"/>
                  <a:pt x="125" y="165"/>
                </a:cubicBezTo>
                <a:cubicBezTo>
                  <a:pt x="125" y="166"/>
                  <a:pt x="124" y="167"/>
                  <a:pt x="124" y="168"/>
                </a:cubicBezTo>
                <a:cubicBezTo>
                  <a:pt x="124" y="169"/>
                  <a:pt x="123" y="170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1" y="172"/>
                  <a:pt x="120" y="172"/>
                  <a:pt x="118" y="172"/>
                </a:cubicBezTo>
                <a:cubicBezTo>
                  <a:pt x="117" y="172"/>
                  <a:pt x="116" y="172"/>
                  <a:pt x="115" y="172"/>
                </a:cubicBezTo>
                <a:cubicBezTo>
                  <a:pt x="111" y="172"/>
                  <a:pt x="108" y="172"/>
                  <a:pt x="104" y="172"/>
                </a:cubicBezTo>
                <a:cubicBezTo>
                  <a:pt x="101" y="172"/>
                  <a:pt x="98" y="172"/>
                  <a:pt x="94" y="172"/>
                </a:cubicBezTo>
                <a:cubicBezTo>
                  <a:pt x="92" y="172"/>
                  <a:pt x="90" y="172"/>
                  <a:pt x="88" y="172"/>
                </a:cubicBezTo>
                <a:cubicBezTo>
                  <a:pt x="87" y="172"/>
                  <a:pt x="86" y="171"/>
                  <a:pt x="85" y="171"/>
                </a:cubicBezTo>
                <a:cubicBezTo>
                  <a:pt x="82" y="171"/>
                  <a:pt x="79" y="171"/>
                  <a:pt x="77" y="171"/>
                </a:cubicBezTo>
                <a:cubicBezTo>
                  <a:pt x="76" y="171"/>
                  <a:pt x="76" y="171"/>
                  <a:pt x="75" y="171"/>
                </a:cubicBezTo>
                <a:cubicBezTo>
                  <a:pt x="73" y="170"/>
                  <a:pt x="70" y="170"/>
                  <a:pt x="67" y="169"/>
                </a:cubicBezTo>
                <a:cubicBezTo>
                  <a:pt x="67" y="169"/>
                  <a:pt x="67" y="169"/>
                  <a:pt x="67" y="169"/>
                </a:cubicBezTo>
                <a:cubicBezTo>
                  <a:pt x="53" y="167"/>
                  <a:pt x="40" y="164"/>
                  <a:pt x="31" y="160"/>
                </a:cubicBezTo>
                <a:cubicBezTo>
                  <a:pt x="31" y="160"/>
                  <a:pt x="31" y="160"/>
                  <a:pt x="31" y="160"/>
                </a:cubicBezTo>
                <a:cubicBezTo>
                  <a:pt x="29" y="160"/>
                  <a:pt x="27" y="159"/>
                  <a:pt x="26" y="158"/>
                </a:cubicBezTo>
                <a:cubicBezTo>
                  <a:pt x="26" y="158"/>
                  <a:pt x="25" y="158"/>
                  <a:pt x="25" y="158"/>
                </a:cubicBezTo>
                <a:cubicBezTo>
                  <a:pt x="24" y="157"/>
                  <a:pt x="22" y="156"/>
                  <a:pt x="21" y="156"/>
                </a:cubicBezTo>
                <a:cubicBezTo>
                  <a:pt x="21" y="156"/>
                  <a:pt x="21" y="155"/>
                  <a:pt x="20" y="155"/>
                </a:cubicBezTo>
                <a:cubicBezTo>
                  <a:pt x="19" y="155"/>
                  <a:pt x="18" y="154"/>
                  <a:pt x="17" y="153"/>
                </a:cubicBezTo>
                <a:cubicBezTo>
                  <a:pt x="17" y="153"/>
                  <a:pt x="17" y="153"/>
                  <a:pt x="16" y="153"/>
                </a:cubicBezTo>
                <a:cubicBezTo>
                  <a:pt x="15" y="152"/>
                  <a:pt x="15" y="151"/>
                  <a:pt x="14" y="151"/>
                </a:cubicBezTo>
                <a:cubicBezTo>
                  <a:pt x="14" y="150"/>
                  <a:pt x="13" y="150"/>
                  <a:pt x="13" y="150"/>
                </a:cubicBezTo>
                <a:cubicBezTo>
                  <a:pt x="12" y="149"/>
                  <a:pt x="12" y="149"/>
                  <a:pt x="11" y="148"/>
                </a:cubicBezTo>
                <a:cubicBezTo>
                  <a:pt x="11" y="148"/>
                  <a:pt x="11" y="147"/>
                  <a:pt x="11" y="147"/>
                </a:cubicBezTo>
                <a:cubicBezTo>
                  <a:pt x="10" y="147"/>
                  <a:pt x="10" y="146"/>
                  <a:pt x="10" y="145"/>
                </a:cubicBezTo>
                <a:cubicBezTo>
                  <a:pt x="9" y="145"/>
                  <a:pt x="9" y="145"/>
                  <a:pt x="9" y="144"/>
                </a:cubicBezTo>
                <a:cubicBezTo>
                  <a:pt x="9" y="144"/>
                  <a:pt x="9" y="143"/>
                  <a:pt x="8" y="143"/>
                </a:cubicBezTo>
                <a:cubicBezTo>
                  <a:pt x="8" y="142"/>
                  <a:pt x="8" y="141"/>
                  <a:pt x="8" y="141"/>
                </a:cubicBezTo>
                <a:cubicBezTo>
                  <a:pt x="8" y="106"/>
                  <a:pt x="8" y="106"/>
                  <a:pt x="8" y="106"/>
                </a:cubicBezTo>
                <a:cubicBezTo>
                  <a:pt x="8" y="106"/>
                  <a:pt x="8" y="106"/>
                  <a:pt x="8" y="107"/>
                </a:cubicBezTo>
                <a:cubicBezTo>
                  <a:pt x="9" y="107"/>
                  <a:pt x="10" y="108"/>
                  <a:pt x="11" y="109"/>
                </a:cubicBezTo>
                <a:cubicBezTo>
                  <a:pt x="27" y="121"/>
                  <a:pt x="59" y="130"/>
                  <a:pt x="104" y="130"/>
                </a:cubicBezTo>
                <a:cubicBezTo>
                  <a:pt x="150" y="130"/>
                  <a:pt x="182" y="121"/>
                  <a:pt x="197" y="109"/>
                </a:cubicBezTo>
                <a:cubicBezTo>
                  <a:pt x="199" y="108"/>
                  <a:pt x="200" y="107"/>
                  <a:pt x="201" y="106"/>
                </a:cubicBezTo>
                <a:cubicBezTo>
                  <a:pt x="201" y="106"/>
                  <a:pt x="201" y="106"/>
                  <a:pt x="201" y="106"/>
                </a:cubicBezTo>
                <a:cubicBezTo>
                  <a:pt x="201" y="136"/>
                  <a:pt x="201" y="136"/>
                  <a:pt x="201" y="136"/>
                </a:cubicBezTo>
                <a:cubicBezTo>
                  <a:pt x="201" y="136"/>
                  <a:pt x="200" y="136"/>
                  <a:pt x="200" y="136"/>
                </a:cubicBezTo>
                <a:cubicBezTo>
                  <a:pt x="199" y="135"/>
                  <a:pt x="197" y="135"/>
                  <a:pt x="196" y="134"/>
                </a:cubicBezTo>
                <a:moveTo>
                  <a:pt x="209" y="142"/>
                </a:moveTo>
                <a:cubicBezTo>
                  <a:pt x="209" y="38"/>
                  <a:pt x="209" y="38"/>
                  <a:pt x="209" y="38"/>
                </a:cubicBezTo>
                <a:cubicBezTo>
                  <a:pt x="209" y="37"/>
                  <a:pt x="209" y="37"/>
                  <a:pt x="209" y="36"/>
                </a:cubicBezTo>
                <a:cubicBezTo>
                  <a:pt x="204" y="18"/>
                  <a:pt x="168" y="0"/>
                  <a:pt x="104" y="0"/>
                </a:cubicBezTo>
                <a:cubicBezTo>
                  <a:pt x="41" y="0"/>
                  <a:pt x="5" y="18"/>
                  <a:pt x="0" y="36"/>
                </a:cubicBezTo>
                <a:cubicBezTo>
                  <a:pt x="0" y="37"/>
                  <a:pt x="0" y="37"/>
                  <a:pt x="0" y="38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94"/>
                  <a:pt x="0" y="194"/>
                  <a:pt x="0" y="195"/>
                </a:cubicBezTo>
                <a:cubicBezTo>
                  <a:pt x="5" y="215"/>
                  <a:pt x="49" y="231"/>
                  <a:pt x="104" y="231"/>
                </a:cubicBezTo>
                <a:cubicBezTo>
                  <a:pt x="118" y="231"/>
                  <a:pt x="131" y="230"/>
                  <a:pt x="143" y="228"/>
                </a:cubicBezTo>
                <a:cubicBezTo>
                  <a:pt x="152" y="235"/>
                  <a:pt x="163" y="239"/>
                  <a:pt x="176" y="239"/>
                </a:cubicBezTo>
                <a:cubicBezTo>
                  <a:pt x="206" y="239"/>
                  <a:pt x="230" y="215"/>
                  <a:pt x="230" y="185"/>
                </a:cubicBezTo>
                <a:cubicBezTo>
                  <a:pt x="230" y="167"/>
                  <a:pt x="222" y="152"/>
                  <a:pt x="209" y="142"/>
                </a:cubicBezTo>
              </a:path>
            </a:pathLst>
          </a:cu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0937">
            <a:off x="1541891" y="3494680"/>
            <a:ext cx="4359401" cy="2251402"/>
          </a:xfrm>
          <a:prstGeom prst="rect">
            <a:avLst/>
          </a:prstGeom>
        </p:spPr>
      </p:pic>
      <p:grpSp>
        <p:nvGrpSpPr>
          <p:cNvPr id="42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30705"/>
            <a:ext cx="17556163" cy="1585314"/>
            <a:chOff x="0" y="1118588"/>
            <a:chExt cx="17556163" cy="1585314"/>
          </a:xfrm>
        </p:grpSpPr>
        <p:pic>
          <p:nvPicPr>
            <p:cNvPr id="43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44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45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pic>
        <p:nvPicPr>
          <p:cNvPr id="47" name="Picture 19" descr="eurostat-áá¡ á¡á£á áááá¡ á¨ááááá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9347" y="8687292"/>
            <a:ext cx="1944029" cy="121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17" descr="unece-áá¡ á¡á£á áááá¡ á¨ááááá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53" y="8612439"/>
            <a:ext cx="2123164" cy="11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1" descr="efta-áá¡ á¡á£á áááá¡ á¨ááááá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56" y="8555946"/>
            <a:ext cx="1670663" cy="107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grpSp>
        <p:nvGrpSpPr>
          <p:cNvPr id="26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70462"/>
            <a:ext cx="17556163" cy="1585314"/>
            <a:chOff x="0" y="1118588"/>
            <a:chExt cx="17556163" cy="1585314"/>
          </a:xfrm>
        </p:grpSpPr>
        <p:pic>
          <p:nvPicPr>
            <p:cNvPr id="27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28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29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Using Nesstar Publisher Tool and GSBPM in Dissemination Metadata for Census  and Statistical Survey to Make it More Accessible 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224" y="7116632"/>
            <a:ext cx="3491849" cy="242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2">
            <a:extLst>
              <a:ext uri="{FF2B5EF4-FFF2-40B4-BE49-F238E27FC236}">
                <a16:creationId xmlns:a16="http://schemas.microsoft.com/office/drawing/2014/main" id="{FBE03BAF-A14A-4940-9E09-4B606B9547CC}"/>
              </a:ext>
            </a:extLst>
          </p:cNvPr>
          <p:cNvSpPr/>
          <p:nvPr/>
        </p:nvSpPr>
        <p:spPr>
          <a:xfrm>
            <a:off x="436413" y="239638"/>
            <a:ext cx="161191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spc="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 Activities</a:t>
            </a:r>
            <a:endParaRPr lang="en-US" sz="5000" b="1" spc="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37E4767E-3DC6-49C1-8C33-FB92B37BC0DA}"/>
              </a:ext>
            </a:extLst>
          </p:cNvPr>
          <p:cNvSpPr/>
          <p:nvPr/>
        </p:nvSpPr>
        <p:spPr>
          <a:xfrm>
            <a:off x="-2470246" y="2103649"/>
            <a:ext cx="9195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000" b="1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</a:t>
            </a:r>
            <a:r>
              <a:rPr lang="en-US" altLang="ru-RU" sz="3000" b="1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  <a:p>
            <a:pPr algn="ctr"/>
            <a:r>
              <a:rPr lang="en-US" altLang="ru-RU" sz="3000" b="1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Twinning </a:t>
            </a:r>
            <a:r>
              <a:rPr lang="en-US" altLang="ru-RU" sz="3000" b="1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21" name="Picture 4" descr="Support to the Namibian Standards Institution | EEAS Websi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8" y="3131085"/>
            <a:ext cx="3684502" cy="368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6575" y="2199077"/>
            <a:ext cx="1120747" cy="87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F30F447-8740-4EC8-8DDD-478EFD31F47D}"/>
              </a:ext>
            </a:extLst>
          </p:cNvPr>
          <p:cNvSpPr/>
          <p:nvPr/>
        </p:nvSpPr>
        <p:spPr>
          <a:xfrm>
            <a:off x="452339" y="7271878"/>
            <a:ext cx="165750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1. Convergence of existing methodologies and standards with EU requirements</a:t>
            </a:r>
          </a:p>
          <a:p>
            <a:r>
              <a:rPr lang="en-US" sz="2600" b="1" spc="1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  - Modernization of statistical processes in line with GSBPM</a:t>
            </a:r>
          </a:p>
          <a:p>
            <a:pPr marL="0" lvl="1"/>
            <a:r>
              <a:rPr lang="en-US" sz="2600" b="1" spc="1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</a:t>
            </a:r>
            <a:r>
              <a:rPr lang="ka-GE" sz="2600" b="1" spc="100" dirty="0">
                <a:solidFill>
                  <a:srgbClr val="FF0000"/>
                </a:solidFill>
                <a:latin typeface="+mj-lt"/>
                <a:cs typeface="Times" panose="02020603050405020304" pitchFamily="18" charset="0"/>
              </a:rPr>
              <a:t> </a:t>
            </a:r>
            <a:r>
              <a:rPr lang="en-US" sz="2600" b="1" spc="100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</a:t>
            </a:r>
            <a:r>
              <a:rPr lang="en-US" sz="2600" b="1" spc="1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Implementation of the EU NUTS classification system</a:t>
            </a:r>
          </a:p>
          <a:p>
            <a:pPr marL="0" lvl="1"/>
            <a:r>
              <a:rPr lang="ka-GE" sz="2600" b="1" spc="100" dirty="0">
                <a:solidFill>
                  <a:srgbClr val="0080BD"/>
                </a:solidFill>
                <a:cs typeface="Times" panose="02020603050405020304" pitchFamily="18" charset="0"/>
              </a:rPr>
              <a:t>2</a:t>
            </a:r>
            <a:r>
              <a:rPr lang="en-US" sz="2600" b="1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Development of demographic and population statistics</a:t>
            </a:r>
          </a:p>
          <a:p>
            <a:r>
              <a:rPr lang="ka-GE" sz="2600" b="1" spc="100" dirty="0">
                <a:solidFill>
                  <a:srgbClr val="0080BD"/>
                </a:solidFill>
                <a:cs typeface="Times" panose="02020603050405020304" pitchFamily="18" charset="0"/>
              </a:rPr>
              <a:t>3</a:t>
            </a:r>
            <a:r>
              <a:rPr lang="en-US" sz="2600" b="1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Strengthening the capacity of the state institution for production and use of statistics</a:t>
            </a:r>
            <a:endParaRPr lang="ka-GE" sz="2600" b="1" spc="100" dirty="0">
              <a:solidFill>
                <a:srgbClr val="0080BD"/>
              </a:solidFill>
              <a:latin typeface="+mj-lt"/>
              <a:cs typeface="Times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4604" y="2968988"/>
            <a:ext cx="6993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000" b="1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and </a:t>
            </a:r>
            <a:r>
              <a:rPr lang="en-US" altLang="en-US" sz="3000" b="1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 census</a:t>
            </a:r>
            <a:r>
              <a:rPr lang="ka-GE" altLang="en-US" sz="3000" b="1" spc="100" dirty="0" smtClean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a-GE" altLang="en-US" sz="3000" b="1" spc="100" dirty="0">
                <a:solidFill>
                  <a:srgbClr val="0080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altLang="en-US" sz="3000" b="1" spc="100" dirty="0">
              <a:solidFill>
                <a:srgbClr val="0080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10">
            <a:extLst>
              <a:ext uri="{FF2B5EF4-FFF2-40B4-BE49-F238E27FC236}">
                <a16:creationId xmlns:a16="http://schemas.microsoft.com/office/drawing/2014/main" id="{9833ED9F-044B-429E-97E4-E6D249A7FD28}"/>
              </a:ext>
            </a:extLst>
          </p:cNvPr>
          <p:cNvSpPr/>
          <p:nvPr/>
        </p:nvSpPr>
        <p:spPr>
          <a:xfrm>
            <a:off x="665380" y="4297863"/>
            <a:ext cx="156612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spc="100" dirty="0" smtClean="0">
                <a:solidFill>
                  <a:srgbClr val="D6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Time for the census</a:t>
            </a:r>
            <a:r>
              <a:rPr lang="ka-GE" sz="2600" spc="100" dirty="0" smtClean="0">
                <a:solidFill>
                  <a:srgbClr val="D60000"/>
                </a:solidFill>
                <a:latin typeface="BPG Nino Mtavruli" panose="02000506000000020004" pitchFamily="2" charset="0"/>
                <a:cs typeface="Times" panose="02020603050405020304" pitchFamily="18" charset="0"/>
              </a:rPr>
              <a:t>: </a:t>
            </a:r>
            <a:endParaRPr lang="en-US" sz="2600" spc="100" dirty="0" smtClean="0">
              <a:solidFill>
                <a:srgbClr val="D6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>
              <a:defRPr/>
            </a:pPr>
            <a:r>
              <a:rPr lang="en-US" sz="2600" b="1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November 14- December </a:t>
            </a:r>
            <a:r>
              <a:rPr lang="en-US" sz="2600" b="1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19, 2024</a:t>
            </a:r>
            <a:endParaRPr lang="ka-GE" sz="2600" b="1" spc="100" dirty="0">
              <a:solidFill>
                <a:srgbClr val="0080BD"/>
              </a:solidFill>
              <a:latin typeface="BPG Nino Mtavruli" panose="02000506000000020004" pitchFamily="2" charset="0"/>
              <a:cs typeface="Times" panose="02020603050405020304" pitchFamily="18" charset="0"/>
            </a:endParaRPr>
          </a:p>
        </p:txBody>
      </p:sp>
      <p:pic>
        <p:nvPicPr>
          <p:cNvPr id="36" name="Picture 2" descr="CAPI Software for in-person interviews - IdSurv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50" y="5270265"/>
            <a:ext cx="2094012" cy="158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დაკავშირებული სურათი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17" y="5390430"/>
            <a:ext cx="2271068" cy="170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2132" y="2921440"/>
            <a:ext cx="6209669" cy="3364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01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14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43C6EB4-387D-43D9-AB43-82B773396745}"/>
              </a:ext>
            </a:extLst>
          </p:cNvPr>
          <p:cNvSpPr/>
          <p:nvPr/>
        </p:nvSpPr>
        <p:spPr>
          <a:xfrm>
            <a:off x="-61177" y="329566"/>
            <a:ext cx="175967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5000" b="1" spc="2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Technologies to collect upcoming census</a:t>
            </a:r>
            <a:r>
              <a:rPr lang="ka-GE" altLang="en-US" sz="5000" b="1" spc="200" dirty="0" smtClean="0">
                <a:solidFill>
                  <a:schemeClr val="bg1"/>
                </a:solidFill>
                <a:latin typeface="BPG Nino Mtavruli" panose="02000506000000020004" pitchFamily="2" charset="0"/>
                <a:cs typeface="Times" panose="02020603050405020304" pitchFamily="18" charset="0"/>
              </a:rPr>
              <a:t> </a:t>
            </a:r>
            <a:r>
              <a:rPr lang="en-US" altLang="en-US" sz="5000" b="1" spc="200" dirty="0" smtClean="0">
                <a:solidFill>
                  <a:schemeClr val="bg1"/>
                </a:solidFill>
                <a:latin typeface="BPG Nino Mtavruli" panose="02000506000000020004" pitchFamily="2" charset="0"/>
                <a:cs typeface="Times" panose="02020603050405020304" pitchFamily="18" charset="0"/>
              </a:rPr>
              <a:t>data</a:t>
            </a:r>
            <a:endParaRPr lang="en-US" altLang="en-US" sz="5000" b="1" spc="2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Picture 2" descr="CAPI Software for in-person interviews - IdSurv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05" y="4165123"/>
            <a:ext cx="2995456" cy="226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chier:UNFPA logo.svg — Wikipé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1" y="7482548"/>
            <a:ext cx="3680023" cy="16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rganisation des Nations unies pour l'alimentation et l'agriculture —  Wikipé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90" y="7334435"/>
            <a:ext cx="1937334" cy="196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დაკავშირებული სურათი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6" y="3689201"/>
            <a:ext cx="3594261" cy="269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0">
            <a:extLst>
              <a:ext uri="{FF2B5EF4-FFF2-40B4-BE49-F238E27FC236}">
                <a16:creationId xmlns:a16="http://schemas.microsoft.com/office/drawing/2014/main" id="{9833ED9F-044B-429E-97E4-E6D249A7FD28}"/>
              </a:ext>
            </a:extLst>
          </p:cNvPr>
          <p:cNvSpPr/>
          <p:nvPr/>
        </p:nvSpPr>
        <p:spPr>
          <a:xfrm>
            <a:off x="-4217075" y="2612103"/>
            <a:ext cx="156612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spc="100" dirty="0" smtClean="0">
                <a:solidFill>
                  <a:srgbClr val="D6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Time for the census</a:t>
            </a:r>
            <a:r>
              <a:rPr lang="ka-GE" sz="2600" spc="100" dirty="0" smtClean="0">
                <a:solidFill>
                  <a:srgbClr val="D60000"/>
                </a:solidFill>
                <a:latin typeface="BPG Nino Mtavruli" panose="02000506000000020004" pitchFamily="2" charset="0"/>
                <a:cs typeface="Times" panose="02020603050405020304" pitchFamily="18" charset="0"/>
              </a:rPr>
              <a:t>: </a:t>
            </a:r>
            <a:endParaRPr lang="en-US" sz="2600" spc="100" dirty="0" smtClean="0">
              <a:solidFill>
                <a:srgbClr val="D6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>
              <a:defRPr/>
            </a:pPr>
            <a:r>
              <a:rPr lang="en-US" sz="2600" b="1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November 14- December </a:t>
            </a:r>
            <a:r>
              <a:rPr lang="en-US" sz="2600" b="1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19, 2024</a:t>
            </a:r>
            <a:endParaRPr lang="ka-GE" sz="2600" b="1" spc="100" dirty="0">
              <a:solidFill>
                <a:srgbClr val="0080BD"/>
              </a:solidFill>
              <a:latin typeface="BPG Nino Mtavruli" panose="02000506000000020004" pitchFamily="2" charset="0"/>
              <a:cs typeface="Times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2057" y="2995013"/>
            <a:ext cx="10250836" cy="5553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13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70462"/>
            <a:ext cx="17556163" cy="1585314"/>
            <a:chOff x="0" y="1118588"/>
            <a:chExt cx="17556163" cy="1585314"/>
          </a:xfrm>
        </p:grpSpPr>
        <p:pic>
          <p:nvPicPr>
            <p:cNvPr id="14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17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19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607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1137A150-8D33-4527-9E61-4E6B090EAAD5}"/>
              </a:ext>
            </a:extLst>
          </p:cNvPr>
          <p:cNvSpPr/>
          <p:nvPr/>
        </p:nvSpPr>
        <p:spPr>
          <a:xfrm>
            <a:off x="5803068" y="5591017"/>
            <a:ext cx="5923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ru-RU" sz="3600" spc="300" dirty="0">
                <a:solidFill>
                  <a:srgbClr val="0080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GOGITA TODRADZE</a:t>
            </a:r>
          </a:p>
        </p:txBody>
      </p:sp>
      <p:sp>
        <p:nvSpPr>
          <p:cNvPr id="15" name="Прямоугольник 13">
            <a:extLst>
              <a:ext uri="{FF2B5EF4-FFF2-40B4-BE49-F238E27FC236}">
                <a16:creationId xmlns:a16="http://schemas.microsoft.com/office/drawing/2014/main" id="{FEDD4D5F-4CFF-4A89-8FEC-CEF68FDE131F}"/>
              </a:ext>
            </a:extLst>
          </p:cNvPr>
          <p:cNvSpPr/>
          <p:nvPr/>
        </p:nvSpPr>
        <p:spPr>
          <a:xfrm>
            <a:off x="5128636" y="6290293"/>
            <a:ext cx="729889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ru-RU" sz="3200" spc="100" dirty="0">
                <a:solidFill>
                  <a:srgbClr val="0080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Executive Director</a:t>
            </a:r>
          </a:p>
          <a:p>
            <a:pPr algn="ctr">
              <a:spcBef>
                <a:spcPct val="20000"/>
              </a:spcBef>
            </a:pPr>
            <a:r>
              <a:rPr lang="en-US" altLang="ru-RU" sz="3200" spc="100" dirty="0">
                <a:solidFill>
                  <a:srgbClr val="0080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Statistics Office of Georgia</a:t>
            </a:r>
          </a:p>
        </p:txBody>
      </p:sp>
      <p:sp>
        <p:nvSpPr>
          <p:cNvPr id="16" name="Прямоугольник 14">
            <a:extLst>
              <a:ext uri="{FF2B5EF4-FFF2-40B4-BE49-F238E27FC236}">
                <a16:creationId xmlns:a16="http://schemas.microsoft.com/office/drawing/2014/main" id="{FE3A8C3D-C405-4BA4-9723-46669AA3164E}"/>
              </a:ext>
            </a:extLst>
          </p:cNvPr>
          <p:cNvSpPr/>
          <p:nvPr/>
        </p:nvSpPr>
        <p:spPr>
          <a:xfrm>
            <a:off x="5816519" y="8183339"/>
            <a:ext cx="5923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ru-RU" sz="2400" dirty="0">
                <a:solidFill>
                  <a:srgbClr val="C2151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gtodradze@geostat.ge</a:t>
            </a:r>
            <a:endParaRPr lang="en-US" altLang="ru-RU" sz="2400" dirty="0">
              <a:solidFill>
                <a:srgbClr val="C215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5">
            <a:extLst>
              <a:ext uri="{FF2B5EF4-FFF2-40B4-BE49-F238E27FC236}">
                <a16:creationId xmlns:a16="http://schemas.microsoft.com/office/drawing/2014/main" id="{9BB7628E-D28E-4864-9F41-067AFE59BBD8}"/>
              </a:ext>
            </a:extLst>
          </p:cNvPr>
          <p:cNvCxnSpPr/>
          <p:nvPr/>
        </p:nvCxnSpPr>
        <p:spPr>
          <a:xfrm>
            <a:off x="6705392" y="5405965"/>
            <a:ext cx="4134058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6">
            <a:extLst>
              <a:ext uri="{FF2B5EF4-FFF2-40B4-BE49-F238E27FC236}">
                <a16:creationId xmlns:a16="http://schemas.microsoft.com/office/drawing/2014/main" id="{440A8980-7FCA-4FC0-AE6D-464E408FD131}"/>
              </a:ext>
            </a:extLst>
          </p:cNvPr>
          <p:cNvSpPr/>
          <p:nvPr/>
        </p:nvSpPr>
        <p:spPr>
          <a:xfrm>
            <a:off x="3477093" y="4475046"/>
            <a:ext cx="10951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ru-RU" sz="4000" b="1" spc="300" dirty="0">
                <a:solidFill>
                  <a:srgbClr val="0080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ru-RU" altLang="ru-RU" sz="4000" b="1" spc="300" dirty="0">
              <a:solidFill>
                <a:srgbClr val="0080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7">
            <a:extLst>
              <a:ext uri="{FF2B5EF4-FFF2-40B4-BE49-F238E27FC236}">
                <a16:creationId xmlns:a16="http://schemas.microsoft.com/office/drawing/2014/main" id="{AC8852C1-AEAE-4BA6-A61A-0472FDD171AB}"/>
              </a:ext>
            </a:extLst>
          </p:cNvPr>
          <p:cNvGrpSpPr/>
          <p:nvPr/>
        </p:nvGrpSpPr>
        <p:grpSpPr>
          <a:xfrm>
            <a:off x="7352404" y="8774712"/>
            <a:ext cx="2801246" cy="464538"/>
            <a:chOff x="7352404" y="8774712"/>
            <a:chExt cx="2801246" cy="464538"/>
          </a:xfrm>
        </p:grpSpPr>
        <p:sp>
          <p:nvSpPr>
            <p:cNvPr id="20" name="Прямоугольник: скругленные углы 1">
              <a:extLst>
                <a:ext uri="{FF2B5EF4-FFF2-40B4-BE49-F238E27FC236}">
                  <a16:creationId xmlns:a16="http://schemas.microsoft.com/office/drawing/2014/main" id="{397D29F7-122E-46CC-BFF1-D8F19DB9574E}"/>
                </a:ext>
              </a:extLst>
            </p:cNvPr>
            <p:cNvSpPr/>
            <p:nvPr/>
          </p:nvSpPr>
          <p:spPr>
            <a:xfrm>
              <a:off x="7352404" y="8774712"/>
              <a:ext cx="2801246" cy="464538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угольник 3">
              <a:extLst>
                <a:ext uri="{FF2B5EF4-FFF2-40B4-BE49-F238E27FC236}">
                  <a16:creationId xmlns:a16="http://schemas.microsoft.com/office/drawing/2014/main" id="{15312442-FAA9-4BDF-B98E-9036084C5C6C}"/>
                </a:ext>
              </a:extLst>
            </p:cNvPr>
            <p:cNvSpPr/>
            <p:nvPr/>
          </p:nvSpPr>
          <p:spPr>
            <a:xfrm>
              <a:off x="7432056" y="8819934"/>
              <a:ext cx="2641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Font typeface="Wingdings" panose="05000000000000000000" pitchFamily="2" charset="2"/>
                <a:buNone/>
              </a:pPr>
              <a:r>
                <a:rPr lang="en-US" altLang="ru-RU" sz="2000" spc="100" dirty="0">
                  <a:solidFill>
                    <a:srgbClr val="0080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WWW.GEOSTAT.GE</a:t>
              </a:r>
              <a:endParaRPr lang="ru-RU" altLang="ru-RU" sz="2000" spc="100" dirty="0">
                <a:solidFill>
                  <a:srgbClr val="0080B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70462"/>
            <a:ext cx="17556163" cy="1585314"/>
            <a:chOff x="0" y="1118588"/>
            <a:chExt cx="17556163" cy="1585314"/>
          </a:xfrm>
        </p:grpSpPr>
        <p:pic>
          <p:nvPicPr>
            <p:cNvPr id="23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24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25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27" name="Прямоугольник 36">
            <a:extLst>
              <a:ext uri="{FF2B5EF4-FFF2-40B4-BE49-F238E27FC236}">
                <a16:creationId xmlns:a16="http://schemas.microsoft.com/office/drawing/2014/main" id="{4FB5757F-5F2C-416B-8E08-06A3547A25BF}"/>
              </a:ext>
            </a:extLst>
          </p:cNvPr>
          <p:cNvSpPr/>
          <p:nvPr/>
        </p:nvSpPr>
        <p:spPr>
          <a:xfrm>
            <a:off x="5756881" y="7595707"/>
            <a:ext cx="87935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Segoe Print" panose="02000600000000000000" pitchFamily="2" charset="0"/>
              </a:rPr>
              <a:t>Reliable Data for Right Decisions!</a:t>
            </a:r>
            <a:endParaRPr lang="ru-RU" sz="27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5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14" grpId="0"/>
      <p:bldP spid="15" grpId="0"/>
      <p:bldP spid="16" grpId="0"/>
      <p:bldP spid="18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69A6D2B-EF1F-4284-BC6D-5C9CF14EC9A1}"/>
              </a:ext>
            </a:extLst>
          </p:cNvPr>
          <p:cNvPicPr/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2" y="2378269"/>
            <a:ext cx="5953487" cy="394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574" y="-72189"/>
            <a:ext cx="17621249" cy="219907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1258241" y="255683"/>
            <a:ext cx="1499046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5500" b="1" spc="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years of development</a:t>
            </a:r>
            <a:endParaRPr lang="en-US" altLang="en-US" sz="5500" b="1" spc="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99F3F94-2ECF-428C-8CAE-B74CF7386FBD}"/>
              </a:ext>
            </a:extLst>
          </p:cNvPr>
          <p:cNvGrpSpPr/>
          <p:nvPr/>
        </p:nvGrpSpPr>
        <p:grpSpPr>
          <a:xfrm>
            <a:off x="0" y="1118588"/>
            <a:ext cx="17556163" cy="1585314"/>
            <a:chOff x="0" y="1118588"/>
            <a:chExt cx="17556163" cy="158531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D7F3FD3-50DA-4EDE-8A34-5CDC5371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0DC75D09-3664-4B0F-96EF-C093D7E11A51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251D49A6-2B0D-4594-B56D-FD0704634947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3DF3E48A-B68B-4DB7-A5BF-4F50A4558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25" name="Прямоугольник 45">
            <a:extLst>
              <a:ext uri="{FF2B5EF4-FFF2-40B4-BE49-F238E27FC236}">
                <a16:creationId xmlns:a16="http://schemas.microsoft.com/office/drawing/2014/main" id="{78DB5302-DD9B-4C25-A00C-3EDC55EB5AF6}"/>
              </a:ext>
            </a:extLst>
          </p:cNvPr>
          <p:cNvSpPr/>
          <p:nvPr/>
        </p:nvSpPr>
        <p:spPr>
          <a:xfrm>
            <a:off x="14426348" y="3329140"/>
            <a:ext cx="2635435" cy="443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pc="100" dirty="0">
                <a:solidFill>
                  <a:srgbClr val="0080BD"/>
                </a:solidFill>
                <a:latin typeface="Calibri" panose="020F0502020204030204" pitchFamily="34" charset="0"/>
              </a:rPr>
              <a:t>WWW.GEOSTAT.GE</a:t>
            </a:r>
            <a:endParaRPr lang="ru-RU" sz="2600" spc="100" dirty="0">
              <a:latin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30FCB9-0A52-4D84-9B7B-A41E9D4F4D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48154" y="4701824"/>
            <a:ext cx="5937563" cy="445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Группа 5">
            <a:extLst>
              <a:ext uri="{FF2B5EF4-FFF2-40B4-BE49-F238E27FC236}">
                <a16:creationId xmlns:a16="http://schemas.microsoft.com/office/drawing/2014/main" id="{FFBF095E-AE09-4555-8040-0FE454CF64F4}"/>
              </a:ext>
            </a:extLst>
          </p:cNvPr>
          <p:cNvGrpSpPr/>
          <p:nvPr/>
        </p:nvGrpSpPr>
        <p:grpSpPr>
          <a:xfrm>
            <a:off x="7386382" y="7860170"/>
            <a:ext cx="1403478" cy="1710260"/>
            <a:chOff x="14504299" y="3722672"/>
            <a:chExt cx="1403478" cy="1710260"/>
          </a:xfrm>
        </p:grpSpPr>
        <p:grpSp>
          <p:nvGrpSpPr>
            <p:cNvPr id="28" name="Группа 34">
              <a:extLst>
                <a:ext uri="{FF2B5EF4-FFF2-40B4-BE49-F238E27FC236}">
                  <a16:creationId xmlns:a16="http://schemas.microsoft.com/office/drawing/2014/main" id="{7F972E05-3863-4877-8A53-46DB5754061B}"/>
                </a:ext>
              </a:extLst>
            </p:cNvPr>
            <p:cNvGrpSpPr/>
            <p:nvPr/>
          </p:nvGrpSpPr>
          <p:grpSpPr>
            <a:xfrm>
              <a:off x="14850831" y="4353411"/>
              <a:ext cx="693738" cy="719138"/>
              <a:chOff x="7791450" y="4620776"/>
              <a:chExt cx="693738" cy="71913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207D6AB2-798B-447A-AE2E-95669D1E5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5097026"/>
                <a:ext cx="166688" cy="142875"/>
              </a:xfrm>
              <a:custGeom>
                <a:avLst/>
                <a:gdLst>
                  <a:gd name="T0" fmla="*/ 48 w 56"/>
                  <a:gd name="T1" fmla="*/ 3 h 48"/>
                  <a:gd name="T2" fmla="*/ 24 w 56"/>
                  <a:gd name="T3" fmla="*/ 37 h 48"/>
                  <a:gd name="T4" fmla="*/ 7 w 56"/>
                  <a:gd name="T5" fmla="*/ 23 h 48"/>
                  <a:gd name="T6" fmla="*/ 1 w 56"/>
                  <a:gd name="T7" fmla="*/ 24 h 48"/>
                  <a:gd name="T8" fmla="*/ 2 w 56"/>
                  <a:gd name="T9" fmla="*/ 30 h 48"/>
                  <a:gd name="T10" fmla="*/ 22 w 56"/>
                  <a:gd name="T11" fmla="*/ 47 h 48"/>
                  <a:gd name="T12" fmla="*/ 25 w 56"/>
                  <a:gd name="T13" fmla="*/ 48 h 48"/>
                  <a:gd name="T14" fmla="*/ 25 w 56"/>
                  <a:gd name="T15" fmla="*/ 47 h 48"/>
                  <a:gd name="T16" fmla="*/ 28 w 56"/>
                  <a:gd name="T17" fmla="*/ 46 h 48"/>
                  <a:gd name="T18" fmla="*/ 55 w 56"/>
                  <a:gd name="T19" fmla="*/ 8 h 48"/>
                  <a:gd name="T20" fmla="*/ 54 w 56"/>
                  <a:gd name="T21" fmla="*/ 2 h 48"/>
                  <a:gd name="T22" fmla="*/ 48 w 56"/>
                  <a:gd name="T23" fmla="*/ 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48">
                    <a:moveTo>
                      <a:pt x="48" y="3"/>
                    </a:moveTo>
                    <a:cubicBezTo>
                      <a:pt x="24" y="37"/>
                      <a:pt x="24" y="37"/>
                      <a:pt x="24" y="37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5" y="22"/>
                      <a:pt x="3" y="22"/>
                      <a:pt x="1" y="24"/>
                    </a:cubicBezTo>
                    <a:cubicBezTo>
                      <a:pt x="0" y="26"/>
                      <a:pt x="0" y="28"/>
                      <a:pt x="2" y="30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3" y="47"/>
                      <a:pt x="24" y="48"/>
                      <a:pt x="25" y="48"/>
                    </a:cubicBezTo>
                    <a:cubicBezTo>
                      <a:pt x="25" y="48"/>
                      <a:pt x="25" y="47"/>
                      <a:pt x="25" y="47"/>
                    </a:cubicBezTo>
                    <a:cubicBezTo>
                      <a:pt x="27" y="47"/>
                      <a:pt x="28" y="47"/>
                      <a:pt x="28" y="46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6" y="6"/>
                      <a:pt x="56" y="3"/>
                      <a:pt x="54" y="2"/>
                    </a:cubicBezTo>
                    <a:cubicBezTo>
                      <a:pt x="52" y="0"/>
                      <a:pt x="49" y="1"/>
                      <a:pt x="48" y="3"/>
                    </a:cubicBezTo>
                  </a:path>
                </a:pathLst>
              </a:custGeom>
              <a:solidFill>
                <a:srgbClr val="0080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7F987697-3DC3-41F2-A18A-F161FFFBDF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91450" y="4620776"/>
                <a:ext cx="693738" cy="719138"/>
              </a:xfrm>
              <a:custGeom>
                <a:avLst/>
                <a:gdLst>
                  <a:gd name="T0" fmla="*/ 142 w 234"/>
                  <a:gd name="T1" fmla="*/ 217 h 243"/>
                  <a:gd name="T2" fmla="*/ 136 w 234"/>
                  <a:gd name="T3" fmla="*/ 207 h 243"/>
                  <a:gd name="T4" fmla="*/ 132 w 234"/>
                  <a:gd name="T5" fmla="*/ 194 h 243"/>
                  <a:gd name="T6" fmla="*/ 133 w 234"/>
                  <a:gd name="T7" fmla="*/ 176 h 243"/>
                  <a:gd name="T8" fmla="*/ 137 w 234"/>
                  <a:gd name="T9" fmla="*/ 166 h 243"/>
                  <a:gd name="T10" fmla="*/ 143 w 234"/>
                  <a:gd name="T11" fmla="*/ 158 h 243"/>
                  <a:gd name="T12" fmla="*/ 156 w 234"/>
                  <a:gd name="T13" fmla="*/ 147 h 243"/>
                  <a:gd name="T14" fmla="*/ 166 w 234"/>
                  <a:gd name="T15" fmla="*/ 143 h 243"/>
                  <a:gd name="T16" fmla="*/ 179 w 234"/>
                  <a:gd name="T17" fmla="*/ 141 h 243"/>
                  <a:gd name="T18" fmla="*/ 192 w 234"/>
                  <a:gd name="T19" fmla="*/ 143 h 243"/>
                  <a:gd name="T20" fmla="*/ 202 w 234"/>
                  <a:gd name="T21" fmla="*/ 147 h 243"/>
                  <a:gd name="T22" fmla="*/ 106 w 234"/>
                  <a:gd name="T23" fmla="*/ 226 h 243"/>
                  <a:gd name="T24" fmla="*/ 12 w 234"/>
                  <a:gd name="T25" fmla="*/ 162 h 243"/>
                  <a:gd name="T26" fmla="*/ 123 w 234"/>
                  <a:gd name="T27" fmla="*/ 188 h 243"/>
                  <a:gd name="T28" fmla="*/ 126 w 234"/>
                  <a:gd name="T29" fmla="*/ 203 h 243"/>
                  <a:gd name="T30" fmla="*/ 130 w 234"/>
                  <a:gd name="T31" fmla="*/ 215 h 243"/>
                  <a:gd name="T32" fmla="*/ 137 w 234"/>
                  <a:gd name="T33" fmla="*/ 224 h 243"/>
                  <a:gd name="T34" fmla="*/ 8 w 234"/>
                  <a:gd name="T35" fmla="*/ 41 h 243"/>
                  <a:gd name="T36" fmla="*/ 20 w 234"/>
                  <a:gd name="T37" fmla="*/ 65 h 243"/>
                  <a:gd name="T38" fmla="*/ 35 w 234"/>
                  <a:gd name="T39" fmla="*/ 71 h 243"/>
                  <a:gd name="T40" fmla="*/ 59 w 234"/>
                  <a:gd name="T41" fmla="*/ 77 h 243"/>
                  <a:gd name="T42" fmla="*/ 84 w 234"/>
                  <a:gd name="T43" fmla="*/ 80 h 243"/>
                  <a:gd name="T44" fmla="*/ 121 w 234"/>
                  <a:gd name="T45" fmla="*/ 81 h 243"/>
                  <a:gd name="T46" fmla="*/ 151 w 234"/>
                  <a:gd name="T47" fmla="*/ 78 h 243"/>
                  <a:gd name="T48" fmla="*/ 172 w 234"/>
                  <a:gd name="T49" fmla="*/ 73 h 243"/>
                  <a:gd name="T50" fmla="*/ 191 w 234"/>
                  <a:gd name="T51" fmla="*/ 66 h 243"/>
                  <a:gd name="T52" fmla="*/ 203 w 234"/>
                  <a:gd name="T53" fmla="*/ 58 h 243"/>
                  <a:gd name="T54" fmla="*/ 203 w 234"/>
                  <a:gd name="T55" fmla="*/ 97 h 243"/>
                  <a:gd name="T56" fmla="*/ 196 w 234"/>
                  <a:gd name="T57" fmla="*/ 104 h 243"/>
                  <a:gd name="T58" fmla="*/ 186 w 234"/>
                  <a:gd name="T59" fmla="*/ 109 h 243"/>
                  <a:gd name="T60" fmla="*/ 136 w 234"/>
                  <a:gd name="T61" fmla="*/ 122 h 243"/>
                  <a:gd name="T62" fmla="*/ 106 w 234"/>
                  <a:gd name="T63" fmla="*/ 124 h 243"/>
                  <a:gd name="T64" fmla="*/ 77 w 234"/>
                  <a:gd name="T65" fmla="*/ 122 h 243"/>
                  <a:gd name="T66" fmla="*/ 26 w 234"/>
                  <a:gd name="T67" fmla="*/ 109 h 243"/>
                  <a:gd name="T68" fmla="*/ 17 w 234"/>
                  <a:gd name="T69" fmla="*/ 104 h 243"/>
                  <a:gd name="T70" fmla="*/ 10 w 234"/>
                  <a:gd name="T71" fmla="*/ 97 h 243"/>
                  <a:gd name="T72" fmla="*/ 10 w 234"/>
                  <a:gd name="T73" fmla="*/ 58 h 243"/>
                  <a:gd name="T74" fmla="*/ 191 w 234"/>
                  <a:gd name="T75" fmla="*/ 134 h 243"/>
                  <a:gd name="T76" fmla="*/ 172 w 234"/>
                  <a:gd name="T77" fmla="*/ 133 h 243"/>
                  <a:gd name="T78" fmla="*/ 158 w 234"/>
                  <a:gd name="T79" fmla="*/ 136 h 243"/>
                  <a:gd name="T80" fmla="*/ 147 w 234"/>
                  <a:gd name="T81" fmla="*/ 142 h 243"/>
                  <a:gd name="T82" fmla="*/ 136 w 234"/>
                  <a:gd name="T83" fmla="*/ 152 h 243"/>
                  <a:gd name="T84" fmla="*/ 130 w 234"/>
                  <a:gd name="T85" fmla="*/ 161 h 243"/>
                  <a:gd name="T86" fmla="*/ 125 w 234"/>
                  <a:gd name="T87" fmla="*/ 174 h 243"/>
                  <a:gd name="T88" fmla="*/ 90 w 234"/>
                  <a:gd name="T89" fmla="*/ 174 h 243"/>
                  <a:gd name="T90" fmla="*/ 68 w 234"/>
                  <a:gd name="T91" fmla="*/ 172 h 243"/>
                  <a:gd name="T92" fmla="*/ 22 w 234"/>
                  <a:gd name="T93" fmla="*/ 158 h 243"/>
                  <a:gd name="T94" fmla="*/ 13 w 234"/>
                  <a:gd name="T95" fmla="*/ 152 h 243"/>
                  <a:gd name="T96" fmla="*/ 9 w 234"/>
                  <a:gd name="T97" fmla="*/ 145 h 243"/>
                  <a:gd name="T98" fmla="*/ 106 w 234"/>
                  <a:gd name="T99" fmla="*/ 132 h 243"/>
                  <a:gd name="T100" fmla="*/ 204 w 234"/>
                  <a:gd name="T101" fmla="*/ 138 h 243"/>
                  <a:gd name="T102" fmla="*/ 106 w 234"/>
                  <a:gd name="T103" fmla="*/ 0 h 243"/>
                  <a:gd name="T104" fmla="*/ 106 w 234"/>
                  <a:gd name="T105" fmla="*/ 234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4" h="243">
                    <a:moveTo>
                      <a:pt x="179" y="234"/>
                    </a:moveTo>
                    <a:cubicBezTo>
                      <a:pt x="167" y="234"/>
                      <a:pt x="157" y="230"/>
                      <a:pt x="149" y="224"/>
                    </a:cubicBezTo>
                    <a:cubicBezTo>
                      <a:pt x="148" y="223"/>
                      <a:pt x="147" y="222"/>
                      <a:pt x="145" y="221"/>
                    </a:cubicBezTo>
                    <a:cubicBezTo>
                      <a:pt x="145" y="220"/>
                      <a:pt x="145" y="220"/>
                      <a:pt x="144" y="219"/>
                    </a:cubicBezTo>
                    <a:cubicBezTo>
                      <a:pt x="143" y="218"/>
                      <a:pt x="143" y="218"/>
                      <a:pt x="142" y="217"/>
                    </a:cubicBezTo>
                    <a:cubicBezTo>
                      <a:pt x="142" y="216"/>
                      <a:pt x="141" y="216"/>
                      <a:pt x="141" y="215"/>
                    </a:cubicBezTo>
                    <a:cubicBezTo>
                      <a:pt x="140" y="214"/>
                      <a:pt x="140" y="214"/>
                      <a:pt x="139" y="213"/>
                    </a:cubicBezTo>
                    <a:cubicBezTo>
                      <a:pt x="139" y="212"/>
                      <a:pt x="139" y="212"/>
                      <a:pt x="138" y="211"/>
                    </a:cubicBezTo>
                    <a:cubicBezTo>
                      <a:pt x="138" y="210"/>
                      <a:pt x="137" y="210"/>
                      <a:pt x="137" y="209"/>
                    </a:cubicBezTo>
                    <a:cubicBezTo>
                      <a:pt x="137" y="208"/>
                      <a:pt x="136" y="207"/>
                      <a:pt x="136" y="207"/>
                    </a:cubicBezTo>
                    <a:cubicBezTo>
                      <a:pt x="136" y="206"/>
                      <a:pt x="135" y="205"/>
                      <a:pt x="135" y="204"/>
                    </a:cubicBezTo>
                    <a:cubicBezTo>
                      <a:pt x="135" y="204"/>
                      <a:pt x="134" y="203"/>
                      <a:pt x="134" y="202"/>
                    </a:cubicBezTo>
                    <a:cubicBezTo>
                      <a:pt x="134" y="201"/>
                      <a:pt x="134" y="200"/>
                      <a:pt x="133" y="199"/>
                    </a:cubicBezTo>
                    <a:cubicBezTo>
                      <a:pt x="133" y="199"/>
                      <a:pt x="133" y="198"/>
                      <a:pt x="133" y="197"/>
                    </a:cubicBezTo>
                    <a:cubicBezTo>
                      <a:pt x="133" y="196"/>
                      <a:pt x="133" y="195"/>
                      <a:pt x="132" y="194"/>
                    </a:cubicBezTo>
                    <a:cubicBezTo>
                      <a:pt x="132" y="194"/>
                      <a:pt x="132" y="193"/>
                      <a:pt x="132" y="193"/>
                    </a:cubicBezTo>
                    <a:cubicBezTo>
                      <a:pt x="132" y="191"/>
                      <a:pt x="132" y="189"/>
                      <a:pt x="132" y="188"/>
                    </a:cubicBezTo>
                    <a:cubicBezTo>
                      <a:pt x="132" y="186"/>
                      <a:pt x="132" y="185"/>
                      <a:pt x="132" y="183"/>
                    </a:cubicBezTo>
                    <a:cubicBezTo>
                      <a:pt x="132" y="182"/>
                      <a:pt x="132" y="180"/>
                      <a:pt x="133" y="179"/>
                    </a:cubicBezTo>
                    <a:cubicBezTo>
                      <a:pt x="133" y="178"/>
                      <a:pt x="133" y="177"/>
                      <a:pt x="133" y="176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4" y="174"/>
                      <a:pt x="134" y="173"/>
                      <a:pt x="135" y="172"/>
                    </a:cubicBezTo>
                    <a:cubicBezTo>
                      <a:pt x="135" y="171"/>
                      <a:pt x="135" y="171"/>
                      <a:pt x="135" y="170"/>
                    </a:cubicBezTo>
                    <a:cubicBezTo>
                      <a:pt x="135" y="170"/>
                      <a:pt x="136" y="169"/>
                      <a:pt x="136" y="168"/>
                    </a:cubicBezTo>
                    <a:cubicBezTo>
                      <a:pt x="136" y="167"/>
                      <a:pt x="137" y="167"/>
                      <a:pt x="137" y="166"/>
                    </a:cubicBezTo>
                    <a:cubicBezTo>
                      <a:pt x="137" y="166"/>
                      <a:pt x="138" y="165"/>
                      <a:pt x="138" y="164"/>
                    </a:cubicBezTo>
                    <a:cubicBezTo>
                      <a:pt x="138" y="164"/>
                      <a:pt x="139" y="163"/>
                      <a:pt x="139" y="162"/>
                    </a:cubicBezTo>
                    <a:cubicBezTo>
                      <a:pt x="140" y="162"/>
                      <a:pt x="140" y="161"/>
                      <a:pt x="140" y="161"/>
                    </a:cubicBezTo>
                    <a:cubicBezTo>
                      <a:pt x="141" y="160"/>
                      <a:pt x="141" y="159"/>
                      <a:pt x="142" y="158"/>
                    </a:cubicBezTo>
                    <a:cubicBezTo>
                      <a:pt x="142" y="158"/>
                      <a:pt x="142" y="158"/>
                      <a:pt x="143" y="158"/>
                    </a:cubicBezTo>
                    <a:cubicBezTo>
                      <a:pt x="144" y="156"/>
                      <a:pt x="145" y="155"/>
                      <a:pt x="145" y="154"/>
                    </a:cubicBezTo>
                    <a:cubicBezTo>
                      <a:pt x="146" y="154"/>
                      <a:pt x="146" y="154"/>
                      <a:pt x="146" y="154"/>
                    </a:cubicBezTo>
                    <a:cubicBezTo>
                      <a:pt x="148" y="152"/>
                      <a:pt x="150" y="150"/>
                      <a:pt x="152" y="149"/>
                    </a:cubicBezTo>
                    <a:cubicBezTo>
                      <a:pt x="153" y="149"/>
                      <a:pt x="153" y="148"/>
                      <a:pt x="153" y="148"/>
                    </a:cubicBezTo>
                    <a:cubicBezTo>
                      <a:pt x="154" y="148"/>
                      <a:pt x="155" y="147"/>
                      <a:pt x="156" y="147"/>
                    </a:cubicBezTo>
                    <a:cubicBezTo>
                      <a:pt x="156" y="146"/>
                      <a:pt x="157" y="146"/>
                      <a:pt x="157" y="146"/>
                    </a:cubicBezTo>
                    <a:cubicBezTo>
                      <a:pt x="158" y="145"/>
                      <a:pt x="159" y="145"/>
                      <a:pt x="160" y="145"/>
                    </a:cubicBezTo>
                    <a:cubicBezTo>
                      <a:pt x="160" y="144"/>
                      <a:pt x="161" y="144"/>
                      <a:pt x="161" y="144"/>
                    </a:cubicBezTo>
                    <a:cubicBezTo>
                      <a:pt x="162" y="144"/>
                      <a:pt x="163" y="143"/>
                      <a:pt x="164" y="143"/>
                    </a:cubicBezTo>
                    <a:cubicBezTo>
                      <a:pt x="164" y="143"/>
                      <a:pt x="165" y="143"/>
                      <a:pt x="166" y="143"/>
                    </a:cubicBezTo>
                    <a:cubicBezTo>
                      <a:pt x="166" y="142"/>
                      <a:pt x="167" y="142"/>
                      <a:pt x="168" y="142"/>
                    </a:cubicBezTo>
                    <a:cubicBezTo>
                      <a:pt x="169" y="142"/>
                      <a:pt x="169" y="142"/>
                      <a:pt x="170" y="142"/>
                    </a:cubicBezTo>
                    <a:cubicBezTo>
                      <a:pt x="171" y="141"/>
                      <a:pt x="172" y="141"/>
                      <a:pt x="173" y="141"/>
                    </a:cubicBezTo>
                    <a:cubicBezTo>
                      <a:pt x="173" y="141"/>
                      <a:pt x="174" y="141"/>
                      <a:pt x="174" y="141"/>
                    </a:cubicBezTo>
                    <a:cubicBezTo>
                      <a:pt x="176" y="141"/>
                      <a:pt x="177" y="141"/>
                      <a:pt x="179" y="141"/>
                    </a:cubicBezTo>
                    <a:cubicBezTo>
                      <a:pt x="180" y="141"/>
                      <a:pt x="182" y="141"/>
                      <a:pt x="183" y="141"/>
                    </a:cubicBezTo>
                    <a:cubicBezTo>
                      <a:pt x="183" y="141"/>
                      <a:pt x="184" y="141"/>
                      <a:pt x="184" y="141"/>
                    </a:cubicBezTo>
                    <a:cubicBezTo>
                      <a:pt x="185" y="141"/>
                      <a:pt x="186" y="141"/>
                      <a:pt x="187" y="141"/>
                    </a:cubicBezTo>
                    <a:cubicBezTo>
                      <a:pt x="188" y="142"/>
                      <a:pt x="188" y="142"/>
                      <a:pt x="189" y="142"/>
                    </a:cubicBezTo>
                    <a:cubicBezTo>
                      <a:pt x="190" y="142"/>
                      <a:pt x="191" y="142"/>
                      <a:pt x="192" y="143"/>
                    </a:cubicBezTo>
                    <a:cubicBezTo>
                      <a:pt x="192" y="143"/>
                      <a:pt x="192" y="143"/>
                      <a:pt x="193" y="143"/>
                    </a:cubicBezTo>
                    <a:cubicBezTo>
                      <a:pt x="194" y="143"/>
                      <a:pt x="195" y="144"/>
                      <a:pt x="196" y="144"/>
                    </a:cubicBezTo>
                    <a:cubicBezTo>
                      <a:pt x="197" y="144"/>
                      <a:pt x="198" y="145"/>
                      <a:pt x="198" y="145"/>
                    </a:cubicBezTo>
                    <a:cubicBezTo>
                      <a:pt x="199" y="145"/>
                      <a:pt x="199" y="146"/>
                      <a:pt x="200" y="146"/>
                    </a:cubicBezTo>
                    <a:cubicBezTo>
                      <a:pt x="201" y="146"/>
                      <a:pt x="201" y="147"/>
                      <a:pt x="202" y="147"/>
                    </a:cubicBezTo>
                    <a:cubicBezTo>
                      <a:pt x="203" y="147"/>
                      <a:pt x="203" y="148"/>
                      <a:pt x="204" y="148"/>
                    </a:cubicBezTo>
                    <a:cubicBezTo>
                      <a:pt x="204" y="148"/>
                      <a:pt x="205" y="149"/>
                      <a:pt x="205" y="149"/>
                    </a:cubicBezTo>
                    <a:cubicBezTo>
                      <a:pt x="218" y="158"/>
                      <a:pt x="226" y="172"/>
                      <a:pt x="226" y="188"/>
                    </a:cubicBezTo>
                    <a:cubicBezTo>
                      <a:pt x="226" y="213"/>
                      <a:pt x="205" y="234"/>
                      <a:pt x="179" y="234"/>
                    </a:cubicBezTo>
                    <a:moveTo>
                      <a:pt x="106" y="226"/>
                    </a:moveTo>
                    <a:cubicBezTo>
                      <a:pt x="51" y="226"/>
                      <a:pt x="11" y="210"/>
                      <a:pt x="8" y="195"/>
                    </a:cubicBezTo>
                    <a:cubicBezTo>
                      <a:pt x="8" y="195"/>
                      <a:pt x="8" y="195"/>
                      <a:pt x="8" y="195"/>
                    </a:cubicBezTo>
                    <a:cubicBezTo>
                      <a:pt x="8" y="159"/>
                      <a:pt x="8" y="159"/>
                      <a:pt x="8" y="159"/>
                    </a:cubicBezTo>
                    <a:cubicBezTo>
                      <a:pt x="8" y="159"/>
                      <a:pt x="8" y="159"/>
                      <a:pt x="9" y="159"/>
                    </a:cubicBezTo>
                    <a:cubicBezTo>
                      <a:pt x="10" y="160"/>
                      <a:pt x="11" y="161"/>
                      <a:pt x="12" y="162"/>
                    </a:cubicBezTo>
                    <a:cubicBezTo>
                      <a:pt x="28" y="174"/>
                      <a:pt x="60" y="183"/>
                      <a:pt x="106" y="183"/>
                    </a:cubicBezTo>
                    <a:cubicBezTo>
                      <a:pt x="110" y="183"/>
                      <a:pt x="113" y="183"/>
                      <a:pt x="116" y="183"/>
                    </a:cubicBezTo>
                    <a:cubicBezTo>
                      <a:pt x="117" y="183"/>
                      <a:pt x="118" y="183"/>
                      <a:pt x="120" y="183"/>
                    </a:cubicBezTo>
                    <a:cubicBezTo>
                      <a:pt x="121" y="183"/>
                      <a:pt x="122" y="183"/>
                      <a:pt x="124" y="183"/>
                    </a:cubicBezTo>
                    <a:cubicBezTo>
                      <a:pt x="123" y="184"/>
                      <a:pt x="123" y="186"/>
                      <a:pt x="123" y="188"/>
                    </a:cubicBezTo>
                    <a:cubicBezTo>
                      <a:pt x="123" y="189"/>
                      <a:pt x="123" y="191"/>
                      <a:pt x="124" y="193"/>
                    </a:cubicBezTo>
                    <a:cubicBezTo>
                      <a:pt x="124" y="193"/>
                      <a:pt x="124" y="194"/>
                      <a:pt x="124" y="195"/>
                    </a:cubicBezTo>
                    <a:cubicBezTo>
                      <a:pt x="124" y="196"/>
                      <a:pt x="124" y="197"/>
                      <a:pt x="124" y="198"/>
                    </a:cubicBezTo>
                    <a:cubicBezTo>
                      <a:pt x="124" y="199"/>
                      <a:pt x="125" y="199"/>
                      <a:pt x="125" y="200"/>
                    </a:cubicBezTo>
                    <a:cubicBezTo>
                      <a:pt x="125" y="201"/>
                      <a:pt x="125" y="202"/>
                      <a:pt x="126" y="203"/>
                    </a:cubicBezTo>
                    <a:cubicBezTo>
                      <a:pt x="126" y="204"/>
                      <a:pt x="126" y="205"/>
                      <a:pt x="126" y="205"/>
                    </a:cubicBezTo>
                    <a:cubicBezTo>
                      <a:pt x="127" y="206"/>
                      <a:pt x="127" y="207"/>
                      <a:pt x="127" y="208"/>
                    </a:cubicBezTo>
                    <a:cubicBezTo>
                      <a:pt x="128" y="209"/>
                      <a:pt x="128" y="209"/>
                      <a:pt x="128" y="210"/>
                    </a:cubicBezTo>
                    <a:cubicBezTo>
                      <a:pt x="129" y="211"/>
                      <a:pt x="129" y="212"/>
                      <a:pt x="130" y="213"/>
                    </a:cubicBezTo>
                    <a:cubicBezTo>
                      <a:pt x="130" y="214"/>
                      <a:pt x="130" y="214"/>
                      <a:pt x="130" y="215"/>
                    </a:cubicBezTo>
                    <a:cubicBezTo>
                      <a:pt x="131" y="216"/>
                      <a:pt x="132" y="217"/>
                      <a:pt x="132" y="218"/>
                    </a:cubicBezTo>
                    <a:cubicBezTo>
                      <a:pt x="133" y="218"/>
                      <a:pt x="133" y="219"/>
                      <a:pt x="133" y="219"/>
                    </a:cubicBezTo>
                    <a:cubicBezTo>
                      <a:pt x="134" y="220"/>
                      <a:pt x="135" y="221"/>
                      <a:pt x="135" y="222"/>
                    </a:cubicBezTo>
                    <a:cubicBezTo>
                      <a:pt x="136" y="222"/>
                      <a:pt x="136" y="223"/>
                      <a:pt x="136" y="223"/>
                    </a:cubicBezTo>
                    <a:cubicBezTo>
                      <a:pt x="137" y="223"/>
                      <a:pt x="137" y="224"/>
                      <a:pt x="137" y="224"/>
                    </a:cubicBezTo>
                    <a:cubicBezTo>
                      <a:pt x="127" y="225"/>
                      <a:pt x="117" y="226"/>
                      <a:pt x="106" y="226"/>
                    </a:cubicBezTo>
                    <a:moveTo>
                      <a:pt x="106" y="9"/>
                    </a:moveTo>
                    <a:cubicBezTo>
                      <a:pt x="164" y="9"/>
                      <a:pt x="204" y="25"/>
                      <a:pt x="204" y="41"/>
                    </a:cubicBezTo>
                    <a:cubicBezTo>
                      <a:pt x="204" y="56"/>
                      <a:pt x="164" y="72"/>
                      <a:pt x="106" y="72"/>
                    </a:cubicBezTo>
                    <a:cubicBezTo>
                      <a:pt x="49" y="72"/>
                      <a:pt x="8" y="56"/>
                      <a:pt x="8" y="41"/>
                    </a:cubicBezTo>
                    <a:cubicBezTo>
                      <a:pt x="8" y="25"/>
                      <a:pt x="49" y="9"/>
                      <a:pt x="106" y="9"/>
                    </a:cubicBezTo>
                    <a:moveTo>
                      <a:pt x="11" y="59"/>
                    </a:moveTo>
                    <a:cubicBezTo>
                      <a:pt x="12" y="60"/>
                      <a:pt x="13" y="61"/>
                      <a:pt x="15" y="62"/>
                    </a:cubicBezTo>
                    <a:cubicBezTo>
                      <a:pt x="15" y="62"/>
                      <a:pt x="16" y="62"/>
                      <a:pt x="16" y="62"/>
                    </a:cubicBezTo>
                    <a:cubicBezTo>
                      <a:pt x="17" y="63"/>
                      <a:pt x="19" y="64"/>
                      <a:pt x="20" y="65"/>
                    </a:cubicBezTo>
                    <a:cubicBezTo>
                      <a:pt x="20" y="65"/>
                      <a:pt x="21" y="65"/>
                      <a:pt x="22" y="66"/>
                    </a:cubicBezTo>
                    <a:cubicBezTo>
                      <a:pt x="23" y="66"/>
                      <a:pt x="25" y="67"/>
                      <a:pt x="26" y="68"/>
                    </a:cubicBezTo>
                    <a:cubicBezTo>
                      <a:pt x="27" y="68"/>
                      <a:pt x="27" y="68"/>
                      <a:pt x="27" y="68"/>
                    </a:cubicBezTo>
                    <a:cubicBezTo>
                      <a:pt x="29" y="69"/>
                      <a:pt x="31" y="70"/>
                      <a:pt x="34" y="71"/>
                    </a:cubicBezTo>
                    <a:cubicBezTo>
                      <a:pt x="34" y="71"/>
                      <a:pt x="35" y="71"/>
                      <a:pt x="35" y="71"/>
                    </a:cubicBezTo>
                    <a:cubicBezTo>
                      <a:pt x="37" y="72"/>
                      <a:pt x="39" y="72"/>
                      <a:pt x="41" y="73"/>
                    </a:cubicBezTo>
                    <a:cubicBezTo>
                      <a:pt x="42" y="73"/>
                      <a:pt x="42" y="73"/>
                      <a:pt x="43" y="74"/>
                    </a:cubicBezTo>
                    <a:cubicBezTo>
                      <a:pt x="45" y="74"/>
                      <a:pt x="48" y="75"/>
                      <a:pt x="51" y="76"/>
                    </a:cubicBezTo>
                    <a:cubicBezTo>
                      <a:pt x="51" y="76"/>
                      <a:pt x="51" y="76"/>
                      <a:pt x="52" y="76"/>
                    </a:cubicBezTo>
                    <a:cubicBezTo>
                      <a:pt x="54" y="76"/>
                      <a:pt x="57" y="77"/>
                      <a:pt x="59" y="77"/>
                    </a:cubicBezTo>
                    <a:cubicBezTo>
                      <a:pt x="60" y="77"/>
                      <a:pt x="61" y="78"/>
                      <a:pt x="62" y="78"/>
                    </a:cubicBezTo>
                    <a:cubicBezTo>
                      <a:pt x="64" y="78"/>
                      <a:pt x="67" y="78"/>
                      <a:pt x="69" y="79"/>
                    </a:cubicBezTo>
                    <a:cubicBezTo>
                      <a:pt x="70" y="79"/>
                      <a:pt x="71" y="79"/>
                      <a:pt x="71" y="79"/>
                    </a:cubicBezTo>
                    <a:cubicBezTo>
                      <a:pt x="74" y="79"/>
                      <a:pt x="78" y="80"/>
                      <a:pt x="81" y="80"/>
                    </a:cubicBezTo>
                    <a:cubicBezTo>
                      <a:pt x="82" y="80"/>
                      <a:pt x="83" y="80"/>
                      <a:pt x="84" y="80"/>
                    </a:cubicBezTo>
                    <a:cubicBezTo>
                      <a:pt x="86" y="80"/>
                      <a:pt x="89" y="81"/>
                      <a:pt x="92" y="81"/>
                    </a:cubicBezTo>
                    <a:cubicBezTo>
                      <a:pt x="93" y="81"/>
                      <a:pt x="94" y="81"/>
                      <a:pt x="95" y="81"/>
                    </a:cubicBezTo>
                    <a:cubicBezTo>
                      <a:pt x="99" y="81"/>
                      <a:pt x="102" y="81"/>
                      <a:pt x="106" y="81"/>
                    </a:cubicBezTo>
                    <a:cubicBezTo>
                      <a:pt x="110" y="81"/>
                      <a:pt x="114" y="81"/>
                      <a:pt x="118" y="81"/>
                    </a:cubicBezTo>
                    <a:cubicBezTo>
                      <a:pt x="119" y="81"/>
                      <a:pt x="120" y="81"/>
                      <a:pt x="121" y="81"/>
                    </a:cubicBezTo>
                    <a:cubicBezTo>
                      <a:pt x="123" y="81"/>
                      <a:pt x="126" y="80"/>
                      <a:pt x="129" y="80"/>
                    </a:cubicBezTo>
                    <a:cubicBezTo>
                      <a:pt x="130" y="80"/>
                      <a:pt x="131" y="80"/>
                      <a:pt x="131" y="80"/>
                    </a:cubicBezTo>
                    <a:cubicBezTo>
                      <a:pt x="135" y="80"/>
                      <a:pt x="138" y="79"/>
                      <a:pt x="141" y="79"/>
                    </a:cubicBezTo>
                    <a:cubicBezTo>
                      <a:pt x="142" y="79"/>
                      <a:pt x="143" y="79"/>
                      <a:pt x="143" y="79"/>
                    </a:cubicBezTo>
                    <a:cubicBezTo>
                      <a:pt x="146" y="78"/>
                      <a:pt x="148" y="78"/>
                      <a:pt x="151" y="78"/>
                    </a:cubicBezTo>
                    <a:cubicBezTo>
                      <a:pt x="152" y="78"/>
                      <a:pt x="152" y="77"/>
                      <a:pt x="153" y="77"/>
                    </a:cubicBezTo>
                    <a:cubicBezTo>
                      <a:pt x="156" y="77"/>
                      <a:pt x="158" y="76"/>
                      <a:pt x="161" y="76"/>
                    </a:cubicBezTo>
                    <a:cubicBezTo>
                      <a:pt x="161" y="76"/>
                      <a:pt x="161" y="76"/>
                      <a:pt x="162" y="76"/>
                    </a:cubicBezTo>
                    <a:cubicBezTo>
                      <a:pt x="165" y="75"/>
                      <a:pt x="167" y="74"/>
                      <a:pt x="170" y="74"/>
                    </a:cubicBezTo>
                    <a:cubicBezTo>
                      <a:pt x="170" y="73"/>
                      <a:pt x="171" y="73"/>
                      <a:pt x="172" y="73"/>
                    </a:cubicBezTo>
                    <a:cubicBezTo>
                      <a:pt x="174" y="72"/>
                      <a:pt x="175" y="72"/>
                      <a:pt x="177" y="71"/>
                    </a:cubicBezTo>
                    <a:cubicBezTo>
                      <a:pt x="178" y="71"/>
                      <a:pt x="178" y="71"/>
                      <a:pt x="179" y="71"/>
                    </a:cubicBezTo>
                    <a:cubicBezTo>
                      <a:pt x="181" y="70"/>
                      <a:pt x="183" y="69"/>
                      <a:pt x="185" y="68"/>
                    </a:cubicBezTo>
                    <a:cubicBezTo>
                      <a:pt x="186" y="68"/>
                      <a:pt x="186" y="68"/>
                      <a:pt x="186" y="68"/>
                    </a:cubicBezTo>
                    <a:cubicBezTo>
                      <a:pt x="188" y="67"/>
                      <a:pt x="189" y="66"/>
                      <a:pt x="191" y="66"/>
                    </a:cubicBezTo>
                    <a:cubicBezTo>
                      <a:pt x="192" y="65"/>
                      <a:pt x="192" y="65"/>
                      <a:pt x="193" y="65"/>
                    </a:cubicBezTo>
                    <a:cubicBezTo>
                      <a:pt x="194" y="64"/>
                      <a:pt x="195" y="63"/>
                      <a:pt x="197" y="62"/>
                    </a:cubicBezTo>
                    <a:cubicBezTo>
                      <a:pt x="197" y="62"/>
                      <a:pt x="197" y="62"/>
                      <a:pt x="198" y="62"/>
                    </a:cubicBezTo>
                    <a:cubicBezTo>
                      <a:pt x="199" y="61"/>
                      <a:pt x="200" y="60"/>
                      <a:pt x="202" y="59"/>
                    </a:cubicBezTo>
                    <a:cubicBezTo>
                      <a:pt x="202" y="59"/>
                      <a:pt x="202" y="58"/>
                      <a:pt x="203" y="58"/>
                    </a:cubicBezTo>
                    <a:cubicBezTo>
                      <a:pt x="203" y="58"/>
                      <a:pt x="204" y="57"/>
                      <a:pt x="204" y="57"/>
                    </a:cubicBezTo>
                    <a:cubicBezTo>
                      <a:pt x="204" y="92"/>
                      <a:pt x="204" y="92"/>
                      <a:pt x="204" y="92"/>
                    </a:cubicBezTo>
                    <a:cubicBezTo>
                      <a:pt x="204" y="92"/>
                      <a:pt x="204" y="93"/>
                      <a:pt x="204" y="94"/>
                    </a:cubicBezTo>
                    <a:cubicBezTo>
                      <a:pt x="204" y="94"/>
                      <a:pt x="204" y="95"/>
                      <a:pt x="203" y="95"/>
                    </a:cubicBezTo>
                    <a:cubicBezTo>
                      <a:pt x="203" y="96"/>
                      <a:pt x="203" y="96"/>
                      <a:pt x="203" y="97"/>
                    </a:cubicBezTo>
                    <a:cubicBezTo>
                      <a:pt x="203" y="97"/>
                      <a:pt x="202" y="98"/>
                      <a:pt x="202" y="98"/>
                    </a:cubicBezTo>
                    <a:cubicBezTo>
                      <a:pt x="202" y="98"/>
                      <a:pt x="201" y="99"/>
                      <a:pt x="201" y="99"/>
                    </a:cubicBezTo>
                    <a:cubicBezTo>
                      <a:pt x="200" y="100"/>
                      <a:pt x="200" y="100"/>
                      <a:pt x="199" y="101"/>
                    </a:cubicBezTo>
                    <a:cubicBezTo>
                      <a:pt x="199" y="101"/>
                      <a:pt x="199" y="102"/>
                      <a:pt x="198" y="102"/>
                    </a:cubicBezTo>
                    <a:cubicBezTo>
                      <a:pt x="198" y="103"/>
                      <a:pt x="197" y="103"/>
                      <a:pt x="196" y="104"/>
                    </a:cubicBezTo>
                    <a:cubicBezTo>
                      <a:pt x="196" y="104"/>
                      <a:pt x="195" y="104"/>
                      <a:pt x="195" y="105"/>
                    </a:cubicBezTo>
                    <a:cubicBezTo>
                      <a:pt x="194" y="105"/>
                      <a:pt x="193" y="106"/>
                      <a:pt x="192" y="106"/>
                    </a:cubicBezTo>
                    <a:cubicBezTo>
                      <a:pt x="192" y="107"/>
                      <a:pt x="191" y="107"/>
                      <a:pt x="191" y="107"/>
                    </a:cubicBezTo>
                    <a:cubicBezTo>
                      <a:pt x="190" y="108"/>
                      <a:pt x="188" y="108"/>
                      <a:pt x="187" y="109"/>
                    </a:cubicBezTo>
                    <a:cubicBezTo>
                      <a:pt x="187" y="109"/>
                      <a:pt x="186" y="109"/>
                      <a:pt x="186" y="109"/>
                    </a:cubicBezTo>
                    <a:cubicBezTo>
                      <a:pt x="185" y="110"/>
                      <a:pt x="183" y="111"/>
                      <a:pt x="181" y="112"/>
                    </a:cubicBezTo>
                    <a:cubicBezTo>
                      <a:pt x="181" y="112"/>
                      <a:pt x="181" y="112"/>
                      <a:pt x="181" y="112"/>
                    </a:cubicBezTo>
                    <a:cubicBezTo>
                      <a:pt x="171" y="116"/>
                      <a:pt x="159" y="119"/>
                      <a:pt x="145" y="121"/>
                    </a:cubicBezTo>
                    <a:cubicBezTo>
                      <a:pt x="145" y="121"/>
                      <a:pt x="144" y="121"/>
                      <a:pt x="144" y="121"/>
                    </a:cubicBezTo>
                    <a:cubicBezTo>
                      <a:pt x="142" y="121"/>
                      <a:pt x="139" y="122"/>
                      <a:pt x="136" y="122"/>
                    </a:cubicBezTo>
                    <a:cubicBezTo>
                      <a:pt x="135" y="122"/>
                      <a:pt x="135" y="122"/>
                      <a:pt x="134" y="122"/>
                    </a:cubicBezTo>
                    <a:cubicBezTo>
                      <a:pt x="132" y="122"/>
                      <a:pt x="129" y="123"/>
                      <a:pt x="126" y="123"/>
                    </a:cubicBezTo>
                    <a:cubicBezTo>
                      <a:pt x="125" y="123"/>
                      <a:pt x="124" y="123"/>
                      <a:pt x="123" y="123"/>
                    </a:cubicBezTo>
                    <a:cubicBezTo>
                      <a:pt x="121" y="123"/>
                      <a:pt x="119" y="123"/>
                      <a:pt x="117" y="123"/>
                    </a:cubicBezTo>
                    <a:cubicBezTo>
                      <a:pt x="113" y="124"/>
                      <a:pt x="110" y="124"/>
                      <a:pt x="106" y="124"/>
                    </a:cubicBezTo>
                    <a:cubicBezTo>
                      <a:pt x="103" y="124"/>
                      <a:pt x="99" y="124"/>
                      <a:pt x="96" y="123"/>
                    </a:cubicBezTo>
                    <a:cubicBezTo>
                      <a:pt x="94" y="123"/>
                      <a:pt x="92" y="123"/>
                      <a:pt x="90" y="123"/>
                    </a:cubicBezTo>
                    <a:cubicBezTo>
                      <a:pt x="89" y="123"/>
                      <a:pt x="87" y="123"/>
                      <a:pt x="86" y="123"/>
                    </a:cubicBezTo>
                    <a:cubicBezTo>
                      <a:pt x="83" y="123"/>
                      <a:pt x="81" y="122"/>
                      <a:pt x="78" y="122"/>
                    </a:cubicBezTo>
                    <a:cubicBezTo>
                      <a:pt x="78" y="122"/>
                      <a:pt x="77" y="122"/>
                      <a:pt x="77" y="122"/>
                    </a:cubicBezTo>
                    <a:cubicBezTo>
                      <a:pt x="74" y="122"/>
                      <a:pt x="71" y="121"/>
                      <a:pt x="68" y="121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53" y="119"/>
                      <a:pt x="41" y="116"/>
                      <a:pt x="31" y="112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9" y="111"/>
                      <a:pt x="28" y="110"/>
                      <a:pt x="26" y="109"/>
                    </a:cubicBezTo>
                    <a:cubicBezTo>
                      <a:pt x="26" y="109"/>
                      <a:pt x="26" y="109"/>
                      <a:pt x="26" y="109"/>
                    </a:cubicBezTo>
                    <a:cubicBezTo>
                      <a:pt x="24" y="108"/>
                      <a:pt x="23" y="108"/>
                      <a:pt x="22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0" y="106"/>
                      <a:pt x="19" y="105"/>
                      <a:pt x="18" y="105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6" y="103"/>
                      <a:pt x="15" y="103"/>
                      <a:pt x="14" y="102"/>
                    </a:cubicBezTo>
                    <a:cubicBezTo>
                      <a:pt x="14" y="102"/>
                      <a:pt x="14" y="101"/>
                      <a:pt x="13" y="101"/>
                    </a:cubicBezTo>
                    <a:cubicBezTo>
                      <a:pt x="13" y="100"/>
                      <a:pt x="12" y="100"/>
                      <a:pt x="12" y="99"/>
                    </a:cubicBezTo>
                    <a:cubicBezTo>
                      <a:pt x="11" y="99"/>
                      <a:pt x="11" y="98"/>
                      <a:pt x="11" y="98"/>
                    </a:cubicBezTo>
                    <a:cubicBezTo>
                      <a:pt x="10" y="98"/>
                      <a:pt x="10" y="97"/>
                      <a:pt x="10" y="97"/>
                    </a:cubicBezTo>
                    <a:cubicBezTo>
                      <a:pt x="9" y="96"/>
                      <a:pt x="9" y="96"/>
                      <a:pt x="9" y="95"/>
                    </a:cubicBezTo>
                    <a:cubicBezTo>
                      <a:pt x="9" y="95"/>
                      <a:pt x="9" y="94"/>
                      <a:pt x="9" y="94"/>
                    </a:cubicBezTo>
                    <a:cubicBezTo>
                      <a:pt x="8" y="93"/>
                      <a:pt x="8" y="92"/>
                      <a:pt x="8" y="92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9" y="57"/>
                      <a:pt x="9" y="58"/>
                      <a:pt x="10" y="58"/>
                    </a:cubicBezTo>
                    <a:cubicBezTo>
                      <a:pt x="10" y="58"/>
                      <a:pt x="11" y="59"/>
                      <a:pt x="11" y="59"/>
                    </a:cubicBezTo>
                    <a:moveTo>
                      <a:pt x="199" y="136"/>
                    </a:moveTo>
                    <a:cubicBezTo>
                      <a:pt x="198" y="136"/>
                      <a:pt x="198" y="136"/>
                      <a:pt x="197" y="135"/>
                    </a:cubicBezTo>
                    <a:cubicBezTo>
                      <a:pt x="196" y="135"/>
                      <a:pt x="194" y="134"/>
                      <a:pt x="193" y="134"/>
                    </a:cubicBezTo>
                    <a:cubicBezTo>
                      <a:pt x="192" y="134"/>
                      <a:pt x="192" y="134"/>
                      <a:pt x="191" y="134"/>
                    </a:cubicBezTo>
                    <a:cubicBezTo>
                      <a:pt x="190" y="133"/>
                      <a:pt x="188" y="133"/>
                      <a:pt x="187" y="133"/>
                    </a:cubicBezTo>
                    <a:cubicBezTo>
                      <a:pt x="186" y="133"/>
                      <a:pt x="186" y="133"/>
                      <a:pt x="185" y="133"/>
                    </a:cubicBezTo>
                    <a:cubicBezTo>
                      <a:pt x="183" y="132"/>
                      <a:pt x="181" y="132"/>
                      <a:pt x="179" y="132"/>
                    </a:cubicBezTo>
                    <a:cubicBezTo>
                      <a:pt x="177" y="132"/>
                      <a:pt x="175" y="132"/>
                      <a:pt x="173" y="132"/>
                    </a:cubicBezTo>
                    <a:cubicBezTo>
                      <a:pt x="173" y="132"/>
                      <a:pt x="172" y="133"/>
                      <a:pt x="172" y="133"/>
                    </a:cubicBezTo>
                    <a:cubicBezTo>
                      <a:pt x="171" y="133"/>
                      <a:pt x="169" y="133"/>
                      <a:pt x="168" y="133"/>
                    </a:cubicBezTo>
                    <a:cubicBezTo>
                      <a:pt x="168" y="133"/>
                      <a:pt x="167" y="133"/>
                      <a:pt x="166" y="134"/>
                    </a:cubicBezTo>
                    <a:cubicBezTo>
                      <a:pt x="165" y="134"/>
                      <a:pt x="164" y="134"/>
                      <a:pt x="163" y="134"/>
                    </a:cubicBezTo>
                    <a:cubicBezTo>
                      <a:pt x="163" y="135"/>
                      <a:pt x="162" y="135"/>
                      <a:pt x="161" y="135"/>
                    </a:cubicBezTo>
                    <a:cubicBezTo>
                      <a:pt x="160" y="135"/>
                      <a:pt x="159" y="136"/>
                      <a:pt x="158" y="136"/>
                    </a:cubicBezTo>
                    <a:cubicBezTo>
                      <a:pt x="158" y="136"/>
                      <a:pt x="157" y="136"/>
                      <a:pt x="157" y="137"/>
                    </a:cubicBezTo>
                    <a:cubicBezTo>
                      <a:pt x="155" y="137"/>
                      <a:pt x="154" y="138"/>
                      <a:pt x="153" y="139"/>
                    </a:cubicBezTo>
                    <a:cubicBezTo>
                      <a:pt x="153" y="139"/>
                      <a:pt x="152" y="139"/>
                      <a:pt x="152" y="139"/>
                    </a:cubicBezTo>
                    <a:cubicBezTo>
                      <a:pt x="151" y="140"/>
                      <a:pt x="149" y="141"/>
                      <a:pt x="148" y="142"/>
                    </a:cubicBezTo>
                    <a:cubicBezTo>
                      <a:pt x="148" y="142"/>
                      <a:pt x="148" y="142"/>
                      <a:pt x="147" y="142"/>
                    </a:cubicBezTo>
                    <a:cubicBezTo>
                      <a:pt x="146" y="143"/>
                      <a:pt x="145" y="144"/>
                      <a:pt x="144" y="145"/>
                    </a:cubicBezTo>
                    <a:cubicBezTo>
                      <a:pt x="143" y="145"/>
                      <a:pt x="143" y="145"/>
                      <a:pt x="143" y="145"/>
                    </a:cubicBezTo>
                    <a:cubicBezTo>
                      <a:pt x="142" y="146"/>
                      <a:pt x="141" y="147"/>
                      <a:pt x="140" y="148"/>
                    </a:cubicBezTo>
                    <a:cubicBezTo>
                      <a:pt x="140" y="148"/>
                      <a:pt x="139" y="149"/>
                      <a:pt x="139" y="149"/>
                    </a:cubicBezTo>
                    <a:cubicBezTo>
                      <a:pt x="138" y="150"/>
                      <a:pt x="137" y="151"/>
                      <a:pt x="136" y="152"/>
                    </a:cubicBezTo>
                    <a:cubicBezTo>
                      <a:pt x="136" y="152"/>
                      <a:pt x="136" y="152"/>
                      <a:pt x="136" y="153"/>
                    </a:cubicBezTo>
                    <a:cubicBezTo>
                      <a:pt x="135" y="154"/>
                      <a:pt x="134" y="155"/>
                      <a:pt x="133" y="156"/>
                    </a:cubicBezTo>
                    <a:cubicBezTo>
                      <a:pt x="133" y="156"/>
                      <a:pt x="133" y="156"/>
                      <a:pt x="133" y="157"/>
                    </a:cubicBezTo>
                    <a:cubicBezTo>
                      <a:pt x="132" y="158"/>
                      <a:pt x="131" y="160"/>
                      <a:pt x="130" y="161"/>
                    </a:cubicBezTo>
                    <a:cubicBezTo>
                      <a:pt x="130" y="161"/>
                      <a:pt x="130" y="161"/>
                      <a:pt x="130" y="161"/>
                    </a:cubicBezTo>
                    <a:cubicBezTo>
                      <a:pt x="129" y="163"/>
                      <a:pt x="128" y="164"/>
                      <a:pt x="128" y="166"/>
                    </a:cubicBezTo>
                    <a:cubicBezTo>
                      <a:pt x="128" y="166"/>
                      <a:pt x="127" y="167"/>
                      <a:pt x="127" y="168"/>
                    </a:cubicBezTo>
                    <a:cubicBezTo>
                      <a:pt x="127" y="169"/>
                      <a:pt x="126" y="169"/>
                      <a:pt x="126" y="170"/>
                    </a:cubicBezTo>
                    <a:cubicBezTo>
                      <a:pt x="126" y="171"/>
                      <a:pt x="126" y="172"/>
                      <a:pt x="125" y="173"/>
                    </a:cubicBezTo>
                    <a:cubicBezTo>
                      <a:pt x="125" y="173"/>
                      <a:pt x="125" y="174"/>
                      <a:pt x="125" y="174"/>
                    </a:cubicBezTo>
                    <a:cubicBezTo>
                      <a:pt x="123" y="174"/>
                      <a:pt x="122" y="174"/>
                      <a:pt x="120" y="174"/>
                    </a:cubicBezTo>
                    <a:cubicBezTo>
                      <a:pt x="119" y="174"/>
                      <a:pt x="118" y="175"/>
                      <a:pt x="116" y="175"/>
                    </a:cubicBezTo>
                    <a:cubicBezTo>
                      <a:pt x="113" y="175"/>
                      <a:pt x="110" y="175"/>
                      <a:pt x="106" y="175"/>
                    </a:cubicBezTo>
                    <a:cubicBezTo>
                      <a:pt x="103" y="175"/>
                      <a:pt x="99" y="175"/>
                      <a:pt x="96" y="175"/>
                    </a:cubicBezTo>
                    <a:cubicBezTo>
                      <a:pt x="94" y="174"/>
                      <a:pt x="92" y="174"/>
                      <a:pt x="90" y="174"/>
                    </a:cubicBezTo>
                    <a:cubicBezTo>
                      <a:pt x="89" y="174"/>
                      <a:pt x="87" y="174"/>
                      <a:pt x="86" y="174"/>
                    </a:cubicBezTo>
                    <a:cubicBezTo>
                      <a:pt x="83" y="174"/>
                      <a:pt x="81" y="174"/>
                      <a:pt x="78" y="173"/>
                    </a:cubicBezTo>
                    <a:cubicBezTo>
                      <a:pt x="78" y="173"/>
                      <a:pt x="77" y="173"/>
                      <a:pt x="77" y="173"/>
                    </a:cubicBezTo>
                    <a:cubicBezTo>
                      <a:pt x="74" y="173"/>
                      <a:pt x="71" y="172"/>
                      <a:pt x="68" y="172"/>
                    </a:cubicBezTo>
                    <a:cubicBezTo>
                      <a:pt x="68" y="172"/>
                      <a:pt x="68" y="172"/>
                      <a:pt x="68" y="172"/>
                    </a:cubicBezTo>
                    <a:cubicBezTo>
                      <a:pt x="53" y="170"/>
                      <a:pt x="41" y="167"/>
                      <a:pt x="31" y="163"/>
                    </a:cubicBezTo>
                    <a:cubicBezTo>
                      <a:pt x="31" y="163"/>
                      <a:pt x="31" y="163"/>
                      <a:pt x="31" y="163"/>
                    </a:cubicBezTo>
                    <a:cubicBezTo>
                      <a:pt x="29" y="162"/>
                      <a:pt x="28" y="161"/>
                      <a:pt x="26" y="161"/>
                    </a:cubicBezTo>
                    <a:cubicBezTo>
                      <a:pt x="26" y="160"/>
                      <a:pt x="26" y="160"/>
                      <a:pt x="26" y="160"/>
                    </a:cubicBezTo>
                    <a:cubicBezTo>
                      <a:pt x="24" y="160"/>
                      <a:pt x="23" y="159"/>
                      <a:pt x="22" y="158"/>
                    </a:cubicBezTo>
                    <a:cubicBezTo>
                      <a:pt x="21" y="158"/>
                      <a:pt x="21" y="158"/>
                      <a:pt x="21" y="158"/>
                    </a:cubicBezTo>
                    <a:cubicBezTo>
                      <a:pt x="20" y="157"/>
                      <a:pt x="19" y="156"/>
                      <a:pt x="18" y="156"/>
                    </a:cubicBezTo>
                    <a:cubicBezTo>
                      <a:pt x="17" y="155"/>
                      <a:pt x="17" y="155"/>
                      <a:pt x="17" y="155"/>
                    </a:cubicBezTo>
                    <a:cubicBezTo>
                      <a:pt x="16" y="154"/>
                      <a:pt x="15" y="154"/>
                      <a:pt x="14" y="153"/>
                    </a:cubicBezTo>
                    <a:cubicBezTo>
                      <a:pt x="14" y="153"/>
                      <a:pt x="14" y="152"/>
                      <a:pt x="13" y="152"/>
                    </a:cubicBezTo>
                    <a:cubicBezTo>
                      <a:pt x="13" y="152"/>
                      <a:pt x="12" y="151"/>
                      <a:pt x="12" y="150"/>
                    </a:cubicBezTo>
                    <a:cubicBezTo>
                      <a:pt x="11" y="150"/>
                      <a:pt x="11" y="150"/>
                      <a:pt x="11" y="149"/>
                    </a:cubicBezTo>
                    <a:cubicBezTo>
                      <a:pt x="10" y="149"/>
                      <a:pt x="10" y="148"/>
                      <a:pt x="10" y="148"/>
                    </a:cubicBezTo>
                    <a:cubicBezTo>
                      <a:pt x="9" y="147"/>
                      <a:pt x="9" y="147"/>
                      <a:pt x="9" y="146"/>
                    </a:cubicBezTo>
                    <a:cubicBezTo>
                      <a:pt x="9" y="146"/>
                      <a:pt x="9" y="145"/>
                      <a:pt x="9" y="145"/>
                    </a:cubicBezTo>
                    <a:cubicBezTo>
                      <a:pt x="8" y="144"/>
                      <a:pt x="8" y="143"/>
                      <a:pt x="8" y="143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8" y="108"/>
                      <a:pt x="8" y="108"/>
                      <a:pt x="9" y="108"/>
                    </a:cubicBezTo>
                    <a:cubicBezTo>
                      <a:pt x="10" y="109"/>
                      <a:pt x="11" y="110"/>
                      <a:pt x="12" y="111"/>
                    </a:cubicBezTo>
                    <a:cubicBezTo>
                      <a:pt x="28" y="123"/>
                      <a:pt x="60" y="132"/>
                      <a:pt x="106" y="132"/>
                    </a:cubicBezTo>
                    <a:cubicBezTo>
                      <a:pt x="153" y="132"/>
                      <a:pt x="185" y="123"/>
                      <a:pt x="201" y="111"/>
                    </a:cubicBezTo>
                    <a:cubicBezTo>
                      <a:pt x="202" y="110"/>
                      <a:pt x="203" y="109"/>
                      <a:pt x="204" y="108"/>
                    </a:cubicBezTo>
                    <a:cubicBezTo>
                      <a:pt x="204" y="108"/>
                      <a:pt x="204" y="108"/>
                      <a:pt x="204" y="108"/>
                    </a:cubicBezTo>
                    <a:cubicBezTo>
                      <a:pt x="204" y="138"/>
                      <a:pt x="204" y="138"/>
                      <a:pt x="204" y="138"/>
                    </a:cubicBezTo>
                    <a:cubicBezTo>
                      <a:pt x="204" y="138"/>
                      <a:pt x="204" y="138"/>
                      <a:pt x="204" y="138"/>
                    </a:cubicBezTo>
                    <a:cubicBezTo>
                      <a:pt x="202" y="137"/>
                      <a:pt x="200" y="137"/>
                      <a:pt x="199" y="136"/>
                    </a:cubicBezTo>
                    <a:moveTo>
                      <a:pt x="213" y="144"/>
                    </a:moveTo>
                    <a:cubicBezTo>
                      <a:pt x="213" y="38"/>
                      <a:pt x="213" y="38"/>
                      <a:pt x="213" y="38"/>
                    </a:cubicBezTo>
                    <a:cubicBezTo>
                      <a:pt x="213" y="38"/>
                      <a:pt x="212" y="37"/>
                      <a:pt x="212" y="36"/>
                    </a:cubicBezTo>
                    <a:cubicBezTo>
                      <a:pt x="207" y="18"/>
                      <a:pt x="170" y="0"/>
                      <a:pt x="106" y="0"/>
                    </a:cubicBezTo>
                    <a:cubicBezTo>
                      <a:pt x="42" y="0"/>
                      <a:pt x="5" y="18"/>
                      <a:pt x="0" y="36"/>
                    </a:cubicBezTo>
                    <a:cubicBezTo>
                      <a:pt x="0" y="37"/>
                      <a:pt x="0" y="38"/>
                      <a:pt x="0" y="38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97"/>
                      <a:pt x="0" y="197"/>
                      <a:pt x="0" y="198"/>
                    </a:cubicBezTo>
                    <a:cubicBezTo>
                      <a:pt x="5" y="219"/>
                      <a:pt x="50" y="234"/>
                      <a:pt x="106" y="234"/>
                    </a:cubicBezTo>
                    <a:cubicBezTo>
                      <a:pt x="120" y="234"/>
                      <a:pt x="133" y="233"/>
                      <a:pt x="145" y="232"/>
                    </a:cubicBezTo>
                    <a:cubicBezTo>
                      <a:pt x="155" y="239"/>
                      <a:pt x="166" y="243"/>
                      <a:pt x="179" y="243"/>
                    </a:cubicBezTo>
                    <a:cubicBezTo>
                      <a:pt x="209" y="243"/>
                      <a:pt x="234" y="218"/>
                      <a:pt x="234" y="188"/>
                    </a:cubicBezTo>
                    <a:cubicBezTo>
                      <a:pt x="234" y="170"/>
                      <a:pt x="226" y="154"/>
                      <a:pt x="213" y="144"/>
                    </a:cubicBezTo>
                  </a:path>
                </a:pathLst>
              </a:custGeom>
              <a:solidFill>
                <a:srgbClr val="0080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3E91EAD6-FB02-4FBC-93FB-A30EA27441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504299" y="3722672"/>
              <a:ext cx="1403478" cy="1710260"/>
            </a:xfrm>
            <a:custGeom>
              <a:avLst/>
              <a:gdLst>
                <a:gd name="T0" fmla="*/ 378 w 378"/>
                <a:gd name="T1" fmla="*/ 211 h 460"/>
                <a:gd name="T2" fmla="*/ 317 w 378"/>
                <a:gd name="T3" fmla="*/ 66 h 460"/>
                <a:gd name="T4" fmla="*/ 69 w 378"/>
                <a:gd name="T5" fmla="*/ 75 h 460"/>
                <a:gd name="T6" fmla="*/ 66 w 378"/>
                <a:gd name="T7" fmla="*/ 327 h 460"/>
                <a:gd name="T8" fmla="*/ 182 w 378"/>
                <a:gd name="T9" fmla="*/ 448 h 460"/>
                <a:gd name="T10" fmla="*/ 213 w 378"/>
                <a:gd name="T11" fmla="*/ 448 h 460"/>
                <a:gd name="T12" fmla="*/ 331 w 378"/>
                <a:gd name="T13" fmla="*/ 326 h 460"/>
                <a:gd name="T14" fmla="*/ 378 w 378"/>
                <a:gd name="T15" fmla="*/ 211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" h="460">
                  <a:moveTo>
                    <a:pt x="378" y="211"/>
                  </a:moveTo>
                  <a:cubicBezTo>
                    <a:pt x="378" y="153"/>
                    <a:pt x="356" y="103"/>
                    <a:pt x="317" y="66"/>
                  </a:cubicBezTo>
                  <a:cubicBezTo>
                    <a:pt x="247" y="0"/>
                    <a:pt x="137" y="4"/>
                    <a:pt x="69" y="75"/>
                  </a:cubicBezTo>
                  <a:cubicBezTo>
                    <a:pt x="2" y="145"/>
                    <a:pt x="0" y="258"/>
                    <a:pt x="66" y="327"/>
                  </a:cubicBezTo>
                  <a:cubicBezTo>
                    <a:pt x="104" y="368"/>
                    <a:pt x="144" y="407"/>
                    <a:pt x="182" y="448"/>
                  </a:cubicBezTo>
                  <a:cubicBezTo>
                    <a:pt x="193" y="459"/>
                    <a:pt x="201" y="460"/>
                    <a:pt x="213" y="448"/>
                  </a:cubicBezTo>
                  <a:cubicBezTo>
                    <a:pt x="252" y="407"/>
                    <a:pt x="293" y="368"/>
                    <a:pt x="331" y="326"/>
                  </a:cubicBezTo>
                  <a:cubicBezTo>
                    <a:pt x="363" y="292"/>
                    <a:pt x="376" y="250"/>
                    <a:pt x="378" y="211"/>
                  </a:cubicBezTo>
                  <a:close/>
                </a:path>
              </a:pathLst>
            </a:custGeom>
            <a:noFill/>
            <a:ln w="28575" cap="rnd">
              <a:solidFill>
                <a:srgbClr val="0080B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/>
                <a:t> </a:t>
              </a:r>
              <a:endParaRPr lang="ru-RU" dirty="0"/>
            </a:p>
          </p:txBody>
        </p:sp>
      </p:grpSp>
      <p:grpSp>
        <p:nvGrpSpPr>
          <p:cNvPr id="32" name="Группа 3">
            <a:extLst>
              <a:ext uri="{FF2B5EF4-FFF2-40B4-BE49-F238E27FC236}">
                <a16:creationId xmlns:a16="http://schemas.microsoft.com/office/drawing/2014/main" id="{D88FE919-788F-451F-B962-374E22408346}"/>
              </a:ext>
            </a:extLst>
          </p:cNvPr>
          <p:cNvGrpSpPr/>
          <p:nvPr/>
        </p:nvGrpSpPr>
        <p:grpSpPr>
          <a:xfrm>
            <a:off x="9141602" y="7817500"/>
            <a:ext cx="1463797" cy="1729790"/>
            <a:chOff x="6603186" y="3683096"/>
            <a:chExt cx="1403478" cy="171026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74F6472-401E-40A9-8F31-0DAF15EF4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5830" y="4206033"/>
              <a:ext cx="701675" cy="736600"/>
            </a:xfrm>
            <a:custGeom>
              <a:avLst/>
              <a:gdLst>
                <a:gd name="T0" fmla="*/ 109 w 237"/>
                <a:gd name="T1" fmla="*/ 161 h 249"/>
                <a:gd name="T2" fmla="*/ 107 w 237"/>
                <a:gd name="T3" fmla="*/ 168 h 249"/>
                <a:gd name="T4" fmla="*/ 121 w 237"/>
                <a:gd name="T5" fmla="*/ 177 h 249"/>
                <a:gd name="T6" fmla="*/ 131 w 237"/>
                <a:gd name="T7" fmla="*/ 163 h 249"/>
                <a:gd name="T8" fmla="*/ 118 w 237"/>
                <a:gd name="T9" fmla="*/ 161 h 249"/>
                <a:gd name="T10" fmla="*/ 66 w 237"/>
                <a:gd name="T11" fmla="*/ 76 h 249"/>
                <a:gd name="T12" fmla="*/ 70 w 237"/>
                <a:gd name="T13" fmla="*/ 102 h 249"/>
                <a:gd name="T14" fmla="*/ 77 w 237"/>
                <a:gd name="T15" fmla="*/ 104 h 249"/>
                <a:gd name="T16" fmla="*/ 102 w 237"/>
                <a:gd name="T17" fmla="*/ 147 h 249"/>
                <a:gd name="T18" fmla="*/ 156 w 237"/>
                <a:gd name="T19" fmla="*/ 115 h 249"/>
                <a:gd name="T20" fmla="*/ 163 w 237"/>
                <a:gd name="T21" fmla="*/ 103 h 249"/>
                <a:gd name="T22" fmla="*/ 170 w 237"/>
                <a:gd name="T23" fmla="*/ 85 h 249"/>
                <a:gd name="T24" fmla="*/ 168 w 237"/>
                <a:gd name="T25" fmla="*/ 72 h 249"/>
                <a:gd name="T26" fmla="*/ 149 w 237"/>
                <a:gd name="T27" fmla="*/ 55 h 249"/>
                <a:gd name="T28" fmla="*/ 118 w 237"/>
                <a:gd name="T29" fmla="*/ 52 h 249"/>
                <a:gd name="T30" fmla="*/ 82 w 237"/>
                <a:gd name="T31" fmla="*/ 75 h 249"/>
                <a:gd name="T32" fmla="*/ 73 w 237"/>
                <a:gd name="T33" fmla="*/ 110 h 249"/>
                <a:gd name="T34" fmla="*/ 62 w 237"/>
                <a:gd name="T35" fmla="*/ 93 h 249"/>
                <a:gd name="T36" fmla="*/ 65 w 237"/>
                <a:gd name="T37" fmla="*/ 68 h 249"/>
                <a:gd name="T38" fmla="*/ 70 w 237"/>
                <a:gd name="T39" fmla="*/ 32 h 249"/>
                <a:gd name="T40" fmla="*/ 81 w 237"/>
                <a:gd name="T41" fmla="*/ 0 h 249"/>
                <a:gd name="T42" fmla="*/ 120 w 237"/>
                <a:gd name="T43" fmla="*/ 9 h 249"/>
                <a:gd name="T44" fmla="*/ 154 w 237"/>
                <a:gd name="T45" fmla="*/ 29 h 249"/>
                <a:gd name="T46" fmla="*/ 169 w 237"/>
                <a:gd name="T47" fmla="*/ 46 h 249"/>
                <a:gd name="T48" fmla="*/ 172 w 237"/>
                <a:gd name="T49" fmla="*/ 69 h 249"/>
                <a:gd name="T50" fmla="*/ 171 w 237"/>
                <a:gd name="T51" fmla="*/ 104 h 249"/>
                <a:gd name="T52" fmla="*/ 163 w 237"/>
                <a:gd name="T53" fmla="*/ 110 h 249"/>
                <a:gd name="T54" fmla="*/ 146 w 237"/>
                <a:gd name="T55" fmla="*/ 144 h 249"/>
                <a:gd name="T56" fmla="*/ 167 w 237"/>
                <a:gd name="T57" fmla="*/ 166 h 249"/>
                <a:gd name="T58" fmla="*/ 223 w 237"/>
                <a:gd name="T59" fmla="*/ 198 h 249"/>
                <a:gd name="T60" fmla="*/ 230 w 237"/>
                <a:gd name="T61" fmla="*/ 236 h 249"/>
                <a:gd name="T62" fmla="*/ 166 w 237"/>
                <a:gd name="T63" fmla="*/ 245 h 249"/>
                <a:gd name="T64" fmla="*/ 137 w 237"/>
                <a:gd name="T65" fmla="*/ 246 h 249"/>
                <a:gd name="T66" fmla="*/ 118 w 237"/>
                <a:gd name="T67" fmla="*/ 183 h 249"/>
                <a:gd name="T68" fmla="*/ 102 w 237"/>
                <a:gd name="T69" fmla="*/ 234 h 249"/>
                <a:gd name="T70" fmla="*/ 94 w 237"/>
                <a:gd name="T71" fmla="*/ 248 h 249"/>
                <a:gd name="T72" fmla="*/ 6 w 237"/>
                <a:gd name="T73" fmla="*/ 236 h 249"/>
                <a:gd name="T74" fmla="*/ 18 w 237"/>
                <a:gd name="T75" fmla="*/ 195 h 249"/>
                <a:gd name="T76" fmla="*/ 67 w 237"/>
                <a:gd name="T77" fmla="*/ 168 h 249"/>
                <a:gd name="T78" fmla="*/ 89 w 237"/>
                <a:gd name="T79" fmla="*/ 142 h 249"/>
                <a:gd name="T80" fmla="*/ 74 w 237"/>
                <a:gd name="T81" fmla="*/ 11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7" h="249">
                  <a:moveTo>
                    <a:pt x="118" y="161"/>
                  </a:moveTo>
                  <a:cubicBezTo>
                    <a:pt x="115" y="161"/>
                    <a:pt x="112" y="161"/>
                    <a:pt x="109" y="161"/>
                  </a:cubicBezTo>
                  <a:cubicBezTo>
                    <a:pt x="108" y="161"/>
                    <a:pt x="106" y="162"/>
                    <a:pt x="106" y="163"/>
                  </a:cubicBezTo>
                  <a:cubicBezTo>
                    <a:pt x="105" y="165"/>
                    <a:pt x="105" y="167"/>
                    <a:pt x="107" y="168"/>
                  </a:cubicBezTo>
                  <a:cubicBezTo>
                    <a:pt x="109" y="171"/>
                    <a:pt x="112" y="174"/>
                    <a:pt x="115" y="177"/>
                  </a:cubicBezTo>
                  <a:cubicBezTo>
                    <a:pt x="117" y="178"/>
                    <a:pt x="119" y="178"/>
                    <a:pt x="121" y="177"/>
                  </a:cubicBezTo>
                  <a:cubicBezTo>
                    <a:pt x="124" y="174"/>
                    <a:pt x="127" y="171"/>
                    <a:pt x="130" y="168"/>
                  </a:cubicBezTo>
                  <a:cubicBezTo>
                    <a:pt x="131" y="167"/>
                    <a:pt x="131" y="165"/>
                    <a:pt x="131" y="163"/>
                  </a:cubicBezTo>
                  <a:cubicBezTo>
                    <a:pt x="130" y="162"/>
                    <a:pt x="129" y="161"/>
                    <a:pt x="127" y="161"/>
                  </a:cubicBezTo>
                  <a:cubicBezTo>
                    <a:pt x="124" y="161"/>
                    <a:pt x="121" y="161"/>
                    <a:pt x="118" y="161"/>
                  </a:cubicBezTo>
                  <a:moveTo>
                    <a:pt x="66" y="75"/>
                  </a:moveTo>
                  <a:cubicBezTo>
                    <a:pt x="66" y="75"/>
                    <a:pt x="66" y="76"/>
                    <a:pt x="66" y="76"/>
                  </a:cubicBezTo>
                  <a:cubicBezTo>
                    <a:pt x="66" y="80"/>
                    <a:pt x="66" y="84"/>
                    <a:pt x="66" y="88"/>
                  </a:cubicBezTo>
                  <a:cubicBezTo>
                    <a:pt x="67" y="93"/>
                    <a:pt x="68" y="98"/>
                    <a:pt x="70" y="102"/>
                  </a:cubicBezTo>
                  <a:cubicBezTo>
                    <a:pt x="71" y="104"/>
                    <a:pt x="72" y="104"/>
                    <a:pt x="73" y="103"/>
                  </a:cubicBezTo>
                  <a:cubicBezTo>
                    <a:pt x="75" y="102"/>
                    <a:pt x="77" y="102"/>
                    <a:pt x="77" y="104"/>
                  </a:cubicBezTo>
                  <a:cubicBezTo>
                    <a:pt x="79" y="113"/>
                    <a:pt x="83" y="122"/>
                    <a:pt x="87" y="130"/>
                  </a:cubicBezTo>
                  <a:cubicBezTo>
                    <a:pt x="91" y="137"/>
                    <a:pt x="95" y="143"/>
                    <a:pt x="102" y="147"/>
                  </a:cubicBezTo>
                  <a:cubicBezTo>
                    <a:pt x="117" y="155"/>
                    <a:pt x="134" y="152"/>
                    <a:pt x="144" y="138"/>
                  </a:cubicBezTo>
                  <a:cubicBezTo>
                    <a:pt x="150" y="131"/>
                    <a:pt x="154" y="123"/>
                    <a:pt x="156" y="115"/>
                  </a:cubicBezTo>
                  <a:cubicBezTo>
                    <a:pt x="157" y="111"/>
                    <a:pt x="158" y="108"/>
                    <a:pt x="159" y="104"/>
                  </a:cubicBezTo>
                  <a:cubicBezTo>
                    <a:pt x="160" y="102"/>
                    <a:pt x="161" y="102"/>
                    <a:pt x="163" y="103"/>
                  </a:cubicBezTo>
                  <a:cubicBezTo>
                    <a:pt x="165" y="104"/>
                    <a:pt x="165" y="104"/>
                    <a:pt x="166" y="102"/>
                  </a:cubicBezTo>
                  <a:cubicBezTo>
                    <a:pt x="169" y="96"/>
                    <a:pt x="170" y="91"/>
                    <a:pt x="170" y="85"/>
                  </a:cubicBezTo>
                  <a:cubicBezTo>
                    <a:pt x="171" y="82"/>
                    <a:pt x="171" y="78"/>
                    <a:pt x="170" y="74"/>
                  </a:cubicBezTo>
                  <a:cubicBezTo>
                    <a:pt x="169" y="73"/>
                    <a:pt x="169" y="72"/>
                    <a:pt x="168" y="72"/>
                  </a:cubicBezTo>
                  <a:cubicBezTo>
                    <a:pt x="166" y="71"/>
                    <a:pt x="164" y="71"/>
                    <a:pt x="163" y="70"/>
                  </a:cubicBezTo>
                  <a:cubicBezTo>
                    <a:pt x="157" y="66"/>
                    <a:pt x="153" y="61"/>
                    <a:pt x="149" y="55"/>
                  </a:cubicBezTo>
                  <a:cubicBezTo>
                    <a:pt x="148" y="54"/>
                    <a:pt x="148" y="53"/>
                    <a:pt x="147" y="53"/>
                  </a:cubicBezTo>
                  <a:cubicBezTo>
                    <a:pt x="137" y="49"/>
                    <a:pt x="128" y="48"/>
                    <a:pt x="118" y="52"/>
                  </a:cubicBezTo>
                  <a:cubicBezTo>
                    <a:pt x="112" y="54"/>
                    <a:pt x="107" y="59"/>
                    <a:pt x="101" y="63"/>
                  </a:cubicBezTo>
                  <a:cubicBezTo>
                    <a:pt x="95" y="68"/>
                    <a:pt x="89" y="72"/>
                    <a:pt x="82" y="75"/>
                  </a:cubicBezTo>
                  <a:cubicBezTo>
                    <a:pt x="77" y="77"/>
                    <a:pt x="71" y="78"/>
                    <a:pt x="66" y="75"/>
                  </a:cubicBezTo>
                  <a:moveTo>
                    <a:pt x="73" y="110"/>
                  </a:moveTo>
                  <a:cubicBezTo>
                    <a:pt x="70" y="111"/>
                    <a:pt x="69" y="109"/>
                    <a:pt x="67" y="107"/>
                  </a:cubicBezTo>
                  <a:cubicBezTo>
                    <a:pt x="64" y="103"/>
                    <a:pt x="63" y="98"/>
                    <a:pt x="62" y="93"/>
                  </a:cubicBezTo>
                  <a:cubicBezTo>
                    <a:pt x="61" y="87"/>
                    <a:pt x="60" y="81"/>
                    <a:pt x="62" y="74"/>
                  </a:cubicBezTo>
                  <a:cubicBezTo>
                    <a:pt x="62" y="72"/>
                    <a:pt x="63" y="69"/>
                    <a:pt x="65" y="68"/>
                  </a:cubicBezTo>
                  <a:cubicBezTo>
                    <a:pt x="66" y="68"/>
                    <a:pt x="66" y="67"/>
                    <a:pt x="66" y="67"/>
                  </a:cubicBezTo>
                  <a:cubicBezTo>
                    <a:pt x="64" y="55"/>
                    <a:pt x="67" y="44"/>
                    <a:pt x="70" y="32"/>
                  </a:cubicBezTo>
                  <a:cubicBezTo>
                    <a:pt x="73" y="22"/>
                    <a:pt x="76" y="11"/>
                    <a:pt x="81" y="1"/>
                  </a:cubicBezTo>
                  <a:cubicBezTo>
                    <a:pt x="81" y="1"/>
                    <a:pt x="81" y="1"/>
                    <a:pt x="81" y="0"/>
                  </a:cubicBezTo>
                  <a:cubicBezTo>
                    <a:pt x="85" y="2"/>
                    <a:pt x="88" y="4"/>
                    <a:pt x="92" y="5"/>
                  </a:cubicBezTo>
                  <a:cubicBezTo>
                    <a:pt x="101" y="8"/>
                    <a:pt x="110" y="9"/>
                    <a:pt x="120" y="9"/>
                  </a:cubicBezTo>
                  <a:cubicBezTo>
                    <a:pt x="134" y="9"/>
                    <a:pt x="144" y="15"/>
                    <a:pt x="151" y="28"/>
                  </a:cubicBezTo>
                  <a:cubicBezTo>
                    <a:pt x="152" y="29"/>
                    <a:pt x="152" y="30"/>
                    <a:pt x="154" y="29"/>
                  </a:cubicBezTo>
                  <a:cubicBezTo>
                    <a:pt x="158" y="28"/>
                    <a:pt x="162" y="29"/>
                    <a:pt x="164" y="33"/>
                  </a:cubicBezTo>
                  <a:cubicBezTo>
                    <a:pt x="167" y="37"/>
                    <a:pt x="169" y="41"/>
                    <a:pt x="169" y="46"/>
                  </a:cubicBezTo>
                  <a:cubicBezTo>
                    <a:pt x="170" y="53"/>
                    <a:pt x="171" y="59"/>
                    <a:pt x="171" y="66"/>
                  </a:cubicBezTo>
                  <a:cubicBezTo>
                    <a:pt x="171" y="67"/>
                    <a:pt x="171" y="68"/>
                    <a:pt x="172" y="69"/>
                  </a:cubicBezTo>
                  <a:cubicBezTo>
                    <a:pt x="174" y="71"/>
                    <a:pt x="175" y="74"/>
                    <a:pt x="175" y="77"/>
                  </a:cubicBezTo>
                  <a:cubicBezTo>
                    <a:pt x="176" y="86"/>
                    <a:pt x="175" y="95"/>
                    <a:pt x="171" y="104"/>
                  </a:cubicBezTo>
                  <a:cubicBezTo>
                    <a:pt x="170" y="106"/>
                    <a:pt x="169" y="107"/>
                    <a:pt x="167" y="109"/>
                  </a:cubicBezTo>
                  <a:cubicBezTo>
                    <a:pt x="166" y="110"/>
                    <a:pt x="165" y="110"/>
                    <a:pt x="163" y="110"/>
                  </a:cubicBezTo>
                  <a:cubicBezTo>
                    <a:pt x="162" y="113"/>
                    <a:pt x="161" y="115"/>
                    <a:pt x="161" y="118"/>
                  </a:cubicBezTo>
                  <a:cubicBezTo>
                    <a:pt x="157" y="127"/>
                    <a:pt x="153" y="136"/>
                    <a:pt x="146" y="144"/>
                  </a:cubicBezTo>
                  <a:cubicBezTo>
                    <a:pt x="145" y="145"/>
                    <a:pt x="146" y="145"/>
                    <a:pt x="146" y="146"/>
                  </a:cubicBezTo>
                  <a:cubicBezTo>
                    <a:pt x="151" y="155"/>
                    <a:pt x="158" y="162"/>
                    <a:pt x="167" y="166"/>
                  </a:cubicBezTo>
                  <a:cubicBezTo>
                    <a:pt x="178" y="172"/>
                    <a:pt x="189" y="177"/>
                    <a:pt x="200" y="183"/>
                  </a:cubicBezTo>
                  <a:cubicBezTo>
                    <a:pt x="208" y="187"/>
                    <a:pt x="216" y="191"/>
                    <a:pt x="223" y="198"/>
                  </a:cubicBezTo>
                  <a:cubicBezTo>
                    <a:pt x="231" y="206"/>
                    <a:pt x="236" y="217"/>
                    <a:pt x="236" y="228"/>
                  </a:cubicBezTo>
                  <a:cubicBezTo>
                    <a:pt x="237" y="232"/>
                    <a:pt x="234" y="235"/>
                    <a:pt x="230" y="236"/>
                  </a:cubicBezTo>
                  <a:cubicBezTo>
                    <a:pt x="222" y="237"/>
                    <a:pt x="213" y="238"/>
                    <a:pt x="204" y="239"/>
                  </a:cubicBezTo>
                  <a:cubicBezTo>
                    <a:pt x="192" y="241"/>
                    <a:pt x="179" y="243"/>
                    <a:pt x="166" y="245"/>
                  </a:cubicBezTo>
                  <a:cubicBezTo>
                    <a:pt x="158" y="246"/>
                    <a:pt x="149" y="247"/>
                    <a:pt x="141" y="248"/>
                  </a:cubicBezTo>
                  <a:cubicBezTo>
                    <a:pt x="138" y="249"/>
                    <a:pt x="138" y="248"/>
                    <a:pt x="137" y="246"/>
                  </a:cubicBezTo>
                  <a:cubicBezTo>
                    <a:pt x="132" y="226"/>
                    <a:pt x="127" y="206"/>
                    <a:pt x="121" y="186"/>
                  </a:cubicBezTo>
                  <a:cubicBezTo>
                    <a:pt x="121" y="184"/>
                    <a:pt x="120" y="183"/>
                    <a:pt x="118" y="183"/>
                  </a:cubicBezTo>
                  <a:cubicBezTo>
                    <a:pt x="116" y="183"/>
                    <a:pt x="115" y="184"/>
                    <a:pt x="115" y="186"/>
                  </a:cubicBezTo>
                  <a:cubicBezTo>
                    <a:pt x="110" y="202"/>
                    <a:pt x="106" y="218"/>
                    <a:pt x="102" y="234"/>
                  </a:cubicBezTo>
                  <a:cubicBezTo>
                    <a:pt x="100" y="238"/>
                    <a:pt x="99" y="242"/>
                    <a:pt x="98" y="246"/>
                  </a:cubicBezTo>
                  <a:cubicBezTo>
                    <a:pt x="97" y="248"/>
                    <a:pt x="97" y="249"/>
                    <a:pt x="94" y="248"/>
                  </a:cubicBezTo>
                  <a:cubicBezTo>
                    <a:pt x="74" y="245"/>
                    <a:pt x="53" y="242"/>
                    <a:pt x="32" y="240"/>
                  </a:cubicBezTo>
                  <a:cubicBezTo>
                    <a:pt x="24" y="238"/>
                    <a:pt x="15" y="237"/>
                    <a:pt x="6" y="236"/>
                  </a:cubicBezTo>
                  <a:cubicBezTo>
                    <a:pt x="2" y="235"/>
                    <a:pt x="0" y="232"/>
                    <a:pt x="0" y="228"/>
                  </a:cubicBezTo>
                  <a:cubicBezTo>
                    <a:pt x="1" y="215"/>
                    <a:pt x="6" y="203"/>
                    <a:pt x="18" y="195"/>
                  </a:cubicBezTo>
                  <a:cubicBezTo>
                    <a:pt x="23" y="191"/>
                    <a:pt x="28" y="188"/>
                    <a:pt x="34" y="185"/>
                  </a:cubicBezTo>
                  <a:cubicBezTo>
                    <a:pt x="45" y="179"/>
                    <a:pt x="56" y="173"/>
                    <a:pt x="67" y="168"/>
                  </a:cubicBezTo>
                  <a:cubicBezTo>
                    <a:pt x="77" y="163"/>
                    <a:pt x="84" y="155"/>
                    <a:pt x="89" y="145"/>
                  </a:cubicBezTo>
                  <a:cubicBezTo>
                    <a:pt x="90" y="144"/>
                    <a:pt x="90" y="143"/>
                    <a:pt x="89" y="142"/>
                  </a:cubicBezTo>
                  <a:cubicBezTo>
                    <a:pt x="81" y="133"/>
                    <a:pt x="77" y="123"/>
                    <a:pt x="74" y="112"/>
                  </a:cubicBezTo>
                  <a:cubicBezTo>
                    <a:pt x="74" y="111"/>
                    <a:pt x="74" y="111"/>
                    <a:pt x="74" y="110"/>
                  </a:cubicBezTo>
                  <a:cubicBezTo>
                    <a:pt x="74" y="110"/>
                    <a:pt x="73" y="110"/>
                    <a:pt x="73" y="110"/>
                  </a:cubicBezTo>
                </a:path>
              </a:pathLst>
            </a:custGeom>
            <a:solidFill>
              <a:srgbClr val="0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F37FDE9F-89C1-4ECE-B5EE-7504439B66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03186" y="3683096"/>
              <a:ext cx="1403478" cy="1710260"/>
            </a:xfrm>
            <a:custGeom>
              <a:avLst/>
              <a:gdLst>
                <a:gd name="T0" fmla="*/ 378 w 378"/>
                <a:gd name="T1" fmla="*/ 211 h 460"/>
                <a:gd name="T2" fmla="*/ 317 w 378"/>
                <a:gd name="T3" fmla="*/ 66 h 460"/>
                <a:gd name="T4" fmla="*/ 69 w 378"/>
                <a:gd name="T5" fmla="*/ 75 h 460"/>
                <a:gd name="T6" fmla="*/ 66 w 378"/>
                <a:gd name="T7" fmla="*/ 327 h 460"/>
                <a:gd name="T8" fmla="*/ 182 w 378"/>
                <a:gd name="T9" fmla="*/ 448 h 460"/>
                <a:gd name="T10" fmla="*/ 213 w 378"/>
                <a:gd name="T11" fmla="*/ 448 h 460"/>
                <a:gd name="T12" fmla="*/ 331 w 378"/>
                <a:gd name="T13" fmla="*/ 326 h 460"/>
                <a:gd name="T14" fmla="*/ 378 w 378"/>
                <a:gd name="T15" fmla="*/ 211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" h="460">
                  <a:moveTo>
                    <a:pt x="378" y="211"/>
                  </a:moveTo>
                  <a:cubicBezTo>
                    <a:pt x="378" y="153"/>
                    <a:pt x="356" y="103"/>
                    <a:pt x="317" y="66"/>
                  </a:cubicBezTo>
                  <a:cubicBezTo>
                    <a:pt x="247" y="0"/>
                    <a:pt x="137" y="4"/>
                    <a:pt x="69" y="75"/>
                  </a:cubicBezTo>
                  <a:cubicBezTo>
                    <a:pt x="2" y="145"/>
                    <a:pt x="0" y="258"/>
                    <a:pt x="66" y="327"/>
                  </a:cubicBezTo>
                  <a:cubicBezTo>
                    <a:pt x="104" y="368"/>
                    <a:pt x="144" y="407"/>
                    <a:pt x="182" y="448"/>
                  </a:cubicBezTo>
                  <a:cubicBezTo>
                    <a:pt x="193" y="459"/>
                    <a:pt x="201" y="460"/>
                    <a:pt x="213" y="448"/>
                  </a:cubicBezTo>
                  <a:cubicBezTo>
                    <a:pt x="252" y="407"/>
                    <a:pt x="293" y="368"/>
                    <a:pt x="331" y="326"/>
                  </a:cubicBezTo>
                  <a:cubicBezTo>
                    <a:pt x="363" y="292"/>
                    <a:pt x="376" y="250"/>
                    <a:pt x="378" y="211"/>
                  </a:cubicBezTo>
                  <a:close/>
                </a:path>
              </a:pathLst>
            </a:custGeom>
            <a:noFill/>
            <a:ln w="28575" cap="rnd">
              <a:solidFill>
                <a:srgbClr val="0080B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/>
                <a:t> </a:t>
              </a:r>
              <a:endParaRPr lang="ru-RU" dirty="0"/>
            </a:p>
          </p:txBody>
        </p:sp>
      </p:grpSp>
      <p:grpSp>
        <p:nvGrpSpPr>
          <p:cNvPr id="37" name="Группа 4">
            <a:extLst>
              <a:ext uri="{FF2B5EF4-FFF2-40B4-BE49-F238E27FC236}">
                <a16:creationId xmlns:a16="http://schemas.microsoft.com/office/drawing/2014/main" id="{14637EB5-E49E-4E87-9749-8AD0777A1F23}"/>
              </a:ext>
            </a:extLst>
          </p:cNvPr>
          <p:cNvGrpSpPr/>
          <p:nvPr/>
        </p:nvGrpSpPr>
        <p:grpSpPr>
          <a:xfrm>
            <a:off x="10945289" y="7837029"/>
            <a:ext cx="1403478" cy="1710260"/>
            <a:chOff x="10610712" y="3722672"/>
            <a:chExt cx="1403478" cy="1710260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A49BA197-C25B-4B6B-B752-56907204404F}"/>
                </a:ext>
              </a:extLst>
            </p:cNvPr>
            <p:cNvGrpSpPr/>
            <p:nvPr/>
          </p:nvGrpSpPr>
          <p:grpSpPr>
            <a:xfrm>
              <a:off x="10902831" y="4272773"/>
              <a:ext cx="814388" cy="811213"/>
              <a:chOff x="13144752" y="7773988"/>
              <a:chExt cx="814388" cy="811213"/>
            </a:xfrm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9FCAD09A-4000-4369-83ED-CE41448029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44752" y="7773988"/>
                <a:ext cx="814388" cy="811213"/>
              </a:xfrm>
              <a:custGeom>
                <a:avLst/>
                <a:gdLst>
                  <a:gd name="T0" fmla="*/ 112 w 275"/>
                  <a:gd name="T1" fmla="*/ 232 h 274"/>
                  <a:gd name="T2" fmla="*/ 112 w 275"/>
                  <a:gd name="T3" fmla="*/ 249 h 274"/>
                  <a:gd name="T4" fmla="*/ 170 w 275"/>
                  <a:gd name="T5" fmla="*/ 247 h 274"/>
                  <a:gd name="T6" fmla="*/ 163 w 275"/>
                  <a:gd name="T7" fmla="*/ 233 h 274"/>
                  <a:gd name="T8" fmla="*/ 170 w 275"/>
                  <a:gd name="T9" fmla="*/ 247 h 274"/>
                  <a:gd name="T10" fmla="*/ 186 w 275"/>
                  <a:gd name="T11" fmla="*/ 32 h 274"/>
                  <a:gd name="T12" fmla="*/ 212 w 275"/>
                  <a:gd name="T13" fmla="*/ 49 h 274"/>
                  <a:gd name="T14" fmla="*/ 68 w 275"/>
                  <a:gd name="T15" fmla="*/ 55 h 274"/>
                  <a:gd name="T16" fmla="*/ 84 w 275"/>
                  <a:gd name="T17" fmla="*/ 37 h 274"/>
                  <a:gd name="T18" fmla="*/ 59 w 275"/>
                  <a:gd name="T19" fmla="*/ 53 h 274"/>
                  <a:gd name="T20" fmla="*/ 148 w 275"/>
                  <a:gd name="T21" fmla="*/ 30 h 274"/>
                  <a:gd name="T22" fmla="*/ 177 w 275"/>
                  <a:gd name="T23" fmla="*/ 56 h 274"/>
                  <a:gd name="T24" fmla="*/ 94 w 275"/>
                  <a:gd name="T25" fmla="*/ 59 h 274"/>
                  <a:gd name="T26" fmla="*/ 127 w 275"/>
                  <a:gd name="T27" fmla="*/ 28 h 274"/>
                  <a:gd name="T28" fmla="*/ 47 w 275"/>
                  <a:gd name="T29" fmla="*/ 71 h 274"/>
                  <a:gd name="T30" fmla="*/ 28 w 275"/>
                  <a:gd name="T31" fmla="*/ 103 h 274"/>
                  <a:gd name="T32" fmla="*/ 65 w 275"/>
                  <a:gd name="T33" fmla="*/ 75 h 274"/>
                  <a:gd name="T34" fmla="*/ 228 w 275"/>
                  <a:gd name="T35" fmla="*/ 68 h 274"/>
                  <a:gd name="T36" fmla="*/ 207 w 275"/>
                  <a:gd name="T37" fmla="*/ 71 h 274"/>
                  <a:gd name="T38" fmla="*/ 247 w 275"/>
                  <a:gd name="T39" fmla="*/ 103 h 274"/>
                  <a:gd name="T40" fmla="*/ 127 w 275"/>
                  <a:gd name="T41" fmla="*/ 103 h 274"/>
                  <a:gd name="T42" fmla="*/ 88 w 275"/>
                  <a:gd name="T43" fmla="*/ 78 h 274"/>
                  <a:gd name="T44" fmla="*/ 78 w 275"/>
                  <a:gd name="T45" fmla="*/ 103 h 274"/>
                  <a:gd name="T46" fmla="*/ 195 w 275"/>
                  <a:gd name="T47" fmla="*/ 103 h 274"/>
                  <a:gd name="T48" fmla="*/ 148 w 275"/>
                  <a:gd name="T49" fmla="*/ 79 h 274"/>
                  <a:gd name="T50" fmla="*/ 142 w 275"/>
                  <a:gd name="T51" fmla="*/ 198 h 274"/>
                  <a:gd name="T52" fmla="*/ 251 w 275"/>
                  <a:gd name="T53" fmla="*/ 123 h 274"/>
                  <a:gd name="T54" fmla="*/ 87 w 275"/>
                  <a:gd name="T55" fmla="*/ 239 h 274"/>
                  <a:gd name="T56" fmla="*/ 129 w 275"/>
                  <a:gd name="T57" fmla="*/ 250 h 274"/>
                  <a:gd name="T58" fmla="*/ 142 w 275"/>
                  <a:gd name="T59" fmla="*/ 198 h 274"/>
                  <a:gd name="T60" fmla="*/ 0 w 275"/>
                  <a:gd name="T61" fmla="*/ 125 h 274"/>
                  <a:gd name="T62" fmla="*/ 100 w 275"/>
                  <a:gd name="T63" fmla="*/ 5 h 274"/>
                  <a:gd name="T64" fmla="*/ 148 w 275"/>
                  <a:gd name="T65" fmla="*/ 0 h 274"/>
                  <a:gd name="T66" fmla="*/ 270 w 275"/>
                  <a:gd name="T67" fmla="*/ 104 h 274"/>
                  <a:gd name="T68" fmla="*/ 275 w 275"/>
                  <a:gd name="T69" fmla="*/ 149 h 274"/>
                  <a:gd name="T70" fmla="*/ 175 w 275"/>
                  <a:gd name="T71" fmla="*/ 269 h 274"/>
                  <a:gd name="T72" fmla="*/ 127 w 275"/>
                  <a:gd name="T73" fmla="*/ 274 h 274"/>
                  <a:gd name="T74" fmla="*/ 5 w 275"/>
                  <a:gd name="T75" fmla="*/ 17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5" h="274">
                    <a:moveTo>
                      <a:pt x="113" y="233"/>
                    </a:moveTo>
                    <a:cubicBezTo>
                      <a:pt x="113" y="232"/>
                      <a:pt x="112" y="232"/>
                      <a:pt x="112" y="232"/>
                    </a:cubicBezTo>
                    <a:cubicBezTo>
                      <a:pt x="110" y="237"/>
                      <a:pt x="108" y="242"/>
                      <a:pt x="105" y="247"/>
                    </a:cubicBezTo>
                    <a:cubicBezTo>
                      <a:pt x="108" y="247"/>
                      <a:pt x="110" y="248"/>
                      <a:pt x="112" y="249"/>
                    </a:cubicBezTo>
                    <a:cubicBezTo>
                      <a:pt x="113" y="243"/>
                      <a:pt x="113" y="238"/>
                      <a:pt x="113" y="233"/>
                    </a:cubicBezTo>
                    <a:moveTo>
                      <a:pt x="170" y="247"/>
                    </a:moveTo>
                    <a:cubicBezTo>
                      <a:pt x="168" y="241"/>
                      <a:pt x="166" y="237"/>
                      <a:pt x="164" y="232"/>
                    </a:cubicBezTo>
                    <a:cubicBezTo>
                      <a:pt x="164" y="232"/>
                      <a:pt x="163" y="233"/>
                      <a:pt x="163" y="233"/>
                    </a:cubicBezTo>
                    <a:cubicBezTo>
                      <a:pt x="163" y="249"/>
                      <a:pt x="163" y="249"/>
                      <a:pt x="163" y="249"/>
                    </a:cubicBezTo>
                    <a:cubicBezTo>
                      <a:pt x="166" y="248"/>
                      <a:pt x="168" y="247"/>
                      <a:pt x="170" y="247"/>
                    </a:cubicBezTo>
                    <a:moveTo>
                      <a:pt x="212" y="49"/>
                    </a:moveTo>
                    <a:cubicBezTo>
                      <a:pt x="202" y="43"/>
                      <a:pt x="194" y="38"/>
                      <a:pt x="186" y="32"/>
                    </a:cubicBezTo>
                    <a:cubicBezTo>
                      <a:pt x="187" y="37"/>
                      <a:pt x="190" y="40"/>
                      <a:pt x="192" y="43"/>
                    </a:cubicBezTo>
                    <a:cubicBezTo>
                      <a:pt x="199" y="53"/>
                      <a:pt x="199" y="53"/>
                      <a:pt x="212" y="49"/>
                    </a:cubicBezTo>
                    <a:moveTo>
                      <a:pt x="59" y="53"/>
                    </a:moveTo>
                    <a:cubicBezTo>
                      <a:pt x="63" y="54"/>
                      <a:pt x="66" y="54"/>
                      <a:pt x="68" y="55"/>
                    </a:cubicBezTo>
                    <a:cubicBezTo>
                      <a:pt x="70" y="55"/>
                      <a:pt x="73" y="55"/>
                      <a:pt x="74" y="54"/>
                    </a:cubicBezTo>
                    <a:cubicBezTo>
                      <a:pt x="77" y="48"/>
                      <a:pt x="81" y="42"/>
                      <a:pt x="84" y="37"/>
                    </a:cubicBezTo>
                    <a:cubicBezTo>
                      <a:pt x="84" y="36"/>
                      <a:pt x="84" y="36"/>
                      <a:pt x="83" y="36"/>
                    </a:cubicBezTo>
                    <a:cubicBezTo>
                      <a:pt x="76" y="41"/>
                      <a:pt x="68" y="47"/>
                      <a:pt x="59" y="53"/>
                    </a:cubicBezTo>
                    <a:moveTo>
                      <a:pt x="177" y="56"/>
                    </a:moveTo>
                    <a:cubicBezTo>
                      <a:pt x="169" y="44"/>
                      <a:pt x="160" y="36"/>
                      <a:pt x="148" y="30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57" y="58"/>
                      <a:pt x="167" y="57"/>
                      <a:pt x="177" y="56"/>
                    </a:cubicBezTo>
                    <a:moveTo>
                      <a:pt x="127" y="28"/>
                    </a:moveTo>
                    <a:cubicBezTo>
                      <a:pt x="113" y="35"/>
                      <a:pt x="103" y="45"/>
                      <a:pt x="94" y="59"/>
                    </a:cubicBezTo>
                    <a:cubicBezTo>
                      <a:pt x="127" y="59"/>
                      <a:pt x="127" y="59"/>
                      <a:pt x="127" y="59"/>
                    </a:cubicBezTo>
                    <a:lnTo>
                      <a:pt x="127" y="28"/>
                    </a:lnTo>
                    <a:close/>
                    <a:moveTo>
                      <a:pt x="65" y="75"/>
                    </a:moveTo>
                    <a:cubicBezTo>
                      <a:pt x="59" y="73"/>
                      <a:pt x="53" y="72"/>
                      <a:pt x="47" y="71"/>
                    </a:cubicBezTo>
                    <a:cubicBezTo>
                      <a:pt x="46" y="71"/>
                      <a:pt x="44" y="71"/>
                      <a:pt x="43" y="72"/>
                    </a:cubicBezTo>
                    <a:cubicBezTo>
                      <a:pt x="37" y="81"/>
                      <a:pt x="31" y="92"/>
                      <a:pt x="28" y="103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60" y="93"/>
                      <a:pt x="62" y="84"/>
                      <a:pt x="65" y="75"/>
                    </a:cubicBezTo>
                    <a:moveTo>
                      <a:pt x="247" y="103"/>
                    </a:moveTo>
                    <a:cubicBezTo>
                      <a:pt x="243" y="90"/>
                      <a:pt x="237" y="78"/>
                      <a:pt x="228" y="68"/>
                    </a:cubicBezTo>
                    <a:cubicBezTo>
                      <a:pt x="228" y="67"/>
                      <a:pt x="226" y="66"/>
                      <a:pt x="225" y="66"/>
                    </a:cubicBezTo>
                    <a:cubicBezTo>
                      <a:pt x="219" y="67"/>
                      <a:pt x="213" y="69"/>
                      <a:pt x="207" y="71"/>
                    </a:cubicBezTo>
                    <a:cubicBezTo>
                      <a:pt x="210" y="82"/>
                      <a:pt x="212" y="92"/>
                      <a:pt x="214" y="103"/>
                    </a:cubicBezTo>
                    <a:lnTo>
                      <a:pt x="247" y="103"/>
                    </a:lnTo>
                    <a:close/>
                    <a:moveTo>
                      <a:pt x="78" y="103"/>
                    </a:move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80"/>
                      <a:pt x="127" y="80"/>
                      <a:pt x="127" y="80"/>
                    </a:cubicBezTo>
                    <a:cubicBezTo>
                      <a:pt x="114" y="79"/>
                      <a:pt x="101" y="78"/>
                      <a:pt x="88" y="78"/>
                    </a:cubicBezTo>
                    <a:cubicBezTo>
                      <a:pt x="87" y="78"/>
                      <a:pt x="84" y="80"/>
                      <a:pt x="84" y="81"/>
                    </a:cubicBezTo>
                    <a:cubicBezTo>
                      <a:pt x="82" y="88"/>
                      <a:pt x="80" y="95"/>
                      <a:pt x="78" y="103"/>
                    </a:cubicBezTo>
                    <a:moveTo>
                      <a:pt x="148" y="103"/>
                    </a:moveTo>
                    <a:cubicBezTo>
                      <a:pt x="195" y="103"/>
                      <a:pt x="195" y="103"/>
                      <a:pt x="195" y="103"/>
                    </a:cubicBezTo>
                    <a:cubicBezTo>
                      <a:pt x="192" y="93"/>
                      <a:pt x="189" y="84"/>
                      <a:pt x="187" y="75"/>
                    </a:cubicBezTo>
                    <a:cubicBezTo>
                      <a:pt x="173" y="76"/>
                      <a:pt x="160" y="78"/>
                      <a:pt x="148" y="79"/>
                    </a:cubicBezTo>
                    <a:lnTo>
                      <a:pt x="148" y="103"/>
                    </a:lnTo>
                    <a:close/>
                    <a:moveTo>
                      <a:pt x="142" y="198"/>
                    </a:moveTo>
                    <a:cubicBezTo>
                      <a:pt x="168" y="201"/>
                      <a:pt x="181" y="217"/>
                      <a:pt x="189" y="239"/>
                    </a:cubicBezTo>
                    <a:cubicBezTo>
                      <a:pt x="235" y="217"/>
                      <a:pt x="258" y="163"/>
                      <a:pt x="251" y="123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16" y="169"/>
                      <a:pt x="45" y="221"/>
                      <a:pt x="87" y="239"/>
                    </a:cubicBezTo>
                    <a:cubicBezTo>
                      <a:pt x="95" y="217"/>
                      <a:pt x="108" y="200"/>
                      <a:pt x="135" y="198"/>
                    </a:cubicBezTo>
                    <a:cubicBezTo>
                      <a:pt x="133" y="216"/>
                      <a:pt x="131" y="233"/>
                      <a:pt x="129" y="250"/>
                    </a:cubicBezTo>
                    <a:cubicBezTo>
                      <a:pt x="146" y="250"/>
                      <a:pt x="146" y="250"/>
                      <a:pt x="146" y="250"/>
                    </a:cubicBezTo>
                    <a:cubicBezTo>
                      <a:pt x="145" y="233"/>
                      <a:pt x="143" y="216"/>
                      <a:pt x="142" y="198"/>
                    </a:cubicBezTo>
                    <a:moveTo>
                      <a:pt x="0" y="149"/>
                    </a:moveTo>
                    <a:cubicBezTo>
                      <a:pt x="0" y="125"/>
                      <a:pt x="0" y="125"/>
                      <a:pt x="0" y="125"/>
                    </a:cubicBezTo>
                    <a:cubicBezTo>
                      <a:pt x="1" y="124"/>
                      <a:pt x="1" y="124"/>
                      <a:pt x="1" y="123"/>
                    </a:cubicBezTo>
                    <a:cubicBezTo>
                      <a:pt x="8" y="66"/>
                      <a:pt x="45" y="21"/>
                      <a:pt x="100" y="5"/>
                    </a:cubicBezTo>
                    <a:cubicBezTo>
                      <a:pt x="109" y="3"/>
                      <a:pt x="118" y="2"/>
                      <a:pt x="127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1" y="0"/>
                      <a:pt x="154" y="1"/>
                      <a:pt x="157" y="1"/>
                    </a:cubicBezTo>
                    <a:cubicBezTo>
                      <a:pt x="212" y="10"/>
                      <a:pt x="257" y="49"/>
                      <a:pt x="270" y="104"/>
                    </a:cubicBezTo>
                    <a:cubicBezTo>
                      <a:pt x="272" y="111"/>
                      <a:pt x="273" y="118"/>
                      <a:pt x="275" y="125"/>
                    </a:cubicBezTo>
                    <a:cubicBezTo>
                      <a:pt x="275" y="149"/>
                      <a:pt x="275" y="149"/>
                      <a:pt x="275" y="149"/>
                    </a:cubicBezTo>
                    <a:cubicBezTo>
                      <a:pt x="274" y="149"/>
                      <a:pt x="274" y="150"/>
                      <a:pt x="274" y="151"/>
                    </a:cubicBezTo>
                    <a:cubicBezTo>
                      <a:pt x="267" y="208"/>
                      <a:pt x="230" y="253"/>
                      <a:pt x="175" y="269"/>
                    </a:cubicBezTo>
                    <a:cubicBezTo>
                      <a:pt x="166" y="271"/>
                      <a:pt x="157" y="272"/>
                      <a:pt x="148" y="274"/>
                    </a:cubicBezTo>
                    <a:cubicBezTo>
                      <a:pt x="127" y="274"/>
                      <a:pt x="127" y="274"/>
                      <a:pt x="127" y="274"/>
                    </a:cubicBezTo>
                    <a:cubicBezTo>
                      <a:pt x="124" y="274"/>
                      <a:pt x="121" y="273"/>
                      <a:pt x="118" y="273"/>
                    </a:cubicBezTo>
                    <a:cubicBezTo>
                      <a:pt x="63" y="264"/>
                      <a:pt x="18" y="224"/>
                      <a:pt x="5" y="170"/>
                    </a:cubicBezTo>
                    <a:cubicBezTo>
                      <a:pt x="3" y="163"/>
                      <a:pt x="2" y="156"/>
                      <a:pt x="0" y="149"/>
                    </a:cubicBezTo>
                  </a:path>
                </a:pathLst>
              </a:custGeom>
              <a:solidFill>
                <a:srgbClr val="0080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Oval 9">
                <a:extLst>
                  <a:ext uri="{FF2B5EF4-FFF2-40B4-BE49-F238E27FC236}">
                    <a16:creationId xmlns:a16="http://schemas.microsoft.com/office/drawing/2014/main" id="{6EE57C90-267D-4F11-969F-F9E6B25AA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2950" y="8180388"/>
                <a:ext cx="169863" cy="171450"/>
              </a:xfrm>
              <a:prstGeom prst="ellipse">
                <a:avLst/>
              </a:prstGeom>
              <a:solidFill>
                <a:srgbClr val="0080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B62951B9-0438-407F-BCB8-B449E507F4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10712" y="3722672"/>
              <a:ext cx="1403478" cy="1710260"/>
            </a:xfrm>
            <a:custGeom>
              <a:avLst/>
              <a:gdLst>
                <a:gd name="T0" fmla="*/ 378 w 378"/>
                <a:gd name="T1" fmla="*/ 211 h 460"/>
                <a:gd name="T2" fmla="*/ 317 w 378"/>
                <a:gd name="T3" fmla="*/ 66 h 460"/>
                <a:gd name="T4" fmla="*/ 69 w 378"/>
                <a:gd name="T5" fmla="*/ 75 h 460"/>
                <a:gd name="T6" fmla="*/ 66 w 378"/>
                <a:gd name="T7" fmla="*/ 327 h 460"/>
                <a:gd name="T8" fmla="*/ 182 w 378"/>
                <a:gd name="T9" fmla="*/ 448 h 460"/>
                <a:gd name="T10" fmla="*/ 213 w 378"/>
                <a:gd name="T11" fmla="*/ 448 h 460"/>
                <a:gd name="T12" fmla="*/ 331 w 378"/>
                <a:gd name="T13" fmla="*/ 326 h 460"/>
                <a:gd name="T14" fmla="*/ 378 w 378"/>
                <a:gd name="T15" fmla="*/ 211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" h="460">
                  <a:moveTo>
                    <a:pt x="378" y="211"/>
                  </a:moveTo>
                  <a:cubicBezTo>
                    <a:pt x="378" y="153"/>
                    <a:pt x="356" y="103"/>
                    <a:pt x="317" y="66"/>
                  </a:cubicBezTo>
                  <a:cubicBezTo>
                    <a:pt x="247" y="0"/>
                    <a:pt x="137" y="4"/>
                    <a:pt x="69" y="75"/>
                  </a:cubicBezTo>
                  <a:cubicBezTo>
                    <a:pt x="2" y="145"/>
                    <a:pt x="0" y="258"/>
                    <a:pt x="66" y="327"/>
                  </a:cubicBezTo>
                  <a:cubicBezTo>
                    <a:pt x="104" y="368"/>
                    <a:pt x="144" y="407"/>
                    <a:pt x="182" y="448"/>
                  </a:cubicBezTo>
                  <a:cubicBezTo>
                    <a:pt x="193" y="459"/>
                    <a:pt x="201" y="460"/>
                    <a:pt x="213" y="448"/>
                  </a:cubicBezTo>
                  <a:cubicBezTo>
                    <a:pt x="252" y="407"/>
                    <a:pt x="293" y="368"/>
                    <a:pt x="331" y="326"/>
                  </a:cubicBezTo>
                  <a:cubicBezTo>
                    <a:pt x="363" y="292"/>
                    <a:pt x="376" y="250"/>
                    <a:pt x="378" y="211"/>
                  </a:cubicBezTo>
                  <a:close/>
                </a:path>
              </a:pathLst>
            </a:custGeom>
            <a:noFill/>
            <a:ln w="28575" cap="rnd">
              <a:solidFill>
                <a:srgbClr val="0080B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/>
                <a:t> </a:t>
              </a:r>
              <a:endParaRPr lang="ru-RU" dirty="0"/>
            </a:p>
          </p:txBody>
        </p:sp>
      </p:grpSp>
      <p:pic>
        <p:nvPicPr>
          <p:cNvPr id="1026" name="Picture 2" descr="geo flag-ის სურათის შედეგი">
            <a:extLst>
              <a:ext uri="{FF2B5EF4-FFF2-40B4-BE49-F238E27FC236}">
                <a16:creationId xmlns:a16="http://schemas.microsoft.com/office/drawing/2014/main" id="{8B782F60-23E0-41C5-9B08-E2C293BA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1975" y="3059423"/>
            <a:ext cx="1294373" cy="94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45AA233-D48D-4A81-A09C-29A4EE3AC358}"/>
              </a:ext>
            </a:extLst>
          </p:cNvPr>
          <p:cNvSpPr/>
          <p:nvPr/>
        </p:nvSpPr>
        <p:spPr>
          <a:xfrm>
            <a:off x="271966" y="6470222"/>
            <a:ext cx="73126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employees and 4 </a:t>
            </a:r>
            <a:r>
              <a:rPr lang="en-US" sz="3000" b="1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divisions</a:t>
            </a:r>
            <a:r>
              <a:rPr lang="ka-GE" sz="3000" b="1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ka-GE" sz="3000" b="1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1919</a:t>
            </a:r>
            <a:endParaRPr lang="ka-GE" sz="3000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B22E24-1A2F-4860-8FFC-D61AEE9542D6}"/>
              </a:ext>
            </a:extLst>
          </p:cNvPr>
          <p:cNvSpPr/>
          <p:nvPr/>
        </p:nvSpPr>
        <p:spPr>
          <a:xfrm>
            <a:off x="346208" y="7180950"/>
            <a:ext cx="73126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</a:t>
            </a: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Labour</a:t>
            </a:r>
            <a:r>
              <a:rPr lang="en-US" sz="28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trade and industry </a:t>
            </a: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statistics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</a:t>
            </a:r>
            <a:r>
              <a:rPr lang="en-US" sz="28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endParaRPr lang="ka-GE" sz="2800" dirty="0">
              <a:solidFill>
                <a:srgbClr val="0080BE"/>
              </a:solidFill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FA74C0-E1C3-4E05-BD50-3749BF0D0DC6}"/>
              </a:ext>
            </a:extLst>
          </p:cNvPr>
          <p:cNvSpPr/>
          <p:nvPr/>
        </p:nvSpPr>
        <p:spPr>
          <a:xfrm>
            <a:off x="8048358" y="4304473"/>
            <a:ext cx="40941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 </a:t>
            </a:r>
            <a:r>
              <a:rPr lang="en-US" sz="28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permanent </a:t>
            </a: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staff</a:t>
            </a:r>
            <a:endParaRPr lang="ka-GE" sz="2800" dirty="0" smtClean="0">
              <a:solidFill>
                <a:srgbClr val="0080BE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ka-GE" sz="2800" dirty="0" smtClean="0">
                <a:solidFill>
                  <a:srgbClr val="0080BE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contracted</a:t>
            </a:r>
            <a:endParaRPr lang="en-US" sz="2800" dirty="0">
              <a:solidFill>
                <a:srgbClr val="0080BE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ka-GE" sz="2800" dirty="0" smtClean="0">
                <a:solidFill>
                  <a:srgbClr val="0080BE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interviewers</a:t>
            </a:r>
            <a:endParaRPr lang="en-US" sz="2800" dirty="0">
              <a:solidFill>
                <a:srgbClr val="0080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divisions</a:t>
            </a:r>
            <a:endParaRPr lang="en-US" sz="2800" dirty="0">
              <a:solidFill>
                <a:srgbClr val="0080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offices</a:t>
            </a:r>
            <a:endParaRPr lang="ka-GE" sz="2800" dirty="0">
              <a:solidFill>
                <a:srgbClr val="0080BE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ka-GE" sz="2800" dirty="0">
              <a:solidFill>
                <a:srgbClr val="0080BE"/>
              </a:solidFill>
              <a:cs typeface="Times New Roman" panose="02020603050405020304" pitchFamily="18" charset="0"/>
            </a:endParaRPr>
          </a:p>
          <a:p>
            <a:endParaRPr lang="ka-GE" sz="2800" dirty="0">
              <a:solidFill>
                <a:srgbClr val="0080BE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5AA233-D48D-4A81-A09C-29A4EE3AC358}"/>
              </a:ext>
            </a:extLst>
          </p:cNvPr>
          <p:cNvSpPr/>
          <p:nvPr/>
        </p:nvSpPr>
        <p:spPr>
          <a:xfrm>
            <a:off x="7964188" y="3617912"/>
            <a:ext cx="73126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</a:t>
            </a:r>
            <a:r>
              <a:rPr lang="en-US" sz="3000" b="1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employees </a:t>
            </a:r>
            <a:r>
              <a:rPr lang="en-US" sz="3000" b="1" dirty="0" smtClean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2023</a:t>
            </a:r>
            <a:endParaRPr lang="ka-GE" sz="3000" b="1" dirty="0"/>
          </a:p>
        </p:txBody>
      </p:sp>
    </p:spTree>
    <p:extLst>
      <p:ext uri="{BB962C8B-B14F-4D97-AF65-F5344CB8AC3E}">
        <p14:creationId xmlns:p14="http://schemas.microsoft.com/office/powerpoint/2010/main" val="14750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Government Icon Graphic by aimagenarium · Creative Fab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61" y="6347176"/>
            <a:ext cx="4480987" cy="298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21">
            <a:extLst>
              <a:ext uri="{FF2B5EF4-FFF2-40B4-BE49-F238E27FC236}">
                <a16:creationId xmlns:a16="http://schemas.microsoft.com/office/drawing/2014/main" id="{70698A07-D913-4E31-9E1A-61620B2E7E15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AEB70F48-3D4A-4DED-9842-0541B4273BA0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579FC9-3D79-4F7D-BACD-F009D840C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2270561" y="160338"/>
            <a:ext cx="129003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en-US" sz="5000" b="1" spc="2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Data users in past</a:t>
            </a:r>
            <a:endParaRPr lang="en-US" altLang="en-US" sz="5000" b="1" spc="2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5" name="Группа 6">
            <a:extLst>
              <a:ext uri="{FF2B5EF4-FFF2-40B4-BE49-F238E27FC236}">
                <a16:creationId xmlns:a16="http://schemas.microsoft.com/office/drawing/2014/main" id="{9B4E0395-BF6D-4E3A-A1A9-93AA32A76AD8}"/>
              </a:ext>
            </a:extLst>
          </p:cNvPr>
          <p:cNvGrpSpPr>
            <a:grpSpLocks/>
          </p:cNvGrpSpPr>
          <p:nvPr/>
        </p:nvGrpSpPr>
        <p:grpSpPr bwMode="auto">
          <a:xfrm>
            <a:off x="0" y="855722"/>
            <a:ext cx="17556163" cy="1584325"/>
            <a:chOff x="0" y="1118588"/>
            <a:chExt cx="17556163" cy="1585314"/>
          </a:xfrm>
        </p:grpSpPr>
        <p:pic>
          <p:nvPicPr>
            <p:cNvPr id="86" name="Рисунок 40">
              <a:extLst>
                <a:ext uri="{FF2B5EF4-FFF2-40B4-BE49-F238E27FC236}">
                  <a16:creationId xmlns:a16="http://schemas.microsoft.com/office/drawing/2014/main" id="{BF6005D1-5F7D-4502-899E-382BA6CBD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8588"/>
              <a:ext cx="17556163" cy="1435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7" name="Группа 5">
              <a:extLst>
                <a:ext uri="{FF2B5EF4-FFF2-40B4-BE49-F238E27FC236}">
                  <a16:creationId xmlns:a16="http://schemas.microsoft.com/office/drawing/2014/main" id="{F10A4F3D-B96C-43AA-920F-470484A46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88" name="Прямоугольник 4">
                <a:extLst>
                  <a:ext uri="{FF2B5EF4-FFF2-40B4-BE49-F238E27FC236}">
                    <a16:creationId xmlns:a16="http://schemas.microsoft.com/office/drawing/2014/main" id="{8702245C-C9B1-4B54-95B8-82BA1D988529}"/>
                  </a:ext>
                </a:extLst>
              </p:cNvPr>
              <p:cNvSpPr/>
              <p:nvPr/>
            </p:nvSpPr>
            <p:spPr>
              <a:xfrm>
                <a:off x="8013700" y="1693622"/>
                <a:ext cx="1555750" cy="1010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pic>
            <p:nvPicPr>
              <p:cNvPr id="89" name="Рисунок 2">
                <a:extLst>
                  <a:ext uri="{FF2B5EF4-FFF2-40B4-BE49-F238E27FC236}">
                    <a16:creationId xmlns:a16="http://schemas.microsoft.com/office/drawing/2014/main" id="{994AB980-9917-46D3-AECC-73DB61557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3720" y="1733490"/>
                <a:ext cx="1221580" cy="787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6" name="Picture 8" descr="Local Government Division - The Illinois Office of Comptroll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09" y="2491113"/>
            <a:ext cx="3212465" cy="32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Прямоугольник 128">
            <a:extLst>
              <a:ext uri="{FF2B5EF4-FFF2-40B4-BE49-F238E27FC236}">
                <a16:creationId xmlns:a16="http://schemas.microsoft.com/office/drawing/2014/main" id="{72C269D9-9F89-48F9-BAC6-7C1A0AEA1833}"/>
              </a:ext>
            </a:extLst>
          </p:cNvPr>
          <p:cNvSpPr/>
          <p:nvPr/>
        </p:nvSpPr>
        <p:spPr>
          <a:xfrm>
            <a:off x="771278" y="5904283"/>
            <a:ext cx="322716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ru-RU" sz="4500" b="1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Data Users:</a:t>
            </a:r>
          </a:p>
          <a:p>
            <a:pPr marL="1714500" lvl="3" indent="-342900" algn="ctr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ru-RU" sz="4500" b="1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1" name="Прямоугольник 128">
            <a:extLst>
              <a:ext uri="{FF2B5EF4-FFF2-40B4-BE49-F238E27FC236}">
                <a16:creationId xmlns:a16="http://schemas.microsoft.com/office/drawing/2014/main" id="{72C269D9-9F89-48F9-BAC6-7C1A0AEA1833}"/>
              </a:ext>
            </a:extLst>
          </p:cNvPr>
          <p:cNvSpPr/>
          <p:nvPr/>
        </p:nvSpPr>
        <p:spPr>
          <a:xfrm>
            <a:off x="1156313" y="6932329"/>
            <a:ext cx="5868486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altLang="ru-RU" sz="28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Ministries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altLang="ru-RU" sz="28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Court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altLang="ru-RU" sz="28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State council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altLang="ru-RU" sz="28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Other Public institutions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altLang="ru-RU" sz="28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…..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endParaRPr lang="en-US" altLang="ru-RU" sz="2800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62" name="Picture 14" descr="Download Robspray - Success Stairs Png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79" y="2752890"/>
            <a:ext cx="7617855" cy="711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4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0" grpId="0"/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1">
            <a:extLst>
              <a:ext uri="{FF2B5EF4-FFF2-40B4-BE49-F238E27FC236}">
                <a16:creationId xmlns:a16="http://schemas.microsoft.com/office/drawing/2014/main" id="{70698A07-D913-4E31-9E1A-61620B2E7E15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AEB70F48-3D4A-4DED-9842-0541B4273BA0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579FC9-3D79-4F7D-BACD-F009D840C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2270561" y="160338"/>
            <a:ext cx="129003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en-US" sz="5000" b="1" spc="2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Data users today</a:t>
            </a:r>
            <a:endParaRPr lang="en-US" altLang="en-US" sz="5000" b="1" spc="2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Рисунок 23">
            <a:extLst>
              <a:ext uri="{FF2B5EF4-FFF2-40B4-BE49-F238E27FC236}">
                <a16:creationId xmlns:a16="http://schemas.microsoft.com/office/drawing/2014/main" id="{6540A164-9030-4A92-AD79-2F28DBDED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129" y="5689909"/>
            <a:ext cx="2163661" cy="2165924"/>
          </a:xfrm>
          <a:prstGeom prst="rect">
            <a:avLst/>
          </a:prstGeom>
        </p:spPr>
      </p:pic>
      <p:pic>
        <p:nvPicPr>
          <p:cNvPr id="10" name="Рисунок 26">
            <a:extLst>
              <a:ext uri="{FF2B5EF4-FFF2-40B4-BE49-F238E27FC236}">
                <a16:creationId xmlns:a16="http://schemas.microsoft.com/office/drawing/2014/main" id="{DD6AAB7B-2726-4B35-A72A-27DA47113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202" y="5797990"/>
            <a:ext cx="1918831" cy="1916262"/>
          </a:xfrm>
          <a:prstGeom prst="rect">
            <a:avLst/>
          </a:prstGeom>
        </p:spPr>
      </p:pic>
      <p:pic>
        <p:nvPicPr>
          <p:cNvPr id="11" name="Рисунок 27">
            <a:extLst>
              <a:ext uri="{FF2B5EF4-FFF2-40B4-BE49-F238E27FC236}">
                <a16:creationId xmlns:a16="http://schemas.microsoft.com/office/drawing/2014/main" id="{E11784E1-4A8F-4EE1-8F0B-9075A8C3D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7916" y="4740423"/>
            <a:ext cx="1906673" cy="1922400"/>
          </a:xfrm>
          <a:prstGeom prst="rect">
            <a:avLst/>
          </a:prstGeom>
        </p:spPr>
      </p:pic>
      <p:pic>
        <p:nvPicPr>
          <p:cNvPr id="12" name="Рисунок 29">
            <a:extLst>
              <a:ext uri="{FF2B5EF4-FFF2-40B4-BE49-F238E27FC236}">
                <a16:creationId xmlns:a16="http://schemas.microsoft.com/office/drawing/2014/main" id="{5E298297-ADAC-46B6-938C-090BBD9BB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787" y="4728306"/>
            <a:ext cx="1920392" cy="1922400"/>
          </a:xfrm>
          <a:prstGeom prst="rect">
            <a:avLst/>
          </a:prstGeom>
        </p:spPr>
      </p:pic>
      <p:pic>
        <p:nvPicPr>
          <p:cNvPr id="18" name="Рисунок 30">
            <a:extLst>
              <a:ext uri="{FF2B5EF4-FFF2-40B4-BE49-F238E27FC236}">
                <a16:creationId xmlns:a16="http://schemas.microsoft.com/office/drawing/2014/main" id="{66B0942D-2C50-4E71-BFA1-8096B2AE60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483" y="3681383"/>
            <a:ext cx="1920392" cy="1922400"/>
          </a:xfrm>
          <a:prstGeom prst="rect">
            <a:avLst/>
          </a:prstGeom>
        </p:spPr>
      </p:pic>
      <p:pic>
        <p:nvPicPr>
          <p:cNvPr id="19" name="Рисунок 31">
            <a:extLst>
              <a:ext uri="{FF2B5EF4-FFF2-40B4-BE49-F238E27FC236}">
                <a16:creationId xmlns:a16="http://schemas.microsoft.com/office/drawing/2014/main" id="{24CF4A4D-694A-4959-B7B5-9B16516E5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975" y="4733564"/>
            <a:ext cx="1913508" cy="1922400"/>
          </a:xfrm>
          <a:prstGeom prst="rect">
            <a:avLst/>
          </a:prstGeom>
        </p:spPr>
      </p:pic>
      <p:pic>
        <p:nvPicPr>
          <p:cNvPr id="20" name="Рисунок 32">
            <a:extLst>
              <a:ext uri="{FF2B5EF4-FFF2-40B4-BE49-F238E27FC236}">
                <a16:creationId xmlns:a16="http://schemas.microsoft.com/office/drawing/2014/main" id="{23EECE99-1D25-4062-B5AF-89F0CC5AFB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1575" y="3561777"/>
            <a:ext cx="2170304" cy="2172575"/>
          </a:xfrm>
          <a:prstGeom prst="rect">
            <a:avLst/>
          </a:prstGeom>
        </p:spPr>
      </p:pic>
      <p:sp>
        <p:nvSpPr>
          <p:cNvPr id="22" name="Freeform 109">
            <a:extLst>
              <a:ext uri="{FF2B5EF4-FFF2-40B4-BE49-F238E27FC236}">
                <a16:creationId xmlns:a16="http://schemas.microsoft.com/office/drawing/2014/main" id="{F13D7BD5-37A1-4694-8CFE-55B980A85DE3}"/>
              </a:ext>
            </a:extLst>
          </p:cNvPr>
          <p:cNvSpPr>
            <a:spLocks/>
          </p:cNvSpPr>
          <p:nvPr/>
        </p:nvSpPr>
        <p:spPr bwMode="auto">
          <a:xfrm>
            <a:off x="11993274" y="5593187"/>
            <a:ext cx="164589" cy="164589"/>
          </a:xfrm>
          <a:custGeom>
            <a:avLst/>
            <a:gdLst>
              <a:gd name="T0" fmla="*/ 59 w 72"/>
              <a:gd name="T1" fmla="*/ 59 h 72"/>
              <a:gd name="T2" fmla="*/ 59 w 72"/>
              <a:gd name="T3" fmla="*/ 13 h 72"/>
              <a:gd name="T4" fmla="*/ 13 w 72"/>
              <a:gd name="T5" fmla="*/ 13 h 72"/>
              <a:gd name="T6" fmla="*/ 13 w 72"/>
              <a:gd name="T7" fmla="*/ 59 h 72"/>
              <a:gd name="T8" fmla="*/ 59 w 72"/>
              <a:gd name="T9" fmla="*/ 5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72">
                <a:moveTo>
                  <a:pt x="59" y="59"/>
                </a:moveTo>
                <a:cubicBezTo>
                  <a:pt x="72" y="46"/>
                  <a:pt x="72" y="26"/>
                  <a:pt x="59" y="13"/>
                </a:cubicBezTo>
                <a:cubicBezTo>
                  <a:pt x="46" y="0"/>
                  <a:pt x="26" y="0"/>
                  <a:pt x="13" y="13"/>
                </a:cubicBezTo>
                <a:cubicBezTo>
                  <a:pt x="0" y="25"/>
                  <a:pt x="1" y="46"/>
                  <a:pt x="13" y="59"/>
                </a:cubicBezTo>
                <a:cubicBezTo>
                  <a:pt x="26" y="71"/>
                  <a:pt x="47" y="72"/>
                  <a:pt x="59" y="59"/>
                </a:cubicBezTo>
              </a:path>
            </a:pathLst>
          </a:cu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Freeform 110">
            <a:extLst>
              <a:ext uri="{FF2B5EF4-FFF2-40B4-BE49-F238E27FC236}">
                <a16:creationId xmlns:a16="http://schemas.microsoft.com/office/drawing/2014/main" id="{6A7D5A14-BA7A-4E39-8E4B-01CE27B263ED}"/>
              </a:ext>
            </a:extLst>
          </p:cNvPr>
          <p:cNvSpPr>
            <a:spLocks/>
          </p:cNvSpPr>
          <p:nvPr/>
        </p:nvSpPr>
        <p:spPr bwMode="auto">
          <a:xfrm>
            <a:off x="12788788" y="5307442"/>
            <a:ext cx="722363" cy="724649"/>
          </a:xfrm>
          <a:custGeom>
            <a:avLst/>
            <a:gdLst>
              <a:gd name="T0" fmla="*/ 259 w 315"/>
              <a:gd name="T1" fmla="*/ 259 h 315"/>
              <a:gd name="T2" fmla="*/ 260 w 315"/>
              <a:gd name="T3" fmla="*/ 56 h 315"/>
              <a:gd name="T4" fmla="*/ 57 w 315"/>
              <a:gd name="T5" fmla="*/ 57 h 315"/>
              <a:gd name="T6" fmla="*/ 56 w 315"/>
              <a:gd name="T7" fmla="*/ 260 h 315"/>
              <a:gd name="T8" fmla="*/ 259 w 315"/>
              <a:gd name="T9" fmla="*/ 259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5" h="315">
                <a:moveTo>
                  <a:pt x="259" y="259"/>
                </a:moveTo>
                <a:cubicBezTo>
                  <a:pt x="315" y="203"/>
                  <a:pt x="315" y="112"/>
                  <a:pt x="260" y="56"/>
                </a:cubicBezTo>
                <a:cubicBezTo>
                  <a:pt x="204" y="0"/>
                  <a:pt x="113" y="1"/>
                  <a:pt x="57" y="57"/>
                </a:cubicBezTo>
                <a:cubicBezTo>
                  <a:pt x="1" y="113"/>
                  <a:pt x="0" y="204"/>
                  <a:pt x="56" y="260"/>
                </a:cubicBezTo>
                <a:cubicBezTo>
                  <a:pt x="112" y="315"/>
                  <a:pt x="203" y="315"/>
                  <a:pt x="259" y="259"/>
                </a:cubicBezTo>
                <a:close/>
              </a:path>
            </a:pathLst>
          </a:cu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Line 111">
            <a:extLst>
              <a:ext uri="{FF2B5EF4-FFF2-40B4-BE49-F238E27FC236}">
                <a16:creationId xmlns:a16="http://schemas.microsoft.com/office/drawing/2014/main" id="{67531D8D-3C2E-48A7-97CA-8F80E9C7D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29850" y="5675481"/>
            <a:ext cx="793228" cy="0"/>
          </a:xfrm>
          <a:prstGeom prst="line">
            <a:avLst/>
          </a:pr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Freeform 113">
            <a:extLst>
              <a:ext uri="{FF2B5EF4-FFF2-40B4-BE49-F238E27FC236}">
                <a16:creationId xmlns:a16="http://schemas.microsoft.com/office/drawing/2014/main" id="{4B5D5D47-91BF-488B-A7E4-3EBB6E43D9E1}"/>
              </a:ext>
            </a:extLst>
          </p:cNvPr>
          <p:cNvSpPr>
            <a:spLocks/>
          </p:cNvSpPr>
          <p:nvPr/>
        </p:nvSpPr>
        <p:spPr bwMode="auto">
          <a:xfrm>
            <a:off x="12443608" y="5627476"/>
            <a:ext cx="96010" cy="96010"/>
          </a:xfrm>
          <a:custGeom>
            <a:avLst/>
            <a:gdLst>
              <a:gd name="T0" fmla="*/ 35 w 42"/>
              <a:gd name="T1" fmla="*/ 35 h 42"/>
              <a:gd name="T2" fmla="*/ 35 w 42"/>
              <a:gd name="T3" fmla="*/ 8 h 42"/>
              <a:gd name="T4" fmla="*/ 7 w 42"/>
              <a:gd name="T5" fmla="*/ 7 h 42"/>
              <a:gd name="T6" fmla="*/ 8 w 42"/>
              <a:gd name="T7" fmla="*/ 34 h 42"/>
              <a:gd name="T8" fmla="*/ 35 w 42"/>
              <a:gd name="T9" fmla="*/ 35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2">
                <a:moveTo>
                  <a:pt x="35" y="35"/>
                </a:moveTo>
                <a:cubicBezTo>
                  <a:pt x="42" y="28"/>
                  <a:pt x="42" y="15"/>
                  <a:pt x="35" y="8"/>
                </a:cubicBezTo>
                <a:cubicBezTo>
                  <a:pt x="27" y="0"/>
                  <a:pt x="14" y="0"/>
                  <a:pt x="7" y="7"/>
                </a:cubicBezTo>
                <a:cubicBezTo>
                  <a:pt x="0" y="14"/>
                  <a:pt x="0" y="27"/>
                  <a:pt x="8" y="34"/>
                </a:cubicBezTo>
                <a:cubicBezTo>
                  <a:pt x="15" y="42"/>
                  <a:pt x="28" y="42"/>
                  <a:pt x="35" y="35"/>
                </a:cubicBezTo>
                <a:close/>
              </a:path>
            </a:pathLst>
          </a:cu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Oval 114">
            <a:extLst>
              <a:ext uri="{FF2B5EF4-FFF2-40B4-BE49-F238E27FC236}">
                <a16:creationId xmlns:a16="http://schemas.microsoft.com/office/drawing/2014/main" id="{EDEBE9E2-2B51-450C-825F-10B7E47D5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7735" y="6733880"/>
            <a:ext cx="150873" cy="150873"/>
          </a:xfrm>
          <a:prstGeom prst="ellipse">
            <a:avLst/>
          </a:pr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Oval 115">
            <a:extLst>
              <a:ext uri="{FF2B5EF4-FFF2-40B4-BE49-F238E27FC236}">
                <a16:creationId xmlns:a16="http://schemas.microsoft.com/office/drawing/2014/main" id="{142F8368-CA71-40C3-B6F5-86D721DA8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5218" y="7241362"/>
            <a:ext cx="662928" cy="653784"/>
          </a:xfrm>
          <a:prstGeom prst="ellipse">
            <a:avLst/>
          </a:pr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Line 116">
            <a:extLst>
              <a:ext uri="{FF2B5EF4-FFF2-40B4-BE49-F238E27FC236}">
                <a16:creationId xmlns:a16="http://schemas.microsoft.com/office/drawing/2014/main" id="{636F9523-6C67-418E-B503-97350DCE0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01168" y="6775027"/>
            <a:ext cx="560060" cy="564632"/>
          </a:xfrm>
          <a:prstGeom prst="line">
            <a:avLst/>
          </a:pr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9" name="Oval 118">
            <a:extLst>
              <a:ext uri="{FF2B5EF4-FFF2-40B4-BE49-F238E27FC236}">
                <a16:creationId xmlns:a16="http://schemas.microsoft.com/office/drawing/2014/main" id="{6A5DBCFB-1606-429A-B3E3-D71A9BA2B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2341" y="7058486"/>
            <a:ext cx="89152" cy="89152"/>
          </a:xfrm>
          <a:prstGeom prst="ellipse">
            <a:avLst/>
          </a:pr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0" name="Группа 120">
            <a:extLst>
              <a:ext uri="{FF2B5EF4-FFF2-40B4-BE49-F238E27FC236}">
                <a16:creationId xmlns:a16="http://schemas.microsoft.com/office/drawing/2014/main" id="{BBDCA658-5DB3-4101-BC49-7E4243132A00}"/>
              </a:ext>
            </a:extLst>
          </p:cNvPr>
          <p:cNvGrpSpPr/>
          <p:nvPr/>
        </p:nvGrpSpPr>
        <p:grpSpPr>
          <a:xfrm>
            <a:off x="4186724" y="2996339"/>
            <a:ext cx="7925420" cy="4347672"/>
            <a:chOff x="4167223" y="4173992"/>
            <a:chExt cx="7925420" cy="4347672"/>
          </a:xfrm>
        </p:grpSpPr>
        <p:grpSp>
          <p:nvGrpSpPr>
            <p:cNvPr id="31" name="Группа 119">
              <a:extLst>
                <a:ext uri="{FF2B5EF4-FFF2-40B4-BE49-F238E27FC236}">
                  <a16:creationId xmlns:a16="http://schemas.microsoft.com/office/drawing/2014/main" id="{0D848476-748F-47DA-9E3B-3DDF05632A6B}"/>
                </a:ext>
              </a:extLst>
            </p:cNvPr>
            <p:cNvGrpSpPr/>
            <p:nvPr/>
          </p:nvGrpSpPr>
          <p:grpSpPr>
            <a:xfrm>
              <a:off x="4167223" y="6485095"/>
              <a:ext cx="2523698" cy="2036569"/>
              <a:chOff x="4167223" y="6485095"/>
              <a:chExt cx="2523698" cy="2036569"/>
            </a:xfrm>
          </p:grpSpPr>
          <p:sp>
            <p:nvSpPr>
              <p:cNvPr id="47" name="Oval 119">
                <a:extLst>
                  <a:ext uri="{FF2B5EF4-FFF2-40B4-BE49-F238E27FC236}">
                    <a16:creationId xmlns:a16="http://schemas.microsoft.com/office/drawing/2014/main" id="{58E4476C-FB75-4598-96AB-36C377E5B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334" y="7911533"/>
                <a:ext cx="148587" cy="150873"/>
              </a:xfrm>
              <a:prstGeom prst="ellipse">
                <a:avLst/>
              </a:prstGeom>
              <a:solidFill>
                <a:srgbClr val="008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solidFill>
                    <a:srgbClr val="E6E6E6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48" name="Oval 120">
                <a:extLst>
                  <a:ext uri="{FF2B5EF4-FFF2-40B4-BE49-F238E27FC236}">
                    <a16:creationId xmlns:a16="http://schemas.microsoft.com/office/drawing/2014/main" id="{7EACF4A4-7F04-4362-9328-313126B9A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1125" y="7867880"/>
                <a:ext cx="660642" cy="653784"/>
              </a:xfrm>
              <a:prstGeom prst="ellipse">
                <a:avLst/>
              </a:prstGeom>
              <a:noFill/>
              <a:ln w="7938" cap="flat">
                <a:solidFill>
                  <a:srgbClr val="0080B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49" name="Line 121">
                <a:extLst>
                  <a:ext uri="{FF2B5EF4-FFF2-40B4-BE49-F238E27FC236}">
                    <a16:creationId xmlns:a16="http://schemas.microsoft.com/office/drawing/2014/main" id="{C5DC7882-81FD-49A2-9598-45F29B315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45171" y="7380274"/>
                <a:ext cx="562346" cy="564632"/>
              </a:xfrm>
              <a:prstGeom prst="line">
                <a:avLst/>
              </a:prstGeom>
              <a:noFill/>
              <a:ln w="7938" cap="flat">
                <a:solidFill>
                  <a:srgbClr val="0080B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50" name="Oval 123">
                <a:extLst>
                  <a:ext uri="{FF2B5EF4-FFF2-40B4-BE49-F238E27FC236}">
                    <a16:creationId xmlns:a16="http://schemas.microsoft.com/office/drawing/2014/main" id="{C731FBE1-E419-4652-9161-975EA0F84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019" y="7649219"/>
                <a:ext cx="86866" cy="89152"/>
              </a:xfrm>
              <a:prstGeom prst="ellipse">
                <a:avLst/>
              </a:prstGeom>
              <a:solidFill>
                <a:srgbClr val="008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solidFill>
                    <a:srgbClr val="E6E6E6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51" name="Freeform 124">
                <a:extLst>
                  <a:ext uri="{FF2B5EF4-FFF2-40B4-BE49-F238E27FC236}">
                    <a16:creationId xmlns:a16="http://schemas.microsoft.com/office/drawing/2014/main" id="{15A9F218-EFA3-466B-9F28-8F96214A1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2797" y="6770840"/>
                <a:ext cx="162303" cy="164589"/>
              </a:xfrm>
              <a:custGeom>
                <a:avLst/>
                <a:gdLst>
                  <a:gd name="T0" fmla="*/ 12 w 71"/>
                  <a:gd name="T1" fmla="*/ 59 h 72"/>
                  <a:gd name="T2" fmla="*/ 13 w 71"/>
                  <a:gd name="T3" fmla="*/ 13 h 72"/>
                  <a:gd name="T4" fmla="*/ 59 w 71"/>
                  <a:gd name="T5" fmla="*/ 13 h 72"/>
                  <a:gd name="T6" fmla="*/ 58 w 71"/>
                  <a:gd name="T7" fmla="*/ 59 h 72"/>
                  <a:gd name="T8" fmla="*/ 12 w 71"/>
                  <a:gd name="T9" fmla="*/ 5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12" y="59"/>
                    </a:moveTo>
                    <a:cubicBezTo>
                      <a:pt x="0" y="46"/>
                      <a:pt x="0" y="26"/>
                      <a:pt x="13" y="13"/>
                    </a:cubicBezTo>
                    <a:cubicBezTo>
                      <a:pt x="26" y="0"/>
                      <a:pt x="46" y="0"/>
                      <a:pt x="59" y="13"/>
                    </a:cubicBezTo>
                    <a:cubicBezTo>
                      <a:pt x="71" y="25"/>
                      <a:pt x="71" y="46"/>
                      <a:pt x="58" y="59"/>
                    </a:cubicBezTo>
                    <a:cubicBezTo>
                      <a:pt x="46" y="71"/>
                      <a:pt x="25" y="72"/>
                      <a:pt x="12" y="59"/>
                    </a:cubicBezTo>
                  </a:path>
                </a:pathLst>
              </a:custGeom>
              <a:solidFill>
                <a:srgbClr val="008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solidFill>
                    <a:srgbClr val="E6E6E6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52" name="Freeform 125">
                <a:extLst>
                  <a:ext uri="{FF2B5EF4-FFF2-40B4-BE49-F238E27FC236}">
                    <a16:creationId xmlns:a16="http://schemas.microsoft.com/office/drawing/2014/main" id="{65390D76-536E-4E79-9591-33F3D16B6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223" y="6485095"/>
                <a:ext cx="724649" cy="724649"/>
              </a:xfrm>
              <a:custGeom>
                <a:avLst/>
                <a:gdLst>
                  <a:gd name="T0" fmla="*/ 57 w 316"/>
                  <a:gd name="T1" fmla="*/ 259 h 315"/>
                  <a:gd name="T2" fmla="*/ 56 w 316"/>
                  <a:gd name="T3" fmla="*/ 56 h 315"/>
                  <a:gd name="T4" fmla="*/ 259 w 316"/>
                  <a:gd name="T5" fmla="*/ 57 h 315"/>
                  <a:gd name="T6" fmla="*/ 260 w 316"/>
                  <a:gd name="T7" fmla="*/ 260 h 315"/>
                  <a:gd name="T8" fmla="*/ 57 w 316"/>
                  <a:gd name="T9" fmla="*/ 259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315">
                    <a:moveTo>
                      <a:pt x="57" y="259"/>
                    </a:moveTo>
                    <a:cubicBezTo>
                      <a:pt x="1" y="203"/>
                      <a:pt x="0" y="112"/>
                      <a:pt x="56" y="56"/>
                    </a:cubicBezTo>
                    <a:cubicBezTo>
                      <a:pt x="112" y="0"/>
                      <a:pt x="203" y="1"/>
                      <a:pt x="259" y="57"/>
                    </a:cubicBezTo>
                    <a:cubicBezTo>
                      <a:pt x="315" y="113"/>
                      <a:pt x="316" y="204"/>
                      <a:pt x="260" y="260"/>
                    </a:cubicBezTo>
                    <a:cubicBezTo>
                      <a:pt x="204" y="315"/>
                      <a:pt x="113" y="315"/>
                      <a:pt x="57" y="259"/>
                    </a:cubicBezTo>
                    <a:close/>
                  </a:path>
                </a:pathLst>
              </a:custGeom>
              <a:noFill/>
              <a:ln w="7938" cap="flat">
                <a:solidFill>
                  <a:srgbClr val="0080B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53" name="Line 126">
                <a:extLst>
                  <a:ext uri="{FF2B5EF4-FFF2-40B4-BE49-F238E27FC236}">
                    <a16:creationId xmlns:a16="http://schemas.microsoft.com/office/drawing/2014/main" id="{DA69B6FE-F064-4DFC-8DA6-0A03672FD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57583" y="6853134"/>
                <a:ext cx="793228" cy="0"/>
              </a:xfrm>
              <a:prstGeom prst="line">
                <a:avLst/>
              </a:prstGeom>
              <a:noFill/>
              <a:ln w="7938" cap="flat">
                <a:solidFill>
                  <a:srgbClr val="0080B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54" name="Freeform 128">
                <a:extLst>
                  <a:ext uri="{FF2B5EF4-FFF2-40B4-BE49-F238E27FC236}">
                    <a16:creationId xmlns:a16="http://schemas.microsoft.com/office/drawing/2014/main" id="{AB037937-E1C4-41BD-851E-9F8C92ED7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756" y="6805129"/>
                <a:ext cx="98296" cy="96010"/>
              </a:xfrm>
              <a:custGeom>
                <a:avLst/>
                <a:gdLst>
                  <a:gd name="T0" fmla="*/ 8 w 43"/>
                  <a:gd name="T1" fmla="*/ 35 h 42"/>
                  <a:gd name="T2" fmla="*/ 8 w 43"/>
                  <a:gd name="T3" fmla="*/ 8 h 42"/>
                  <a:gd name="T4" fmla="*/ 36 w 43"/>
                  <a:gd name="T5" fmla="*/ 7 h 42"/>
                  <a:gd name="T6" fmla="*/ 35 w 43"/>
                  <a:gd name="T7" fmla="*/ 34 h 42"/>
                  <a:gd name="T8" fmla="*/ 8 w 43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8" y="35"/>
                    </a:moveTo>
                    <a:cubicBezTo>
                      <a:pt x="0" y="28"/>
                      <a:pt x="1" y="15"/>
                      <a:pt x="8" y="8"/>
                    </a:cubicBezTo>
                    <a:cubicBezTo>
                      <a:pt x="16" y="0"/>
                      <a:pt x="28" y="0"/>
                      <a:pt x="36" y="7"/>
                    </a:cubicBezTo>
                    <a:cubicBezTo>
                      <a:pt x="43" y="14"/>
                      <a:pt x="43" y="27"/>
                      <a:pt x="35" y="34"/>
                    </a:cubicBezTo>
                    <a:cubicBezTo>
                      <a:pt x="28" y="42"/>
                      <a:pt x="15" y="42"/>
                      <a:pt x="8" y="35"/>
                    </a:cubicBezTo>
                    <a:close/>
                  </a:path>
                </a:pathLst>
              </a:custGeom>
              <a:solidFill>
                <a:srgbClr val="008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solidFill>
                    <a:srgbClr val="E6E6E6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  <p:grpSp>
          <p:nvGrpSpPr>
            <p:cNvPr id="32" name="Группа 118">
              <a:extLst>
                <a:ext uri="{FF2B5EF4-FFF2-40B4-BE49-F238E27FC236}">
                  <a16:creationId xmlns:a16="http://schemas.microsoft.com/office/drawing/2014/main" id="{F34964FF-2825-4661-82F2-DBE343D6AF07}"/>
                </a:ext>
              </a:extLst>
            </p:cNvPr>
            <p:cNvGrpSpPr/>
            <p:nvPr/>
          </p:nvGrpSpPr>
          <p:grpSpPr>
            <a:xfrm>
              <a:off x="5541084" y="4173992"/>
              <a:ext cx="6551559" cy="1639031"/>
              <a:chOff x="5541084" y="4173992"/>
              <a:chExt cx="6551559" cy="1639031"/>
            </a:xfrm>
          </p:grpSpPr>
          <p:grpSp>
            <p:nvGrpSpPr>
              <p:cNvPr id="33" name="Группа 117">
                <a:extLst>
                  <a:ext uri="{FF2B5EF4-FFF2-40B4-BE49-F238E27FC236}">
                    <a16:creationId xmlns:a16="http://schemas.microsoft.com/office/drawing/2014/main" id="{D54E57D8-D980-4A6E-B82D-B004E0F7E254}"/>
                  </a:ext>
                </a:extLst>
              </p:cNvPr>
              <p:cNvGrpSpPr/>
              <p:nvPr/>
            </p:nvGrpSpPr>
            <p:grpSpPr>
              <a:xfrm>
                <a:off x="8457968" y="4173992"/>
                <a:ext cx="3634675" cy="1620744"/>
                <a:chOff x="8457968" y="4173992"/>
                <a:chExt cx="3634675" cy="1620744"/>
              </a:xfrm>
            </p:grpSpPr>
            <p:grpSp>
              <p:nvGrpSpPr>
                <p:cNvPr id="38" name="Группа 116">
                  <a:extLst>
                    <a:ext uri="{FF2B5EF4-FFF2-40B4-BE49-F238E27FC236}">
                      <a16:creationId xmlns:a16="http://schemas.microsoft.com/office/drawing/2014/main" id="{2562F71E-2476-40D6-BA62-41BBD223E4D8}"/>
                    </a:ext>
                  </a:extLst>
                </p:cNvPr>
                <p:cNvGrpSpPr/>
                <p:nvPr/>
              </p:nvGrpSpPr>
              <p:grpSpPr>
                <a:xfrm>
                  <a:off x="8457968" y="4173992"/>
                  <a:ext cx="722363" cy="1520162"/>
                  <a:chOff x="8457968" y="4173992"/>
                  <a:chExt cx="722363" cy="1520162"/>
                </a:xfrm>
              </p:grpSpPr>
              <p:sp>
                <p:nvSpPr>
                  <p:cNvPr id="43" name="Freeform 98">
                    <a:extLst>
                      <a:ext uri="{FF2B5EF4-FFF2-40B4-BE49-F238E27FC236}">
                        <a16:creationId xmlns:a16="http://schemas.microsoft.com/office/drawing/2014/main" id="{9B095A2E-5B34-444B-AD38-BD1788CA70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39141" y="5529565"/>
                    <a:ext cx="166875" cy="164589"/>
                  </a:xfrm>
                  <a:custGeom>
                    <a:avLst/>
                    <a:gdLst>
                      <a:gd name="T0" fmla="*/ 59 w 72"/>
                      <a:gd name="T1" fmla="*/ 13 h 72"/>
                      <a:gd name="T2" fmla="*/ 13 w 72"/>
                      <a:gd name="T3" fmla="*/ 13 h 72"/>
                      <a:gd name="T4" fmla="*/ 13 w 72"/>
                      <a:gd name="T5" fmla="*/ 59 h 72"/>
                      <a:gd name="T6" fmla="*/ 59 w 72"/>
                      <a:gd name="T7" fmla="*/ 59 h 72"/>
                      <a:gd name="T8" fmla="*/ 59 w 72"/>
                      <a:gd name="T9" fmla="*/ 13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" h="72">
                        <a:moveTo>
                          <a:pt x="59" y="13"/>
                        </a:moveTo>
                        <a:cubicBezTo>
                          <a:pt x="47" y="0"/>
                          <a:pt x="26" y="0"/>
                          <a:pt x="13" y="13"/>
                        </a:cubicBezTo>
                        <a:cubicBezTo>
                          <a:pt x="1" y="26"/>
                          <a:pt x="0" y="46"/>
                          <a:pt x="13" y="59"/>
                        </a:cubicBezTo>
                        <a:cubicBezTo>
                          <a:pt x="26" y="72"/>
                          <a:pt x="46" y="72"/>
                          <a:pt x="59" y="59"/>
                        </a:cubicBezTo>
                        <a:cubicBezTo>
                          <a:pt x="72" y="46"/>
                          <a:pt x="72" y="25"/>
                          <a:pt x="59" y="13"/>
                        </a:cubicBezTo>
                      </a:path>
                    </a:pathLst>
                  </a:custGeom>
                  <a:solidFill>
                    <a:srgbClr val="0080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2200">
                      <a:solidFill>
                        <a:srgbClr val="E6E6E6"/>
                      </a:solidFill>
                      <a:latin typeface="Times" panose="02020603050405020304" pitchFamily="18" charset="0"/>
                      <a:cs typeface="Times" panose="02020603050405020304" pitchFamily="18" charset="0"/>
                    </a:endParaRPr>
                  </a:p>
                </p:txBody>
              </p:sp>
              <p:sp>
                <p:nvSpPr>
                  <p:cNvPr id="44" name="Freeform 99">
                    <a:extLst>
                      <a:ext uri="{FF2B5EF4-FFF2-40B4-BE49-F238E27FC236}">
                        <a16:creationId xmlns:a16="http://schemas.microsoft.com/office/drawing/2014/main" id="{BEE02506-5124-4B4A-B784-D12C3A3D3D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57968" y="4173992"/>
                    <a:ext cx="722363" cy="722363"/>
                  </a:xfrm>
                  <a:custGeom>
                    <a:avLst/>
                    <a:gdLst>
                      <a:gd name="T0" fmla="*/ 258 w 315"/>
                      <a:gd name="T1" fmla="*/ 56 h 315"/>
                      <a:gd name="T2" fmla="*/ 55 w 315"/>
                      <a:gd name="T3" fmla="*/ 55 h 315"/>
                      <a:gd name="T4" fmla="*/ 56 w 315"/>
                      <a:gd name="T5" fmla="*/ 258 h 315"/>
                      <a:gd name="T6" fmla="*/ 259 w 315"/>
                      <a:gd name="T7" fmla="*/ 259 h 315"/>
                      <a:gd name="T8" fmla="*/ 258 w 315"/>
                      <a:gd name="T9" fmla="*/ 56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315">
                        <a:moveTo>
                          <a:pt x="258" y="56"/>
                        </a:moveTo>
                        <a:cubicBezTo>
                          <a:pt x="202" y="0"/>
                          <a:pt x="111" y="0"/>
                          <a:pt x="55" y="55"/>
                        </a:cubicBezTo>
                        <a:cubicBezTo>
                          <a:pt x="0" y="111"/>
                          <a:pt x="0" y="202"/>
                          <a:pt x="56" y="258"/>
                        </a:cubicBezTo>
                        <a:cubicBezTo>
                          <a:pt x="113" y="314"/>
                          <a:pt x="203" y="315"/>
                          <a:pt x="259" y="259"/>
                        </a:cubicBezTo>
                        <a:cubicBezTo>
                          <a:pt x="315" y="203"/>
                          <a:pt x="314" y="113"/>
                          <a:pt x="258" y="56"/>
                        </a:cubicBezTo>
                        <a:close/>
                      </a:path>
                    </a:pathLst>
                  </a:custGeom>
                  <a:noFill/>
                  <a:ln w="7938" cap="flat">
                    <a:solidFill>
                      <a:srgbClr val="0080B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2200">
                      <a:latin typeface="Times" panose="02020603050405020304" pitchFamily="18" charset="0"/>
                      <a:cs typeface="Times" panose="02020603050405020304" pitchFamily="18" charset="0"/>
                    </a:endParaRPr>
                  </a:p>
                </p:txBody>
              </p:sp>
              <p:sp>
                <p:nvSpPr>
                  <p:cNvPr id="45" name="Line 100">
                    <a:extLst>
                      <a:ext uri="{FF2B5EF4-FFF2-40B4-BE49-F238E27FC236}">
                        <a16:creationId xmlns:a16="http://schemas.microsoft.com/office/drawing/2014/main" id="{2F71595C-CBFB-4272-BA2B-B56CC367DB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23722" y="4862065"/>
                    <a:ext cx="0" cy="797799"/>
                  </a:xfrm>
                  <a:prstGeom prst="line">
                    <a:avLst/>
                  </a:prstGeom>
                  <a:noFill/>
                  <a:ln w="7938" cap="flat">
                    <a:solidFill>
                      <a:srgbClr val="0080B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2200">
                      <a:latin typeface="Times" panose="02020603050405020304" pitchFamily="18" charset="0"/>
                      <a:cs typeface="Times" panose="02020603050405020304" pitchFamily="18" charset="0"/>
                    </a:endParaRPr>
                  </a:p>
                </p:txBody>
              </p:sp>
              <p:sp>
                <p:nvSpPr>
                  <p:cNvPr id="46" name="Freeform 102">
                    <a:extLst>
                      <a:ext uri="{FF2B5EF4-FFF2-40B4-BE49-F238E27FC236}">
                        <a16:creationId xmlns:a16="http://schemas.microsoft.com/office/drawing/2014/main" id="{00A52C28-7A72-4C8C-8E71-BA7AC047E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73431" y="5198101"/>
                    <a:ext cx="98296" cy="98296"/>
                  </a:xfrm>
                  <a:custGeom>
                    <a:avLst/>
                    <a:gdLst>
                      <a:gd name="T0" fmla="*/ 35 w 43"/>
                      <a:gd name="T1" fmla="*/ 8 h 43"/>
                      <a:gd name="T2" fmla="*/ 8 w 43"/>
                      <a:gd name="T3" fmla="*/ 8 h 43"/>
                      <a:gd name="T4" fmla="*/ 7 w 43"/>
                      <a:gd name="T5" fmla="*/ 36 h 43"/>
                      <a:gd name="T6" fmla="*/ 35 w 43"/>
                      <a:gd name="T7" fmla="*/ 35 h 43"/>
                      <a:gd name="T8" fmla="*/ 35 w 43"/>
                      <a:gd name="T9" fmla="*/ 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3" h="43">
                        <a:moveTo>
                          <a:pt x="35" y="8"/>
                        </a:moveTo>
                        <a:cubicBezTo>
                          <a:pt x="28" y="0"/>
                          <a:pt x="16" y="0"/>
                          <a:pt x="8" y="8"/>
                        </a:cubicBezTo>
                        <a:cubicBezTo>
                          <a:pt x="0" y="16"/>
                          <a:pt x="0" y="28"/>
                          <a:pt x="7" y="36"/>
                        </a:cubicBezTo>
                        <a:cubicBezTo>
                          <a:pt x="15" y="43"/>
                          <a:pt x="27" y="43"/>
                          <a:pt x="35" y="35"/>
                        </a:cubicBezTo>
                        <a:cubicBezTo>
                          <a:pt x="43" y="27"/>
                          <a:pt x="43" y="15"/>
                          <a:pt x="35" y="8"/>
                        </a:cubicBezTo>
                        <a:close/>
                      </a:path>
                    </a:pathLst>
                  </a:custGeom>
                  <a:solidFill>
                    <a:srgbClr val="0080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2200">
                      <a:solidFill>
                        <a:srgbClr val="E6E6E6"/>
                      </a:solidFill>
                      <a:latin typeface="Times" panose="02020603050405020304" pitchFamily="18" charset="0"/>
                      <a:cs typeface="Times" panose="02020603050405020304" pitchFamily="18" charset="0"/>
                    </a:endParaRPr>
                  </a:p>
                </p:txBody>
              </p:sp>
            </p:grpSp>
            <p:sp>
              <p:nvSpPr>
                <p:cNvPr id="39" name="Oval 104">
                  <a:extLst>
                    <a:ext uri="{FF2B5EF4-FFF2-40B4-BE49-F238E27FC236}">
                      <a16:creationId xmlns:a16="http://schemas.microsoft.com/office/drawing/2014/main" id="{943321DF-6FBE-4E06-9236-BA80CF9EC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31376" y="5643863"/>
                  <a:ext cx="153159" cy="150873"/>
                </a:xfrm>
                <a:prstGeom prst="ellipse">
                  <a:avLst/>
                </a:prstGeom>
                <a:solidFill>
                  <a:srgbClr val="0080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200">
                    <a:solidFill>
                      <a:srgbClr val="E6E6E6"/>
                    </a:solidFill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  <p:sp>
              <p:nvSpPr>
                <p:cNvPr id="40" name="Oval 105">
                  <a:extLst>
                    <a:ext uri="{FF2B5EF4-FFF2-40B4-BE49-F238E27FC236}">
                      <a16:creationId xmlns:a16="http://schemas.microsoft.com/office/drawing/2014/main" id="{3D1BB913-98F2-402E-880B-E338DC6B09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36573" y="4624326"/>
                  <a:ext cx="656070" cy="660642"/>
                </a:xfrm>
                <a:prstGeom prst="ellipse">
                  <a:avLst/>
                </a:prstGeom>
                <a:noFill/>
                <a:ln w="7938" cap="flat">
                  <a:solidFill>
                    <a:srgbClr val="0080B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200"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  <p:sp>
              <p:nvSpPr>
                <p:cNvPr id="41" name="Line 106">
                  <a:extLst>
                    <a:ext uri="{FF2B5EF4-FFF2-40B4-BE49-F238E27FC236}">
                      <a16:creationId xmlns:a16="http://schemas.microsoft.com/office/drawing/2014/main" id="{5591AD57-DF62-47F6-BD5F-08ED7D8690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977095" y="5191243"/>
                  <a:ext cx="560060" cy="560060"/>
                </a:xfrm>
                <a:prstGeom prst="line">
                  <a:avLst/>
                </a:prstGeom>
                <a:noFill/>
                <a:ln w="7938" cap="flat">
                  <a:solidFill>
                    <a:srgbClr val="0080B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200" dirty="0"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  <p:sp>
              <p:nvSpPr>
                <p:cNvPr id="42" name="Oval 108">
                  <a:extLst>
                    <a:ext uri="{FF2B5EF4-FFF2-40B4-BE49-F238E27FC236}">
                      <a16:creationId xmlns:a16="http://schemas.microsoft.com/office/drawing/2014/main" id="{851DBB95-3653-4390-A8A9-EF84B6EBD5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55982" y="5383264"/>
                  <a:ext cx="91438" cy="86866"/>
                </a:xfrm>
                <a:prstGeom prst="ellipse">
                  <a:avLst/>
                </a:prstGeom>
                <a:solidFill>
                  <a:srgbClr val="0080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200">
                    <a:solidFill>
                      <a:srgbClr val="E6E6E6"/>
                    </a:solidFill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</p:grpSp>
          <p:sp>
            <p:nvSpPr>
              <p:cNvPr id="34" name="Oval 129">
                <a:extLst>
                  <a:ext uri="{FF2B5EF4-FFF2-40B4-BE49-F238E27FC236}">
                    <a16:creationId xmlns:a16="http://schemas.microsoft.com/office/drawing/2014/main" id="{6CA9861E-FD62-4CEA-A4CA-8B2952354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9192" y="5664436"/>
                <a:ext cx="150873" cy="148587"/>
              </a:xfrm>
              <a:prstGeom prst="ellipse">
                <a:avLst/>
              </a:prstGeom>
              <a:solidFill>
                <a:srgbClr val="008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solidFill>
                    <a:srgbClr val="E6E6E6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5" name="Oval 130">
                <a:extLst>
                  <a:ext uri="{FF2B5EF4-FFF2-40B4-BE49-F238E27FC236}">
                    <a16:creationId xmlns:a16="http://schemas.microsoft.com/office/drawing/2014/main" id="{E6F159E0-DF46-4905-88FA-BEBC2406B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1084" y="4642613"/>
                <a:ext cx="656070" cy="660642"/>
              </a:xfrm>
              <a:prstGeom prst="ellipse">
                <a:avLst/>
              </a:prstGeom>
              <a:noFill/>
              <a:ln w="7938" cap="flat">
                <a:solidFill>
                  <a:srgbClr val="0080B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6" name="Line 131">
                <a:extLst>
                  <a:ext uri="{FF2B5EF4-FFF2-40B4-BE49-F238E27FC236}">
                    <a16:creationId xmlns:a16="http://schemas.microsoft.com/office/drawing/2014/main" id="{C35B8B16-2537-495C-B1F4-EDEF7C534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94286" y="5209531"/>
                <a:ext cx="562346" cy="564632"/>
              </a:xfrm>
              <a:prstGeom prst="line">
                <a:avLst/>
              </a:prstGeom>
              <a:noFill/>
              <a:ln w="7938" cap="flat">
                <a:solidFill>
                  <a:srgbClr val="0080B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37" name="Oval 133">
                <a:extLst>
                  <a:ext uri="{FF2B5EF4-FFF2-40B4-BE49-F238E27FC236}">
                    <a16:creationId xmlns:a16="http://schemas.microsoft.com/office/drawing/2014/main" id="{7B915530-1D56-4DAD-9158-26BCDFFFF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6345" y="5414048"/>
                <a:ext cx="91438" cy="86866"/>
              </a:xfrm>
              <a:prstGeom prst="ellipse">
                <a:avLst/>
              </a:prstGeom>
              <a:solidFill>
                <a:srgbClr val="008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solidFill>
                    <a:srgbClr val="E6E6E6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sp>
        <p:nvSpPr>
          <p:cNvPr id="55" name="Freeform 103">
            <a:extLst>
              <a:ext uri="{FF2B5EF4-FFF2-40B4-BE49-F238E27FC236}">
                <a16:creationId xmlns:a16="http://schemas.microsoft.com/office/drawing/2014/main" id="{6113453C-2D63-4F06-AB33-D38F004A7A44}"/>
              </a:ext>
            </a:extLst>
          </p:cNvPr>
          <p:cNvSpPr>
            <a:spLocks noEditPoints="1"/>
          </p:cNvSpPr>
          <p:nvPr/>
        </p:nvSpPr>
        <p:spPr bwMode="auto">
          <a:xfrm>
            <a:off x="8648913" y="3149510"/>
            <a:ext cx="386328" cy="384041"/>
          </a:xfrm>
          <a:custGeom>
            <a:avLst/>
            <a:gdLst>
              <a:gd name="T0" fmla="*/ 6 w 168"/>
              <a:gd name="T1" fmla="*/ 159 h 167"/>
              <a:gd name="T2" fmla="*/ 70 w 168"/>
              <a:gd name="T3" fmla="*/ 153 h 167"/>
              <a:gd name="T4" fmla="*/ 15 w 168"/>
              <a:gd name="T5" fmla="*/ 148 h 167"/>
              <a:gd name="T6" fmla="*/ 154 w 168"/>
              <a:gd name="T7" fmla="*/ 148 h 167"/>
              <a:gd name="T8" fmla="*/ 98 w 168"/>
              <a:gd name="T9" fmla="*/ 153 h 167"/>
              <a:gd name="T10" fmla="*/ 162 w 168"/>
              <a:gd name="T11" fmla="*/ 159 h 167"/>
              <a:gd name="T12" fmla="*/ 23 w 168"/>
              <a:gd name="T13" fmla="*/ 134 h 167"/>
              <a:gd name="T14" fmla="*/ 42 w 168"/>
              <a:gd name="T15" fmla="*/ 139 h 167"/>
              <a:gd name="T16" fmla="*/ 84 w 168"/>
              <a:gd name="T17" fmla="*/ 7 h 167"/>
              <a:gd name="T18" fmla="*/ 86 w 168"/>
              <a:gd name="T19" fmla="*/ 14 h 167"/>
              <a:gd name="T20" fmla="*/ 8 w 168"/>
              <a:gd name="T21" fmla="*/ 53 h 167"/>
              <a:gd name="T22" fmla="*/ 146 w 168"/>
              <a:gd name="T23" fmla="*/ 81 h 167"/>
              <a:gd name="T24" fmla="*/ 126 w 168"/>
              <a:gd name="T25" fmla="*/ 75 h 167"/>
              <a:gd name="T26" fmla="*/ 126 w 168"/>
              <a:gd name="T27" fmla="*/ 136 h 167"/>
              <a:gd name="T28" fmla="*/ 148 w 168"/>
              <a:gd name="T29" fmla="*/ 136 h 167"/>
              <a:gd name="T30" fmla="*/ 126 w 168"/>
              <a:gd name="T31" fmla="*/ 136 h 167"/>
              <a:gd name="T32" fmla="*/ 68 w 168"/>
              <a:gd name="T33" fmla="*/ 134 h 167"/>
              <a:gd name="T34" fmla="*/ 48 w 168"/>
              <a:gd name="T35" fmla="*/ 139 h 167"/>
              <a:gd name="T36" fmla="*/ 37 w 168"/>
              <a:gd name="T37" fmla="*/ 86 h 167"/>
              <a:gd name="T38" fmla="*/ 26 w 168"/>
              <a:gd name="T39" fmla="*/ 86 h 167"/>
              <a:gd name="T40" fmla="*/ 48 w 168"/>
              <a:gd name="T41" fmla="*/ 78 h 167"/>
              <a:gd name="T42" fmla="*/ 70 w 168"/>
              <a:gd name="T43" fmla="*/ 78 h 167"/>
              <a:gd name="T44" fmla="*/ 65 w 168"/>
              <a:gd name="T45" fmla="*/ 86 h 167"/>
              <a:gd name="T46" fmla="*/ 54 w 168"/>
              <a:gd name="T47" fmla="*/ 86 h 167"/>
              <a:gd name="T48" fmla="*/ 42 w 168"/>
              <a:gd name="T49" fmla="*/ 86 h 167"/>
              <a:gd name="T50" fmla="*/ 48 w 168"/>
              <a:gd name="T51" fmla="*/ 129 h 167"/>
              <a:gd name="T52" fmla="*/ 118 w 168"/>
              <a:gd name="T53" fmla="*/ 81 h 167"/>
              <a:gd name="T54" fmla="*/ 98 w 168"/>
              <a:gd name="T55" fmla="*/ 75 h 167"/>
              <a:gd name="T56" fmla="*/ 104 w 168"/>
              <a:gd name="T57" fmla="*/ 86 h 167"/>
              <a:gd name="T58" fmla="*/ 104 w 168"/>
              <a:gd name="T59" fmla="*/ 128 h 167"/>
              <a:gd name="T60" fmla="*/ 121 w 168"/>
              <a:gd name="T61" fmla="*/ 129 h 167"/>
              <a:gd name="T62" fmla="*/ 126 w 168"/>
              <a:gd name="T63" fmla="*/ 86 h 167"/>
              <a:gd name="T64" fmla="*/ 143 w 168"/>
              <a:gd name="T65" fmla="*/ 128 h 167"/>
              <a:gd name="T66" fmla="*/ 143 w 168"/>
              <a:gd name="T67" fmla="*/ 86 h 167"/>
              <a:gd name="T68" fmla="*/ 84 w 168"/>
              <a:gd name="T69" fmla="*/ 20 h 167"/>
              <a:gd name="T70" fmla="*/ 152 w 168"/>
              <a:gd name="T71" fmla="*/ 64 h 167"/>
              <a:gd name="T72" fmla="*/ 16 w 168"/>
              <a:gd name="T73" fmla="*/ 64 h 167"/>
              <a:gd name="T74" fmla="*/ 20 w 168"/>
              <a:gd name="T75" fmla="*/ 75 h 167"/>
              <a:gd name="T76" fmla="*/ 40 w 168"/>
              <a:gd name="T77" fmla="*/ 81 h 167"/>
              <a:gd name="T78" fmla="*/ 76 w 168"/>
              <a:gd name="T79" fmla="*/ 139 h 167"/>
              <a:gd name="T80" fmla="*/ 70 w 168"/>
              <a:gd name="T81" fmla="*/ 86 h 167"/>
              <a:gd name="T82" fmla="*/ 93 w 168"/>
              <a:gd name="T83" fmla="*/ 75 h 167"/>
              <a:gd name="T84" fmla="*/ 98 w 168"/>
              <a:gd name="T85" fmla="*/ 129 h 167"/>
              <a:gd name="T86" fmla="*/ 76 w 168"/>
              <a:gd name="T87" fmla="*/ 139 h 167"/>
              <a:gd name="T88" fmla="*/ 101 w 168"/>
              <a:gd name="T89" fmla="*/ 134 h 167"/>
              <a:gd name="T90" fmla="*/ 121 w 168"/>
              <a:gd name="T91" fmla="*/ 139 h 167"/>
              <a:gd name="T92" fmla="*/ 160 w 168"/>
              <a:gd name="T93" fmla="*/ 148 h 167"/>
              <a:gd name="T94" fmla="*/ 148 w 168"/>
              <a:gd name="T95" fmla="*/ 129 h 167"/>
              <a:gd name="T96" fmla="*/ 154 w 168"/>
              <a:gd name="T97" fmla="*/ 73 h 167"/>
              <a:gd name="T98" fmla="*/ 167 w 168"/>
              <a:gd name="T99" fmla="*/ 51 h 167"/>
              <a:gd name="T100" fmla="*/ 83 w 168"/>
              <a:gd name="T101" fmla="*/ 1 h 167"/>
              <a:gd name="T102" fmla="*/ 1 w 168"/>
              <a:gd name="T103" fmla="*/ 55 h 167"/>
              <a:gd name="T104" fmla="*/ 15 w 168"/>
              <a:gd name="T105" fmla="*/ 78 h 167"/>
              <a:gd name="T106" fmla="*/ 15 w 168"/>
              <a:gd name="T107" fmla="*/ 136 h 167"/>
              <a:gd name="T108" fmla="*/ 9 w 168"/>
              <a:gd name="T109" fmla="*/ 150 h 167"/>
              <a:gd name="T110" fmla="*/ 3 w 168"/>
              <a:gd name="T111" fmla="*/ 167 h 167"/>
              <a:gd name="T112" fmla="*/ 168 w 168"/>
              <a:gd name="T113" fmla="*/ 159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8" h="167">
                <a:moveTo>
                  <a:pt x="162" y="162"/>
                </a:moveTo>
                <a:cubicBezTo>
                  <a:pt x="6" y="162"/>
                  <a:pt x="6" y="162"/>
                  <a:pt x="6" y="162"/>
                </a:cubicBezTo>
                <a:cubicBezTo>
                  <a:pt x="6" y="159"/>
                  <a:pt x="6" y="159"/>
                  <a:pt x="6" y="159"/>
                </a:cubicBezTo>
                <a:cubicBezTo>
                  <a:pt x="6" y="157"/>
                  <a:pt x="7" y="156"/>
                  <a:pt x="9" y="156"/>
                </a:cubicBezTo>
                <a:cubicBezTo>
                  <a:pt x="68" y="156"/>
                  <a:pt x="68" y="156"/>
                  <a:pt x="68" y="156"/>
                </a:cubicBezTo>
                <a:cubicBezTo>
                  <a:pt x="69" y="156"/>
                  <a:pt x="70" y="155"/>
                  <a:pt x="70" y="153"/>
                </a:cubicBezTo>
                <a:cubicBezTo>
                  <a:pt x="70" y="152"/>
                  <a:pt x="69" y="150"/>
                  <a:pt x="68" y="150"/>
                </a:cubicBezTo>
                <a:cubicBezTo>
                  <a:pt x="15" y="150"/>
                  <a:pt x="15" y="150"/>
                  <a:pt x="15" y="150"/>
                </a:cubicBezTo>
                <a:cubicBezTo>
                  <a:pt x="15" y="148"/>
                  <a:pt x="15" y="148"/>
                  <a:pt x="15" y="148"/>
                </a:cubicBezTo>
                <a:cubicBezTo>
                  <a:pt x="15" y="146"/>
                  <a:pt x="16" y="145"/>
                  <a:pt x="17" y="145"/>
                </a:cubicBezTo>
                <a:cubicBezTo>
                  <a:pt x="151" y="145"/>
                  <a:pt x="151" y="145"/>
                  <a:pt x="151" y="145"/>
                </a:cubicBezTo>
                <a:cubicBezTo>
                  <a:pt x="153" y="145"/>
                  <a:pt x="154" y="146"/>
                  <a:pt x="154" y="148"/>
                </a:cubicBezTo>
                <a:cubicBezTo>
                  <a:pt x="154" y="150"/>
                  <a:pt x="154" y="150"/>
                  <a:pt x="154" y="150"/>
                </a:cubicBezTo>
                <a:cubicBezTo>
                  <a:pt x="101" y="150"/>
                  <a:pt x="101" y="150"/>
                  <a:pt x="101" y="150"/>
                </a:cubicBezTo>
                <a:cubicBezTo>
                  <a:pt x="99" y="150"/>
                  <a:pt x="98" y="152"/>
                  <a:pt x="98" y="153"/>
                </a:cubicBezTo>
                <a:cubicBezTo>
                  <a:pt x="98" y="155"/>
                  <a:pt x="99" y="156"/>
                  <a:pt x="101" y="156"/>
                </a:cubicBezTo>
                <a:cubicBezTo>
                  <a:pt x="160" y="156"/>
                  <a:pt x="160" y="156"/>
                  <a:pt x="160" y="156"/>
                </a:cubicBezTo>
                <a:cubicBezTo>
                  <a:pt x="161" y="156"/>
                  <a:pt x="162" y="157"/>
                  <a:pt x="162" y="159"/>
                </a:cubicBezTo>
                <a:lnTo>
                  <a:pt x="162" y="162"/>
                </a:lnTo>
                <a:close/>
                <a:moveTo>
                  <a:pt x="20" y="136"/>
                </a:moveTo>
                <a:cubicBezTo>
                  <a:pt x="20" y="135"/>
                  <a:pt x="21" y="134"/>
                  <a:pt x="23" y="134"/>
                </a:cubicBezTo>
                <a:cubicBezTo>
                  <a:pt x="40" y="134"/>
                  <a:pt x="40" y="134"/>
                  <a:pt x="40" y="134"/>
                </a:cubicBezTo>
                <a:cubicBezTo>
                  <a:pt x="41" y="134"/>
                  <a:pt x="42" y="135"/>
                  <a:pt x="42" y="136"/>
                </a:cubicBezTo>
                <a:cubicBezTo>
                  <a:pt x="42" y="139"/>
                  <a:pt x="42" y="139"/>
                  <a:pt x="42" y="139"/>
                </a:cubicBezTo>
                <a:cubicBezTo>
                  <a:pt x="20" y="139"/>
                  <a:pt x="20" y="139"/>
                  <a:pt x="20" y="139"/>
                </a:cubicBezTo>
                <a:lnTo>
                  <a:pt x="20" y="136"/>
                </a:lnTo>
                <a:close/>
                <a:moveTo>
                  <a:pt x="84" y="7"/>
                </a:moveTo>
                <a:cubicBezTo>
                  <a:pt x="161" y="53"/>
                  <a:pt x="161" y="53"/>
                  <a:pt x="161" y="53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86" y="14"/>
                  <a:pt x="86" y="14"/>
                  <a:pt x="86" y="14"/>
                </a:cubicBezTo>
                <a:cubicBezTo>
                  <a:pt x="85" y="13"/>
                  <a:pt x="84" y="13"/>
                  <a:pt x="83" y="14"/>
                </a:cubicBezTo>
                <a:cubicBezTo>
                  <a:pt x="12" y="58"/>
                  <a:pt x="12" y="58"/>
                  <a:pt x="12" y="58"/>
                </a:cubicBezTo>
                <a:cubicBezTo>
                  <a:pt x="8" y="53"/>
                  <a:pt x="8" y="53"/>
                  <a:pt x="8" y="53"/>
                </a:cubicBezTo>
                <a:lnTo>
                  <a:pt x="84" y="7"/>
                </a:lnTo>
                <a:close/>
                <a:moveTo>
                  <a:pt x="148" y="78"/>
                </a:moveTo>
                <a:cubicBezTo>
                  <a:pt x="148" y="79"/>
                  <a:pt x="147" y="81"/>
                  <a:pt x="146" y="81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27" y="81"/>
                  <a:pt x="126" y="79"/>
                  <a:pt x="126" y="78"/>
                </a:cubicBezTo>
                <a:cubicBezTo>
                  <a:pt x="126" y="75"/>
                  <a:pt x="126" y="75"/>
                  <a:pt x="126" y="75"/>
                </a:cubicBezTo>
                <a:cubicBezTo>
                  <a:pt x="148" y="75"/>
                  <a:pt x="148" y="75"/>
                  <a:pt x="148" y="75"/>
                </a:cubicBezTo>
                <a:lnTo>
                  <a:pt x="148" y="78"/>
                </a:lnTo>
                <a:close/>
                <a:moveTo>
                  <a:pt x="126" y="136"/>
                </a:moveTo>
                <a:cubicBezTo>
                  <a:pt x="126" y="135"/>
                  <a:pt x="127" y="134"/>
                  <a:pt x="129" y="134"/>
                </a:cubicBezTo>
                <a:cubicBezTo>
                  <a:pt x="146" y="134"/>
                  <a:pt x="146" y="134"/>
                  <a:pt x="146" y="134"/>
                </a:cubicBezTo>
                <a:cubicBezTo>
                  <a:pt x="147" y="134"/>
                  <a:pt x="148" y="135"/>
                  <a:pt x="148" y="136"/>
                </a:cubicBezTo>
                <a:cubicBezTo>
                  <a:pt x="148" y="139"/>
                  <a:pt x="148" y="139"/>
                  <a:pt x="148" y="139"/>
                </a:cubicBezTo>
                <a:cubicBezTo>
                  <a:pt x="126" y="139"/>
                  <a:pt x="126" y="139"/>
                  <a:pt x="126" y="139"/>
                </a:cubicBezTo>
                <a:lnTo>
                  <a:pt x="126" y="136"/>
                </a:lnTo>
                <a:close/>
                <a:moveTo>
                  <a:pt x="48" y="136"/>
                </a:moveTo>
                <a:cubicBezTo>
                  <a:pt x="48" y="135"/>
                  <a:pt x="49" y="134"/>
                  <a:pt x="51" y="134"/>
                </a:cubicBezTo>
                <a:cubicBezTo>
                  <a:pt x="68" y="134"/>
                  <a:pt x="68" y="134"/>
                  <a:pt x="68" y="134"/>
                </a:cubicBezTo>
                <a:cubicBezTo>
                  <a:pt x="69" y="134"/>
                  <a:pt x="70" y="135"/>
                  <a:pt x="70" y="136"/>
                </a:cubicBezTo>
                <a:cubicBezTo>
                  <a:pt x="70" y="139"/>
                  <a:pt x="70" y="139"/>
                  <a:pt x="70" y="139"/>
                </a:cubicBezTo>
                <a:cubicBezTo>
                  <a:pt x="48" y="139"/>
                  <a:pt x="48" y="139"/>
                  <a:pt x="48" y="139"/>
                </a:cubicBezTo>
                <a:lnTo>
                  <a:pt x="48" y="136"/>
                </a:lnTo>
                <a:close/>
                <a:moveTo>
                  <a:pt x="26" y="86"/>
                </a:moveTo>
                <a:cubicBezTo>
                  <a:pt x="37" y="86"/>
                  <a:pt x="37" y="86"/>
                  <a:pt x="37" y="86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26" y="128"/>
                  <a:pt x="26" y="128"/>
                  <a:pt x="26" y="128"/>
                </a:cubicBezTo>
                <a:lnTo>
                  <a:pt x="26" y="86"/>
                </a:lnTo>
                <a:close/>
                <a:moveTo>
                  <a:pt x="68" y="81"/>
                </a:moveTo>
                <a:cubicBezTo>
                  <a:pt x="51" y="81"/>
                  <a:pt x="51" y="81"/>
                  <a:pt x="51" y="81"/>
                </a:cubicBezTo>
                <a:cubicBezTo>
                  <a:pt x="49" y="81"/>
                  <a:pt x="48" y="79"/>
                  <a:pt x="48" y="78"/>
                </a:cubicBezTo>
                <a:cubicBezTo>
                  <a:pt x="48" y="75"/>
                  <a:pt x="48" y="75"/>
                  <a:pt x="48" y="75"/>
                </a:cubicBezTo>
                <a:cubicBezTo>
                  <a:pt x="70" y="75"/>
                  <a:pt x="70" y="75"/>
                  <a:pt x="70" y="75"/>
                </a:cubicBezTo>
                <a:cubicBezTo>
                  <a:pt x="70" y="78"/>
                  <a:pt x="70" y="78"/>
                  <a:pt x="70" y="78"/>
                </a:cubicBezTo>
                <a:cubicBezTo>
                  <a:pt x="70" y="79"/>
                  <a:pt x="69" y="81"/>
                  <a:pt x="68" y="81"/>
                </a:cubicBezTo>
                <a:moveTo>
                  <a:pt x="54" y="86"/>
                </a:moveTo>
                <a:cubicBezTo>
                  <a:pt x="65" y="86"/>
                  <a:pt x="65" y="86"/>
                  <a:pt x="65" y="86"/>
                </a:cubicBezTo>
                <a:cubicBezTo>
                  <a:pt x="65" y="128"/>
                  <a:pt x="65" y="128"/>
                  <a:pt x="65" y="128"/>
                </a:cubicBezTo>
                <a:cubicBezTo>
                  <a:pt x="54" y="128"/>
                  <a:pt x="54" y="128"/>
                  <a:pt x="54" y="128"/>
                </a:cubicBezTo>
                <a:lnTo>
                  <a:pt x="54" y="86"/>
                </a:lnTo>
                <a:close/>
                <a:moveTo>
                  <a:pt x="45" y="130"/>
                </a:moveTo>
                <a:cubicBezTo>
                  <a:pt x="44" y="129"/>
                  <a:pt x="43" y="129"/>
                  <a:pt x="42" y="129"/>
                </a:cubicBezTo>
                <a:cubicBezTo>
                  <a:pt x="42" y="86"/>
                  <a:pt x="42" y="86"/>
                  <a:pt x="42" y="86"/>
                </a:cubicBezTo>
                <a:cubicBezTo>
                  <a:pt x="43" y="85"/>
                  <a:pt x="44" y="85"/>
                  <a:pt x="45" y="84"/>
                </a:cubicBezTo>
                <a:cubicBezTo>
                  <a:pt x="46" y="85"/>
                  <a:pt x="47" y="85"/>
                  <a:pt x="48" y="86"/>
                </a:cubicBezTo>
                <a:cubicBezTo>
                  <a:pt x="48" y="129"/>
                  <a:pt x="48" y="129"/>
                  <a:pt x="48" y="129"/>
                </a:cubicBezTo>
                <a:cubicBezTo>
                  <a:pt x="47" y="129"/>
                  <a:pt x="46" y="129"/>
                  <a:pt x="45" y="130"/>
                </a:cubicBezTo>
                <a:moveTo>
                  <a:pt x="121" y="78"/>
                </a:moveTo>
                <a:cubicBezTo>
                  <a:pt x="121" y="79"/>
                  <a:pt x="119" y="81"/>
                  <a:pt x="118" y="81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99" y="81"/>
                  <a:pt x="98" y="79"/>
                  <a:pt x="98" y="78"/>
                </a:cubicBezTo>
                <a:cubicBezTo>
                  <a:pt x="98" y="75"/>
                  <a:pt x="98" y="75"/>
                  <a:pt x="98" y="75"/>
                </a:cubicBezTo>
                <a:cubicBezTo>
                  <a:pt x="121" y="75"/>
                  <a:pt x="121" y="75"/>
                  <a:pt x="121" y="75"/>
                </a:cubicBezTo>
                <a:lnTo>
                  <a:pt x="121" y="78"/>
                </a:lnTo>
                <a:close/>
                <a:moveTo>
                  <a:pt x="104" y="86"/>
                </a:moveTo>
                <a:cubicBezTo>
                  <a:pt x="115" y="86"/>
                  <a:pt x="115" y="86"/>
                  <a:pt x="115" y="86"/>
                </a:cubicBezTo>
                <a:cubicBezTo>
                  <a:pt x="115" y="128"/>
                  <a:pt x="115" y="128"/>
                  <a:pt x="115" y="128"/>
                </a:cubicBezTo>
                <a:cubicBezTo>
                  <a:pt x="104" y="128"/>
                  <a:pt x="104" y="128"/>
                  <a:pt x="104" y="128"/>
                </a:cubicBezTo>
                <a:lnTo>
                  <a:pt x="104" y="86"/>
                </a:lnTo>
                <a:close/>
                <a:moveTo>
                  <a:pt x="123" y="130"/>
                </a:moveTo>
                <a:cubicBezTo>
                  <a:pt x="123" y="129"/>
                  <a:pt x="122" y="129"/>
                  <a:pt x="121" y="129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22" y="85"/>
                  <a:pt x="123" y="85"/>
                  <a:pt x="123" y="84"/>
                </a:cubicBezTo>
                <a:cubicBezTo>
                  <a:pt x="124" y="85"/>
                  <a:pt x="125" y="85"/>
                  <a:pt x="126" y="86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5" y="129"/>
                  <a:pt x="124" y="129"/>
                  <a:pt x="123" y="130"/>
                </a:cubicBezTo>
                <a:moveTo>
                  <a:pt x="143" y="128"/>
                </a:moveTo>
                <a:cubicBezTo>
                  <a:pt x="132" y="128"/>
                  <a:pt x="132" y="128"/>
                  <a:pt x="132" y="128"/>
                </a:cubicBezTo>
                <a:cubicBezTo>
                  <a:pt x="132" y="86"/>
                  <a:pt x="132" y="86"/>
                  <a:pt x="132" y="86"/>
                </a:cubicBezTo>
                <a:cubicBezTo>
                  <a:pt x="143" y="86"/>
                  <a:pt x="143" y="86"/>
                  <a:pt x="143" y="86"/>
                </a:cubicBezTo>
                <a:lnTo>
                  <a:pt x="143" y="128"/>
                </a:lnTo>
                <a:close/>
                <a:moveTo>
                  <a:pt x="22" y="58"/>
                </a:moveTo>
                <a:cubicBezTo>
                  <a:pt x="84" y="20"/>
                  <a:pt x="84" y="20"/>
                  <a:pt x="84" y="20"/>
                </a:cubicBezTo>
                <a:cubicBezTo>
                  <a:pt x="147" y="58"/>
                  <a:pt x="147" y="58"/>
                  <a:pt x="147" y="58"/>
                </a:cubicBezTo>
                <a:lnTo>
                  <a:pt x="22" y="58"/>
                </a:lnTo>
                <a:close/>
                <a:moveTo>
                  <a:pt x="152" y="64"/>
                </a:moveTo>
                <a:cubicBezTo>
                  <a:pt x="150" y="69"/>
                  <a:pt x="150" y="69"/>
                  <a:pt x="150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16" y="64"/>
                  <a:pt x="16" y="64"/>
                  <a:pt x="16" y="64"/>
                </a:cubicBezTo>
                <a:lnTo>
                  <a:pt x="152" y="64"/>
                </a:lnTo>
                <a:close/>
                <a:moveTo>
                  <a:pt x="20" y="78"/>
                </a:moveTo>
                <a:cubicBezTo>
                  <a:pt x="20" y="75"/>
                  <a:pt x="20" y="75"/>
                  <a:pt x="20" y="75"/>
                </a:cubicBezTo>
                <a:cubicBezTo>
                  <a:pt x="42" y="75"/>
                  <a:pt x="42" y="75"/>
                  <a:pt x="42" y="75"/>
                </a:cubicBezTo>
                <a:cubicBezTo>
                  <a:pt x="42" y="78"/>
                  <a:pt x="42" y="78"/>
                  <a:pt x="42" y="78"/>
                </a:cubicBezTo>
                <a:cubicBezTo>
                  <a:pt x="42" y="79"/>
                  <a:pt x="41" y="81"/>
                  <a:pt x="40" y="81"/>
                </a:cubicBezTo>
                <a:cubicBezTo>
                  <a:pt x="23" y="81"/>
                  <a:pt x="23" y="81"/>
                  <a:pt x="23" y="81"/>
                </a:cubicBezTo>
                <a:cubicBezTo>
                  <a:pt x="21" y="81"/>
                  <a:pt x="20" y="79"/>
                  <a:pt x="20" y="78"/>
                </a:cubicBezTo>
                <a:moveTo>
                  <a:pt x="76" y="139"/>
                </a:moveTo>
                <a:cubicBezTo>
                  <a:pt x="76" y="136"/>
                  <a:pt x="76" y="136"/>
                  <a:pt x="76" y="136"/>
                </a:cubicBezTo>
                <a:cubicBezTo>
                  <a:pt x="76" y="133"/>
                  <a:pt x="74" y="130"/>
                  <a:pt x="70" y="129"/>
                </a:cubicBezTo>
                <a:cubicBezTo>
                  <a:pt x="70" y="86"/>
                  <a:pt x="70" y="86"/>
                  <a:pt x="70" y="86"/>
                </a:cubicBezTo>
                <a:cubicBezTo>
                  <a:pt x="74" y="84"/>
                  <a:pt x="76" y="81"/>
                  <a:pt x="76" y="78"/>
                </a:cubicBezTo>
                <a:cubicBezTo>
                  <a:pt x="76" y="75"/>
                  <a:pt x="76" y="75"/>
                  <a:pt x="76" y="75"/>
                </a:cubicBezTo>
                <a:cubicBezTo>
                  <a:pt x="93" y="75"/>
                  <a:pt x="93" y="75"/>
                  <a:pt x="93" y="75"/>
                </a:cubicBezTo>
                <a:cubicBezTo>
                  <a:pt x="93" y="78"/>
                  <a:pt x="93" y="78"/>
                  <a:pt x="93" y="78"/>
                </a:cubicBezTo>
                <a:cubicBezTo>
                  <a:pt x="93" y="81"/>
                  <a:pt x="95" y="84"/>
                  <a:pt x="98" y="86"/>
                </a:cubicBezTo>
                <a:cubicBezTo>
                  <a:pt x="98" y="129"/>
                  <a:pt x="98" y="129"/>
                  <a:pt x="98" y="129"/>
                </a:cubicBezTo>
                <a:cubicBezTo>
                  <a:pt x="95" y="130"/>
                  <a:pt x="93" y="133"/>
                  <a:pt x="93" y="136"/>
                </a:cubicBezTo>
                <a:cubicBezTo>
                  <a:pt x="93" y="139"/>
                  <a:pt x="93" y="139"/>
                  <a:pt x="93" y="139"/>
                </a:cubicBezTo>
                <a:lnTo>
                  <a:pt x="76" y="139"/>
                </a:lnTo>
                <a:close/>
                <a:moveTo>
                  <a:pt x="98" y="139"/>
                </a:moveTo>
                <a:cubicBezTo>
                  <a:pt x="98" y="136"/>
                  <a:pt x="98" y="136"/>
                  <a:pt x="98" y="136"/>
                </a:cubicBezTo>
                <a:cubicBezTo>
                  <a:pt x="98" y="135"/>
                  <a:pt x="99" y="134"/>
                  <a:pt x="101" y="134"/>
                </a:cubicBezTo>
                <a:cubicBezTo>
                  <a:pt x="118" y="134"/>
                  <a:pt x="118" y="134"/>
                  <a:pt x="118" y="134"/>
                </a:cubicBezTo>
                <a:cubicBezTo>
                  <a:pt x="119" y="134"/>
                  <a:pt x="121" y="135"/>
                  <a:pt x="121" y="136"/>
                </a:cubicBezTo>
                <a:cubicBezTo>
                  <a:pt x="121" y="139"/>
                  <a:pt x="121" y="139"/>
                  <a:pt x="121" y="139"/>
                </a:cubicBezTo>
                <a:lnTo>
                  <a:pt x="98" y="139"/>
                </a:lnTo>
                <a:close/>
                <a:moveTo>
                  <a:pt x="160" y="150"/>
                </a:moveTo>
                <a:cubicBezTo>
                  <a:pt x="160" y="148"/>
                  <a:pt x="160" y="148"/>
                  <a:pt x="160" y="148"/>
                </a:cubicBezTo>
                <a:cubicBezTo>
                  <a:pt x="160" y="144"/>
                  <a:pt x="157" y="141"/>
                  <a:pt x="154" y="140"/>
                </a:cubicBezTo>
                <a:cubicBezTo>
                  <a:pt x="154" y="136"/>
                  <a:pt x="154" y="136"/>
                  <a:pt x="154" y="136"/>
                </a:cubicBezTo>
                <a:cubicBezTo>
                  <a:pt x="154" y="133"/>
                  <a:pt x="152" y="130"/>
                  <a:pt x="148" y="129"/>
                </a:cubicBezTo>
                <a:cubicBezTo>
                  <a:pt x="148" y="86"/>
                  <a:pt x="148" y="86"/>
                  <a:pt x="148" y="86"/>
                </a:cubicBezTo>
                <a:cubicBezTo>
                  <a:pt x="152" y="84"/>
                  <a:pt x="154" y="81"/>
                  <a:pt x="154" y="78"/>
                </a:cubicBezTo>
                <a:cubicBezTo>
                  <a:pt x="154" y="73"/>
                  <a:pt x="154" y="73"/>
                  <a:pt x="154" y="73"/>
                </a:cubicBezTo>
                <a:cubicBezTo>
                  <a:pt x="159" y="63"/>
                  <a:pt x="159" y="63"/>
                  <a:pt x="159" y="63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68" y="54"/>
                  <a:pt x="168" y="52"/>
                  <a:pt x="167" y="51"/>
                </a:cubicBezTo>
                <a:cubicBezTo>
                  <a:pt x="167" y="51"/>
                  <a:pt x="167" y="50"/>
                  <a:pt x="167" y="50"/>
                </a:cubicBezTo>
                <a:cubicBezTo>
                  <a:pt x="86" y="1"/>
                  <a:pt x="86" y="1"/>
                  <a:pt x="86" y="1"/>
                </a:cubicBezTo>
                <a:cubicBezTo>
                  <a:pt x="85" y="0"/>
                  <a:pt x="84" y="0"/>
                  <a:pt x="83" y="1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1"/>
                  <a:pt x="0" y="53"/>
                  <a:pt x="1" y="54"/>
                </a:cubicBezTo>
                <a:cubicBezTo>
                  <a:pt x="1" y="54"/>
                  <a:pt x="1" y="55"/>
                  <a:pt x="1" y="55"/>
                </a:cubicBezTo>
                <a:cubicBezTo>
                  <a:pt x="9" y="63"/>
                  <a:pt x="9" y="63"/>
                  <a:pt x="9" y="63"/>
                </a:cubicBezTo>
                <a:cubicBezTo>
                  <a:pt x="15" y="73"/>
                  <a:pt x="15" y="73"/>
                  <a:pt x="15" y="73"/>
                </a:cubicBezTo>
                <a:cubicBezTo>
                  <a:pt x="15" y="78"/>
                  <a:pt x="15" y="78"/>
                  <a:pt x="15" y="78"/>
                </a:cubicBezTo>
                <a:cubicBezTo>
                  <a:pt x="15" y="81"/>
                  <a:pt x="17" y="84"/>
                  <a:pt x="20" y="86"/>
                </a:cubicBezTo>
                <a:cubicBezTo>
                  <a:pt x="20" y="129"/>
                  <a:pt x="20" y="129"/>
                  <a:pt x="20" y="129"/>
                </a:cubicBezTo>
                <a:cubicBezTo>
                  <a:pt x="17" y="130"/>
                  <a:pt x="15" y="133"/>
                  <a:pt x="15" y="136"/>
                </a:cubicBezTo>
                <a:cubicBezTo>
                  <a:pt x="15" y="140"/>
                  <a:pt x="15" y="140"/>
                  <a:pt x="15" y="140"/>
                </a:cubicBezTo>
                <a:cubicBezTo>
                  <a:pt x="11" y="141"/>
                  <a:pt x="9" y="144"/>
                  <a:pt x="9" y="148"/>
                </a:cubicBezTo>
                <a:cubicBezTo>
                  <a:pt x="9" y="150"/>
                  <a:pt x="9" y="150"/>
                  <a:pt x="9" y="150"/>
                </a:cubicBezTo>
                <a:cubicBezTo>
                  <a:pt x="4" y="150"/>
                  <a:pt x="1" y="154"/>
                  <a:pt x="1" y="159"/>
                </a:cubicBezTo>
                <a:cubicBezTo>
                  <a:pt x="1" y="164"/>
                  <a:pt x="1" y="164"/>
                  <a:pt x="1" y="164"/>
                </a:cubicBezTo>
                <a:cubicBezTo>
                  <a:pt x="1" y="166"/>
                  <a:pt x="2" y="167"/>
                  <a:pt x="3" y="167"/>
                </a:cubicBezTo>
                <a:cubicBezTo>
                  <a:pt x="165" y="167"/>
                  <a:pt x="165" y="167"/>
                  <a:pt x="165" y="167"/>
                </a:cubicBezTo>
                <a:cubicBezTo>
                  <a:pt x="167" y="167"/>
                  <a:pt x="168" y="166"/>
                  <a:pt x="168" y="164"/>
                </a:cubicBezTo>
                <a:cubicBezTo>
                  <a:pt x="168" y="159"/>
                  <a:pt x="168" y="159"/>
                  <a:pt x="168" y="159"/>
                </a:cubicBezTo>
                <a:cubicBezTo>
                  <a:pt x="168" y="154"/>
                  <a:pt x="164" y="150"/>
                  <a:pt x="160" y="150"/>
                </a:cubicBezTo>
              </a:path>
            </a:pathLst>
          </a:cu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 dirty="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56" name="Группа 93">
            <a:extLst>
              <a:ext uri="{FF2B5EF4-FFF2-40B4-BE49-F238E27FC236}">
                <a16:creationId xmlns:a16="http://schemas.microsoft.com/office/drawing/2014/main" id="{13B2D2DA-04E9-47A8-B619-15DFA99C2023}"/>
              </a:ext>
            </a:extLst>
          </p:cNvPr>
          <p:cNvGrpSpPr/>
          <p:nvPr/>
        </p:nvGrpSpPr>
        <p:grpSpPr>
          <a:xfrm>
            <a:off x="12957947" y="5474319"/>
            <a:ext cx="409187" cy="409185"/>
            <a:chOff x="6734133" y="3483769"/>
            <a:chExt cx="213122" cy="213121"/>
          </a:xfrm>
        </p:grpSpPr>
        <p:sp>
          <p:nvSpPr>
            <p:cNvPr id="57" name="Freeform 145">
              <a:extLst>
                <a:ext uri="{FF2B5EF4-FFF2-40B4-BE49-F238E27FC236}">
                  <a16:creationId xmlns:a16="http://schemas.microsoft.com/office/drawing/2014/main" id="{CF6F4C2B-4645-4992-9066-7E0C4D2C6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08" y="3583781"/>
              <a:ext cx="107156" cy="113109"/>
            </a:xfrm>
            <a:custGeom>
              <a:avLst/>
              <a:gdLst>
                <a:gd name="T0" fmla="*/ 2 w 89"/>
                <a:gd name="T1" fmla="*/ 30 h 95"/>
                <a:gd name="T2" fmla="*/ 9 w 89"/>
                <a:gd name="T3" fmla="*/ 28 h 95"/>
                <a:gd name="T4" fmla="*/ 22 w 89"/>
                <a:gd name="T5" fmla="*/ 24 h 95"/>
                <a:gd name="T6" fmla="*/ 26 w 89"/>
                <a:gd name="T7" fmla="*/ 22 h 95"/>
                <a:gd name="T8" fmla="*/ 23 w 89"/>
                <a:gd name="T9" fmla="*/ 17 h 95"/>
                <a:gd name="T10" fmla="*/ 21 w 89"/>
                <a:gd name="T11" fmla="*/ 6 h 95"/>
                <a:gd name="T12" fmla="*/ 33 w 89"/>
                <a:gd name="T13" fmla="*/ 0 h 95"/>
                <a:gd name="T14" fmla="*/ 36 w 89"/>
                <a:gd name="T15" fmla="*/ 1 h 95"/>
                <a:gd name="T16" fmla="*/ 40 w 89"/>
                <a:gd name="T17" fmla="*/ 10 h 95"/>
                <a:gd name="T18" fmla="*/ 41 w 89"/>
                <a:gd name="T19" fmla="*/ 16 h 95"/>
                <a:gd name="T20" fmla="*/ 47 w 89"/>
                <a:gd name="T21" fmla="*/ 14 h 95"/>
                <a:gd name="T22" fmla="*/ 58 w 89"/>
                <a:gd name="T23" fmla="*/ 10 h 95"/>
                <a:gd name="T24" fmla="*/ 63 w 89"/>
                <a:gd name="T25" fmla="*/ 7 h 95"/>
                <a:gd name="T26" fmla="*/ 66 w 89"/>
                <a:gd name="T27" fmla="*/ 9 h 95"/>
                <a:gd name="T28" fmla="*/ 70 w 89"/>
                <a:gd name="T29" fmla="*/ 17 h 95"/>
                <a:gd name="T30" fmla="*/ 74 w 89"/>
                <a:gd name="T31" fmla="*/ 26 h 95"/>
                <a:gd name="T32" fmla="*/ 74 w 89"/>
                <a:gd name="T33" fmla="*/ 28 h 95"/>
                <a:gd name="T34" fmla="*/ 72 w 89"/>
                <a:gd name="T35" fmla="*/ 29 h 95"/>
                <a:gd name="T36" fmla="*/ 59 w 89"/>
                <a:gd name="T37" fmla="*/ 37 h 95"/>
                <a:gd name="T38" fmla="*/ 65 w 89"/>
                <a:gd name="T39" fmla="*/ 51 h 95"/>
                <a:gd name="T40" fmla="*/ 79 w 89"/>
                <a:gd name="T41" fmla="*/ 47 h 95"/>
                <a:gd name="T42" fmla="*/ 82 w 89"/>
                <a:gd name="T43" fmla="*/ 46 h 95"/>
                <a:gd name="T44" fmla="*/ 83 w 89"/>
                <a:gd name="T45" fmla="*/ 48 h 95"/>
                <a:gd name="T46" fmla="*/ 85 w 89"/>
                <a:gd name="T47" fmla="*/ 53 h 95"/>
                <a:gd name="T48" fmla="*/ 88 w 89"/>
                <a:gd name="T49" fmla="*/ 67 h 95"/>
                <a:gd name="T50" fmla="*/ 84 w 89"/>
                <a:gd name="T51" fmla="*/ 74 h 95"/>
                <a:gd name="T52" fmla="*/ 47 w 89"/>
                <a:gd name="T53" fmla="*/ 88 h 95"/>
                <a:gd name="T54" fmla="*/ 34 w 89"/>
                <a:gd name="T55" fmla="*/ 93 h 95"/>
                <a:gd name="T56" fmla="*/ 27 w 89"/>
                <a:gd name="T57" fmla="*/ 94 h 95"/>
                <a:gd name="T58" fmla="*/ 22 w 89"/>
                <a:gd name="T59" fmla="*/ 88 h 95"/>
                <a:gd name="T60" fmla="*/ 6 w 89"/>
                <a:gd name="T61" fmla="*/ 48 h 95"/>
                <a:gd name="T62" fmla="*/ 0 w 89"/>
                <a:gd name="T63" fmla="*/ 34 h 95"/>
                <a:gd name="T64" fmla="*/ 1 w 89"/>
                <a:gd name="T65" fmla="*/ 32 h 95"/>
                <a:gd name="T66" fmla="*/ 2 w 89"/>
                <a:gd name="T6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95">
                  <a:moveTo>
                    <a:pt x="2" y="30"/>
                  </a:moveTo>
                  <a:cubicBezTo>
                    <a:pt x="4" y="30"/>
                    <a:pt x="6" y="29"/>
                    <a:pt x="9" y="28"/>
                  </a:cubicBezTo>
                  <a:cubicBezTo>
                    <a:pt x="13" y="27"/>
                    <a:pt x="18" y="26"/>
                    <a:pt x="22" y="24"/>
                  </a:cubicBezTo>
                  <a:cubicBezTo>
                    <a:pt x="25" y="23"/>
                    <a:pt x="26" y="22"/>
                    <a:pt x="26" y="22"/>
                  </a:cubicBezTo>
                  <a:cubicBezTo>
                    <a:pt x="26" y="21"/>
                    <a:pt x="26" y="20"/>
                    <a:pt x="23" y="17"/>
                  </a:cubicBezTo>
                  <a:cubicBezTo>
                    <a:pt x="21" y="15"/>
                    <a:pt x="19" y="8"/>
                    <a:pt x="21" y="6"/>
                  </a:cubicBezTo>
                  <a:cubicBezTo>
                    <a:pt x="24" y="3"/>
                    <a:pt x="29" y="1"/>
                    <a:pt x="33" y="0"/>
                  </a:cubicBezTo>
                  <a:cubicBezTo>
                    <a:pt x="34" y="0"/>
                    <a:pt x="35" y="1"/>
                    <a:pt x="36" y="1"/>
                  </a:cubicBezTo>
                  <a:cubicBezTo>
                    <a:pt x="38" y="3"/>
                    <a:pt x="40" y="7"/>
                    <a:pt x="40" y="10"/>
                  </a:cubicBezTo>
                  <a:cubicBezTo>
                    <a:pt x="40" y="12"/>
                    <a:pt x="41" y="15"/>
                    <a:pt x="41" y="16"/>
                  </a:cubicBezTo>
                  <a:cubicBezTo>
                    <a:pt x="42" y="16"/>
                    <a:pt x="46" y="15"/>
                    <a:pt x="47" y="14"/>
                  </a:cubicBezTo>
                  <a:cubicBezTo>
                    <a:pt x="50" y="13"/>
                    <a:pt x="54" y="11"/>
                    <a:pt x="58" y="10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5" y="7"/>
                    <a:pt x="66" y="8"/>
                    <a:pt x="66" y="9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7"/>
                    <a:pt x="74" y="28"/>
                  </a:cubicBezTo>
                  <a:cubicBezTo>
                    <a:pt x="74" y="29"/>
                    <a:pt x="73" y="29"/>
                    <a:pt x="72" y="29"/>
                  </a:cubicBezTo>
                  <a:cubicBezTo>
                    <a:pt x="64" y="30"/>
                    <a:pt x="59" y="31"/>
                    <a:pt x="59" y="37"/>
                  </a:cubicBezTo>
                  <a:cubicBezTo>
                    <a:pt x="58" y="43"/>
                    <a:pt x="60" y="48"/>
                    <a:pt x="65" y="51"/>
                  </a:cubicBezTo>
                  <a:cubicBezTo>
                    <a:pt x="69" y="53"/>
                    <a:pt x="73" y="52"/>
                    <a:pt x="79" y="47"/>
                  </a:cubicBezTo>
                  <a:cubicBezTo>
                    <a:pt x="80" y="46"/>
                    <a:pt x="81" y="46"/>
                    <a:pt x="82" y="46"/>
                  </a:cubicBezTo>
                  <a:cubicBezTo>
                    <a:pt x="82" y="46"/>
                    <a:pt x="83" y="47"/>
                    <a:pt x="83" y="48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6" y="58"/>
                    <a:pt x="87" y="63"/>
                    <a:pt x="88" y="67"/>
                  </a:cubicBezTo>
                  <a:cubicBezTo>
                    <a:pt x="89" y="70"/>
                    <a:pt x="86" y="73"/>
                    <a:pt x="84" y="74"/>
                  </a:cubicBezTo>
                  <a:cubicBezTo>
                    <a:pt x="71" y="79"/>
                    <a:pt x="59" y="84"/>
                    <a:pt x="47" y="88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1" y="94"/>
                    <a:pt x="29" y="95"/>
                    <a:pt x="27" y="94"/>
                  </a:cubicBezTo>
                  <a:cubicBezTo>
                    <a:pt x="25" y="93"/>
                    <a:pt x="23" y="91"/>
                    <a:pt x="22" y="88"/>
                  </a:cubicBezTo>
                  <a:cubicBezTo>
                    <a:pt x="17" y="75"/>
                    <a:pt x="12" y="62"/>
                    <a:pt x="6" y="4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3"/>
                    <a:pt x="0" y="32"/>
                    <a:pt x="1" y="32"/>
                  </a:cubicBezTo>
                  <a:cubicBezTo>
                    <a:pt x="1" y="31"/>
                    <a:pt x="1" y="31"/>
                    <a:pt x="2" y="30"/>
                  </a:cubicBezTo>
                  <a:close/>
                </a:path>
              </a:pathLst>
            </a:custGeom>
            <a:noFill/>
            <a:ln w="7938" cap="flat">
              <a:solidFill>
                <a:srgbClr val="0080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8" name="Freeform 146">
              <a:extLst>
                <a:ext uri="{FF2B5EF4-FFF2-40B4-BE49-F238E27FC236}">
                  <a16:creationId xmlns:a16="http://schemas.microsoft.com/office/drawing/2014/main" id="{A49C9E2B-BEFE-434C-8771-0FF4CC066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46" y="3563541"/>
              <a:ext cx="113109" cy="104775"/>
            </a:xfrm>
            <a:custGeom>
              <a:avLst/>
              <a:gdLst>
                <a:gd name="T0" fmla="*/ 48 w 95"/>
                <a:gd name="T1" fmla="*/ 5 h 88"/>
                <a:gd name="T2" fmla="*/ 53 w 95"/>
                <a:gd name="T3" fmla="*/ 4 h 88"/>
                <a:gd name="T4" fmla="*/ 66 w 95"/>
                <a:gd name="T5" fmla="*/ 0 h 88"/>
                <a:gd name="T6" fmla="*/ 74 w 95"/>
                <a:gd name="T7" fmla="*/ 5 h 88"/>
                <a:gd name="T8" fmla="*/ 86 w 95"/>
                <a:gd name="T9" fmla="*/ 35 h 88"/>
                <a:gd name="T10" fmla="*/ 94 w 95"/>
                <a:gd name="T11" fmla="*/ 54 h 88"/>
                <a:gd name="T12" fmla="*/ 94 w 95"/>
                <a:gd name="T13" fmla="*/ 61 h 88"/>
                <a:gd name="T14" fmla="*/ 88 w 95"/>
                <a:gd name="T15" fmla="*/ 66 h 88"/>
                <a:gd name="T16" fmla="*/ 48 w 95"/>
                <a:gd name="T17" fmla="*/ 82 h 88"/>
                <a:gd name="T18" fmla="*/ 33 w 95"/>
                <a:gd name="T19" fmla="*/ 88 h 88"/>
                <a:gd name="T20" fmla="*/ 31 w 95"/>
                <a:gd name="T21" fmla="*/ 87 h 88"/>
                <a:gd name="T22" fmla="*/ 30 w 95"/>
                <a:gd name="T23" fmla="*/ 86 h 88"/>
                <a:gd name="T24" fmla="*/ 29 w 95"/>
                <a:gd name="T25" fmla="*/ 80 h 88"/>
                <a:gd name="T26" fmla="*/ 25 w 95"/>
                <a:gd name="T27" fmla="*/ 68 h 88"/>
                <a:gd name="T28" fmla="*/ 22 w 95"/>
                <a:gd name="T29" fmla="*/ 63 h 88"/>
                <a:gd name="T30" fmla="*/ 16 w 95"/>
                <a:gd name="T31" fmla="*/ 66 h 88"/>
                <a:gd name="T32" fmla="*/ 5 w 95"/>
                <a:gd name="T33" fmla="*/ 66 h 88"/>
                <a:gd name="T34" fmla="*/ 0 w 95"/>
                <a:gd name="T35" fmla="*/ 54 h 88"/>
                <a:gd name="T36" fmla="*/ 1 w 95"/>
                <a:gd name="T37" fmla="*/ 52 h 88"/>
                <a:gd name="T38" fmla="*/ 10 w 95"/>
                <a:gd name="T39" fmla="*/ 48 h 88"/>
                <a:gd name="T40" fmla="*/ 16 w 95"/>
                <a:gd name="T41" fmla="*/ 47 h 88"/>
                <a:gd name="T42" fmla="*/ 14 w 95"/>
                <a:gd name="T43" fmla="*/ 41 h 88"/>
                <a:gd name="T44" fmla="*/ 12 w 95"/>
                <a:gd name="T45" fmla="*/ 35 h 88"/>
                <a:gd name="T46" fmla="*/ 11 w 95"/>
                <a:gd name="T47" fmla="*/ 33 h 88"/>
                <a:gd name="T48" fmla="*/ 9 w 95"/>
                <a:gd name="T49" fmla="*/ 28 h 88"/>
                <a:gd name="T50" fmla="*/ 7 w 95"/>
                <a:gd name="T51" fmla="*/ 25 h 88"/>
                <a:gd name="T52" fmla="*/ 7 w 95"/>
                <a:gd name="T53" fmla="*/ 23 h 88"/>
                <a:gd name="T54" fmla="*/ 8 w 95"/>
                <a:gd name="T55" fmla="*/ 22 h 88"/>
                <a:gd name="T56" fmla="*/ 20 w 95"/>
                <a:gd name="T57" fmla="*/ 17 h 88"/>
                <a:gd name="T58" fmla="*/ 26 w 95"/>
                <a:gd name="T59" fmla="*/ 14 h 88"/>
                <a:gd name="T60" fmla="*/ 28 w 95"/>
                <a:gd name="T61" fmla="*/ 14 h 88"/>
                <a:gd name="T62" fmla="*/ 29 w 95"/>
                <a:gd name="T63" fmla="*/ 16 h 88"/>
                <a:gd name="T64" fmla="*/ 29 w 95"/>
                <a:gd name="T65" fmla="*/ 18 h 88"/>
                <a:gd name="T66" fmla="*/ 37 w 95"/>
                <a:gd name="T67" fmla="*/ 30 h 88"/>
                <a:gd name="T68" fmla="*/ 51 w 95"/>
                <a:gd name="T69" fmla="*/ 24 h 88"/>
                <a:gd name="T70" fmla="*/ 46 w 95"/>
                <a:gd name="T71" fmla="*/ 9 h 88"/>
                <a:gd name="T72" fmla="*/ 46 w 95"/>
                <a:gd name="T73" fmla="*/ 7 h 88"/>
                <a:gd name="T74" fmla="*/ 48 w 95"/>
                <a:gd name="T75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88">
                  <a:moveTo>
                    <a:pt x="48" y="5"/>
                  </a:moveTo>
                  <a:cubicBezTo>
                    <a:pt x="53" y="4"/>
                    <a:pt x="53" y="4"/>
                    <a:pt x="53" y="4"/>
                  </a:cubicBezTo>
                  <a:cubicBezTo>
                    <a:pt x="58" y="2"/>
                    <a:pt x="62" y="1"/>
                    <a:pt x="66" y="0"/>
                  </a:cubicBezTo>
                  <a:cubicBezTo>
                    <a:pt x="69" y="0"/>
                    <a:pt x="73" y="2"/>
                    <a:pt x="74" y="5"/>
                  </a:cubicBezTo>
                  <a:cubicBezTo>
                    <a:pt x="78" y="15"/>
                    <a:pt x="82" y="25"/>
                    <a:pt x="86" y="35"/>
                  </a:cubicBezTo>
                  <a:cubicBezTo>
                    <a:pt x="89" y="41"/>
                    <a:pt x="91" y="48"/>
                    <a:pt x="94" y="54"/>
                  </a:cubicBezTo>
                  <a:cubicBezTo>
                    <a:pt x="95" y="57"/>
                    <a:pt x="95" y="59"/>
                    <a:pt x="94" y="61"/>
                  </a:cubicBezTo>
                  <a:cubicBezTo>
                    <a:pt x="93" y="63"/>
                    <a:pt x="91" y="65"/>
                    <a:pt x="88" y="66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33" y="88"/>
                    <a:pt x="32" y="88"/>
                    <a:pt x="31" y="87"/>
                  </a:cubicBezTo>
                  <a:cubicBezTo>
                    <a:pt x="31" y="87"/>
                    <a:pt x="30" y="87"/>
                    <a:pt x="30" y="86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7" y="76"/>
                    <a:pt x="26" y="72"/>
                    <a:pt x="25" y="68"/>
                  </a:cubicBezTo>
                  <a:cubicBezTo>
                    <a:pt x="23" y="64"/>
                    <a:pt x="22" y="63"/>
                    <a:pt x="22" y="63"/>
                  </a:cubicBezTo>
                  <a:cubicBezTo>
                    <a:pt x="21" y="62"/>
                    <a:pt x="20" y="63"/>
                    <a:pt x="16" y="66"/>
                  </a:cubicBezTo>
                  <a:cubicBezTo>
                    <a:pt x="14" y="68"/>
                    <a:pt x="7" y="69"/>
                    <a:pt x="5" y="66"/>
                  </a:cubicBezTo>
                  <a:cubicBezTo>
                    <a:pt x="2" y="63"/>
                    <a:pt x="0" y="59"/>
                    <a:pt x="0" y="54"/>
                  </a:cubicBezTo>
                  <a:cubicBezTo>
                    <a:pt x="0" y="53"/>
                    <a:pt x="1" y="52"/>
                    <a:pt x="1" y="52"/>
                  </a:cubicBezTo>
                  <a:cubicBezTo>
                    <a:pt x="3" y="50"/>
                    <a:pt x="7" y="48"/>
                    <a:pt x="10" y="48"/>
                  </a:cubicBezTo>
                  <a:cubicBezTo>
                    <a:pt x="14" y="47"/>
                    <a:pt x="15" y="47"/>
                    <a:pt x="16" y="47"/>
                  </a:cubicBezTo>
                  <a:cubicBezTo>
                    <a:pt x="16" y="47"/>
                    <a:pt x="16" y="45"/>
                    <a:pt x="14" y="41"/>
                  </a:cubicBezTo>
                  <a:cubicBezTo>
                    <a:pt x="13" y="39"/>
                    <a:pt x="12" y="37"/>
                    <a:pt x="12" y="35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4"/>
                    <a:pt x="7" y="23"/>
                  </a:cubicBezTo>
                  <a:cubicBezTo>
                    <a:pt x="7" y="23"/>
                    <a:pt x="8" y="22"/>
                    <a:pt x="8" y="22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7" y="14"/>
                    <a:pt x="28" y="14"/>
                  </a:cubicBezTo>
                  <a:cubicBezTo>
                    <a:pt x="28" y="15"/>
                    <a:pt x="29" y="15"/>
                    <a:pt x="29" y="1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25"/>
                    <a:pt x="31" y="29"/>
                    <a:pt x="37" y="30"/>
                  </a:cubicBezTo>
                  <a:cubicBezTo>
                    <a:pt x="43" y="30"/>
                    <a:pt x="48" y="28"/>
                    <a:pt x="51" y="24"/>
                  </a:cubicBezTo>
                  <a:cubicBezTo>
                    <a:pt x="53" y="19"/>
                    <a:pt x="52" y="15"/>
                    <a:pt x="46" y="9"/>
                  </a:cubicBezTo>
                  <a:cubicBezTo>
                    <a:pt x="46" y="9"/>
                    <a:pt x="46" y="8"/>
                    <a:pt x="46" y="7"/>
                  </a:cubicBezTo>
                  <a:cubicBezTo>
                    <a:pt x="46" y="6"/>
                    <a:pt x="47" y="5"/>
                    <a:pt x="48" y="5"/>
                  </a:cubicBezTo>
                  <a:close/>
                </a:path>
              </a:pathLst>
            </a:custGeom>
            <a:noFill/>
            <a:ln w="7938" cap="flat">
              <a:solidFill>
                <a:srgbClr val="0080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9" name="Freeform 147">
              <a:extLst>
                <a:ext uri="{FF2B5EF4-FFF2-40B4-BE49-F238E27FC236}">
                  <a16:creationId xmlns:a16="http://schemas.microsoft.com/office/drawing/2014/main" id="{A58A9345-BA50-440D-8EC7-B6A5DC4F7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333" y="3483769"/>
              <a:ext cx="108347" cy="113109"/>
            </a:xfrm>
            <a:custGeom>
              <a:avLst/>
              <a:gdLst>
                <a:gd name="T0" fmla="*/ 88 w 90"/>
                <a:gd name="T1" fmla="*/ 65 h 95"/>
                <a:gd name="T2" fmla="*/ 81 w 90"/>
                <a:gd name="T3" fmla="*/ 67 h 95"/>
                <a:gd name="T4" fmla="*/ 68 w 90"/>
                <a:gd name="T5" fmla="*/ 71 h 95"/>
                <a:gd name="T6" fmla="*/ 64 w 90"/>
                <a:gd name="T7" fmla="*/ 74 h 95"/>
                <a:gd name="T8" fmla="*/ 67 w 90"/>
                <a:gd name="T9" fmla="*/ 78 h 95"/>
                <a:gd name="T10" fmla="*/ 68 w 90"/>
                <a:gd name="T11" fmla="*/ 91 h 95"/>
                <a:gd name="T12" fmla="*/ 56 w 90"/>
                <a:gd name="T13" fmla="*/ 95 h 95"/>
                <a:gd name="T14" fmla="*/ 50 w 90"/>
                <a:gd name="T15" fmla="*/ 85 h 95"/>
                <a:gd name="T16" fmla="*/ 49 w 90"/>
                <a:gd name="T17" fmla="*/ 80 h 95"/>
                <a:gd name="T18" fmla="*/ 44 w 90"/>
                <a:gd name="T19" fmla="*/ 81 h 95"/>
                <a:gd name="T20" fmla="*/ 32 w 90"/>
                <a:gd name="T21" fmla="*/ 86 h 95"/>
                <a:gd name="T22" fmla="*/ 27 w 90"/>
                <a:gd name="T23" fmla="*/ 88 h 95"/>
                <a:gd name="T24" fmla="*/ 23 w 90"/>
                <a:gd name="T25" fmla="*/ 87 h 95"/>
                <a:gd name="T26" fmla="*/ 16 w 90"/>
                <a:gd name="T27" fmla="*/ 70 h 95"/>
                <a:gd name="T28" fmla="*/ 16 w 90"/>
                <a:gd name="T29" fmla="*/ 68 h 95"/>
                <a:gd name="T30" fmla="*/ 18 w 90"/>
                <a:gd name="T31" fmla="*/ 67 h 95"/>
                <a:gd name="T32" fmla="*/ 19 w 90"/>
                <a:gd name="T33" fmla="*/ 67 h 95"/>
                <a:gd name="T34" fmla="*/ 31 w 90"/>
                <a:gd name="T35" fmla="*/ 58 h 95"/>
                <a:gd name="T36" fmla="*/ 25 w 90"/>
                <a:gd name="T37" fmla="*/ 45 h 95"/>
                <a:gd name="T38" fmla="*/ 11 w 90"/>
                <a:gd name="T39" fmla="*/ 49 h 95"/>
                <a:gd name="T40" fmla="*/ 8 w 90"/>
                <a:gd name="T41" fmla="*/ 50 h 95"/>
                <a:gd name="T42" fmla="*/ 7 w 90"/>
                <a:gd name="T43" fmla="*/ 48 h 95"/>
                <a:gd name="T44" fmla="*/ 6 w 90"/>
                <a:gd name="T45" fmla="*/ 44 h 95"/>
                <a:gd name="T46" fmla="*/ 1 w 90"/>
                <a:gd name="T47" fmla="*/ 26 h 95"/>
                <a:gd name="T48" fmla="*/ 2 w 90"/>
                <a:gd name="T49" fmla="*/ 23 h 95"/>
                <a:gd name="T50" fmla="*/ 10 w 90"/>
                <a:gd name="T51" fmla="*/ 20 h 95"/>
                <a:gd name="T52" fmla="*/ 50 w 90"/>
                <a:gd name="T53" fmla="*/ 4 h 95"/>
                <a:gd name="T54" fmla="*/ 51 w 90"/>
                <a:gd name="T55" fmla="*/ 4 h 95"/>
                <a:gd name="T56" fmla="*/ 56 w 90"/>
                <a:gd name="T57" fmla="*/ 2 h 95"/>
                <a:gd name="T58" fmla="*/ 67 w 90"/>
                <a:gd name="T59" fmla="*/ 7 h 95"/>
                <a:gd name="T60" fmla="*/ 84 w 90"/>
                <a:gd name="T61" fmla="*/ 48 h 95"/>
                <a:gd name="T62" fmla="*/ 89 w 90"/>
                <a:gd name="T63" fmla="*/ 62 h 95"/>
                <a:gd name="T64" fmla="*/ 89 w 90"/>
                <a:gd name="T65" fmla="*/ 64 h 95"/>
                <a:gd name="T66" fmla="*/ 88 w 90"/>
                <a:gd name="T67" fmla="*/ 6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5">
                  <a:moveTo>
                    <a:pt x="88" y="65"/>
                  </a:moveTo>
                  <a:cubicBezTo>
                    <a:pt x="86" y="66"/>
                    <a:pt x="83" y="67"/>
                    <a:pt x="81" y="67"/>
                  </a:cubicBezTo>
                  <a:cubicBezTo>
                    <a:pt x="77" y="69"/>
                    <a:pt x="72" y="70"/>
                    <a:pt x="68" y="71"/>
                  </a:cubicBezTo>
                  <a:cubicBezTo>
                    <a:pt x="65" y="72"/>
                    <a:pt x="64" y="73"/>
                    <a:pt x="64" y="74"/>
                  </a:cubicBezTo>
                  <a:cubicBezTo>
                    <a:pt x="64" y="74"/>
                    <a:pt x="64" y="75"/>
                    <a:pt x="67" y="78"/>
                  </a:cubicBezTo>
                  <a:cubicBezTo>
                    <a:pt x="68" y="81"/>
                    <a:pt x="71" y="88"/>
                    <a:pt x="68" y="91"/>
                  </a:cubicBezTo>
                  <a:cubicBezTo>
                    <a:pt x="65" y="93"/>
                    <a:pt x="60" y="95"/>
                    <a:pt x="56" y="95"/>
                  </a:cubicBezTo>
                  <a:cubicBezTo>
                    <a:pt x="52" y="95"/>
                    <a:pt x="50" y="88"/>
                    <a:pt x="50" y="85"/>
                  </a:cubicBezTo>
                  <a:cubicBezTo>
                    <a:pt x="49" y="81"/>
                    <a:pt x="49" y="80"/>
                    <a:pt x="49" y="80"/>
                  </a:cubicBezTo>
                  <a:cubicBezTo>
                    <a:pt x="49" y="80"/>
                    <a:pt x="48" y="80"/>
                    <a:pt x="44" y="81"/>
                  </a:cubicBezTo>
                  <a:cubicBezTo>
                    <a:pt x="40" y="82"/>
                    <a:pt x="36" y="84"/>
                    <a:pt x="32" y="86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5" y="89"/>
                    <a:pt x="24" y="88"/>
                    <a:pt x="23" y="87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69"/>
                    <a:pt x="16" y="68"/>
                  </a:cubicBezTo>
                  <a:cubicBezTo>
                    <a:pt x="16" y="68"/>
                    <a:pt x="17" y="67"/>
                    <a:pt x="1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7" y="65"/>
                    <a:pt x="31" y="64"/>
                    <a:pt x="31" y="58"/>
                  </a:cubicBezTo>
                  <a:cubicBezTo>
                    <a:pt x="32" y="54"/>
                    <a:pt x="31" y="48"/>
                    <a:pt x="25" y="45"/>
                  </a:cubicBezTo>
                  <a:cubicBezTo>
                    <a:pt x="21" y="42"/>
                    <a:pt x="16" y="43"/>
                    <a:pt x="11" y="49"/>
                  </a:cubicBezTo>
                  <a:cubicBezTo>
                    <a:pt x="10" y="50"/>
                    <a:pt x="9" y="50"/>
                    <a:pt x="8" y="50"/>
                  </a:cubicBezTo>
                  <a:cubicBezTo>
                    <a:pt x="8" y="49"/>
                    <a:pt x="7" y="49"/>
                    <a:pt x="7" y="48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1" y="24"/>
                    <a:pt x="2" y="23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3" y="3"/>
                    <a:pt x="55" y="3"/>
                    <a:pt x="56" y="2"/>
                  </a:cubicBezTo>
                  <a:cubicBezTo>
                    <a:pt x="61" y="0"/>
                    <a:pt x="65" y="2"/>
                    <a:pt x="67" y="7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3"/>
                    <a:pt x="90" y="64"/>
                    <a:pt x="89" y="64"/>
                  </a:cubicBezTo>
                  <a:cubicBezTo>
                    <a:pt x="89" y="65"/>
                    <a:pt x="88" y="65"/>
                    <a:pt x="88" y="65"/>
                  </a:cubicBezTo>
                  <a:close/>
                </a:path>
              </a:pathLst>
            </a:custGeom>
            <a:noFill/>
            <a:ln w="7938" cap="flat">
              <a:solidFill>
                <a:srgbClr val="0080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0" name="Freeform 148">
              <a:extLst>
                <a:ext uri="{FF2B5EF4-FFF2-40B4-BE49-F238E27FC236}">
                  <a16:creationId xmlns:a16="http://schemas.microsoft.com/office/drawing/2014/main" id="{908BF750-58B7-4179-A043-D7AD6ABBA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33" y="3513534"/>
              <a:ext cx="114300" cy="104775"/>
            </a:xfrm>
            <a:custGeom>
              <a:avLst/>
              <a:gdLst>
                <a:gd name="T0" fmla="*/ 66 w 95"/>
                <a:gd name="T1" fmla="*/ 72 h 88"/>
                <a:gd name="T2" fmla="*/ 65 w 95"/>
                <a:gd name="T3" fmla="*/ 69 h 88"/>
                <a:gd name="T4" fmla="*/ 59 w 95"/>
                <a:gd name="T5" fmla="*/ 58 h 88"/>
                <a:gd name="T6" fmla="*/ 45 w 95"/>
                <a:gd name="T7" fmla="*/ 63 h 88"/>
                <a:gd name="T8" fmla="*/ 48 w 95"/>
                <a:gd name="T9" fmla="*/ 79 h 88"/>
                <a:gd name="T10" fmla="*/ 48 w 95"/>
                <a:gd name="T11" fmla="*/ 81 h 88"/>
                <a:gd name="T12" fmla="*/ 46 w 95"/>
                <a:gd name="T13" fmla="*/ 83 h 88"/>
                <a:gd name="T14" fmla="*/ 41 w 95"/>
                <a:gd name="T15" fmla="*/ 84 h 88"/>
                <a:gd name="T16" fmla="*/ 27 w 95"/>
                <a:gd name="T17" fmla="*/ 87 h 88"/>
                <a:gd name="T18" fmla="*/ 21 w 95"/>
                <a:gd name="T19" fmla="*/ 83 h 88"/>
                <a:gd name="T20" fmla="*/ 1 w 95"/>
                <a:gd name="T21" fmla="*/ 33 h 88"/>
                <a:gd name="T22" fmla="*/ 1 w 95"/>
                <a:gd name="T23" fmla="*/ 26 h 88"/>
                <a:gd name="T24" fmla="*/ 6 w 95"/>
                <a:gd name="T25" fmla="*/ 21 h 88"/>
                <a:gd name="T26" fmla="*/ 46 w 95"/>
                <a:gd name="T27" fmla="*/ 6 h 88"/>
                <a:gd name="T28" fmla="*/ 61 w 95"/>
                <a:gd name="T29" fmla="*/ 0 h 88"/>
                <a:gd name="T30" fmla="*/ 63 w 95"/>
                <a:gd name="T31" fmla="*/ 0 h 88"/>
                <a:gd name="T32" fmla="*/ 64 w 95"/>
                <a:gd name="T33" fmla="*/ 2 h 88"/>
                <a:gd name="T34" fmla="*/ 66 w 95"/>
                <a:gd name="T35" fmla="*/ 8 h 88"/>
                <a:gd name="T36" fmla="*/ 70 w 95"/>
                <a:gd name="T37" fmla="*/ 20 h 88"/>
                <a:gd name="T38" fmla="*/ 73 w 95"/>
                <a:gd name="T39" fmla="*/ 25 h 88"/>
                <a:gd name="T40" fmla="*/ 78 w 95"/>
                <a:gd name="T41" fmla="*/ 22 h 88"/>
                <a:gd name="T42" fmla="*/ 90 w 95"/>
                <a:gd name="T43" fmla="*/ 21 h 88"/>
                <a:gd name="T44" fmla="*/ 94 w 95"/>
                <a:gd name="T45" fmla="*/ 33 h 88"/>
                <a:gd name="T46" fmla="*/ 86 w 95"/>
                <a:gd name="T47" fmla="*/ 40 h 88"/>
                <a:gd name="T48" fmla="*/ 79 w 95"/>
                <a:gd name="T49" fmla="*/ 41 h 88"/>
                <a:gd name="T50" fmla="*/ 81 w 95"/>
                <a:gd name="T51" fmla="*/ 48 h 88"/>
                <a:gd name="T52" fmla="*/ 85 w 95"/>
                <a:gd name="T53" fmla="*/ 58 h 88"/>
                <a:gd name="T54" fmla="*/ 87 w 95"/>
                <a:gd name="T55" fmla="*/ 63 h 88"/>
                <a:gd name="T56" fmla="*/ 86 w 95"/>
                <a:gd name="T57" fmla="*/ 66 h 88"/>
                <a:gd name="T58" fmla="*/ 69 w 95"/>
                <a:gd name="T59" fmla="*/ 74 h 88"/>
                <a:gd name="T60" fmla="*/ 67 w 95"/>
                <a:gd name="T61" fmla="*/ 73 h 88"/>
                <a:gd name="T62" fmla="*/ 66 w 95"/>
                <a:gd name="T63" fmla="*/ 7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88">
                  <a:moveTo>
                    <a:pt x="66" y="72"/>
                  </a:moveTo>
                  <a:cubicBezTo>
                    <a:pt x="65" y="69"/>
                    <a:pt x="65" y="69"/>
                    <a:pt x="65" y="69"/>
                  </a:cubicBezTo>
                  <a:cubicBezTo>
                    <a:pt x="65" y="63"/>
                    <a:pt x="64" y="59"/>
                    <a:pt x="59" y="58"/>
                  </a:cubicBezTo>
                  <a:cubicBezTo>
                    <a:pt x="54" y="57"/>
                    <a:pt x="47" y="59"/>
                    <a:pt x="45" y="63"/>
                  </a:cubicBezTo>
                  <a:cubicBezTo>
                    <a:pt x="41" y="68"/>
                    <a:pt x="42" y="72"/>
                    <a:pt x="48" y="79"/>
                  </a:cubicBezTo>
                  <a:cubicBezTo>
                    <a:pt x="48" y="79"/>
                    <a:pt x="48" y="80"/>
                    <a:pt x="48" y="81"/>
                  </a:cubicBezTo>
                  <a:cubicBezTo>
                    <a:pt x="48" y="82"/>
                    <a:pt x="47" y="82"/>
                    <a:pt x="46" y="83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36" y="85"/>
                    <a:pt x="32" y="86"/>
                    <a:pt x="27" y="87"/>
                  </a:cubicBezTo>
                  <a:cubicBezTo>
                    <a:pt x="24" y="88"/>
                    <a:pt x="21" y="85"/>
                    <a:pt x="21" y="83"/>
                  </a:cubicBezTo>
                  <a:cubicBezTo>
                    <a:pt x="14" y="67"/>
                    <a:pt x="8" y="50"/>
                    <a:pt x="1" y="33"/>
                  </a:cubicBezTo>
                  <a:cubicBezTo>
                    <a:pt x="0" y="31"/>
                    <a:pt x="0" y="28"/>
                    <a:pt x="1" y="26"/>
                  </a:cubicBezTo>
                  <a:cubicBezTo>
                    <a:pt x="2" y="24"/>
                    <a:pt x="4" y="23"/>
                    <a:pt x="6" y="21"/>
                  </a:cubicBezTo>
                  <a:cubicBezTo>
                    <a:pt x="20" y="16"/>
                    <a:pt x="33" y="11"/>
                    <a:pt x="46" y="6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2" y="0"/>
                    <a:pt x="63" y="0"/>
                    <a:pt x="63" y="0"/>
                  </a:cubicBezTo>
                  <a:cubicBezTo>
                    <a:pt x="64" y="1"/>
                    <a:pt x="64" y="1"/>
                    <a:pt x="64" y="2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7" y="12"/>
                    <a:pt x="69" y="16"/>
                    <a:pt x="70" y="20"/>
                  </a:cubicBezTo>
                  <a:cubicBezTo>
                    <a:pt x="71" y="24"/>
                    <a:pt x="72" y="25"/>
                    <a:pt x="73" y="25"/>
                  </a:cubicBezTo>
                  <a:cubicBezTo>
                    <a:pt x="73" y="25"/>
                    <a:pt x="75" y="25"/>
                    <a:pt x="78" y="22"/>
                  </a:cubicBezTo>
                  <a:cubicBezTo>
                    <a:pt x="81" y="20"/>
                    <a:pt x="87" y="19"/>
                    <a:pt x="90" y="21"/>
                  </a:cubicBezTo>
                  <a:cubicBezTo>
                    <a:pt x="93" y="24"/>
                    <a:pt x="94" y="29"/>
                    <a:pt x="94" y="33"/>
                  </a:cubicBezTo>
                  <a:cubicBezTo>
                    <a:pt x="95" y="36"/>
                    <a:pt x="89" y="39"/>
                    <a:pt x="86" y="40"/>
                  </a:cubicBezTo>
                  <a:cubicBezTo>
                    <a:pt x="84" y="40"/>
                    <a:pt x="79" y="40"/>
                    <a:pt x="79" y="41"/>
                  </a:cubicBezTo>
                  <a:cubicBezTo>
                    <a:pt x="79" y="42"/>
                    <a:pt x="80" y="46"/>
                    <a:pt x="81" y="4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8" y="64"/>
                    <a:pt x="87" y="65"/>
                    <a:pt x="86" y="66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8" y="74"/>
                    <a:pt x="67" y="74"/>
                    <a:pt x="67" y="73"/>
                  </a:cubicBezTo>
                  <a:cubicBezTo>
                    <a:pt x="66" y="73"/>
                    <a:pt x="66" y="72"/>
                    <a:pt x="66" y="72"/>
                  </a:cubicBezTo>
                  <a:close/>
                </a:path>
              </a:pathLst>
            </a:custGeom>
            <a:noFill/>
            <a:ln w="7938" cap="flat">
              <a:solidFill>
                <a:srgbClr val="0080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61" name="Группа 98">
            <a:extLst>
              <a:ext uri="{FF2B5EF4-FFF2-40B4-BE49-F238E27FC236}">
                <a16:creationId xmlns:a16="http://schemas.microsoft.com/office/drawing/2014/main" id="{AAC6288F-AB73-4C2D-A2AB-DB711B786C9B}"/>
              </a:ext>
            </a:extLst>
          </p:cNvPr>
          <p:cNvGrpSpPr/>
          <p:nvPr/>
        </p:nvGrpSpPr>
        <p:grpSpPr>
          <a:xfrm>
            <a:off x="11609232" y="7431095"/>
            <a:ext cx="390899" cy="336036"/>
            <a:chOff x="6031664" y="4479131"/>
            <a:chExt cx="203597" cy="175022"/>
          </a:xfrm>
        </p:grpSpPr>
        <p:grpSp>
          <p:nvGrpSpPr>
            <p:cNvPr id="62" name="Группа 99">
              <a:extLst>
                <a:ext uri="{FF2B5EF4-FFF2-40B4-BE49-F238E27FC236}">
                  <a16:creationId xmlns:a16="http://schemas.microsoft.com/office/drawing/2014/main" id="{A72A87B8-A2EE-4322-819D-ABD41D8342E3}"/>
                </a:ext>
              </a:extLst>
            </p:cNvPr>
            <p:cNvGrpSpPr/>
            <p:nvPr/>
          </p:nvGrpSpPr>
          <p:grpSpPr>
            <a:xfrm>
              <a:off x="6031664" y="4479131"/>
              <a:ext cx="203597" cy="175022"/>
              <a:chOff x="6031664" y="4479131"/>
              <a:chExt cx="203597" cy="175022"/>
            </a:xfrm>
          </p:grpSpPr>
          <p:sp>
            <p:nvSpPr>
              <p:cNvPr id="64" name="Freeform 139">
                <a:extLst>
                  <a:ext uri="{FF2B5EF4-FFF2-40B4-BE49-F238E27FC236}">
                    <a16:creationId xmlns:a16="http://schemas.microsoft.com/office/drawing/2014/main" id="{B01E3B3B-B84F-4108-AD8A-764048654E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1664" y="4479131"/>
                <a:ext cx="203597" cy="175022"/>
              </a:xfrm>
              <a:custGeom>
                <a:avLst/>
                <a:gdLst>
                  <a:gd name="T0" fmla="*/ 127 w 170"/>
                  <a:gd name="T1" fmla="*/ 140 h 146"/>
                  <a:gd name="T2" fmla="*/ 124 w 170"/>
                  <a:gd name="T3" fmla="*/ 137 h 146"/>
                  <a:gd name="T4" fmla="*/ 127 w 170"/>
                  <a:gd name="T5" fmla="*/ 134 h 146"/>
                  <a:gd name="T6" fmla="*/ 130 w 170"/>
                  <a:gd name="T7" fmla="*/ 137 h 146"/>
                  <a:gd name="T8" fmla="*/ 127 w 170"/>
                  <a:gd name="T9" fmla="*/ 140 h 146"/>
                  <a:gd name="T10" fmla="*/ 85 w 170"/>
                  <a:gd name="T11" fmla="*/ 41 h 146"/>
                  <a:gd name="T12" fmla="*/ 79 w 170"/>
                  <a:gd name="T13" fmla="*/ 38 h 146"/>
                  <a:gd name="T14" fmla="*/ 85 w 170"/>
                  <a:gd name="T15" fmla="*/ 35 h 146"/>
                  <a:gd name="T16" fmla="*/ 90 w 170"/>
                  <a:gd name="T17" fmla="*/ 38 h 146"/>
                  <a:gd name="T18" fmla="*/ 85 w 170"/>
                  <a:gd name="T19" fmla="*/ 41 h 146"/>
                  <a:gd name="T20" fmla="*/ 167 w 170"/>
                  <a:gd name="T21" fmla="*/ 44 h 146"/>
                  <a:gd name="T22" fmla="*/ 164 w 170"/>
                  <a:gd name="T23" fmla="*/ 47 h 146"/>
                  <a:gd name="T24" fmla="*/ 164 w 170"/>
                  <a:gd name="T25" fmla="*/ 48 h 146"/>
                  <a:gd name="T26" fmla="*/ 130 w 170"/>
                  <a:gd name="T27" fmla="*/ 62 h 146"/>
                  <a:gd name="T28" fmla="*/ 130 w 170"/>
                  <a:gd name="T29" fmla="*/ 57 h 146"/>
                  <a:gd name="T30" fmla="*/ 168 w 170"/>
                  <a:gd name="T31" fmla="*/ 41 h 146"/>
                  <a:gd name="T32" fmla="*/ 170 w 170"/>
                  <a:gd name="T33" fmla="*/ 38 h 146"/>
                  <a:gd name="T34" fmla="*/ 168 w 170"/>
                  <a:gd name="T35" fmla="*/ 35 h 146"/>
                  <a:gd name="T36" fmla="*/ 86 w 170"/>
                  <a:gd name="T37" fmla="*/ 0 h 146"/>
                  <a:gd name="T38" fmla="*/ 84 w 170"/>
                  <a:gd name="T39" fmla="*/ 0 h 146"/>
                  <a:gd name="T40" fmla="*/ 1 w 170"/>
                  <a:gd name="T41" fmla="*/ 35 h 146"/>
                  <a:gd name="T42" fmla="*/ 0 w 170"/>
                  <a:gd name="T43" fmla="*/ 38 h 146"/>
                  <a:gd name="T44" fmla="*/ 1 w 170"/>
                  <a:gd name="T45" fmla="*/ 41 h 146"/>
                  <a:gd name="T46" fmla="*/ 84 w 170"/>
                  <a:gd name="T47" fmla="*/ 76 h 146"/>
                  <a:gd name="T48" fmla="*/ 85 w 170"/>
                  <a:gd name="T49" fmla="*/ 76 h 146"/>
                  <a:gd name="T50" fmla="*/ 86 w 170"/>
                  <a:gd name="T51" fmla="*/ 76 h 146"/>
                  <a:gd name="T52" fmla="*/ 115 w 170"/>
                  <a:gd name="T53" fmla="*/ 63 h 146"/>
                  <a:gd name="T54" fmla="*/ 117 w 170"/>
                  <a:gd name="T55" fmla="*/ 59 h 146"/>
                  <a:gd name="T56" fmla="*/ 113 w 170"/>
                  <a:gd name="T57" fmla="*/ 58 h 146"/>
                  <a:gd name="T58" fmla="*/ 85 w 170"/>
                  <a:gd name="T59" fmla="*/ 70 h 146"/>
                  <a:gd name="T60" fmla="*/ 10 w 170"/>
                  <a:gd name="T61" fmla="*/ 38 h 146"/>
                  <a:gd name="T62" fmla="*/ 85 w 170"/>
                  <a:gd name="T63" fmla="*/ 6 h 146"/>
                  <a:gd name="T64" fmla="*/ 159 w 170"/>
                  <a:gd name="T65" fmla="*/ 38 h 146"/>
                  <a:gd name="T66" fmla="*/ 127 w 170"/>
                  <a:gd name="T67" fmla="*/ 52 h 146"/>
                  <a:gd name="T68" fmla="*/ 96 w 170"/>
                  <a:gd name="T69" fmla="*/ 40 h 146"/>
                  <a:gd name="T70" fmla="*/ 96 w 170"/>
                  <a:gd name="T71" fmla="*/ 38 h 146"/>
                  <a:gd name="T72" fmla="*/ 85 w 170"/>
                  <a:gd name="T73" fmla="*/ 29 h 146"/>
                  <a:gd name="T74" fmla="*/ 73 w 170"/>
                  <a:gd name="T75" fmla="*/ 38 h 146"/>
                  <a:gd name="T76" fmla="*/ 85 w 170"/>
                  <a:gd name="T77" fmla="*/ 47 h 146"/>
                  <a:gd name="T78" fmla="*/ 92 w 170"/>
                  <a:gd name="T79" fmla="*/ 45 h 146"/>
                  <a:gd name="T80" fmla="*/ 124 w 170"/>
                  <a:gd name="T81" fmla="*/ 57 h 146"/>
                  <a:gd name="T82" fmla="*/ 124 w 170"/>
                  <a:gd name="T83" fmla="*/ 129 h 146"/>
                  <a:gd name="T84" fmla="*/ 119 w 170"/>
                  <a:gd name="T85" fmla="*/ 137 h 146"/>
                  <a:gd name="T86" fmla="*/ 127 w 170"/>
                  <a:gd name="T87" fmla="*/ 146 h 146"/>
                  <a:gd name="T88" fmla="*/ 136 w 170"/>
                  <a:gd name="T89" fmla="*/ 137 h 146"/>
                  <a:gd name="T90" fmla="*/ 130 w 170"/>
                  <a:gd name="T91" fmla="*/ 129 h 146"/>
                  <a:gd name="T92" fmla="*/ 130 w 170"/>
                  <a:gd name="T93" fmla="*/ 113 h 146"/>
                  <a:gd name="T94" fmla="*/ 141 w 170"/>
                  <a:gd name="T95" fmla="*/ 97 h 146"/>
                  <a:gd name="T96" fmla="*/ 141 w 170"/>
                  <a:gd name="T97" fmla="*/ 96 h 146"/>
                  <a:gd name="T98" fmla="*/ 141 w 170"/>
                  <a:gd name="T99" fmla="*/ 76 h 146"/>
                  <a:gd name="T100" fmla="*/ 138 w 170"/>
                  <a:gd name="T101" fmla="*/ 73 h 146"/>
                  <a:gd name="T102" fmla="*/ 136 w 170"/>
                  <a:gd name="T103" fmla="*/ 76 h 146"/>
                  <a:gd name="T104" fmla="*/ 136 w 170"/>
                  <a:gd name="T105" fmla="*/ 96 h 146"/>
                  <a:gd name="T106" fmla="*/ 130 w 170"/>
                  <a:gd name="T107" fmla="*/ 105 h 146"/>
                  <a:gd name="T108" fmla="*/ 130 w 170"/>
                  <a:gd name="T109" fmla="*/ 68 h 146"/>
                  <a:gd name="T110" fmla="*/ 168 w 170"/>
                  <a:gd name="T111" fmla="*/ 52 h 146"/>
                  <a:gd name="T112" fmla="*/ 170 w 170"/>
                  <a:gd name="T113" fmla="*/ 50 h 146"/>
                  <a:gd name="T114" fmla="*/ 170 w 170"/>
                  <a:gd name="T115" fmla="*/ 47 h 146"/>
                  <a:gd name="T116" fmla="*/ 167 w 170"/>
                  <a:gd name="T117" fmla="*/ 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0" h="146">
                    <a:moveTo>
                      <a:pt x="127" y="140"/>
                    </a:moveTo>
                    <a:cubicBezTo>
                      <a:pt x="126" y="140"/>
                      <a:pt x="124" y="139"/>
                      <a:pt x="124" y="137"/>
                    </a:cubicBezTo>
                    <a:cubicBezTo>
                      <a:pt x="124" y="136"/>
                      <a:pt x="126" y="134"/>
                      <a:pt x="127" y="134"/>
                    </a:cubicBezTo>
                    <a:cubicBezTo>
                      <a:pt x="129" y="134"/>
                      <a:pt x="130" y="136"/>
                      <a:pt x="130" y="137"/>
                    </a:cubicBezTo>
                    <a:cubicBezTo>
                      <a:pt x="130" y="139"/>
                      <a:pt x="129" y="140"/>
                      <a:pt x="127" y="140"/>
                    </a:cubicBezTo>
                    <a:moveTo>
                      <a:pt x="85" y="41"/>
                    </a:moveTo>
                    <a:cubicBezTo>
                      <a:pt x="81" y="41"/>
                      <a:pt x="79" y="39"/>
                      <a:pt x="79" y="38"/>
                    </a:cubicBezTo>
                    <a:cubicBezTo>
                      <a:pt x="79" y="37"/>
                      <a:pt x="81" y="35"/>
                      <a:pt x="85" y="35"/>
                    </a:cubicBezTo>
                    <a:cubicBezTo>
                      <a:pt x="88" y="35"/>
                      <a:pt x="90" y="37"/>
                      <a:pt x="90" y="38"/>
                    </a:cubicBezTo>
                    <a:cubicBezTo>
                      <a:pt x="90" y="39"/>
                      <a:pt x="88" y="41"/>
                      <a:pt x="85" y="41"/>
                    </a:cubicBezTo>
                    <a:moveTo>
                      <a:pt x="167" y="44"/>
                    </a:moveTo>
                    <a:cubicBezTo>
                      <a:pt x="165" y="44"/>
                      <a:pt x="164" y="45"/>
                      <a:pt x="164" y="47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30" y="62"/>
                      <a:pt x="130" y="62"/>
                      <a:pt x="130" y="62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68" y="41"/>
                      <a:pt x="168" y="41"/>
                      <a:pt x="168" y="41"/>
                    </a:cubicBezTo>
                    <a:cubicBezTo>
                      <a:pt x="169" y="40"/>
                      <a:pt x="170" y="39"/>
                      <a:pt x="170" y="38"/>
                    </a:cubicBezTo>
                    <a:cubicBezTo>
                      <a:pt x="170" y="37"/>
                      <a:pt x="169" y="36"/>
                      <a:pt x="168" y="35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5" y="0"/>
                      <a:pt x="84" y="0"/>
                      <a:pt x="84" y="0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6"/>
                      <a:pt x="0" y="37"/>
                      <a:pt x="0" y="38"/>
                    </a:cubicBezTo>
                    <a:cubicBezTo>
                      <a:pt x="0" y="39"/>
                      <a:pt x="0" y="40"/>
                      <a:pt x="1" y="41"/>
                    </a:cubicBezTo>
                    <a:cubicBezTo>
                      <a:pt x="84" y="76"/>
                      <a:pt x="84" y="76"/>
                      <a:pt x="84" y="76"/>
                    </a:cubicBezTo>
                    <a:cubicBezTo>
                      <a:pt x="84" y="76"/>
                      <a:pt x="84" y="76"/>
                      <a:pt x="85" y="76"/>
                    </a:cubicBezTo>
                    <a:cubicBezTo>
                      <a:pt x="85" y="76"/>
                      <a:pt x="85" y="76"/>
                      <a:pt x="86" y="76"/>
                    </a:cubicBezTo>
                    <a:cubicBezTo>
                      <a:pt x="115" y="63"/>
                      <a:pt x="115" y="63"/>
                      <a:pt x="115" y="63"/>
                    </a:cubicBezTo>
                    <a:cubicBezTo>
                      <a:pt x="117" y="62"/>
                      <a:pt x="118" y="61"/>
                      <a:pt x="117" y="59"/>
                    </a:cubicBezTo>
                    <a:cubicBezTo>
                      <a:pt x="116" y="58"/>
                      <a:pt x="115" y="57"/>
                      <a:pt x="113" y="58"/>
                    </a:cubicBezTo>
                    <a:cubicBezTo>
                      <a:pt x="85" y="70"/>
                      <a:pt x="85" y="70"/>
                      <a:pt x="85" y="70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159" y="38"/>
                      <a:pt x="159" y="38"/>
                      <a:pt x="159" y="38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96" y="39"/>
                      <a:pt x="96" y="39"/>
                      <a:pt x="96" y="38"/>
                    </a:cubicBezTo>
                    <a:cubicBezTo>
                      <a:pt x="96" y="33"/>
                      <a:pt x="91" y="29"/>
                      <a:pt x="85" y="29"/>
                    </a:cubicBezTo>
                    <a:cubicBezTo>
                      <a:pt x="78" y="29"/>
                      <a:pt x="73" y="33"/>
                      <a:pt x="73" y="38"/>
                    </a:cubicBezTo>
                    <a:cubicBezTo>
                      <a:pt x="73" y="43"/>
                      <a:pt x="78" y="47"/>
                      <a:pt x="85" y="47"/>
                    </a:cubicBezTo>
                    <a:cubicBezTo>
                      <a:pt x="87" y="47"/>
                      <a:pt x="90" y="46"/>
                      <a:pt x="92" y="45"/>
                    </a:cubicBezTo>
                    <a:cubicBezTo>
                      <a:pt x="124" y="57"/>
                      <a:pt x="124" y="57"/>
                      <a:pt x="124" y="57"/>
                    </a:cubicBezTo>
                    <a:cubicBezTo>
                      <a:pt x="124" y="129"/>
                      <a:pt x="124" y="129"/>
                      <a:pt x="124" y="129"/>
                    </a:cubicBezTo>
                    <a:cubicBezTo>
                      <a:pt x="121" y="130"/>
                      <a:pt x="119" y="134"/>
                      <a:pt x="119" y="137"/>
                    </a:cubicBezTo>
                    <a:cubicBezTo>
                      <a:pt x="119" y="142"/>
                      <a:pt x="122" y="146"/>
                      <a:pt x="127" y="146"/>
                    </a:cubicBezTo>
                    <a:cubicBezTo>
                      <a:pt x="132" y="146"/>
                      <a:pt x="136" y="142"/>
                      <a:pt x="136" y="137"/>
                    </a:cubicBezTo>
                    <a:cubicBezTo>
                      <a:pt x="136" y="134"/>
                      <a:pt x="133" y="130"/>
                      <a:pt x="130" y="129"/>
                    </a:cubicBezTo>
                    <a:cubicBezTo>
                      <a:pt x="130" y="113"/>
                      <a:pt x="130" y="113"/>
                      <a:pt x="130" y="113"/>
                    </a:cubicBezTo>
                    <a:cubicBezTo>
                      <a:pt x="138" y="106"/>
                      <a:pt x="141" y="98"/>
                      <a:pt x="141" y="97"/>
                    </a:cubicBezTo>
                    <a:cubicBezTo>
                      <a:pt x="141" y="97"/>
                      <a:pt x="141" y="97"/>
                      <a:pt x="141" y="96"/>
                    </a:cubicBezTo>
                    <a:cubicBezTo>
                      <a:pt x="141" y="76"/>
                      <a:pt x="141" y="76"/>
                      <a:pt x="141" y="76"/>
                    </a:cubicBezTo>
                    <a:cubicBezTo>
                      <a:pt x="141" y="74"/>
                      <a:pt x="140" y="73"/>
                      <a:pt x="138" y="73"/>
                    </a:cubicBezTo>
                    <a:cubicBezTo>
                      <a:pt x="137" y="73"/>
                      <a:pt x="136" y="74"/>
                      <a:pt x="136" y="76"/>
                    </a:cubicBezTo>
                    <a:cubicBezTo>
                      <a:pt x="136" y="96"/>
                      <a:pt x="136" y="96"/>
                      <a:pt x="136" y="96"/>
                    </a:cubicBezTo>
                    <a:cubicBezTo>
                      <a:pt x="135" y="97"/>
                      <a:pt x="133" y="101"/>
                      <a:pt x="130" y="105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68" y="52"/>
                      <a:pt x="168" y="52"/>
                      <a:pt x="168" y="52"/>
                    </a:cubicBezTo>
                    <a:cubicBezTo>
                      <a:pt x="169" y="52"/>
                      <a:pt x="170" y="51"/>
                      <a:pt x="170" y="50"/>
                    </a:cubicBezTo>
                    <a:cubicBezTo>
                      <a:pt x="170" y="47"/>
                      <a:pt x="170" y="47"/>
                      <a:pt x="170" y="47"/>
                    </a:cubicBezTo>
                    <a:cubicBezTo>
                      <a:pt x="170" y="45"/>
                      <a:pt x="168" y="44"/>
                      <a:pt x="167" y="44"/>
                    </a:cubicBezTo>
                  </a:path>
                </a:pathLst>
              </a:custGeom>
              <a:solidFill>
                <a:srgbClr val="008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solidFill>
                    <a:srgbClr val="E6E6E6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65" name="Freeform 137">
                <a:extLst>
                  <a:ext uri="{FF2B5EF4-FFF2-40B4-BE49-F238E27FC236}">
                    <a16:creationId xmlns:a16="http://schemas.microsoft.com/office/drawing/2014/main" id="{0630F959-E333-4812-8B0C-600AFB700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002" y="4566046"/>
                <a:ext cx="109538" cy="67866"/>
              </a:xfrm>
              <a:custGeom>
                <a:avLst/>
                <a:gdLst>
                  <a:gd name="T0" fmla="*/ 90 w 91"/>
                  <a:gd name="T1" fmla="*/ 45 h 56"/>
                  <a:gd name="T2" fmla="*/ 87 w 91"/>
                  <a:gd name="T3" fmla="*/ 43 h 56"/>
                  <a:gd name="T4" fmla="*/ 59 w 91"/>
                  <a:gd name="T5" fmla="*/ 50 h 56"/>
                  <a:gd name="T6" fmla="*/ 59 w 91"/>
                  <a:gd name="T7" fmla="*/ 23 h 56"/>
                  <a:gd name="T8" fmla="*/ 57 w 91"/>
                  <a:gd name="T9" fmla="*/ 21 h 56"/>
                  <a:gd name="T10" fmla="*/ 54 w 91"/>
                  <a:gd name="T11" fmla="*/ 23 h 56"/>
                  <a:gd name="T12" fmla="*/ 54 w 91"/>
                  <a:gd name="T13" fmla="*/ 50 h 56"/>
                  <a:gd name="T14" fmla="*/ 6 w 91"/>
                  <a:gd name="T15" fmla="*/ 23 h 56"/>
                  <a:gd name="T16" fmla="*/ 6 w 91"/>
                  <a:gd name="T17" fmla="*/ 3 h 56"/>
                  <a:gd name="T18" fmla="*/ 3 w 91"/>
                  <a:gd name="T19" fmla="*/ 0 h 56"/>
                  <a:gd name="T20" fmla="*/ 0 w 91"/>
                  <a:gd name="T21" fmla="*/ 3 h 56"/>
                  <a:gd name="T22" fmla="*/ 0 w 91"/>
                  <a:gd name="T23" fmla="*/ 23 h 56"/>
                  <a:gd name="T24" fmla="*/ 0 w 91"/>
                  <a:gd name="T25" fmla="*/ 25 h 56"/>
                  <a:gd name="T26" fmla="*/ 57 w 91"/>
                  <a:gd name="T27" fmla="*/ 56 h 56"/>
                  <a:gd name="T28" fmla="*/ 89 w 91"/>
                  <a:gd name="T29" fmla="*/ 48 h 56"/>
                  <a:gd name="T30" fmla="*/ 90 w 91"/>
                  <a:gd name="T31" fmla="*/ 4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1" h="56">
                    <a:moveTo>
                      <a:pt x="90" y="45"/>
                    </a:moveTo>
                    <a:cubicBezTo>
                      <a:pt x="90" y="43"/>
                      <a:pt x="88" y="43"/>
                      <a:pt x="87" y="43"/>
                    </a:cubicBezTo>
                    <a:cubicBezTo>
                      <a:pt x="81" y="46"/>
                      <a:pt x="72" y="49"/>
                      <a:pt x="59" y="50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2"/>
                      <a:pt x="58" y="21"/>
                      <a:pt x="57" y="21"/>
                    </a:cubicBezTo>
                    <a:cubicBezTo>
                      <a:pt x="55" y="21"/>
                      <a:pt x="54" y="22"/>
                      <a:pt x="54" y="23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19" y="48"/>
                      <a:pt x="7" y="26"/>
                      <a:pt x="6" y="2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6"/>
                      <a:pt x="13" y="56"/>
                      <a:pt x="57" y="56"/>
                    </a:cubicBezTo>
                    <a:cubicBezTo>
                      <a:pt x="72" y="56"/>
                      <a:pt x="83" y="52"/>
                      <a:pt x="89" y="48"/>
                    </a:cubicBezTo>
                    <a:cubicBezTo>
                      <a:pt x="90" y="48"/>
                      <a:pt x="91" y="46"/>
                      <a:pt x="90" y="45"/>
                    </a:cubicBezTo>
                  </a:path>
                </a:pathLst>
              </a:custGeom>
              <a:solidFill>
                <a:srgbClr val="008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200">
                  <a:solidFill>
                    <a:srgbClr val="E6E6E6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  <p:sp>
          <p:nvSpPr>
            <p:cNvPr id="63" name="Freeform 136">
              <a:extLst>
                <a:ext uri="{FF2B5EF4-FFF2-40B4-BE49-F238E27FC236}">
                  <a16:creationId xmlns:a16="http://schemas.microsoft.com/office/drawing/2014/main" id="{988F2075-3D83-4172-B453-0C2CC1FB0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664" y="4531518"/>
              <a:ext cx="142875" cy="52387"/>
            </a:xfrm>
            <a:custGeom>
              <a:avLst/>
              <a:gdLst>
                <a:gd name="T0" fmla="*/ 85 w 119"/>
                <a:gd name="T1" fmla="*/ 44 h 44"/>
                <a:gd name="T2" fmla="*/ 86 w 119"/>
                <a:gd name="T3" fmla="*/ 43 h 44"/>
                <a:gd name="T4" fmla="*/ 117 w 119"/>
                <a:gd name="T5" fmla="*/ 30 h 44"/>
                <a:gd name="T6" fmla="*/ 118 w 119"/>
                <a:gd name="T7" fmla="*/ 26 h 44"/>
                <a:gd name="T8" fmla="*/ 115 w 119"/>
                <a:gd name="T9" fmla="*/ 25 h 44"/>
                <a:gd name="T10" fmla="*/ 85 w 119"/>
                <a:gd name="T11" fmla="*/ 38 h 44"/>
                <a:gd name="T12" fmla="*/ 5 w 119"/>
                <a:gd name="T13" fmla="*/ 4 h 44"/>
                <a:gd name="T14" fmla="*/ 5 w 119"/>
                <a:gd name="T15" fmla="*/ 3 h 44"/>
                <a:gd name="T16" fmla="*/ 2 w 119"/>
                <a:gd name="T17" fmla="*/ 0 h 44"/>
                <a:gd name="T18" fmla="*/ 0 w 119"/>
                <a:gd name="T19" fmla="*/ 3 h 44"/>
                <a:gd name="T20" fmla="*/ 0 w 119"/>
                <a:gd name="T21" fmla="*/ 6 h 44"/>
                <a:gd name="T22" fmla="*/ 1 w 119"/>
                <a:gd name="T23" fmla="*/ 8 h 44"/>
                <a:gd name="T24" fmla="*/ 84 w 119"/>
                <a:gd name="T25" fmla="*/ 43 h 44"/>
                <a:gd name="T26" fmla="*/ 85 w 119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44">
                  <a:moveTo>
                    <a:pt x="85" y="44"/>
                  </a:moveTo>
                  <a:cubicBezTo>
                    <a:pt x="85" y="44"/>
                    <a:pt x="85" y="44"/>
                    <a:pt x="86" y="43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8" y="30"/>
                    <a:pt x="119" y="28"/>
                    <a:pt x="118" y="26"/>
                  </a:cubicBezTo>
                  <a:cubicBezTo>
                    <a:pt x="118" y="25"/>
                    <a:pt x="116" y="24"/>
                    <a:pt x="115" y="25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4" y="44"/>
                    <a:pt x="84" y="44"/>
                    <a:pt x="85" y="44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solidFill>
                  <a:srgbClr val="E6E6E6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66" name="Freeform 134">
            <a:extLst>
              <a:ext uri="{FF2B5EF4-FFF2-40B4-BE49-F238E27FC236}">
                <a16:creationId xmlns:a16="http://schemas.microsoft.com/office/drawing/2014/main" id="{1C7F8E04-F2FD-4F00-98F3-BBE433A21AFE}"/>
              </a:ext>
            </a:extLst>
          </p:cNvPr>
          <p:cNvSpPr>
            <a:spLocks/>
          </p:cNvSpPr>
          <p:nvPr/>
        </p:nvSpPr>
        <p:spPr bwMode="auto">
          <a:xfrm>
            <a:off x="6067380" y="7792324"/>
            <a:ext cx="429761" cy="429761"/>
          </a:xfrm>
          <a:custGeom>
            <a:avLst/>
            <a:gdLst>
              <a:gd name="T0" fmla="*/ 161 w 188"/>
              <a:gd name="T1" fmla="*/ 102 h 187"/>
              <a:gd name="T2" fmla="*/ 170 w 188"/>
              <a:gd name="T3" fmla="*/ 67 h 187"/>
              <a:gd name="T4" fmla="*/ 140 w 188"/>
              <a:gd name="T5" fmla="*/ 18 h 187"/>
              <a:gd name="T6" fmla="*/ 124 w 188"/>
              <a:gd name="T7" fmla="*/ 18 h 187"/>
              <a:gd name="T8" fmla="*/ 121 w 188"/>
              <a:gd name="T9" fmla="*/ 12 h 187"/>
              <a:gd name="T10" fmla="*/ 94 w 188"/>
              <a:gd name="T11" fmla="*/ 0 h 187"/>
              <a:gd name="T12" fmla="*/ 67 w 188"/>
              <a:gd name="T13" fmla="*/ 12 h 187"/>
              <a:gd name="T14" fmla="*/ 64 w 188"/>
              <a:gd name="T15" fmla="*/ 18 h 187"/>
              <a:gd name="T16" fmla="*/ 48 w 188"/>
              <a:gd name="T17" fmla="*/ 18 h 187"/>
              <a:gd name="T18" fmla="*/ 18 w 188"/>
              <a:gd name="T19" fmla="*/ 67 h 187"/>
              <a:gd name="T20" fmla="*/ 27 w 188"/>
              <a:gd name="T21" fmla="*/ 102 h 187"/>
              <a:gd name="T22" fmla="*/ 5 w 188"/>
              <a:gd name="T23" fmla="*/ 167 h 187"/>
              <a:gd name="T24" fmla="*/ 35 w 188"/>
              <a:gd name="T25" fmla="*/ 97 h 187"/>
              <a:gd name="T26" fmla="*/ 26 w 188"/>
              <a:gd name="T27" fmla="*/ 71 h 187"/>
              <a:gd name="T28" fmla="*/ 25 w 188"/>
              <a:gd name="T29" fmla="*/ 56 h 187"/>
              <a:gd name="T30" fmla="*/ 63 w 188"/>
              <a:gd name="T31" fmla="*/ 27 h 187"/>
              <a:gd name="T32" fmla="*/ 61 w 188"/>
              <a:gd name="T33" fmla="*/ 59 h 187"/>
              <a:gd name="T34" fmla="*/ 62 w 188"/>
              <a:gd name="T35" fmla="*/ 61 h 187"/>
              <a:gd name="T36" fmla="*/ 65 w 188"/>
              <a:gd name="T37" fmla="*/ 64 h 187"/>
              <a:gd name="T38" fmla="*/ 65 w 188"/>
              <a:gd name="T39" fmla="*/ 67 h 187"/>
              <a:gd name="T40" fmla="*/ 67 w 188"/>
              <a:gd name="T41" fmla="*/ 70 h 187"/>
              <a:gd name="T42" fmla="*/ 68 w 188"/>
              <a:gd name="T43" fmla="*/ 73 h 187"/>
              <a:gd name="T44" fmla="*/ 70 w 188"/>
              <a:gd name="T45" fmla="*/ 77 h 187"/>
              <a:gd name="T46" fmla="*/ 73 w 188"/>
              <a:gd name="T47" fmla="*/ 82 h 187"/>
              <a:gd name="T48" fmla="*/ 70 w 188"/>
              <a:gd name="T49" fmla="*/ 97 h 187"/>
              <a:gd name="T50" fmla="*/ 47 w 188"/>
              <a:gd name="T51" fmla="*/ 109 h 187"/>
              <a:gd name="T52" fmla="*/ 41 w 188"/>
              <a:gd name="T53" fmla="*/ 130 h 187"/>
              <a:gd name="T54" fmla="*/ 81 w 188"/>
              <a:gd name="T55" fmla="*/ 81 h 187"/>
              <a:gd name="T56" fmla="*/ 71 w 188"/>
              <a:gd name="T57" fmla="*/ 62 h 187"/>
              <a:gd name="T58" fmla="*/ 67 w 188"/>
              <a:gd name="T59" fmla="*/ 58 h 187"/>
              <a:gd name="T60" fmla="*/ 68 w 188"/>
              <a:gd name="T61" fmla="*/ 42 h 187"/>
              <a:gd name="T62" fmla="*/ 69 w 188"/>
              <a:gd name="T63" fmla="*/ 25 h 187"/>
              <a:gd name="T64" fmla="*/ 82 w 188"/>
              <a:gd name="T65" fmla="*/ 7 h 187"/>
              <a:gd name="T66" fmla="*/ 97 w 188"/>
              <a:gd name="T67" fmla="*/ 6 h 187"/>
              <a:gd name="T68" fmla="*/ 115 w 188"/>
              <a:gd name="T69" fmla="*/ 13 h 187"/>
              <a:gd name="T70" fmla="*/ 119 w 188"/>
              <a:gd name="T71" fmla="*/ 25 h 187"/>
              <a:gd name="T72" fmla="*/ 122 w 188"/>
              <a:gd name="T73" fmla="*/ 56 h 187"/>
              <a:gd name="T74" fmla="*/ 120 w 188"/>
              <a:gd name="T75" fmla="*/ 60 h 187"/>
              <a:gd name="T76" fmla="*/ 109 w 188"/>
              <a:gd name="T77" fmla="*/ 77 h 187"/>
              <a:gd name="T78" fmla="*/ 113 w 188"/>
              <a:gd name="T79" fmla="*/ 102 h 187"/>
              <a:gd name="T80" fmla="*/ 152 w 188"/>
              <a:gd name="T81" fmla="*/ 183 h 187"/>
              <a:gd name="T82" fmla="*/ 126 w 188"/>
              <a:gd name="T83" fmla="*/ 100 h 187"/>
              <a:gd name="T84" fmla="*/ 114 w 188"/>
              <a:gd name="T85" fmla="*/ 83 h 187"/>
              <a:gd name="T86" fmla="*/ 117 w 188"/>
              <a:gd name="T87" fmla="*/ 79 h 187"/>
              <a:gd name="T88" fmla="*/ 119 w 188"/>
              <a:gd name="T89" fmla="*/ 74 h 187"/>
              <a:gd name="T90" fmla="*/ 121 w 188"/>
              <a:gd name="T91" fmla="*/ 72 h 187"/>
              <a:gd name="T92" fmla="*/ 122 w 188"/>
              <a:gd name="T93" fmla="*/ 68 h 187"/>
              <a:gd name="T94" fmla="*/ 123 w 188"/>
              <a:gd name="T95" fmla="*/ 64 h 187"/>
              <a:gd name="T96" fmla="*/ 125 w 188"/>
              <a:gd name="T97" fmla="*/ 62 h 187"/>
              <a:gd name="T98" fmla="*/ 126 w 188"/>
              <a:gd name="T99" fmla="*/ 59 h 187"/>
              <a:gd name="T100" fmla="*/ 127 w 188"/>
              <a:gd name="T101" fmla="*/ 46 h 187"/>
              <a:gd name="T102" fmla="*/ 163 w 188"/>
              <a:gd name="T103" fmla="*/ 41 h 187"/>
              <a:gd name="T104" fmla="*/ 165 w 188"/>
              <a:gd name="T105" fmla="*/ 67 h 187"/>
              <a:gd name="T106" fmla="*/ 153 w 188"/>
              <a:gd name="T107" fmla="*/ 88 h 187"/>
              <a:gd name="T108" fmla="*/ 175 w 188"/>
              <a:gd name="T109" fmla="*/ 11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187">
                <a:moveTo>
                  <a:pt x="188" y="159"/>
                </a:moveTo>
                <a:cubicBezTo>
                  <a:pt x="188" y="131"/>
                  <a:pt x="188" y="131"/>
                  <a:pt x="188" y="131"/>
                </a:cubicBezTo>
                <a:cubicBezTo>
                  <a:pt x="188" y="123"/>
                  <a:pt x="184" y="116"/>
                  <a:pt x="178" y="113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59" y="101"/>
                  <a:pt x="158" y="99"/>
                  <a:pt x="158" y="97"/>
                </a:cubicBezTo>
                <a:cubicBezTo>
                  <a:pt x="158" y="90"/>
                  <a:pt x="158" y="90"/>
                  <a:pt x="158" y="90"/>
                </a:cubicBezTo>
                <a:cubicBezTo>
                  <a:pt x="160" y="88"/>
                  <a:pt x="165" y="82"/>
                  <a:pt x="167" y="74"/>
                </a:cubicBezTo>
                <a:cubicBezTo>
                  <a:pt x="169" y="73"/>
                  <a:pt x="170" y="70"/>
                  <a:pt x="170" y="67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7"/>
                  <a:pt x="169" y="55"/>
                  <a:pt x="168" y="53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68" y="41"/>
                  <a:pt x="166" y="18"/>
                  <a:pt x="140" y="18"/>
                </a:cubicBezTo>
                <a:cubicBezTo>
                  <a:pt x="134" y="18"/>
                  <a:pt x="129" y="19"/>
                  <a:pt x="124" y="22"/>
                </a:cubicBezTo>
                <a:cubicBezTo>
                  <a:pt x="124" y="21"/>
                  <a:pt x="124" y="21"/>
                  <a:pt x="124" y="20"/>
                </a:cubicBezTo>
                <a:cubicBezTo>
                  <a:pt x="124" y="20"/>
                  <a:pt x="124" y="20"/>
                  <a:pt x="124" y="19"/>
                </a:cubicBezTo>
                <a:cubicBezTo>
                  <a:pt x="124" y="19"/>
                  <a:pt x="124" y="18"/>
                  <a:pt x="124" y="18"/>
                </a:cubicBezTo>
                <a:cubicBezTo>
                  <a:pt x="124" y="18"/>
                  <a:pt x="123" y="17"/>
                  <a:pt x="123" y="17"/>
                </a:cubicBezTo>
                <a:cubicBezTo>
                  <a:pt x="123" y="16"/>
                  <a:pt x="123" y="16"/>
                  <a:pt x="123" y="15"/>
                </a:cubicBezTo>
                <a:cubicBezTo>
                  <a:pt x="123" y="15"/>
                  <a:pt x="122" y="14"/>
                  <a:pt x="122" y="14"/>
                </a:cubicBezTo>
                <a:cubicBezTo>
                  <a:pt x="122" y="13"/>
                  <a:pt x="122" y="13"/>
                  <a:pt x="121" y="12"/>
                </a:cubicBezTo>
                <a:cubicBezTo>
                  <a:pt x="121" y="12"/>
                  <a:pt x="120" y="11"/>
                  <a:pt x="120" y="11"/>
                </a:cubicBezTo>
                <a:cubicBezTo>
                  <a:pt x="120" y="10"/>
                  <a:pt x="120" y="10"/>
                  <a:pt x="119" y="9"/>
                </a:cubicBezTo>
                <a:cubicBezTo>
                  <a:pt x="114" y="3"/>
                  <a:pt x="106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82" y="0"/>
                  <a:pt x="74" y="3"/>
                  <a:pt x="69" y="9"/>
                </a:cubicBezTo>
                <a:cubicBezTo>
                  <a:pt x="68" y="10"/>
                  <a:pt x="68" y="10"/>
                  <a:pt x="68" y="11"/>
                </a:cubicBezTo>
                <a:cubicBezTo>
                  <a:pt x="68" y="11"/>
                  <a:pt x="67" y="12"/>
                  <a:pt x="67" y="12"/>
                </a:cubicBezTo>
                <a:cubicBezTo>
                  <a:pt x="66" y="13"/>
                  <a:pt x="66" y="13"/>
                  <a:pt x="66" y="14"/>
                </a:cubicBezTo>
                <a:cubicBezTo>
                  <a:pt x="66" y="14"/>
                  <a:pt x="65" y="15"/>
                  <a:pt x="65" y="15"/>
                </a:cubicBezTo>
                <a:cubicBezTo>
                  <a:pt x="65" y="16"/>
                  <a:pt x="65" y="16"/>
                  <a:pt x="65" y="17"/>
                </a:cubicBezTo>
                <a:cubicBezTo>
                  <a:pt x="65" y="17"/>
                  <a:pt x="64" y="18"/>
                  <a:pt x="64" y="18"/>
                </a:cubicBezTo>
                <a:cubicBezTo>
                  <a:pt x="64" y="18"/>
                  <a:pt x="64" y="19"/>
                  <a:pt x="64" y="19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1"/>
                  <a:pt x="64" y="21"/>
                  <a:pt x="64" y="22"/>
                </a:cubicBezTo>
                <a:cubicBezTo>
                  <a:pt x="59" y="19"/>
                  <a:pt x="54" y="18"/>
                  <a:pt x="48" y="18"/>
                </a:cubicBezTo>
                <a:cubicBezTo>
                  <a:pt x="22" y="18"/>
                  <a:pt x="20" y="41"/>
                  <a:pt x="20" y="41"/>
                </a:cubicBezTo>
                <a:cubicBezTo>
                  <a:pt x="20" y="53"/>
                  <a:pt x="20" y="53"/>
                  <a:pt x="20" y="53"/>
                </a:cubicBezTo>
                <a:cubicBezTo>
                  <a:pt x="19" y="55"/>
                  <a:pt x="18" y="57"/>
                  <a:pt x="18" y="59"/>
                </a:cubicBezTo>
                <a:cubicBezTo>
                  <a:pt x="18" y="67"/>
                  <a:pt x="18" y="67"/>
                  <a:pt x="18" y="67"/>
                </a:cubicBezTo>
                <a:cubicBezTo>
                  <a:pt x="18" y="70"/>
                  <a:pt x="19" y="73"/>
                  <a:pt x="21" y="74"/>
                </a:cubicBezTo>
                <a:cubicBezTo>
                  <a:pt x="23" y="82"/>
                  <a:pt x="28" y="88"/>
                  <a:pt x="30" y="90"/>
                </a:cubicBezTo>
                <a:cubicBezTo>
                  <a:pt x="30" y="97"/>
                  <a:pt x="30" y="97"/>
                  <a:pt x="30" y="97"/>
                </a:cubicBezTo>
                <a:cubicBezTo>
                  <a:pt x="30" y="99"/>
                  <a:pt x="29" y="101"/>
                  <a:pt x="27" y="102"/>
                </a:cubicBezTo>
                <a:cubicBezTo>
                  <a:pt x="10" y="113"/>
                  <a:pt x="10" y="113"/>
                  <a:pt x="10" y="113"/>
                </a:cubicBezTo>
                <a:cubicBezTo>
                  <a:pt x="4" y="116"/>
                  <a:pt x="0" y="123"/>
                  <a:pt x="0" y="131"/>
                </a:cubicBezTo>
                <a:cubicBezTo>
                  <a:pt x="0" y="164"/>
                  <a:pt x="0" y="164"/>
                  <a:pt x="0" y="164"/>
                </a:cubicBezTo>
                <a:cubicBezTo>
                  <a:pt x="2" y="165"/>
                  <a:pt x="3" y="166"/>
                  <a:pt x="5" y="167"/>
                </a:cubicBezTo>
                <a:cubicBezTo>
                  <a:pt x="5" y="131"/>
                  <a:pt x="5" y="131"/>
                  <a:pt x="5" y="131"/>
                </a:cubicBezTo>
                <a:cubicBezTo>
                  <a:pt x="5" y="125"/>
                  <a:pt x="8" y="120"/>
                  <a:pt x="13" y="11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3" y="105"/>
                  <a:pt x="35" y="101"/>
                  <a:pt x="35" y="97"/>
                </a:cubicBezTo>
                <a:cubicBezTo>
                  <a:pt x="35" y="88"/>
                  <a:pt x="35" y="88"/>
                  <a:pt x="35" y="88"/>
                </a:cubicBezTo>
                <a:cubicBezTo>
                  <a:pt x="35" y="88"/>
                  <a:pt x="35" y="88"/>
                  <a:pt x="35" y="88"/>
                </a:cubicBezTo>
                <a:cubicBezTo>
                  <a:pt x="35" y="87"/>
                  <a:pt x="28" y="81"/>
                  <a:pt x="26" y="72"/>
                </a:cubicBezTo>
                <a:cubicBezTo>
                  <a:pt x="26" y="71"/>
                  <a:pt x="26" y="71"/>
                  <a:pt x="2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4" y="70"/>
                  <a:pt x="23" y="69"/>
                  <a:pt x="23" y="67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58"/>
                  <a:pt x="23" y="57"/>
                  <a:pt x="25" y="56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41"/>
                  <a:pt x="25" y="41"/>
                  <a:pt x="25" y="41"/>
                </a:cubicBezTo>
                <a:cubicBezTo>
                  <a:pt x="25" y="40"/>
                  <a:pt x="27" y="23"/>
                  <a:pt x="48" y="23"/>
                </a:cubicBezTo>
                <a:cubicBezTo>
                  <a:pt x="54" y="23"/>
                  <a:pt x="59" y="25"/>
                  <a:pt x="63" y="27"/>
                </a:cubicBezTo>
                <a:cubicBezTo>
                  <a:pt x="63" y="39"/>
                  <a:pt x="63" y="39"/>
                  <a:pt x="63" y="39"/>
                </a:cubicBezTo>
                <a:cubicBezTo>
                  <a:pt x="62" y="41"/>
                  <a:pt x="61" y="44"/>
                  <a:pt x="61" y="46"/>
                </a:cubicBezTo>
                <a:cubicBezTo>
                  <a:pt x="61" y="56"/>
                  <a:pt x="61" y="56"/>
                  <a:pt x="61" y="56"/>
                </a:cubicBezTo>
                <a:cubicBezTo>
                  <a:pt x="61" y="57"/>
                  <a:pt x="61" y="58"/>
                  <a:pt x="61" y="59"/>
                </a:cubicBezTo>
                <a:cubicBezTo>
                  <a:pt x="61" y="59"/>
                  <a:pt x="61" y="59"/>
                  <a:pt x="61" y="59"/>
                </a:cubicBezTo>
                <a:cubicBezTo>
                  <a:pt x="61" y="59"/>
                  <a:pt x="61" y="59"/>
                  <a:pt x="62" y="59"/>
                </a:cubicBezTo>
                <a:cubicBezTo>
                  <a:pt x="62" y="60"/>
                  <a:pt x="62" y="60"/>
                  <a:pt x="62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3" y="62"/>
                  <a:pt x="63" y="62"/>
                  <a:pt x="63" y="62"/>
                </a:cubicBezTo>
                <a:cubicBezTo>
                  <a:pt x="63" y="63"/>
                  <a:pt x="64" y="63"/>
                  <a:pt x="64" y="64"/>
                </a:cubicBezTo>
                <a:cubicBezTo>
                  <a:pt x="64" y="64"/>
                  <a:pt x="64" y="64"/>
                  <a:pt x="65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5" y="65"/>
                  <a:pt x="65" y="66"/>
                  <a:pt x="65" y="66"/>
                </a:cubicBezTo>
                <a:cubicBezTo>
                  <a:pt x="65" y="67"/>
                  <a:pt x="65" y="67"/>
                  <a:pt x="65" y="67"/>
                </a:cubicBezTo>
                <a:cubicBezTo>
                  <a:pt x="66" y="67"/>
                  <a:pt x="66" y="67"/>
                  <a:pt x="66" y="67"/>
                </a:cubicBezTo>
                <a:cubicBezTo>
                  <a:pt x="66" y="67"/>
                  <a:pt x="66" y="68"/>
                  <a:pt x="66" y="68"/>
                </a:cubicBezTo>
                <a:cubicBezTo>
                  <a:pt x="66" y="68"/>
                  <a:pt x="66" y="69"/>
                  <a:pt x="66" y="69"/>
                </a:cubicBezTo>
                <a:cubicBezTo>
                  <a:pt x="66" y="70"/>
                  <a:pt x="67" y="70"/>
                  <a:pt x="67" y="70"/>
                </a:cubicBezTo>
                <a:cubicBezTo>
                  <a:pt x="67" y="70"/>
                  <a:pt x="67" y="71"/>
                  <a:pt x="67" y="71"/>
                </a:cubicBezTo>
                <a:cubicBezTo>
                  <a:pt x="67" y="72"/>
                  <a:pt x="67" y="72"/>
                  <a:pt x="67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72"/>
                  <a:pt x="68" y="72"/>
                  <a:pt x="68" y="73"/>
                </a:cubicBezTo>
                <a:cubicBezTo>
                  <a:pt x="68" y="73"/>
                  <a:pt x="68" y="74"/>
                  <a:pt x="68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5"/>
                  <a:pt x="69" y="75"/>
                  <a:pt x="69" y="75"/>
                </a:cubicBezTo>
                <a:cubicBezTo>
                  <a:pt x="69" y="76"/>
                  <a:pt x="70" y="76"/>
                  <a:pt x="70" y="77"/>
                </a:cubicBezTo>
                <a:cubicBezTo>
                  <a:pt x="70" y="77"/>
                  <a:pt x="70" y="77"/>
                  <a:pt x="70" y="78"/>
                </a:cubicBezTo>
                <a:cubicBezTo>
                  <a:pt x="71" y="78"/>
                  <a:pt x="71" y="79"/>
                  <a:pt x="71" y="79"/>
                </a:cubicBezTo>
                <a:cubicBezTo>
                  <a:pt x="71" y="79"/>
                  <a:pt x="71" y="80"/>
                  <a:pt x="72" y="80"/>
                </a:cubicBezTo>
                <a:cubicBezTo>
                  <a:pt x="72" y="81"/>
                  <a:pt x="73" y="81"/>
                  <a:pt x="73" y="82"/>
                </a:cubicBezTo>
                <a:cubicBezTo>
                  <a:pt x="73" y="82"/>
                  <a:pt x="73" y="82"/>
                  <a:pt x="73" y="82"/>
                </a:cubicBezTo>
                <a:cubicBezTo>
                  <a:pt x="74" y="82"/>
                  <a:pt x="74" y="83"/>
                  <a:pt x="74" y="83"/>
                </a:cubicBezTo>
                <a:cubicBezTo>
                  <a:pt x="74" y="91"/>
                  <a:pt x="74" y="91"/>
                  <a:pt x="74" y="91"/>
                </a:cubicBezTo>
                <a:cubicBezTo>
                  <a:pt x="74" y="93"/>
                  <a:pt x="72" y="96"/>
                  <a:pt x="70" y="97"/>
                </a:cubicBezTo>
                <a:cubicBezTo>
                  <a:pt x="63" y="101"/>
                  <a:pt x="63" y="101"/>
                  <a:pt x="63" y="101"/>
                </a:cubicBezTo>
                <a:cubicBezTo>
                  <a:pt x="62" y="100"/>
                  <a:pt x="62" y="100"/>
                  <a:pt x="62" y="100"/>
                </a:cubicBezTo>
                <a:cubicBezTo>
                  <a:pt x="62" y="102"/>
                  <a:pt x="62" y="102"/>
                  <a:pt x="62" y="102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0" y="113"/>
                  <a:pt x="36" y="121"/>
                  <a:pt x="36" y="129"/>
                </a:cubicBezTo>
                <a:cubicBezTo>
                  <a:pt x="36" y="185"/>
                  <a:pt x="36" y="185"/>
                  <a:pt x="36" y="185"/>
                </a:cubicBezTo>
                <a:cubicBezTo>
                  <a:pt x="37" y="186"/>
                  <a:pt x="39" y="186"/>
                  <a:pt x="41" y="187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23"/>
                  <a:pt x="44" y="117"/>
                  <a:pt x="50" y="114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79" y="100"/>
                  <a:pt x="81" y="96"/>
                  <a:pt x="81" y="91"/>
                </a:cubicBezTo>
                <a:cubicBezTo>
                  <a:pt x="81" y="81"/>
                  <a:pt x="81" y="81"/>
                  <a:pt x="81" y="81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79"/>
                  <a:pt x="79" y="78"/>
                  <a:pt x="79" y="77"/>
                </a:cubicBezTo>
                <a:cubicBezTo>
                  <a:pt x="75" y="73"/>
                  <a:pt x="73" y="68"/>
                  <a:pt x="71" y="63"/>
                </a:cubicBezTo>
                <a:cubicBezTo>
                  <a:pt x="71" y="62"/>
                  <a:pt x="71" y="62"/>
                  <a:pt x="71" y="62"/>
                </a:cubicBezTo>
                <a:cubicBezTo>
                  <a:pt x="70" y="61"/>
                  <a:pt x="70" y="61"/>
                  <a:pt x="70" y="61"/>
                </a:cubicBezTo>
                <a:cubicBezTo>
                  <a:pt x="69" y="61"/>
                  <a:pt x="69" y="61"/>
                  <a:pt x="68" y="60"/>
                </a:cubicBezTo>
                <a:cubicBezTo>
                  <a:pt x="68" y="60"/>
                  <a:pt x="67" y="60"/>
                  <a:pt x="67" y="59"/>
                </a:cubicBezTo>
                <a:cubicBezTo>
                  <a:pt x="67" y="59"/>
                  <a:pt x="67" y="59"/>
                  <a:pt x="67" y="58"/>
                </a:cubicBezTo>
                <a:cubicBezTo>
                  <a:pt x="66" y="58"/>
                  <a:pt x="66" y="57"/>
                  <a:pt x="66" y="57"/>
                </a:cubicBezTo>
                <a:cubicBezTo>
                  <a:pt x="66" y="57"/>
                  <a:pt x="66" y="56"/>
                  <a:pt x="66" y="56"/>
                </a:cubicBezTo>
                <a:cubicBezTo>
                  <a:pt x="66" y="46"/>
                  <a:pt x="66" y="46"/>
                  <a:pt x="66" y="46"/>
                </a:cubicBezTo>
                <a:cubicBezTo>
                  <a:pt x="66" y="45"/>
                  <a:pt x="67" y="43"/>
                  <a:pt x="68" y="42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8" y="23"/>
                  <a:pt x="69" y="17"/>
                  <a:pt x="73" y="13"/>
                </a:cubicBezTo>
                <a:cubicBezTo>
                  <a:pt x="75" y="10"/>
                  <a:pt x="78" y="8"/>
                  <a:pt x="81" y="7"/>
                </a:cubicBezTo>
                <a:cubicBezTo>
                  <a:pt x="81" y="7"/>
                  <a:pt x="82" y="7"/>
                  <a:pt x="82" y="7"/>
                </a:cubicBezTo>
                <a:cubicBezTo>
                  <a:pt x="83" y="7"/>
                  <a:pt x="85" y="6"/>
                  <a:pt x="87" y="6"/>
                </a:cubicBezTo>
                <a:cubicBezTo>
                  <a:pt x="88" y="6"/>
                  <a:pt x="90" y="6"/>
                  <a:pt x="91" y="6"/>
                </a:cubicBezTo>
                <a:cubicBezTo>
                  <a:pt x="92" y="6"/>
                  <a:pt x="93" y="5"/>
                  <a:pt x="94" y="5"/>
                </a:cubicBezTo>
                <a:cubicBezTo>
                  <a:pt x="95" y="5"/>
                  <a:pt x="96" y="6"/>
                  <a:pt x="97" y="6"/>
                </a:cubicBezTo>
                <a:cubicBezTo>
                  <a:pt x="98" y="6"/>
                  <a:pt x="100" y="6"/>
                  <a:pt x="101" y="6"/>
                </a:cubicBezTo>
                <a:cubicBezTo>
                  <a:pt x="103" y="6"/>
                  <a:pt x="105" y="7"/>
                  <a:pt x="106" y="7"/>
                </a:cubicBezTo>
                <a:cubicBezTo>
                  <a:pt x="106" y="7"/>
                  <a:pt x="107" y="7"/>
                  <a:pt x="107" y="7"/>
                </a:cubicBezTo>
                <a:cubicBezTo>
                  <a:pt x="110" y="8"/>
                  <a:pt x="113" y="10"/>
                  <a:pt x="115" y="13"/>
                </a:cubicBezTo>
                <a:cubicBezTo>
                  <a:pt x="119" y="17"/>
                  <a:pt x="120" y="23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1" y="43"/>
                  <a:pt x="122" y="45"/>
                  <a:pt x="122" y="4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7"/>
                  <a:pt x="122" y="57"/>
                </a:cubicBezTo>
                <a:cubicBezTo>
                  <a:pt x="122" y="57"/>
                  <a:pt x="122" y="58"/>
                  <a:pt x="121" y="58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60"/>
                  <a:pt x="120" y="60"/>
                  <a:pt x="120" y="60"/>
                </a:cubicBezTo>
                <a:cubicBezTo>
                  <a:pt x="119" y="61"/>
                  <a:pt x="119" y="61"/>
                  <a:pt x="118" y="61"/>
                </a:cubicBezTo>
                <a:cubicBezTo>
                  <a:pt x="117" y="62"/>
                  <a:pt x="117" y="62"/>
                  <a:pt x="117" y="62"/>
                </a:cubicBezTo>
                <a:cubicBezTo>
                  <a:pt x="117" y="63"/>
                  <a:pt x="117" y="63"/>
                  <a:pt x="117" y="63"/>
                </a:cubicBezTo>
                <a:cubicBezTo>
                  <a:pt x="115" y="68"/>
                  <a:pt x="113" y="73"/>
                  <a:pt x="109" y="77"/>
                </a:cubicBezTo>
                <a:cubicBezTo>
                  <a:pt x="109" y="78"/>
                  <a:pt x="108" y="79"/>
                  <a:pt x="107" y="80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07" y="91"/>
                  <a:pt x="107" y="91"/>
                  <a:pt x="107" y="91"/>
                </a:cubicBezTo>
                <a:cubicBezTo>
                  <a:pt x="107" y="96"/>
                  <a:pt x="109" y="100"/>
                  <a:pt x="113" y="102"/>
                </a:cubicBezTo>
                <a:cubicBezTo>
                  <a:pt x="138" y="114"/>
                  <a:pt x="138" y="114"/>
                  <a:pt x="138" y="114"/>
                </a:cubicBezTo>
                <a:cubicBezTo>
                  <a:pt x="144" y="117"/>
                  <a:pt x="147" y="123"/>
                  <a:pt x="147" y="130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9" y="184"/>
                  <a:pt x="151" y="183"/>
                  <a:pt x="152" y="183"/>
                </a:cubicBezTo>
                <a:cubicBezTo>
                  <a:pt x="152" y="129"/>
                  <a:pt x="152" y="129"/>
                  <a:pt x="152" y="129"/>
                </a:cubicBezTo>
                <a:cubicBezTo>
                  <a:pt x="152" y="121"/>
                  <a:pt x="148" y="113"/>
                  <a:pt x="141" y="109"/>
                </a:cubicBezTo>
                <a:cubicBezTo>
                  <a:pt x="126" y="102"/>
                  <a:pt x="126" y="102"/>
                  <a:pt x="126" y="102"/>
                </a:cubicBezTo>
                <a:cubicBezTo>
                  <a:pt x="126" y="100"/>
                  <a:pt x="126" y="100"/>
                  <a:pt x="126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6" y="96"/>
                  <a:pt x="114" y="93"/>
                  <a:pt x="114" y="91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4" y="83"/>
                  <a:pt x="114" y="82"/>
                  <a:pt x="115" y="82"/>
                </a:cubicBezTo>
                <a:cubicBezTo>
                  <a:pt x="115" y="82"/>
                  <a:pt x="115" y="82"/>
                  <a:pt x="115" y="82"/>
                </a:cubicBezTo>
                <a:cubicBezTo>
                  <a:pt x="115" y="81"/>
                  <a:pt x="116" y="81"/>
                  <a:pt x="116" y="80"/>
                </a:cubicBezTo>
                <a:cubicBezTo>
                  <a:pt x="117" y="80"/>
                  <a:pt x="117" y="79"/>
                  <a:pt x="117" y="79"/>
                </a:cubicBezTo>
                <a:cubicBezTo>
                  <a:pt x="117" y="79"/>
                  <a:pt x="117" y="78"/>
                  <a:pt x="118" y="78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8" y="76"/>
                  <a:pt x="119" y="76"/>
                  <a:pt x="119" y="75"/>
                </a:cubicBezTo>
                <a:cubicBezTo>
                  <a:pt x="119" y="75"/>
                  <a:pt x="119" y="75"/>
                  <a:pt x="119" y="74"/>
                </a:cubicBezTo>
                <a:cubicBezTo>
                  <a:pt x="119" y="74"/>
                  <a:pt x="119" y="74"/>
                  <a:pt x="120" y="74"/>
                </a:cubicBezTo>
                <a:cubicBezTo>
                  <a:pt x="120" y="74"/>
                  <a:pt x="120" y="73"/>
                  <a:pt x="120" y="73"/>
                </a:cubicBezTo>
                <a:cubicBezTo>
                  <a:pt x="120" y="72"/>
                  <a:pt x="120" y="72"/>
                  <a:pt x="120" y="72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1" y="72"/>
                  <a:pt x="121" y="72"/>
                  <a:pt x="121" y="71"/>
                </a:cubicBezTo>
                <a:cubicBezTo>
                  <a:pt x="121" y="71"/>
                  <a:pt x="121" y="70"/>
                  <a:pt x="121" y="70"/>
                </a:cubicBezTo>
                <a:cubicBezTo>
                  <a:pt x="121" y="70"/>
                  <a:pt x="122" y="70"/>
                  <a:pt x="122" y="69"/>
                </a:cubicBezTo>
                <a:cubicBezTo>
                  <a:pt x="122" y="69"/>
                  <a:pt x="122" y="68"/>
                  <a:pt x="122" y="68"/>
                </a:cubicBezTo>
                <a:cubicBezTo>
                  <a:pt x="122" y="68"/>
                  <a:pt x="122" y="67"/>
                  <a:pt x="122" y="67"/>
                </a:cubicBezTo>
                <a:cubicBezTo>
                  <a:pt x="122" y="67"/>
                  <a:pt x="122" y="67"/>
                  <a:pt x="123" y="67"/>
                </a:cubicBezTo>
                <a:cubicBezTo>
                  <a:pt x="123" y="66"/>
                  <a:pt x="123" y="66"/>
                  <a:pt x="123" y="66"/>
                </a:cubicBezTo>
                <a:cubicBezTo>
                  <a:pt x="123" y="66"/>
                  <a:pt x="123" y="65"/>
                  <a:pt x="123" y="64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4" y="63"/>
                  <a:pt x="125" y="63"/>
                  <a:pt x="125" y="62"/>
                </a:cubicBezTo>
                <a:cubicBezTo>
                  <a:pt x="125" y="62"/>
                  <a:pt x="125" y="62"/>
                  <a:pt x="126" y="61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6" y="60"/>
                  <a:pt x="126" y="60"/>
                  <a:pt x="126" y="59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7" y="58"/>
                  <a:pt x="127" y="57"/>
                  <a:pt x="127" y="56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27" y="44"/>
                  <a:pt x="126" y="41"/>
                  <a:pt x="125" y="39"/>
                </a:cubicBezTo>
                <a:cubicBezTo>
                  <a:pt x="125" y="27"/>
                  <a:pt x="125" y="27"/>
                  <a:pt x="125" y="27"/>
                </a:cubicBezTo>
                <a:cubicBezTo>
                  <a:pt x="129" y="25"/>
                  <a:pt x="134" y="23"/>
                  <a:pt x="140" y="23"/>
                </a:cubicBezTo>
                <a:cubicBezTo>
                  <a:pt x="161" y="23"/>
                  <a:pt x="163" y="40"/>
                  <a:pt x="163" y="41"/>
                </a:cubicBezTo>
                <a:cubicBezTo>
                  <a:pt x="163" y="55"/>
                  <a:pt x="163" y="55"/>
                  <a:pt x="163" y="55"/>
                </a:cubicBezTo>
                <a:cubicBezTo>
                  <a:pt x="163" y="56"/>
                  <a:pt x="163" y="56"/>
                  <a:pt x="163" y="56"/>
                </a:cubicBezTo>
                <a:cubicBezTo>
                  <a:pt x="165" y="57"/>
                  <a:pt x="165" y="58"/>
                  <a:pt x="165" y="59"/>
                </a:cubicBezTo>
                <a:cubicBezTo>
                  <a:pt x="165" y="67"/>
                  <a:pt x="165" y="67"/>
                  <a:pt x="165" y="67"/>
                </a:cubicBezTo>
                <a:cubicBezTo>
                  <a:pt x="165" y="69"/>
                  <a:pt x="164" y="70"/>
                  <a:pt x="163" y="71"/>
                </a:cubicBezTo>
                <a:cubicBezTo>
                  <a:pt x="162" y="71"/>
                  <a:pt x="162" y="71"/>
                  <a:pt x="162" y="71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60" y="81"/>
                  <a:pt x="153" y="87"/>
                  <a:pt x="153" y="88"/>
                </a:cubicBezTo>
                <a:cubicBezTo>
                  <a:pt x="153" y="88"/>
                  <a:pt x="153" y="88"/>
                  <a:pt x="153" y="88"/>
                </a:cubicBezTo>
                <a:cubicBezTo>
                  <a:pt x="153" y="97"/>
                  <a:pt x="153" y="97"/>
                  <a:pt x="153" y="97"/>
                </a:cubicBezTo>
                <a:cubicBezTo>
                  <a:pt x="153" y="101"/>
                  <a:pt x="155" y="105"/>
                  <a:pt x="158" y="107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80" y="120"/>
                  <a:pt x="183" y="125"/>
                  <a:pt x="183" y="131"/>
                </a:cubicBezTo>
                <a:cubicBezTo>
                  <a:pt x="183" y="164"/>
                  <a:pt x="183" y="164"/>
                  <a:pt x="183" y="164"/>
                </a:cubicBezTo>
                <a:cubicBezTo>
                  <a:pt x="185" y="162"/>
                  <a:pt x="186" y="161"/>
                  <a:pt x="188" y="159"/>
                </a:cubicBezTo>
              </a:path>
            </a:pathLst>
          </a:cu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 dirty="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7" name="Freeform 144">
            <a:extLst>
              <a:ext uri="{FF2B5EF4-FFF2-40B4-BE49-F238E27FC236}">
                <a16:creationId xmlns:a16="http://schemas.microsoft.com/office/drawing/2014/main" id="{3B1E46C7-4F77-406E-B775-42651AB7EEB2}"/>
              </a:ext>
            </a:extLst>
          </p:cNvPr>
          <p:cNvSpPr>
            <a:spLocks noEditPoints="1"/>
          </p:cNvSpPr>
          <p:nvPr/>
        </p:nvSpPr>
        <p:spPr bwMode="auto">
          <a:xfrm>
            <a:off x="4362744" y="5524615"/>
            <a:ext cx="390899" cy="345179"/>
          </a:xfrm>
          <a:custGeom>
            <a:avLst/>
            <a:gdLst>
              <a:gd name="T0" fmla="*/ 150 w 170"/>
              <a:gd name="T1" fmla="*/ 75 h 151"/>
              <a:gd name="T2" fmla="*/ 150 w 170"/>
              <a:gd name="T3" fmla="*/ 44 h 151"/>
              <a:gd name="T4" fmla="*/ 162 w 170"/>
              <a:gd name="T5" fmla="*/ 60 h 151"/>
              <a:gd name="T6" fmla="*/ 150 w 170"/>
              <a:gd name="T7" fmla="*/ 75 h 151"/>
              <a:gd name="T8" fmla="*/ 141 w 170"/>
              <a:gd name="T9" fmla="*/ 111 h 151"/>
              <a:gd name="T10" fmla="*/ 141 w 170"/>
              <a:gd name="T11" fmla="*/ 111 h 151"/>
              <a:gd name="T12" fmla="*/ 141 w 170"/>
              <a:gd name="T13" fmla="*/ 111 h 151"/>
              <a:gd name="T14" fmla="*/ 60 w 170"/>
              <a:gd name="T15" fmla="*/ 86 h 151"/>
              <a:gd name="T16" fmla="*/ 60 w 170"/>
              <a:gd name="T17" fmla="*/ 34 h 151"/>
              <a:gd name="T18" fmla="*/ 141 w 170"/>
              <a:gd name="T19" fmla="*/ 8 h 151"/>
              <a:gd name="T20" fmla="*/ 141 w 170"/>
              <a:gd name="T21" fmla="*/ 8 h 151"/>
              <a:gd name="T22" fmla="*/ 141 w 170"/>
              <a:gd name="T23" fmla="*/ 8 h 151"/>
              <a:gd name="T24" fmla="*/ 141 w 170"/>
              <a:gd name="T25" fmla="*/ 111 h 151"/>
              <a:gd name="T26" fmla="*/ 70 w 170"/>
              <a:gd name="T27" fmla="*/ 142 h 151"/>
              <a:gd name="T28" fmla="*/ 70 w 170"/>
              <a:gd name="T29" fmla="*/ 142 h 151"/>
              <a:gd name="T30" fmla="*/ 51 w 170"/>
              <a:gd name="T31" fmla="*/ 142 h 151"/>
              <a:gd name="T32" fmla="*/ 51 w 170"/>
              <a:gd name="T33" fmla="*/ 142 h 151"/>
              <a:gd name="T34" fmla="*/ 33 w 170"/>
              <a:gd name="T35" fmla="*/ 93 h 151"/>
              <a:gd name="T36" fmla="*/ 52 w 170"/>
              <a:gd name="T37" fmla="*/ 93 h 151"/>
              <a:gd name="T38" fmla="*/ 70 w 170"/>
              <a:gd name="T39" fmla="*/ 142 h 151"/>
              <a:gd name="T40" fmla="*/ 70 w 170"/>
              <a:gd name="T41" fmla="*/ 142 h 151"/>
              <a:gd name="T42" fmla="*/ 9 w 170"/>
              <a:gd name="T43" fmla="*/ 71 h 151"/>
              <a:gd name="T44" fmla="*/ 9 w 170"/>
              <a:gd name="T45" fmla="*/ 48 h 151"/>
              <a:gd name="T46" fmla="*/ 11 w 170"/>
              <a:gd name="T47" fmla="*/ 45 h 151"/>
              <a:gd name="T48" fmla="*/ 16 w 170"/>
              <a:gd name="T49" fmla="*/ 45 h 151"/>
              <a:gd name="T50" fmla="*/ 16 w 170"/>
              <a:gd name="T51" fmla="*/ 74 h 151"/>
              <a:gd name="T52" fmla="*/ 11 w 170"/>
              <a:gd name="T53" fmla="*/ 74 h 151"/>
              <a:gd name="T54" fmla="*/ 9 w 170"/>
              <a:gd name="T55" fmla="*/ 71 h 151"/>
              <a:gd name="T56" fmla="*/ 24 w 170"/>
              <a:gd name="T57" fmla="*/ 39 h 151"/>
              <a:gd name="T58" fmla="*/ 29 w 170"/>
              <a:gd name="T59" fmla="*/ 34 h 151"/>
              <a:gd name="T60" fmla="*/ 51 w 170"/>
              <a:gd name="T61" fmla="*/ 34 h 151"/>
              <a:gd name="T62" fmla="*/ 51 w 170"/>
              <a:gd name="T63" fmla="*/ 85 h 151"/>
              <a:gd name="T64" fmla="*/ 29 w 170"/>
              <a:gd name="T65" fmla="*/ 85 h 151"/>
              <a:gd name="T66" fmla="*/ 27 w 170"/>
              <a:gd name="T67" fmla="*/ 85 h 151"/>
              <a:gd name="T68" fmla="*/ 24 w 170"/>
              <a:gd name="T69" fmla="*/ 81 h 151"/>
              <a:gd name="T70" fmla="*/ 24 w 170"/>
              <a:gd name="T71" fmla="*/ 39 h 151"/>
              <a:gd name="T72" fmla="*/ 170 w 170"/>
              <a:gd name="T73" fmla="*/ 60 h 151"/>
              <a:gd name="T74" fmla="*/ 150 w 170"/>
              <a:gd name="T75" fmla="*/ 36 h 151"/>
              <a:gd name="T76" fmla="*/ 150 w 170"/>
              <a:gd name="T77" fmla="*/ 8 h 151"/>
              <a:gd name="T78" fmla="*/ 146 w 170"/>
              <a:gd name="T79" fmla="*/ 1 h 151"/>
              <a:gd name="T80" fmla="*/ 137 w 170"/>
              <a:gd name="T81" fmla="*/ 1 h 151"/>
              <a:gd name="T82" fmla="*/ 55 w 170"/>
              <a:gd name="T83" fmla="*/ 26 h 151"/>
              <a:gd name="T84" fmla="*/ 29 w 170"/>
              <a:gd name="T85" fmla="*/ 26 h 151"/>
              <a:gd name="T86" fmla="*/ 16 w 170"/>
              <a:gd name="T87" fmla="*/ 37 h 151"/>
              <a:gd name="T88" fmla="*/ 11 w 170"/>
              <a:gd name="T89" fmla="*/ 37 h 151"/>
              <a:gd name="T90" fmla="*/ 0 w 170"/>
              <a:gd name="T91" fmla="*/ 48 h 151"/>
              <a:gd name="T92" fmla="*/ 0 w 170"/>
              <a:gd name="T93" fmla="*/ 71 h 151"/>
              <a:gd name="T94" fmla="*/ 11 w 170"/>
              <a:gd name="T95" fmla="*/ 82 h 151"/>
              <a:gd name="T96" fmla="*/ 16 w 170"/>
              <a:gd name="T97" fmla="*/ 82 h 151"/>
              <a:gd name="T98" fmla="*/ 24 w 170"/>
              <a:gd name="T99" fmla="*/ 92 h 151"/>
              <a:gd name="T100" fmla="*/ 43 w 170"/>
              <a:gd name="T101" fmla="*/ 145 h 151"/>
              <a:gd name="T102" fmla="*/ 51 w 170"/>
              <a:gd name="T103" fmla="*/ 151 h 151"/>
              <a:gd name="T104" fmla="*/ 70 w 170"/>
              <a:gd name="T105" fmla="*/ 151 h 151"/>
              <a:gd name="T106" fmla="*/ 77 w 170"/>
              <a:gd name="T107" fmla="*/ 147 h 151"/>
              <a:gd name="T108" fmla="*/ 78 w 170"/>
              <a:gd name="T109" fmla="*/ 139 h 151"/>
              <a:gd name="T110" fmla="*/ 61 w 170"/>
              <a:gd name="T111" fmla="*/ 94 h 151"/>
              <a:gd name="T112" fmla="*/ 137 w 170"/>
              <a:gd name="T113" fmla="*/ 118 h 151"/>
              <a:gd name="T114" fmla="*/ 141 w 170"/>
              <a:gd name="T115" fmla="*/ 119 h 151"/>
              <a:gd name="T116" fmla="*/ 146 w 170"/>
              <a:gd name="T117" fmla="*/ 118 h 151"/>
              <a:gd name="T118" fmla="*/ 150 w 170"/>
              <a:gd name="T119" fmla="*/ 111 h 151"/>
              <a:gd name="T120" fmla="*/ 150 w 170"/>
              <a:gd name="T121" fmla="*/ 83 h 151"/>
              <a:gd name="T122" fmla="*/ 170 w 170"/>
              <a:gd name="T123" fmla="*/ 6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" h="151">
                <a:moveTo>
                  <a:pt x="150" y="75"/>
                </a:moveTo>
                <a:cubicBezTo>
                  <a:pt x="150" y="44"/>
                  <a:pt x="150" y="44"/>
                  <a:pt x="150" y="44"/>
                </a:cubicBezTo>
                <a:cubicBezTo>
                  <a:pt x="157" y="46"/>
                  <a:pt x="162" y="52"/>
                  <a:pt x="162" y="60"/>
                </a:cubicBezTo>
                <a:cubicBezTo>
                  <a:pt x="162" y="67"/>
                  <a:pt x="157" y="74"/>
                  <a:pt x="150" y="75"/>
                </a:cubicBezTo>
                <a:moveTo>
                  <a:pt x="141" y="111"/>
                </a:moveTo>
                <a:cubicBezTo>
                  <a:pt x="141" y="111"/>
                  <a:pt x="141" y="111"/>
                  <a:pt x="141" y="111"/>
                </a:cubicBezTo>
                <a:cubicBezTo>
                  <a:pt x="141" y="111"/>
                  <a:pt x="141" y="111"/>
                  <a:pt x="141" y="111"/>
                </a:cubicBezTo>
                <a:cubicBezTo>
                  <a:pt x="116" y="97"/>
                  <a:pt x="88" y="88"/>
                  <a:pt x="60" y="86"/>
                </a:cubicBezTo>
                <a:cubicBezTo>
                  <a:pt x="60" y="34"/>
                  <a:pt x="60" y="34"/>
                  <a:pt x="60" y="34"/>
                </a:cubicBezTo>
                <a:cubicBezTo>
                  <a:pt x="88" y="31"/>
                  <a:pt x="116" y="22"/>
                  <a:pt x="141" y="8"/>
                </a:cubicBezTo>
                <a:cubicBezTo>
                  <a:pt x="141" y="8"/>
                  <a:pt x="141" y="8"/>
                  <a:pt x="141" y="8"/>
                </a:cubicBezTo>
                <a:cubicBezTo>
                  <a:pt x="141" y="8"/>
                  <a:pt x="141" y="8"/>
                  <a:pt x="141" y="8"/>
                </a:cubicBezTo>
                <a:lnTo>
                  <a:pt x="141" y="111"/>
                </a:lnTo>
                <a:close/>
                <a:moveTo>
                  <a:pt x="70" y="142"/>
                </a:moveTo>
                <a:cubicBezTo>
                  <a:pt x="70" y="142"/>
                  <a:pt x="70" y="142"/>
                  <a:pt x="70" y="142"/>
                </a:cubicBezTo>
                <a:cubicBezTo>
                  <a:pt x="51" y="142"/>
                  <a:pt x="51" y="142"/>
                  <a:pt x="51" y="142"/>
                </a:cubicBezTo>
                <a:cubicBezTo>
                  <a:pt x="51" y="142"/>
                  <a:pt x="51" y="142"/>
                  <a:pt x="51" y="142"/>
                </a:cubicBezTo>
                <a:cubicBezTo>
                  <a:pt x="33" y="93"/>
                  <a:pt x="33" y="93"/>
                  <a:pt x="33" y="93"/>
                </a:cubicBezTo>
                <a:cubicBezTo>
                  <a:pt x="52" y="93"/>
                  <a:pt x="52" y="93"/>
                  <a:pt x="52" y="93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70" y="142"/>
                  <a:pt x="70" y="142"/>
                  <a:pt x="70" y="142"/>
                </a:cubicBezTo>
                <a:moveTo>
                  <a:pt x="9" y="71"/>
                </a:moveTo>
                <a:cubicBezTo>
                  <a:pt x="9" y="48"/>
                  <a:pt x="9" y="48"/>
                  <a:pt x="9" y="48"/>
                </a:cubicBezTo>
                <a:cubicBezTo>
                  <a:pt x="9" y="47"/>
                  <a:pt x="10" y="45"/>
                  <a:pt x="11" y="45"/>
                </a:cubicBezTo>
                <a:cubicBezTo>
                  <a:pt x="16" y="45"/>
                  <a:pt x="16" y="45"/>
                  <a:pt x="16" y="45"/>
                </a:cubicBezTo>
                <a:cubicBezTo>
                  <a:pt x="16" y="74"/>
                  <a:pt x="16" y="74"/>
                  <a:pt x="16" y="74"/>
                </a:cubicBezTo>
                <a:cubicBezTo>
                  <a:pt x="11" y="74"/>
                  <a:pt x="11" y="74"/>
                  <a:pt x="11" y="74"/>
                </a:cubicBezTo>
                <a:cubicBezTo>
                  <a:pt x="10" y="74"/>
                  <a:pt x="9" y="73"/>
                  <a:pt x="9" y="71"/>
                </a:cubicBezTo>
                <a:moveTo>
                  <a:pt x="24" y="39"/>
                </a:moveTo>
                <a:cubicBezTo>
                  <a:pt x="24" y="36"/>
                  <a:pt x="27" y="34"/>
                  <a:pt x="29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85"/>
                  <a:pt x="29" y="85"/>
                  <a:pt x="29" y="85"/>
                </a:cubicBezTo>
                <a:cubicBezTo>
                  <a:pt x="28" y="85"/>
                  <a:pt x="28" y="85"/>
                  <a:pt x="27" y="85"/>
                </a:cubicBezTo>
                <a:cubicBezTo>
                  <a:pt x="26" y="84"/>
                  <a:pt x="24" y="82"/>
                  <a:pt x="24" y="81"/>
                </a:cubicBezTo>
                <a:lnTo>
                  <a:pt x="24" y="39"/>
                </a:lnTo>
                <a:close/>
                <a:moveTo>
                  <a:pt x="170" y="60"/>
                </a:moveTo>
                <a:cubicBezTo>
                  <a:pt x="170" y="47"/>
                  <a:pt x="161" y="37"/>
                  <a:pt x="150" y="36"/>
                </a:cubicBezTo>
                <a:cubicBezTo>
                  <a:pt x="150" y="8"/>
                  <a:pt x="150" y="8"/>
                  <a:pt x="150" y="8"/>
                </a:cubicBezTo>
                <a:cubicBezTo>
                  <a:pt x="150" y="5"/>
                  <a:pt x="148" y="3"/>
                  <a:pt x="146" y="1"/>
                </a:cubicBezTo>
                <a:cubicBezTo>
                  <a:pt x="143" y="0"/>
                  <a:pt x="140" y="0"/>
                  <a:pt x="137" y="1"/>
                </a:cubicBezTo>
                <a:cubicBezTo>
                  <a:pt x="112" y="15"/>
                  <a:pt x="84" y="24"/>
                  <a:pt x="55" y="26"/>
                </a:cubicBezTo>
                <a:cubicBezTo>
                  <a:pt x="55" y="26"/>
                  <a:pt x="29" y="26"/>
                  <a:pt x="29" y="26"/>
                </a:cubicBezTo>
                <a:cubicBezTo>
                  <a:pt x="23" y="26"/>
                  <a:pt x="17" y="31"/>
                  <a:pt x="16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5" y="37"/>
                  <a:pt x="0" y="42"/>
                  <a:pt x="0" y="48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7"/>
                  <a:pt x="5" y="82"/>
                  <a:pt x="11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17" y="87"/>
                  <a:pt x="20" y="91"/>
                  <a:pt x="24" y="92"/>
                </a:cubicBezTo>
                <a:cubicBezTo>
                  <a:pt x="43" y="145"/>
                  <a:pt x="43" y="145"/>
                  <a:pt x="43" y="145"/>
                </a:cubicBezTo>
                <a:cubicBezTo>
                  <a:pt x="44" y="148"/>
                  <a:pt x="47" y="151"/>
                  <a:pt x="51" y="151"/>
                </a:cubicBezTo>
                <a:cubicBezTo>
                  <a:pt x="70" y="151"/>
                  <a:pt x="70" y="151"/>
                  <a:pt x="70" y="151"/>
                </a:cubicBezTo>
                <a:cubicBezTo>
                  <a:pt x="73" y="151"/>
                  <a:pt x="75" y="149"/>
                  <a:pt x="77" y="147"/>
                </a:cubicBezTo>
                <a:cubicBezTo>
                  <a:pt x="78" y="145"/>
                  <a:pt x="79" y="142"/>
                  <a:pt x="78" y="139"/>
                </a:cubicBezTo>
                <a:cubicBezTo>
                  <a:pt x="61" y="94"/>
                  <a:pt x="61" y="94"/>
                  <a:pt x="61" y="94"/>
                </a:cubicBezTo>
                <a:cubicBezTo>
                  <a:pt x="88" y="97"/>
                  <a:pt x="114" y="105"/>
                  <a:pt x="137" y="118"/>
                </a:cubicBezTo>
                <a:cubicBezTo>
                  <a:pt x="138" y="119"/>
                  <a:pt x="140" y="119"/>
                  <a:pt x="141" y="119"/>
                </a:cubicBezTo>
                <a:cubicBezTo>
                  <a:pt x="143" y="119"/>
                  <a:pt x="144" y="119"/>
                  <a:pt x="146" y="118"/>
                </a:cubicBezTo>
                <a:cubicBezTo>
                  <a:pt x="148" y="117"/>
                  <a:pt x="150" y="114"/>
                  <a:pt x="150" y="111"/>
                </a:cubicBezTo>
                <a:cubicBezTo>
                  <a:pt x="150" y="83"/>
                  <a:pt x="150" y="83"/>
                  <a:pt x="150" y="83"/>
                </a:cubicBezTo>
                <a:cubicBezTo>
                  <a:pt x="161" y="82"/>
                  <a:pt x="170" y="72"/>
                  <a:pt x="170" y="60"/>
                </a:cubicBezTo>
              </a:path>
            </a:pathLst>
          </a:cu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8" name="AutoShape 3">
            <a:extLst>
              <a:ext uri="{FF2B5EF4-FFF2-40B4-BE49-F238E27FC236}">
                <a16:creationId xmlns:a16="http://schemas.microsoft.com/office/drawing/2014/main" id="{595EF8D1-4409-4EFD-B1DA-6D08220B246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704339" y="3621360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69" name="Группа 10">
            <a:extLst>
              <a:ext uri="{FF2B5EF4-FFF2-40B4-BE49-F238E27FC236}">
                <a16:creationId xmlns:a16="http://schemas.microsoft.com/office/drawing/2014/main" id="{8744AE11-D24F-4E2A-9DB0-85E684D92C86}"/>
              </a:ext>
            </a:extLst>
          </p:cNvPr>
          <p:cNvGrpSpPr/>
          <p:nvPr/>
        </p:nvGrpSpPr>
        <p:grpSpPr>
          <a:xfrm>
            <a:off x="5704339" y="3619773"/>
            <a:ext cx="385763" cy="369886"/>
            <a:chOff x="5684838" y="4797426"/>
            <a:chExt cx="385763" cy="369886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55724EAD-7397-4C66-AA07-EAEC07750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401" y="4846638"/>
              <a:ext cx="88900" cy="84137"/>
            </a:xfrm>
            <a:custGeom>
              <a:avLst/>
              <a:gdLst>
                <a:gd name="T0" fmla="*/ 39 w 39"/>
                <a:gd name="T1" fmla="*/ 32 h 37"/>
                <a:gd name="T2" fmla="*/ 29 w 39"/>
                <a:gd name="T3" fmla="*/ 22 h 37"/>
                <a:gd name="T4" fmla="*/ 31 w 39"/>
                <a:gd name="T5" fmla="*/ 15 h 37"/>
                <a:gd name="T6" fmla="*/ 15 w 39"/>
                <a:gd name="T7" fmla="*/ 0 h 37"/>
                <a:gd name="T8" fmla="*/ 0 w 39"/>
                <a:gd name="T9" fmla="*/ 15 h 37"/>
                <a:gd name="T10" fmla="*/ 15 w 39"/>
                <a:gd name="T11" fmla="*/ 30 h 37"/>
                <a:gd name="T12" fmla="*/ 24 w 39"/>
                <a:gd name="T13" fmla="*/ 28 h 37"/>
                <a:gd name="T14" fmla="*/ 34 w 39"/>
                <a:gd name="T15" fmla="*/ 37 h 37"/>
                <a:gd name="T16" fmla="*/ 39 w 39"/>
                <a:gd name="T1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37">
                  <a:moveTo>
                    <a:pt x="39" y="3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30" y="20"/>
                    <a:pt x="31" y="18"/>
                    <a:pt x="31" y="15"/>
                  </a:cubicBezTo>
                  <a:cubicBezTo>
                    <a:pt x="31" y="7"/>
                    <a:pt x="24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18" y="30"/>
                    <a:pt x="21" y="29"/>
                    <a:pt x="24" y="2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5"/>
                    <a:pt x="37" y="34"/>
                    <a:pt x="39" y="32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solidFill>
                  <a:srgbClr val="E6E6E6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D368D6E0-DD91-494D-9904-A39BE23F6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38" y="4797426"/>
              <a:ext cx="88900" cy="120650"/>
            </a:xfrm>
            <a:custGeom>
              <a:avLst/>
              <a:gdLst>
                <a:gd name="T0" fmla="*/ 6 w 39"/>
                <a:gd name="T1" fmla="*/ 53 h 53"/>
                <a:gd name="T2" fmla="*/ 20 w 39"/>
                <a:gd name="T3" fmla="*/ 30 h 53"/>
                <a:gd name="T4" fmla="*/ 24 w 39"/>
                <a:gd name="T5" fmla="*/ 30 h 53"/>
                <a:gd name="T6" fmla="*/ 39 w 39"/>
                <a:gd name="T7" fmla="*/ 15 h 53"/>
                <a:gd name="T8" fmla="*/ 24 w 39"/>
                <a:gd name="T9" fmla="*/ 0 h 53"/>
                <a:gd name="T10" fmla="*/ 9 w 39"/>
                <a:gd name="T11" fmla="*/ 15 h 53"/>
                <a:gd name="T12" fmla="*/ 13 w 39"/>
                <a:gd name="T13" fmla="*/ 26 h 53"/>
                <a:gd name="T14" fmla="*/ 0 w 39"/>
                <a:gd name="T15" fmla="*/ 49 h 53"/>
                <a:gd name="T16" fmla="*/ 6 w 39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53">
                  <a:moveTo>
                    <a:pt x="6" y="53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30"/>
                    <a:pt x="24" y="30"/>
                  </a:cubicBezTo>
                  <a:cubicBezTo>
                    <a:pt x="33" y="30"/>
                    <a:pt x="39" y="24"/>
                    <a:pt x="39" y="15"/>
                  </a:cubicBezTo>
                  <a:cubicBezTo>
                    <a:pt x="39" y="7"/>
                    <a:pt x="33" y="0"/>
                    <a:pt x="24" y="0"/>
                  </a:cubicBezTo>
                  <a:cubicBezTo>
                    <a:pt x="16" y="0"/>
                    <a:pt x="9" y="7"/>
                    <a:pt x="9" y="15"/>
                  </a:cubicBezTo>
                  <a:cubicBezTo>
                    <a:pt x="9" y="19"/>
                    <a:pt x="11" y="23"/>
                    <a:pt x="13" y="2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50"/>
                    <a:pt x="4" y="51"/>
                    <a:pt x="6" y="53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solidFill>
                  <a:srgbClr val="E6E6E6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CE7BE783-C39C-4DB9-BE97-55644E581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301" y="4960938"/>
              <a:ext cx="114300" cy="68262"/>
            </a:xfrm>
            <a:custGeom>
              <a:avLst/>
              <a:gdLst>
                <a:gd name="T0" fmla="*/ 34 w 50"/>
                <a:gd name="T1" fmla="*/ 0 h 30"/>
                <a:gd name="T2" fmla="*/ 20 w 50"/>
                <a:gd name="T3" fmla="*/ 10 h 30"/>
                <a:gd name="T4" fmla="*/ 1 w 50"/>
                <a:gd name="T5" fmla="*/ 8 h 30"/>
                <a:gd name="T6" fmla="*/ 1 w 50"/>
                <a:gd name="T7" fmla="*/ 8 h 30"/>
                <a:gd name="T8" fmla="*/ 0 w 50"/>
                <a:gd name="T9" fmla="*/ 16 h 30"/>
                <a:gd name="T10" fmla="*/ 19 w 50"/>
                <a:gd name="T11" fmla="*/ 17 h 30"/>
                <a:gd name="T12" fmla="*/ 34 w 50"/>
                <a:gd name="T13" fmla="*/ 30 h 30"/>
                <a:gd name="T14" fmla="*/ 50 w 50"/>
                <a:gd name="T15" fmla="*/ 15 h 30"/>
                <a:gd name="T16" fmla="*/ 34 w 5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30">
                  <a:moveTo>
                    <a:pt x="34" y="0"/>
                  </a:moveTo>
                  <a:cubicBezTo>
                    <a:pt x="28" y="0"/>
                    <a:pt x="22" y="4"/>
                    <a:pt x="20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11"/>
                    <a:pt x="1" y="13"/>
                    <a:pt x="0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1" y="25"/>
                    <a:pt x="27" y="30"/>
                    <a:pt x="34" y="30"/>
                  </a:cubicBezTo>
                  <a:cubicBezTo>
                    <a:pt x="43" y="30"/>
                    <a:pt x="50" y="23"/>
                    <a:pt x="50" y="15"/>
                  </a:cubicBezTo>
                  <a:cubicBezTo>
                    <a:pt x="50" y="7"/>
                    <a:pt x="43" y="0"/>
                    <a:pt x="34" y="0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solidFill>
                  <a:srgbClr val="E6E6E6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98FFFE07-DF93-4E58-8410-086F53EB3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5054600"/>
              <a:ext cx="71438" cy="112712"/>
            </a:xfrm>
            <a:custGeom>
              <a:avLst/>
              <a:gdLst>
                <a:gd name="T0" fmla="*/ 16 w 31"/>
                <a:gd name="T1" fmla="*/ 19 h 49"/>
                <a:gd name="T2" fmla="*/ 12 w 31"/>
                <a:gd name="T3" fmla="*/ 0 h 49"/>
                <a:gd name="T4" fmla="*/ 4 w 31"/>
                <a:gd name="T5" fmla="*/ 2 h 49"/>
                <a:gd name="T6" fmla="*/ 9 w 31"/>
                <a:gd name="T7" fmla="*/ 20 h 49"/>
                <a:gd name="T8" fmla="*/ 0 w 31"/>
                <a:gd name="T9" fmla="*/ 34 h 49"/>
                <a:gd name="T10" fmla="*/ 16 w 31"/>
                <a:gd name="T11" fmla="*/ 49 h 49"/>
                <a:gd name="T12" fmla="*/ 31 w 31"/>
                <a:gd name="T13" fmla="*/ 34 h 49"/>
                <a:gd name="T14" fmla="*/ 16 w 31"/>
                <a:gd name="T15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9">
                  <a:moveTo>
                    <a:pt x="16" y="19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7" y="2"/>
                    <a:pt x="4" y="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4" y="23"/>
                    <a:pt x="0" y="28"/>
                    <a:pt x="0" y="34"/>
                  </a:cubicBezTo>
                  <a:cubicBezTo>
                    <a:pt x="0" y="42"/>
                    <a:pt x="7" y="49"/>
                    <a:pt x="16" y="49"/>
                  </a:cubicBezTo>
                  <a:cubicBezTo>
                    <a:pt x="24" y="49"/>
                    <a:pt x="31" y="42"/>
                    <a:pt x="31" y="34"/>
                  </a:cubicBezTo>
                  <a:cubicBezTo>
                    <a:pt x="31" y="26"/>
                    <a:pt x="24" y="19"/>
                    <a:pt x="16" y="19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solidFill>
                  <a:srgbClr val="E6E6E6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3803FEC1-FC0F-4C51-8CE8-C92BA14E1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838" y="4997450"/>
              <a:ext cx="123825" cy="71437"/>
            </a:xfrm>
            <a:custGeom>
              <a:avLst/>
              <a:gdLst>
                <a:gd name="T0" fmla="*/ 51 w 54"/>
                <a:gd name="T1" fmla="*/ 0 h 31"/>
                <a:gd name="T2" fmla="*/ 28 w 54"/>
                <a:gd name="T3" fmla="*/ 8 h 31"/>
                <a:gd name="T4" fmla="*/ 15 w 54"/>
                <a:gd name="T5" fmla="*/ 1 h 31"/>
                <a:gd name="T6" fmla="*/ 0 w 54"/>
                <a:gd name="T7" fmla="*/ 16 h 31"/>
                <a:gd name="T8" fmla="*/ 15 w 54"/>
                <a:gd name="T9" fmla="*/ 31 h 31"/>
                <a:gd name="T10" fmla="*/ 30 w 54"/>
                <a:gd name="T11" fmla="*/ 16 h 31"/>
                <a:gd name="T12" fmla="*/ 30 w 54"/>
                <a:gd name="T13" fmla="*/ 15 h 31"/>
                <a:gd name="T14" fmla="*/ 54 w 54"/>
                <a:gd name="T15" fmla="*/ 7 h 31"/>
                <a:gd name="T16" fmla="*/ 51 w 54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51" y="0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5" y="3"/>
                    <a:pt x="21" y="1"/>
                    <a:pt x="15" y="1"/>
                  </a:cubicBezTo>
                  <a:cubicBezTo>
                    <a:pt x="7" y="1"/>
                    <a:pt x="0" y="7"/>
                    <a:pt x="0" y="16"/>
                  </a:cubicBezTo>
                  <a:cubicBezTo>
                    <a:pt x="0" y="24"/>
                    <a:pt x="7" y="31"/>
                    <a:pt x="15" y="31"/>
                  </a:cubicBezTo>
                  <a:cubicBezTo>
                    <a:pt x="24" y="31"/>
                    <a:pt x="30" y="24"/>
                    <a:pt x="30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3" y="5"/>
                    <a:pt x="52" y="2"/>
                    <a:pt x="51" y="0"/>
                  </a:cubicBezTo>
                </a:path>
              </a:pathLst>
            </a:cu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solidFill>
                  <a:srgbClr val="E6E6E6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75" name="Oval 10">
              <a:extLst>
                <a:ext uri="{FF2B5EF4-FFF2-40B4-BE49-F238E27FC236}">
                  <a16:creationId xmlns:a16="http://schemas.microsoft.com/office/drawing/2014/main" id="{E7C1EA42-9EB2-42BA-9FC7-C11209142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776" y="4919663"/>
              <a:ext cx="120650" cy="119062"/>
            </a:xfrm>
            <a:prstGeom prst="ellipse">
              <a:avLst/>
            </a:prstGeom>
            <a:solidFill>
              <a:srgbClr val="0080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200">
                <a:solidFill>
                  <a:srgbClr val="E6E6E6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pic>
        <p:nvPicPr>
          <p:cNvPr id="76" name="Рисунок 11">
            <a:extLst>
              <a:ext uri="{FF2B5EF4-FFF2-40B4-BE49-F238E27FC236}">
                <a16:creationId xmlns:a16="http://schemas.microsoft.com/office/drawing/2014/main" id="{7BF92582-9654-4B5E-8A06-3F7647C57B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15283" y="3621620"/>
            <a:ext cx="351744" cy="290796"/>
          </a:xfrm>
          <a:prstGeom prst="rect">
            <a:avLst/>
          </a:prstGeom>
        </p:spPr>
      </p:pic>
      <p:sp>
        <p:nvSpPr>
          <p:cNvPr id="77" name="Freeform 20">
            <a:extLst>
              <a:ext uri="{FF2B5EF4-FFF2-40B4-BE49-F238E27FC236}">
                <a16:creationId xmlns:a16="http://schemas.microsoft.com/office/drawing/2014/main" id="{85AA4853-69A0-415D-9793-21EFA1EDDF11}"/>
              </a:ext>
            </a:extLst>
          </p:cNvPr>
          <p:cNvSpPr>
            <a:spLocks/>
          </p:cNvSpPr>
          <p:nvPr/>
        </p:nvSpPr>
        <p:spPr bwMode="auto">
          <a:xfrm>
            <a:off x="5619845" y="3460658"/>
            <a:ext cx="6445251" cy="4438650"/>
          </a:xfrm>
          <a:custGeom>
            <a:avLst/>
            <a:gdLst>
              <a:gd name="T0" fmla="*/ 32 w 2830"/>
              <a:gd name="T1" fmla="*/ 1027 h 1946"/>
              <a:gd name="T2" fmla="*/ 906 w 2830"/>
              <a:gd name="T3" fmla="*/ 1928 h 1946"/>
              <a:gd name="T4" fmla="*/ 945 w 2830"/>
              <a:gd name="T5" fmla="*/ 1945 h 1946"/>
              <a:gd name="T6" fmla="*/ 984 w 2830"/>
              <a:gd name="T7" fmla="*/ 1927 h 1946"/>
              <a:gd name="T8" fmla="*/ 1380 w 2830"/>
              <a:gd name="T9" fmla="*/ 1519 h 1946"/>
              <a:gd name="T10" fmla="*/ 1444 w 2830"/>
              <a:gd name="T11" fmla="*/ 1519 h 1946"/>
              <a:gd name="T12" fmla="*/ 1836 w 2830"/>
              <a:gd name="T13" fmla="*/ 1922 h 1946"/>
              <a:gd name="T14" fmla="*/ 1880 w 2830"/>
              <a:gd name="T15" fmla="*/ 1946 h 1946"/>
              <a:gd name="T16" fmla="*/ 1924 w 2830"/>
              <a:gd name="T17" fmla="*/ 1921 h 1946"/>
              <a:gd name="T18" fmla="*/ 2812 w 2830"/>
              <a:gd name="T19" fmla="*/ 1005 h 1946"/>
              <a:gd name="T20" fmla="*/ 2830 w 2830"/>
              <a:gd name="T21" fmla="*/ 971 h 1946"/>
              <a:gd name="T22" fmla="*/ 2812 w 2830"/>
              <a:gd name="T23" fmla="*/ 941 h 1946"/>
              <a:gd name="T24" fmla="*/ 1924 w 2830"/>
              <a:gd name="T25" fmla="*/ 24 h 1946"/>
              <a:gd name="T26" fmla="*/ 1880 w 2830"/>
              <a:gd name="T27" fmla="*/ 0 h 1946"/>
              <a:gd name="T28" fmla="*/ 1836 w 2830"/>
              <a:gd name="T29" fmla="*/ 24 h 1946"/>
              <a:gd name="T30" fmla="*/ 1444 w 2830"/>
              <a:gd name="T31" fmla="*/ 427 h 1946"/>
              <a:gd name="T32" fmla="*/ 1380 w 2830"/>
              <a:gd name="T33" fmla="*/ 427 h 1946"/>
              <a:gd name="T34" fmla="*/ 984 w 2830"/>
              <a:gd name="T35" fmla="*/ 19 h 1946"/>
              <a:gd name="T36" fmla="*/ 945 w 2830"/>
              <a:gd name="T37" fmla="*/ 0 h 1946"/>
              <a:gd name="T38" fmla="*/ 906 w 2830"/>
              <a:gd name="T39" fmla="*/ 18 h 1946"/>
              <a:gd name="T40" fmla="*/ 41 w 2830"/>
              <a:gd name="T41" fmla="*/ 910 h 1946"/>
              <a:gd name="T42" fmla="*/ 0 w 2830"/>
              <a:gd name="T43" fmla="*/ 971 h 1946"/>
              <a:gd name="T44" fmla="*/ 32 w 2830"/>
              <a:gd name="T45" fmla="*/ 1027 h 1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30" h="1946">
                <a:moveTo>
                  <a:pt x="32" y="1027"/>
                </a:moveTo>
                <a:cubicBezTo>
                  <a:pt x="906" y="1928"/>
                  <a:pt x="906" y="1928"/>
                  <a:pt x="906" y="1928"/>
                </a:cubicBezTo>
                <a:cubicBezTo>
                  <a:pt x="906" y="1928"/>
                  <a:pt x="921" y="1945"/>
                  <a:pt x="945" y="1945"/>
                </a:cubicBezTo>
                <a:cubicBezTo>
                  <a:pt x="968" y="1945"/>
                  <a:pt x="984" y="1927"/>
                  <a:pt x="984" y="1927"/>
                </a:cubicBezTo>
                <a:cubicBezTo>
                  <a:pt x="1380" y="1519"/>
                  <a:pt x="1380" y="1519"/>
                  <a:pt x="1380" y="1519"/>
                </a:cubicBezTo>
                <a:cubicBezTo>
                  <a:pt x="1412" y="1486"/>
                  <a:pt x="1444" y="1519"/>
                  <a:pt x="1444" y="1519"/>
                </a:cubicBezTo>
                <a:cubicBezTo>
                  <a:pt x="1836" y="1922"/>
                  <a:pt x="1836" y="1922"/>
                  <a:pt x="1836" y="1922"/>
                </a:cubicBezTo>
                <a:cubicBezTo>
                  <a:pt x="1836" y="1922"/>
                  <a:pt x="1859" y="1946"/>
                  <a:pt x="1880" y="1946"/>
                </a:cubicBezTo>
                <a:cubicBezTo>
                  <a:pt x="1901" y="1946"/>
                  <a:pt x="1924" y="1921"/>
                  <a:pt x="1924" y="1921"/>
                </a:cubicBezTo>
                <a:cubicBezTo>
                  <a:pt x="2812" y="1005"/>
                  <a:pt x="2812" y="1005"/>
                  <a:pt x="2812" y="1005"/>
                </a:cubicBezTo>
                <a:cubicBezTo>
                  <a:pt x="2812" y="1005"/>
                  <a:pt x="2830" y="985"/>
                  <a:pt x="2830" y="971"/>
                </a:cubicBezTo>
                <a:cubicBezTo>
                  <a:pt x="2830" y="957"/>
                  <a:pt x="2812" y="941"/>
                  <a:pt x="2812" y="941"/>
                </a:cubicBezTo>
                <a:cubicBezTo>
                  <a:pt x="1924" y="24"/>
                  <a:pt x="1924" y="24"/>
                  <a:pt x="1924" y="24"/>
                </a:cubicBezTo>
                <a:cubicBezTo>
                  <a:pt x="1924" y="24"/>
                  <a:pt x="1901" y="0"/>
                  <a:pt x="1880" y="0"/>
                </a:cubicBezTo>
                <a:cubicBezTo>
                  <a:pt x="1859" y="0"/>
                  <a:pt x="1836" y="24"/>
                  <a:pt x="1836" y="24"/>
                </a:cubicBezTo>
                <a:cubicBezTo>
                  <a:pt x="1444" y="427"/>
                  <a:pt x="1444" y="427"/>
                  <a:pt x="1444" y="427"/>
                </a:cubicBezTo>
                <a:cubicBezTo>
                  <a:pt x="1444" y="427"/>
                  <a:pt x="1412" y="460"/>
                  <a:pt x="1380" y="427"/>
                </a:cubicBezTo>
                <a:cubicBezTo>
                  <a:pt x="984" y="19"/>
                  <a:pt x="984" y="19"/>
                  <a:pt x="984" y="19"/>
                </a:cubicBezTo>
                <a:cubicBezTo>
                  <a:pt x="984" y="19"/>
                  <a:pt x="968" y="0"/>
                  <a:pt x="945" y="0"/>
                </a:cubicBezTo>
                <a:cubicBezTo>
                  <a:pt x="921" y="0"/>
                  <a:pt x="906" y="18"/>
                  <a:pt x="906" y="18"/>
                </a:cubicBezTo>
                <a:cubicBezTo>
                  <a:pt x="41" y="910"/>
                  <a:pt x="41" y="910"/>
                  <a:pt x="41" y="910"/>
                </a:cubicBezTo>
                <a:cubicBezTo>
                  <a:pt x="41" y="910"/>
                  <a:pt x="0" y="946"/>
                  <a:pt x="0" y="971"/>
                </a:cubicBezTo>
                <a:cubicBezTo>
                  <a:pt x="0" y="988"/>
                  <a:pt x="32" y="1027"/>
                  <a:pt x="32" y="1027"/>
                </a:cubicBezTo>
                <a:close/>
              </a:path>
            </a:pathLst>
          </a:cu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8" name="Прямоугольник 122">
            <a:extLst>
              <a:ext uri="{FF2B5EF4-FFF2-40B4-BE49-F238E27FC236}">
                <a16:creationId xmlns:a16="http://schemas.microsoft.com/office/drawing/2014/main" id="{01B32E7A-EEBD-4D4C-ABBB-2DADCF17DBB7}"/>
              </a:ext>
            </a:extLst>
          </p:cNvPr>
          <p:cNvSpPr/>
          <p:nvPr/>
        </p:nvSpPr>
        <p:spPr>
          <a:xfrm>
            <a:off x="11250337" y="2768170"/>
            <a:ext cx="148587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ru-RU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Business Sector</a:t>
            </a:r>
            <a:endParaRPr lang="en-US" altLang="ru-RU" sz="2200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9" name="Прямоугольник 123">
            <a:extLst>
              <a:ext uri="{FF2B5EF4-FFF2-40B4-BE49-F238E27FC236}">
                <a16:creationId xmlns:a16="http://schemas.microsoft.com/office/drawing/2014/main" id="{7CBD90FF-9E02-40F3-8C14-39A42325B3A4}"/>
              </a:ext>
            </a:extLst>
          </p:cNvPr>
          <p:cNvSpPr/>
          <p:nvPr/>
        </p:nvSpPr>
        <p:spPr>
          <a:xfrm>
            <a:off x="12889278" y="4873372"/>
            <a:ext cx="955711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ru-RU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NGOs</a:t>
            </a:r>
            <a:endParaRPr lang="en-US" altLang="ru-RU" sz="2200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0" name="Прямоугольник 124">
            <a:extLst>
              <a:ext uri="{FF2B5EF4-FFF2-40B4-BE49-F238E27FC236}">
                <a16:creationId xmlns:a16="http://schemas.microsoft.com/office/drawing/2014/main" id="{8AA66B21-1BCA-4A05-B38D-78E712B66219}"/>
              </a:ext>
            </a:extLst>
          </p:cNvPr>
          <p:cNvSpPr/>
          <p:nvPr/>
        </p:nvSpPr>
        <p:spPr>
          <a:xfrm>
            <a:off x="3328905" y="6950906"/>
            <a:ext cx="15953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Individuals</a:t>
            </a:r>
            <a:endParaRPr lang="ru-RU" sz="2200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1" name="Прямоугольник 125">
            <a:extLst>
              <a:ext uri="{FF2B5EF4-FFF2-40B4-BE49-F238E27FC236}">
                <a16:creationId xmlns:a16="http://schemas.microsoft.com/office/drawing/2014/main" id="{C26653B2-9D1D-4B9F-BE7F-1069DB2BC2E2}"/>
              </a:ext>
            </a:extLst>
          </p:cNvPr>
          <p:cNvSpPr/>
          <p:nvPr/>
        </p:nvSpPr>
        <p:spPr>
          <a:xfrm>
            <a:off x="3611545" y="4794878"/>
            <a:ext cx="1665841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ru-RU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Mass media</a:t>
            </a:r>
            <a:endParaRPr lang="en-US" altLang="ru-RU" sz="2200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2" name="Прямоугольник 126">
            <a:extLst>
              <a:ext uri="{FF2B5EF4-FFF2-40B4-BE49-F238E27FC236}">
                <a16:creationId xmlns:a16="http://schemas.microsoft.com/office/drawing/2014/main" id="{5848B5D0-4709-4B9E-AEE1-B40F1F259061}"/>
              </a:ext>
            </a:extLst>
          </p:cNvPr>
          <p:cNvSpPr/>
          <p:nvPr/>
        </p:nvSpPr>
        <p:spPr>
          <a:xfrm>
            <a:off x="11033809" y="8105014"/>
            <a:ext cx="1585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Scientific </a:t>
            </a:r>
          </a:p>
          <a:p>
            <a:pPr algn="ctr"/>
            <a:r>
              <a:rPr lang="en-US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community</a:t>
            </a:r>
            <a:endParaRPr lang="en-US" altLang="ru-RU" sz="2200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3" name="Прямоугольник 127">
            <a:extLst>
              <a:ext uri="{FF2B5EF4-FFF2-40B4-BE49-F238E27FC236}">
                <a16:creationId xmlns:a16="http://schemas.microsoft.com/office/drawing/2014/main" id="{814C7F03-A9F9-4C68-A5EB-2DA91565BF0B}"/>
              </a:ext>
            </a:extLst>
          </p:cNvPr>
          <p:cNvSpPr/>
          <p:nvPr/>
        </p:nvSpPr>
        <p:spPr>
          <a:xfrm>
            <a:off x="4640216" y="2683828"/>
            <a:ext cx="19284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International </a:t>
            </a:r>
          </a:p>
          <a:p>
            <a:pPr algn="r"/>
            <a:r>
              <a:rPr lang="en-US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Organizations</a:t>
            </a:r>
            <a:endParaRPr lang="ru-RU" sz="2200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4" name="Прямоугольник 128">
            <a:extLst>
              <a:ext uri="{FF2B5EF4-FFF2-40B4-BE49-F238E27FC236}">
                <a16:creationId xmlns:a16="http://schemas.microsoft.com/office/drawing/2014/main" id="{72C269D9-9F89-48F9-BAC6-7C1A0AEA1833}"/>
              </a:ext>
            </a:extLst>
          </p:cNvPr>
          <p:cNvSpPr/>
          <p:nvPr/>
        </p:nvSpPr>
        <p:spPr>
          <a:xfrm>
            <a:off x="7991359" y="2566930"/>
            <a:ext cx="1723549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ru-RU" sz="2200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Government</a:t>
            </a:r>
            <a:endParaRPr lang="en-US" altLang="ru-RU" sz="2200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5" name="Группа 6">
            <a:extLst>
              <a:ext uri="{FF2B5EF4-FFF2-40B4-BE49-F238E27FC236}">
                <a16:creationId xmlns:a16="http://schemas.microsoft.com/office/drawing/2014/main" id="{9B4E0395-BF6D-4E3A-A1A9-93AA32A76AD8}"/>
              </a:ext>
            </a:extLst>
          </p:cNvPr>
          <p:cNvGrpSpPr>
            <a:grpSpLocks/>
          </p:cNvGrpSpPr>
          <p:nvPr/>
        </p:nvGrpSpPr>
        <p:grpSpPr bwMode="auto">
          <a:xfrm>
            <a:off x="0" y="855722"/>
            <a:ext cx="17556163" cy="1584325"/>
            <a:chOff x="0" y="1118588"/>
            <a:chExt cx="17556163" cy="1585314"/>
          </a:xfrm>
        </p:grpSpPr>
        <p:pic>
          <p:nvPicPr>
            <p:cNvPr id="86" name="Рисунок 40">
              <a:extLst>
                <a:ext uri="{FF2B5EF4-FFF2-40B4-BE49-F238E27FC236}">
                  <a16:creationId xmlns:a16="http://schemas.microsoft.com/office/drawing/2014/main" id="{BF6005D1-5F7D-4502-899E-382BA6CBD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8588"/>
              <a:ext cx="17556163" cy="1435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7" name="Группа 5">
              <a:extLst>
                <a:ext uri="{FF2B5EF4-FFF2-40B4-BE49-F238E27FC236}">
                  <a16:creationId xmlns:a16="http://schemas.microsoft.com/office/drawing/2014/main" id="{F10A4F3D-B96C-43AA-920F-470484A46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88" name="Прямоугольник 4">
                <a:extLst>
                  <a:ext uri="{FF2B5EF4-FFF2-40B4-BE49-F238E27FC236}">
                    <a16:creationId xmlns:a16="http://schemas.microsoft.com/office/drawing/2014/main" id="{8702245C-C9B1-4B54-95B8-82BA1D988529}"/>
                  </a:ext>
                </a:extLst>
              </p:cNvPr>
              <p:cNvSpPr/>
              <p:nvPr/>
            </p:nvSpPr>
            <p:spPr>
              <a:xfrm>
                <a:off x="8013700" y="1693622"/>
                <a:ext cx="1555750" cy="1010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pic>
            <p:nvPicPr>
              <p:cNvPr id="89" name="Рисунок 2">
                <a:extLst>
                  <a:ext uri="{FF2B5EF4-FFF2-40B4-BE49-F238E27FC236}">
                    <a16:creationId xmlns:a16="http://schemas.microsoft.com/office/drawing/2014/main" id="{994AB980-9917-46D3-AECC-73DB61557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3720" y="1733490"/>
                <a:ext cx="1221580" cy="787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Plus 1"/>
          <p:cNvSpPr/>
          <p:nvPr/>
        </p:nvSpPr>
        <p:spPr>
          <a:xfrm>
            <a:off x="-4965597" y="3026718"/>
            <a:ext cx="351692" cy="42624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Прямоугольник 126">
            <a:extLst>
              <a:ext uri="{FF2B5EF4-FFF2-40B4-BE49-F238E27FC236}">
                <a16:creationId xmlns:a16="http://schemas.microsoft.com/office/drawing/2014/main" id="{5848B5D0-4709-4B9E-AEE1-B40F1F259061}"/>
              </a:ext>
            </a:extLst>
          </p:cNvPr>
          <p:cNvSpPr/>
          <p:nvPr/>
        </p:nvSpPr>
        <p:spPr>
          <a:xfrm>
            <a:off x="7421787" y="8388350"/>
            <a:ext cx="30074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Kids and Teenagers</a:t>
            </a:r>
            <a:endParaRPr lang="en-US" altLang="ru-RU" sz="2200" i="1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3" name="Прямоугольник 126">
            <a:extLst>
              <a:ext uri="{FF2B5EF4-FFF2-40B4-BE49-F238E27FC236}">
                <a16:creationId xmlns:a16="http://schemas.microsoft.com/office/drawing/2014/main" id="{5848B5D0-4709-4B9E-AEE1-B40F1F259061}"/>
              </a:ext>
            </a:extLst>
          </p:cNvPr>
          <p:cNvSpPr/>
          <p:nvPr/>
        </p:nvSpPr>
        <p:spPr>
          <a:xfrm>
            <a:off x="4036709" y="8382879"/>
            <a:ext cx="21199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Persons with Disabilities</a:t>
            </a:r>
            <a:endParaRPr lang="en-US" altLang="ru-RU" sz="2200" i="1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 descr="header-logo-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627" y="8815343"/>
            <a:ext cx="1877778" cy="6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Line 100">
            <a:extLst>
              <a:ext uri="{FF2B5EF4-FFF2-40B4-BE49-F238E27FC236}">
                <a16:creationId xmlns:a16="http://schemas.microsoft.com/office/drawing/2014/main" id="{2F71595C-CBFB-4272-BA2B-B56CC367DB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38650" y="6916453"/>
            <a:ext cx="0" cy="797799"/>
          </a:xfrm>
          <a:prstGeom prst="line">
            <a:avLst/>
          </a:pr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4" name="Freeform 99">
            <a:extLst>
              <a:ext uri="{FF2B5EF4-FFF2-40B4-BE49-F238E27FC236}">
                <a16:creationId xmlns:a16="http://schemas.microsoft.com/office/drawing/2014/main" id="{BEE02506-5124-4B4A-B784-D12C3A3D3DBA}"/>
              </a:ext>
            </a:extLst>
          </p:cNvPr>
          <p:cNvSpPr>
            <a:spLocks/>
          </p:cNvSpPr>
          <p:nvPr/>
        </p:nvSpPr>
        <p:spPr bwMode="auto">
          <a:xfrm>
            <a:off x="8477468" y="7646207"/>
            <a:ext cx="722363" cy="722363"/>
          </a:xfrm>
          <a:custGeom>
            <a:avLst/>
            <a:gdLst>
              <a:gd name="T0" fmla="*/ 258 w 315"/>
              <a:gd name="T1" fmla="*/ 56 h 315"/>
              <a:gd name="T2" fmla="*/ 55 w 315"/>
              <a:gd name="T3" fmla="*/ 55 h 315"/>
              <a:gd name="T4" fmla="*/ 56 w 315"/>
              <a:gd name="T5" fmla="*/ 258 h 315"/>
              <a:gd name="T6" fmla="*/ 259 w 315"/>
              <a:gd name="T7" fmla="*/ 259 h 315"/>
              <a:gd name="T8" fmla="*/ 258 w 315"/>
              <a:gd name="T9" fmla="*/ 56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5" h="315">
                <a:moveTo>
                  <a:pt x="258" y="56"/>
                </a:moveTo>
                <a:cubicBezTo>
                  <a:pt x="202" y="0"/>
                  <a:pt x="111" y="0"/>
                  <a:pt x="55" y="55"/>
                </a:cubicBezTo>
                <a:cubicBezTo>
                  <a:pt x="0" y="111"/>
                  <a:pt x="0" y="202"/>
                  <a:pt x="56" y="258"/>
                </a:cubicBezTo>
                <a:cubicBezTo>
                  <a:pt x="113" y="314"/>
                  <a:pt x="203" y="315"/>
                  <a:pt x="259" y="259"/>
                </a:cubicBezTo>
                <a:cubicBezTo>
                  <a:pt x="315" y="203"/>
                  <a:pt x="314" y="113"/>
                  <a:pt x="258" y="56"/>
                </a:cubicBezTo>
                <a:close/>
              </a:path>
            </a:pathLst>
          </a:cu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5" name="Freeform 134">
            <a:extLst>
              <a:ext uri="{FF2B5EF4-FFF2-40B4-BE49-F238E27FC236}">
                <a16:creationId xmlns:a16="http://schemas.microsoft.com/office/drawing/2014/main" id="{1C7F8E04-F2FD-4F00-98F3-BBE433A21AFE}"/>
              </a:ext>
            </a:extLst>
          </p:cNvPr>
          <p:cNvSpPr>
            <a:spLocks/>
          </p:cNvSpPr>
          <p:nvPr/>
        </p:nvSpPr>
        <p:spPr bwMode="auto">
          <a:xfrm>
            <a:off x="8633088" y="7783038"/>
            <a:ext cx="429761" cy="429761"/>
          </a:xfrm>
          <a:custGeom>
            <a:avLst/>
            <a:gdLst>
              <a:gd name="T0" fmla="*/ 161 w 188"/>
              <a:gd name="T1" fmla="*/ 102 h 187"/>
              <a:gd name="T2" fmla="*/ 170 w 188"/>
              <a:gd name="T3" fmla="*/ 67 h 187"/>
              <a:gd name="T4" fmla="*/ 140 w 188"/>
              <a:gd name="T5" fmla="*/ 18 h 187"/>
              <a:gd name="T6" fmla="*/ 124 w 188"/>
              <a:gd name="T7" fmla="*/ 18 h 187"/>
              <a:gd name="T8" fmla="*/ 121 w 188"/>
              <a:gd name="T9" fmla="*/ 12 h 187"/>
              <a:gd name="T10" fmla="*/ 94 w 188"/>
              <a:gd name="T11" fmla="*/ 0 h 187"/>
              <a:gd name="T12" fmla="*/ 67 w 188"/>
              <a:gd name="T13" fmla="*/ 12 h 187"/>
              <a:gd name="T14" fmla="*/ 64 w 188"/>
              <a:gd name="T15" fmla="*/ 18 h 187"/>
              <a:gd name="T16" fmla="*/ 48 w 188"/>
              <a:gd name="T17" fmla="*/ 18 h 187"/>
              <a:gd name="T18" fmla="*/ 18 w 188"/>
              <a:gd name="T19" fmla="*/ 67 h 187"/>
              <a:gd name="T20" fmla="*/ 27 w 188"/>
              <a:gd name="T21" fmla="*/ 102 h 187"/>
              <a:gd name="T22" fmla="*/ 5 w 188"/>
              <a:gd name="T23" fmla="*/ 167 h 187"/>
              <a:gd name="T24" fmla="*/ 35 w 188"/>
              <a:gd name="T25" fmla="*/ 97 h 187"/>
              <a:gd name="T26" fmla="*/ 26 w 188"/>
              <a:gd name="T27" fmla="*/ 71 h 187"/>
              <a:gd name="T28" fmla="*/ 25 w 188"/>
              <a:gd name="T29" fmla="*/ 56 h 187"/>
              <a:gd name="T30" fmla="*/ 63 w 188"/>
              <a:gd name="T31" fmla="*/ 27 h 187"/>
              <a:gd name="T32" fmla="*/ 61 w 188"/>
              <a:gd name="T33" fmla="*/ 59 h 187"/>
              <a:gd name="T34" fmla="*/ 62 w 188"/>
              <a:gd name="T35" fmla="*/ 61 h 187"/>
              <a:gd name="T36" fmla="*/ 65 w 188"/>
              <a:gd name="T37" fmla="*/ 64 h 187"/>
              <a:gd name="T38" fmla="*/ 65 w 188"/>
              <a:gd name="T39" fmla="*/ 67 h 187"/>
              <a:gd name="T40" fmla="*/ 67 w 188"/>
              <a:gd name="T41" fmla="*/ 70 h 187"/>
              <a:gd name="T42" fmla="*/ 68 w 188"/>
              <a:gd name="T43" fmla="*/ 73 h 187"/>
              <a:gd name="T44" fmla="*/ 70 w 188"/>
              <a:gd name="T45" fmla="*/ 77 h 187"/>
              <a:gd name="T46" fmla="*/ 73 w 188"/>
              <a:gd name="T47" fmla="*/ 82 h 187"/>
              <a:gd name="T48" fmla="*/ 70 w 188"/>
              <a:gd name="T49" fmla="*/ 97 h 187"/>
              <a:gd name="T50" fmla="*/ 47 w 188"/>
              <a:gd name="T51" fmla="*/ 109 h 187"/>
              <a:gd name="T52" fmla="*/ 41 w 188"/>
              <a:gd name="T53" fmla="*/ 130 h 187"/>
              <a:gd name="T54" fmla="*/ 81 w 188"/>
              <a:gd name="T55" fmla="*/ 81 h 187"/>
              <a:gd name="T56" fmla="*/ 71 w 188"/>
              <a:gd name="T57" fmla="*/ 62 h 187"/>
              <a:gd name="T58" fmla="*/ 67 w 188"/>
              <a:gd name="T59" fmla="*/ 58 h 187"/>
              <a:gd name="T60" fmla="*/ 68 w 188"/>
              <a:gd name="T61" fmla="*/ 42 h 187"/>
              <a:gd name="T62" fmla="*/ 69 w 188"/>
              <a:gd name="T63" fmla="*/ 25 h 187"/>
              <a:gd name="T64" fmla="*/ 82 w 188"/>
              <a:gd name="T65" fmla="*/ 7 h 187"/>
              <a:gd name="T66" fmla="*/ 97 w 188"/>
              <a:gd name="T67" fmla="*/ 6 h 187"/>
              <a:gd name="T68" fmla="*/ 115 w 188"/>
              <a:gd name="T69" fmla="*/ 13 h 187"/>
              <a:gd name="T70" fmla="*/ 119 w 188"/>
              <a:gd name="T71" fmla="*/ 25 h 187"/>
              <a:gd name="T72" fmla="*/ 122 w 188"/>
              <a:gd name="T73" fmla="*/ 56 h 187"/>
              <a:gd name="T74" fmla="*/ 120 w 188"/>
              <a:gd name="T75" fmla="*/ 60 h 187"/>
              <a:gd name="T76" fmla="*/ 109 w 188"/>
              <a:gd name="T77" fmla="*/ 77 h 187"/>
              <a:gd name="T78" fmla="*/ 113 w 188"/>
              <a:gd name="T79" fmla="*/ 102 h 187"/>
              <a:gd name="T80" fmla="*/ 152 w 188"/>
              <a:gd name="T81" fmla="*/ 183 h 187"/>
              <a:gd name="T82" fmla="*/ 126 w 188"/>
              <a:gd name="T83" fmla="*/ 100 h 187"/>
              <a:gd name="T84" fmla="*/ 114 w 188"/>
              <a:gd name="T85" fmla="*/ 83 h 187"/>
              <a:gd name="T86" fmla="*/ 117 w 188"/>
              <a:gd name="T87" fmla="*/ 79 h 187"/>
              <a:gd name="T88" fmla="*/ 119 w 188"/>
              <a:gd name="T89" fmla="*/ 74 h 187"/>
              <a:gd name="T90" fmla="*/ 121 w 188"/>
              <a:gd name="T91" fmla="*/ 72 h 187"/>
              <a:gd name="T92" fmla="*/ 122 w 188"/>
              <a:gd name="T93" fmla="*/ 68 h 187"/>
              <a:gd name="T94" fmla="*/ 123 w 188"/>
              <a:gd name="T95" fmla="*/ 64 h 187"/>
              <a:gd name="T96" fmla="*/ 125 w 188"/>
              <a:gd name="T97" fmla="*/ 62 h 187"/>
              <a:gd name="T98" fmla="*/ 126 w 188"/>
              <a:gd name="T99" fmla="*/ 59 h 187"/>
              <a:gd name="T100" fmla="*/ 127 w 188"/>
              <a:gd name="T101" fmla="*/ 46 h 187"/>
              <a:gd name="T102" fmla="*/ 163 w 188"/>
              <a:gd name="T103" fmla="*/ 41 h 187"/>
              <a:gd name="T104" fmla="*/ 165 w 188"/>
              <a:gd name="T105" fmla="*/ 67 h 187"/>
              <a:gd name="T106" fmla="*/ 153 w 188"/>
              <a:gd name="T107" fmla="*/ 88 h 187"/>
              <a:gd name="T108" fmla="*/ 175 w 188"/>
              <a:gd name="T109" fmla="*/ 11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187">
                <a:moveTo>
                  <a:pt x="188" y="159"/>
                </a:moveTo>
                <a:cubicBezTo>
                  <a:pt x="188" y="131"/>
                  <a:pt x="188" y="131"/>
                  <a:pt x="188" y="131"/>
                </a:cubicBezTo>
                <a:cubicBezTo>
                  <a:pt x="188" y="123"/>
                  <a:pt x="184" y="116"/>
                  <a:pt x="178" y="113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59" y="101"/>
                  <a:pt x="158" y="99"/>
                  <a:pt x="158" y="97"/>
                </a:cubicBezTo>
                <a:cubicBezTo>
                  <a:pt x="158" y="90"/>
                  <a:pt x="158" y="90"/>
                  <a:pt x="158" y="90"/>
                </a:cubicBezTo>
                <a:cubicBezTo>
                  <a:pt x="160" y="88"/>
                  <a:pt x="165" y="82"/>
                  <a:pt x="167" y="74"/>
                </a:cubicBezTo>
                <a:cubicBezTo>
                  <a:pt x="169" y="73"/>
                  <a:pt x="170" y="70"/>
                  <a:pt x="170" y="67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7"/>
                  <a:pt x="169" y="55"/>
                  <a:pt x="168" y="53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68" y="41"/>
                  <a:pt x="166" y="18"/>
                  <a:pt x="140" y="18"/>
                </a:cubicBezTo>
                <a:cubicBezTo>
                  <a:pt x="134" y="18"/>
                  <a:pt x="129" y="19"/>
                  <a:pt x="124" y="22"/>
                </a:cubicBezTo>
                <a:cubicBezTo>
                  <a:pt x="124" y="21"/>
                  <a:pt x="124" y="21"/>
                  <a:pt x="124" y="20"/>
                </a:cubicBezTo>
                <a:cubicBezTo>
                  <a:pt x="124" y="20"/>
                  <a:pt x="124" y="20"/>
                  <a:pt x="124" y="19"/>
                </a:cubicBezTo>
                <a:cubicBezTo>
                  <a:pt x="124" y="19"/>
                  <a:pt x="124" y="18"/>
                  <a:pt x="124" y="18"/>
                </a:cubicBezTo>
                <a:cubicBezTo>
                  <a:pt x="124" y="18"/>
                  <a:pt x="123" y="17"/>
                  <a:pt x="123" y="17"/>
                </a:cubicBezTo>
                <a:cubicBezTo>
                  <a:pt x="123" y="16"/>
                  <a:pt x="123" y="16"/>
                  <a:pt x="123" y="15"/>
                </a:cubicBezTo>
                <a:cubicBezTo>
                  <a:pt x="123" y="15"/>
                  <a:pt x="122" y="14"/>
                  <a:pt x="122" y="14"/>
                </a:cubicBezTo>
                <a:cubicBezTo>
                  <a:pt x="122" y="13"/>
                  <a:pt x="122" y="13"/>
                  <a:pt x="121" y="12"/>
                </a:cubicBezTo>
                <a:cubicBezTo>
                  <a:pt x="121" y="12"/>
                  <a:pt x="120" y="11"/>
                  <a:pt x="120" y="11"/>
                </a:cubicBezTo>
                <a:cubicBezTo>
                  <a:pt x="120" y="10"/>
                  <a:pt x="120" y="10"/>
                  <a:pt x="119" y="9"/>
                </a:cubicBezTo>
                <a:cubicBezTo>
                  <a:pt x="114" y="3"/>
                  <a:pt x="106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82" y="0"/>
                  <a:pt x="74" y="3"/>
                  <a:pt x="69" y="9"/>
                </a:cubicBezTo>
                <a:cubicBezTo>
                  <a:pt x="68" y="10"/>
                  <a:pt x="68" y="10"/>
                  <a:pt x="68" y="11"/>
                </a:cubicBezTo>
                <a:cubicBezTo>
                  <a:pt x="68" y="11"/>
                  <a:pt x="67" y="12"/>
                  <a:pt x="67" y="12"/>
                </a:cubicBezTo>
                <a:cubicBezTo>
                  <a:pt x="66" y="13"/>
                  <a:pt x="66" y="13"/>
                  <a:pt x="66" y="14"/>
                </a:cubicBezTo>
                <a:cubicBezTo>
                  <a:pt x="66" y="14"/>
                  <a:pt x="65" y="15"/>
                  <a:pt x="65" y="15"/>
                </a:cubicBezTo>
                <a:cubicBezTo>
                  <a:pt x="65" y="16"/>
                  <a:pt x="65" y="16"/>
                  <a:pt x="65" y="17"/>
                </a:cubicBezTo>
                <a:cubicBezTo>
                  <a:pt x="65" y="17"/>
                  <a:pt x="64" y="18"/>
                  <a:pt x="64" y="18"/>
                </a:cubicBezTo>
                <a:cubicBezTo>
                  <a:pt x="64" y="18"/>
                  <a:pt x="64" y="19"/>
                  <a:pt x="64" y="19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1"/>
                  <a:pt x="64" y="21"/>
                  <a:pt x="64" y="22"/>
                </a:cubicBezTo>
                <a:cubicBezTo>
                  <a:pt x="59" y="19"/>
                  <a:pt x="54" y="18"/>
                  <a:pt x="48" y="18"/>
                </a:cubicBezTo>
                <a:cubicBezTo>
                  <a:pt x="22" y="18"/>
                  <a:pt x="20" y="41"/>
                  <a:pt x="20" y="41"/>
                </a:cubicBezTo>
                <a:cubicBezTo>
                  <a:pt x="20" y="53"/>
                  <a:pt x="20" y="53"/>
                  <a:pt x="20" y="53"/>
                </a:cubicBezTo>
                <a:cubicBezTo>
                  <a:pt x="19" y="55"/>
                  <a:pt x="18" y="57"/>
                  <a:pt x="18" y="59"/>
                </a:cubicBezTo>
                <a:cubicBezTo>
                  <a:pt x="18" y="67"/>
                  <a:pt x="18" y="67"/>
                  <a:pt x="18" y="67"/>
                </a:cubicBezTo>
                <a:cubicBezTo>
                  <a:pt x="18" y="70"/>
                  <a:pt x="19" y="73"/>
                  <a:pt x="21" y="74"/>
                </a:cubicBezTo>
                <a:cubicBezTo>
                  <a:pt x="23" y="82"/>
                  <a:pt x="28" y="88"/>
                  <a:pt x="30" y="90"/>
                </a:cubicBezTo>
                <a:cubicBezTo>
                  <a:pt x="30" y="97"/>
                  <a:pt x="30" y="97"/>
                  <a:pt x="30" y="97"/>
                </a:cubicBezTo>
                <a:cubicBezTo>
                  <a:pt x="30" y="99"/>
                  <a:pt x="29" y="101"/>
                  <a:pt x="27" y="102"/>
                </a:cubicBezTo>
                <a:cubicBezTo>
                  <a:pt x="10" y="113"/>
                  <a:pt x="10" y="113"/>
                  <a:pt x="10" y="113"/>
                </a:cubicBezTo>
                <a:cubicBezTo>
                  <a:pt x="4" y="116"/>
                  <a:pt x="0" y="123"/>
                  <a:pt x="0" y="131"/>
                </a:cubicBezTo>
                <a:cubicBezTo>
                  <a:pt x="0" y="164"/>
                  <a:pt x="0" y="164"/>
                  <a:pt x="0" y="164"/>
                </a:cubicBezTo>
                <a:cubicBezTo>
                  <a:pt x="2" y="165"/>
                  <a:pt x="3" y="166"/>
                  <a:pt x="5" y="167"/>
                </a:cubicBezTo>
                <a:cubicBezTo>
                  <a:pt x="5" y="131"/>
                  <a:pt x="5" y="131"/>
                  <a:pt x="5" y="131"/>
                </a:cubicBezTo>
                <a:cubicBezTo>
                  <a:pt x="5" y="125"/>
                  <a:pt x="8" y="120"/>
                  <a:pt x="13" y="11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3" y="105"/>
                  <a:pt x="35" y="101"/>
                  <a:pt x="35" y="97"/>
                </a:cubicBezTo>
                <a:cubicBezTo>
                  <a:pt x="35" y="88"/>
                  <a:pt x="35" y="88"/>
                  <a:pt x="35" y="88"/>
                </a:cubicBezTo>
                <a:cubicBezTo>
                  <a:pt x="35" y="88"/>
                  <a:pt x="35" y="88"/>
                  <a:pt x="35" y="88"/>
                </a:cubicBezTo>
                <a:cubicBezTo>
                  <a:pt x="35" y="87"/>
                  <a:pt x="28" y="81"/>
                  <a:pt x="26" y="72"/>
                </a:cubicBezTo>
                <a:cubicBezTo>
                  <a:pt x="26" y="71"/>
                  <a:pt x="26" y="71"/>
                  <a:pt x="2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4" y="70"/>
                  <a:pt x="23" y="69"/>
                  <a:pt x="23" y="67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58"/>
                  <a:pt x="23" y="57"/>
                  <a:pt x="25" y="56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41"/>
                  <a:pt x="25" y="41"/>
                  <a:pt x="25" y="41"/>
                </a:cubicBezTo>
                <a:cubicBezTo>
                  <a:pt x="25" y="40"/>
                  <a:pt x="27" y="23"/>
                  <a:pt x="48" y="23"/>
                </a:cubicBezTo>
                <a:cubicBezTo>
                  <a:pt x="54" y="23"/>
                  <a:pt x="59" y="25"/>
                  <a:pt x="63" y="27"/>
                </a:cubicBezTo>
                <a:cubicBezTo>
                  <a:pt x="63" y="39"/>
                  <a:pt x="63" y="39"/>
                  <a:pt x="63" y="39"/>
                </a:cubicBezTo>
                <a:cubicBezTo>
                  <a:pt x="62" y="41"/>
                  <a:pt x="61" y="44"/>
                  <a:pt x="61" y="46"/>
                </a:cubicBezTo>
                <a:cubicBezTo>
                  <a:pt x="61" y="56"/>
                  <a:pt x="61" y="56"/>
                  <a:pt x="61" y="56"/>
                </a:cubicBezTo>
                <a:cubicBezTo>
                  <a:pt x="61" y="57"/>
                  <a:pt x="61" y="58"/>
                  <a:pt x="61" y="59"/>
                </a:cubicBezTo>
                <a:cubicBezTo>
                  <a:pt x="61" y="59"/>
                  <a:pt x="61" y="59"/>
                  <a:pt x="61" y="59"/>
                </a:cubicBezTo>
                <a:cubicBezTo>
                  <a:pt x="61" y="59"/>
                  <a:pt x="61" y="59"/>
                  <a:pt x="62" y="59"/>
                </a:cubicBezTo>
                <a:cubicBezTo>
                  <a:pt x="62" y="60"/>
                  <a:pt x="62" y="60"/>
                  <a:pt x="62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3" y="62"/>
                  <a:pt x="63" y="62"/>
                  <a:pt x="63" y="62"/>
                </a:cubicBezTo>
                <a:cubicBezTo>
                  <a:pt x="63" y="63"/>
                  <a:pt x="64" y="63"/>
                  <a:pt x="64" y="64"/>
                </a:cubicBezTo>
                <a:cubicBezTo>
                  <a:pt x="64" y="64"/>
                  <a:pt x="64" y="64"/>
                  <a:pt x="65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5" y="65"/>
                  <a:pt x="65" y="66"/>
                  <a:pt x="65" y="66"/>
                </a:cubicBezTo>
                <a:cubicBezTo>
                  <a:pt x="65" y="67"/>
                  <a:pt x="65" y="67"/>
                  <a:pt x="65" y="67"/>
                </a:cubicBezTo>
                <a:cubicBezTo>
                  <a:pt x="66" y="67"/>
                  <a:pt x="66" y="67"/>
                  <a:pt x="66" y="67"/>
                </a:cubicBezTo>
                <a:cubicBezTo>
                  <a:pt x="66" y="67"/>
                  <a:pt x="66" y="68"/>
                  <a:pt x="66" y="68"/>
                </a:cubicBezTo>
                <a:cubicBezTo>
                  <a:pt x="66" y="68"/>
                  <a:pt x="66" y="69"/>
                  <a:pt x="66" y="69"/>
                </a:cubicBezTo>
                <a:cubicBezTo>
                  <a:pt x="66" y="70"/>
                  <a:pt x="67" y="70"/>
                  <a:pt x="67" y="70"/>
                </a:cubicBezTo>
                <a:cubicBezTo>
                  <a:pt x="67" y="70"/>
                  <a:pt x="67" y="71"/>
                  <a:pt x="67" y="71"/>
                </a:cubicBezTo>
                <a:cubicBezTo>
                  <a:pt x="67" y="72"/>
                  <a:pt x="67" y="72"/>
                  <a:pt x="67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72"/>
                  <a:pt x="68" y="72"/>
                  <a:pt x="68" y="73"/>
                </a:cubicBezTo>
                <a:cubicBezTo>
                  <a:pt x="68" y="73"/>
                  <a:pt x="68" y="74"/>
                  <a:pt x="68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5"/>
                  <a:pt x="69" y="75"/>
                  <a:pt x="69" y="75"/>
                </a:cubicBezTo>
                <a:cubicBezTo>
                  <a:pt x="69" y="76"/>
                  <a:pt x="70" y="76"/>
                  <a:pt x="70" y="77"/>
                </a:cubicBezTo>
                <a:cubicBezTo>
                  <a:pt x="70" y="77"/>
                  <a:pt x="70" y="77"/>
                  <a:pt x="70" y="78"/>
                </a:cubicBezTo>
                <a:cubicBezTo>
                  <a:pt x="71" y="78"/>
                  <a:pt x="71" y="79"/>
                  <a:pt x="71" y="79"/>
                </a:cubicBezTo>
                <a:cubicBezTo>
                  <a:pt x="71" y="79"/>
                  <a:pt x="71" y="80"/>
                  <a:pt x="72" y="80"/>
                </a:cubicBezTo>
                <a:cubicBezTo>
                  <a:pt x="72" y="81"/>
                  <a:pt x="73" y="81"/>
                  <a:pt x="73" y="82"/>
                </a:cubicBezTo>
                <a:cubicBezTo>
                  <a:pt x="73" y="82"/>
                  <a:pt x="73" y="82"/>
                  <a:pt x="73" y="82"/>
                </a:cubicBezTo>
                <a:cubicBezTo>
                  <a:pt x="74" y="82"/>
                  <a:pt x="74" y="83"/>
                  <a:pt x="74" y="83"/>
                </a:cubicBezTo>
                <a:cubicBezTo>
                  <a:pt x="74" y="91"/>
                  <a:pt x="74" y="91"/>
                  <a:pt x="74" y="91"/>
                </a:cubicBezTo>
                <a:cubicBezTo>
                  <a:pt x="74" y="93"/>
                  <a:pt x="72" y="96"/>
                  <a:pt x="70" y="97"/>
                </a:cubicBezTo>
                <a:cubicBezTo>
                  <a:pt x="63" y="101"/>
                  <a:pt x="63" y="101"/>
                  <a:pt x="63" y="101"/>
                </a:cubicBezTo>
                <a:cubicBezTo>
                  <a:pt x="62" y="100"/>
                  <a:pt x="62" y="100"/>
                  <a:pt x="62" y="100"/>
                </a:cubicBezTo>
                <a:cubicBezTo>
                  <a:pt x="62" y="102"/>
                  <a:pt x="62" y="102"/>
                  <a:pt x="62" y="102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0" y="113"/>
                  <a:pt x="36" y="121"/>
                  <a:pt x="36" y="129"/>
                </a:cubicBezTo>
                <a:cubicBezTo>
                  <a:pt x="36" y="185"/>
                  <a:pt x="36" y="185"/>
                  <a:pt x="36" y="185"/>
                </a:cubicBezTo>
                <a:cubicBezTo>
                  <a:pt x="37" y="186"/>
                  <a:pt x="39" y="186"/>
                  <a:pt x="41" y="187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23"/>
                  <a:pt x="44" y="117"/>
                  <a:pt x="50" y="114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79" y="100"/>
                  <a:pt x="81" y="96"/>
                  <a:pt x="81" y="91"/>
                </a:cubicBezTo>
                <a:cubicBezTo>
                  <a:pt x="81" y="81"/>
                  <a:pt x="81" y="81"/>
                  <a:pt x="81" y="81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79"/>
                  <a:pt x="79" y="78"/>
                  <a:pt x="79" y="77"/>
                </a:cubicBezTo>
                <a:cubicBezTo>
                  <a:pt x="75" y="73"/>
                  <a:pt x="73" y="68"/>
                  <a:pt x="71" y="63"/>
                </a:cubicBezTo>
                <a:cubicBezTo>
                  <a:pt x="71" y="62"/>
                  <a:pt x="71" y="62"/>
                  <a:pt x="71" y="62"/>
                </a:cubicBezTo>
                <a:cubicBezTo>
                  <a:pt x="70" y="61"/>
                  <a:pt x="70" y="61"/>
                  <a:pt x="70" y="61"/>
                </a:cubicBezTo>
                <a:cubicBezTo>
                  <a:pt x="69" y="61"/>
                  <a:pt x="69" y="61"/>
                  <a:pt x="68" y="60"/>
                </a:cubicBezTo>
                <a:cubicBezTo>
                  <a:pt x="68" y="60"/>
                  <a:pt x="67" y="60"/>
                  <a:pt x="67" y="59"/>
                </a:cubicBezTo>
                <a:cubicBezTo>
                  <a:pt x="67" y="59"/>
                  <a:pt x="67" y="59"/>
                  <a:pt x="67" y="58"/>
                </a:cubicBezTo>
                <a:cubicBezTo>
                  <a:pt x="66" y="58"/>
                  <a:pt x="66" y="57"/>
                  <a:pt x="66" y="57"/>
                </a:cubicBezTo>
                <a:cubicBezTo>
                  <a:pt x="66" y="57"/>
                  <a:pt x="66" y="56"/>
                  <a:pt x="66" y="56"/>
                </a:cubicBezTo>
                <a:cubicBezTo>
                  <a:pt x="66" y="46"/>
                  <a:pt x="66" y="46"/>
                  <a:pt x="66" y="46"/>
                </a:cubicBezTo>
                <a:cubicBezTo>
                  <a:pt x="66" y="45"/>
                  <a:pt x="67" y="43"/>
                  <a:pt x="68" y="42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8" y="23"/>
                  <a:pt x="69" y="17"/>
                  <a:pt x="73" y="13"/>
                </a:cubicBezTo>
                <a:cubicBezTo>
                  <a:pt x="75" y="10"/>
                  <a:pt x="78" y="8"/>
                  <a:pt x="81" y="7"/>
                </a:cubicBezTo>
                <a:cubicBezTo>
                  <a:pt x="81" y="7"/>
                  <a:pt x="82" y="7"/>
                  <a:pt x="82" y="7"/>
                </a:cubicBezTo>
                <a:cubicBezTo>
                  <a:pt x="83" y="7"/>
                  <a:pt x="85" y="6"/>
                  <a:pt x="87" y="6"/>
                </a:cubicBezTo>
                <a:cubicBezTo>
                  <a:pt x="88" y="6"/>
                  <a:pt x="90" y="6"/>
                  <a:pt x="91" y="6"/>
                </a:cubicBezTo>
                <a:cubicBezTo>
                  <a:pt x="92" y="6"/>
                  <a:pt x="93" y="5"/>
                  <a:pt x="94" y="5"/>
                </a:cubicBezTo>
                <a:cubicBezTo>
                  <a:pt x="95" y="5"/>
                  <a:pt x="96" y="6"/>
                  <a:pt x="97" y="6"/>
                </a:cubicBezTo>
                <a:cubicBezTo>
                  <a:pt x="98" y="6"/>
                  <a:pt x="100" y="6"/>
                  <a:pt x="101" y="6"/>
                </a:cubicBezTo>
                <a:cubicBezTo>
                  <a:pt x="103" y="6"/>
                  <a:pt x="105" y="7"/>
                  <a:pt x="106" y="7"/>
                </a:cubicBezTo>
                <a:cubicBezTo>
                  <a:pt x="106" y="7"/>
                  <a:pt x="107" y="7"/>
                  <a:pt x="107" y="7"/>
                </a:cubicBezTo>
                <a:cubicBezTo>
                  <a:pt x="110" y="8"/>
                  <a:pt x="113" y="10"/>
                  <a:pt x="115" y="13"/>
                </a:cubicBezTo>
                <a:cubicBezTo>
                  <a:pt x="119" y="17"/>
                  <a:pt x="120" y="23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1" y="43"/>
                  <a:pt x="122" y="45"/>
                  <a:pt x="122" y="4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7"/>
                  <a:pt x="122" y="57"/>
                </a:cubicBezTo>
                <a:cubicBezTo>
                  <a:pt x="122" y="57"/>
                  <a:pt x="122" y="58"/>
                  <a:pt x="121" y="58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60"/>
                  <a:pt x="120" y="60"/>
                  <a:pt x="120" y="60"/>
                </a:cubicBezTo>
                <a:cubicBezTo>
                  <a:pt x="119" y="61"/>
                  <a:pt x="119" y="61"/>
                  <a:pt x="118" y="61"/>
                </a:cubicBezTo>
                <a:cubicBezTo>
                  <a:pt x="117" y="62"/>
                  <a:pt x="117" y="62"/>
                  <a:pt x="117" y="62"/>
                </a:cubicBezTo>
                <a:cubicBezTo>
                  <a:pt x="117" y="63"/>
                  <a:pt x="117" y="63"/>
                  <a:pt x="117" y="63"/>
                </a:cubicBezTo>
                <a:cubicBezTo>
                  <a:pt x="115" y="68"/>
                  <a:pt x="113" y="73"/>
                  <a:pt x="109" y="77"/>
                </a:cubicBezTo>
                <a:cubicBezTo>
                  <a:pt x="109" y="78"/>
                  <a:pt x="108" y="79"/>
                  <a:pt x="107" y="80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07" y="91"/>
                  <a:pt x="107" y="91"/>
                  <a:pt x="107" y="91"/>
                </a:cubicBezTo>
                <a:cubicBezTo>
                  <a:pt x="107" y="96"/>
                  <a:pt x="109" y="100"/>
                  <a:pt x="113" y="102"/>
                </a:cubicBezTo>
                <a:cubicBezTo>
                  <a:pt x="138" y="114"/>
                  <a:pt x="138" y="114"/>
                  <a:pt x="138" y="114"/>
                </a:cubicBezTo>
                <a:cubicBezTo>
                  <a:pt x="144" y="117"/>
                  <a:pt x="147" y="123"/>
                  <a:pt x="147" y="130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9" y="184"/>
                  <a:pt x="151" y="183"/>
                  <a:pt x="152" y="183"/>
                </a:cubicBezTo>
                <a:cubicBezTo>
                  <a:pt x="152" y="129"/>
                  <a:pt x="152" y="129"/>
                  <a:pt x="152" y="129"/>
                </a:cubicBezTo>
                <a:cubicBezTo>
                  <a:pt x="152" y="121"/>
                  <a:pt x="148" y="113"/>
                  <a:pt x="141" y="109"/>
                </a:cubicBezTo>
                <a:cubicBezTo>
                  <a:pt x="126" y="102"/>
                  <a:pt x="126" y="102"/>
                  <a:pt x="126" y="102"/>
                </a:cubicBezTo>
                <a:cubicBezTo>
                  <a:pt x="126" y="100"/>
                  <a:pt x="126" y="100"/>
                  <a:pt x="126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6" y="96"/>
                  <a:pt x="114" y="93"/>
                  <a:pt x="114" y="91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4" y="83"/>
                  <a:pt x="114" y="82"/>
                  <a:pt x="115" y="82"/>
                </a:cubicBezTo>
                <a:cubicBezTo>
                  <a:pt x="115" y="82"/>
                  <a:pt x="115" y="82"/>
                  <a:pt x="115" y="82"/>
                </a:cubicBezTo>
                <a:cubicBezTo>
                  <a:pt x="115" y="81"/>
                  <a:pt x="116" y="81"/>
                  <a:pt x="116" y="80"/>
                </a:cubicBezTo>
                <a:cubicBezTo>
                  <a:pt x="117" y="80"/>
                  <a:pt x="117" y="79"/>
                  <a:pt x="117" y="79"/>
                </a:cubicBezTo>
                <a:cubicBezTo>
                  <a:pt x="117" y="79"/>
                  <a:pt x="117" y="78"/>
                  <a:pt x="118" y="78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8" y="76"/>
                  <a:pt x="119" y="76"/>
                  <a:pt x="119" y="75"/>
                </a:cubicBezTo>
                <a:cubicBezTo>
                  <a:pt x="119" y="75"/>
                  <a:pt x="119" y="75"/>
                  <a:pt x="119" y="74"/>
                </a:cubicBezTo>
                <a:cubicBezTo>
                  <a:pt x="119" y="74"/>
                  <a:pt x="119" y="74"/>
                  <a:pt x="120" y="74"/>
                </a:cubicBezTo>
                <a:cubicBezTo>
                  <a:pt x="120" y="74"/>
                  <a:pt x="120" y="73"/>
                  <a:pt x="120" y="73"/>
                </a:cubicBezTo>
                <a:cubicBezTo>
                  <a:pt x="120" y="72"/>
                  <a:pt x="120" y="72"/>
                  <a:pt x="120" y="72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1" y="72"/>
                  <a:pt x="121" y="72"/>
                  <a:pt x="121" y="71"/>
                </a:cubicBezTo>
                <a:cubicBezTo>
                  <a:pt x="121" y="71"/>
                  <a:pt x="121" y="70"/>
                  <a:pt x="121" y="70"/>
                </a:cubicBezTo>
                <a:cubicBezTo>
                  <a:pt x="121" y="70"/>
                  <a:pt x="122" y="70"/>
                  <a:pt x="122" y="69"/>
                </a:cubicBezTo>
                <a:cubicBezTo>
                  <a:pt x="122" y="69"/>
                  <a:pt x="122" y="68"/>
                  <a:pt x="122" y="68"/>
                </a:cubicBezTo>
                <a:cubicBezTo>
                  <a:pt x="122" y="68"/>
                  <a:pt x="122" y="67"/>
                  <a:pt x="122" y="67"/>
                </a:cubicBezTo>
                <a:cubicBezTo>
                  <a:pt x="122" y="67"/>
                  <a:pt x="122" y="67"/>
                  <a:pt x="123" y="67"/>
                </a:cubicBezTo>
                <a:cubicBezTo>
                  <a:pt x="123" y="66"/>
                  <a:pt x="123" y="66"/>
                  <a:pt x="123" y="66"/>
                </a:cubicBezTo>
                <a:cubicBezTo>
                  <a:pt x="123" y="66"/>
                  <a:pt x="123" y="65"/>
                  <a:pt x="123" y="64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4" y="63"/>
                  <a:pt x="125" y="63"/>
                  <a:pt x="125" y="62"/>
                </a:cubicBezTo>
                <a:cubicBezTo>
                  <a:pt x="125" y="62"/>
                  <a:pt x="125" y="62"/>
                  <a:pt x="126" y="61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6" y="60"/>
                  <a:pt x="126" y="60"/>
                  <a:pt x="126" y="59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7" y="58"/>
                  <a:pt x="127" y="57"/>
                  <a:pt x="127" y="56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27" y="44"/>
                  <a:pt x="126" y="41"/>
                  <a:pt x="125" y="39"/>
                </a:cubicBezTo>
                <a:cubicBezTo>
                  <a:pt x="125" y="27"/>
                  <a:pt x="125" y="27"/>
                  <a:pt x="125" y="27"/>
                </a:cubicBezTo>
                <a:cubicBezTo>
                  <a:pt x="129" y="25"/>
                  <a:pt x="134" y="23"/>
                  <a:pt x="140" y="23"/>
                </a:cubicBezTo>
                <a:cubicBezTo>
                  <a:pt x="161" y="23"/>
                  <a:pt x="163" y="40"/>
                  <a:pt x="163" y="41"/>
                </a:cubicBezTo>
                <a:cubicBezTo>
                  <a:pt x="163" y="55"/>
                  <a:pt x="163" y="55"/>
                  <a:pt x="163" y="55"/>
                </a:cubicBezTo>
                <a:cubicBezTo>
                  <a:pt x="163" y="56"/>
                  <a:pt x="163" y="56"/>
                  <a:pt x="163" y="56"/>
                </a:cubicBezTo>
                <a:cubicBezTo>
                  <a:pt x="165" y="57"/>
                  <a:pt x="165" y="58"/>
                  <a:pt x="165" y="59"/>
                </a:cubicBezTo>
                <a:cubicBezTo>
                  <a:pt x="165" y="67"/>
                  <a:pt x="165" y="67"/>
                  <a:pt x="165" y="67"/>
                </a:cubicBezTo>
                <a:cubicBezTo>
                  <a:pt x="165" y="69"/>
                  <a:pt x="164" y="70"/>
                  <a:pt x="163" y="71"/>
                </a:cubicBezTo>
                <a:cubicBezTo>
                  <a:pt x="162" y="71"/>
                  <a:pt x="162" y="71"/>
                  <a:pt x="162" y="71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60" y="81"/>
                  <a:pt x="153" y="87"/>
                  <a:pt x="153" y="88"/>
                </a:cubicBezTo>
                <a:cubicBezTo>
                  <a:pt x="153" y="88"/>
                  <a:pt x="153" y="88"/>
                  <a:pt x="153" y="88"/>
                </a:cubicBezTo>
                <a:cubicBezTo>
                  <a:pt x="153" y="97"/>
                  <a:pt x="153" y="97"/>
                  <a:pt x="153" y="97"/>
                </a:cubicBezTo>
                <a:cubicBezTo>
                  <a:pt x="153" y="101"/>
                  <a:pt x="155" y="105"/>
                  <a:pt x="158" y="107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80" y="120"/>
                  <a:pt x="183" y="125"/>
                  <a:pt x="183" y="131"/>
                </a:cubicBezTo>
                <a:cubicBezTo>
                  <a:pt x="183" y="164"/>
                  <a:pt x="183" y="164"/>
                  <a:pt x="183" y="164"/>
                </a:cubicBezTo>
                <a:cubicBezTo>
                  <a:pt x="185" y="162"/>
                  <a:pt x="186" y="161"/>
                  <a:pt x="188" y="159"/>
                </a:cubicBezTo>
              </a:path>
            </a:pathLst>
          </a:cu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 dirty="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6" name="Line 121">
            <a:extLst>
              <a:ext uri="{FF2B5EF4-FFF2-40B4-BE49-F238E27FC236}">
                <a16:creationId xmlns:a16="http://schemas.microsoft.com/office/drawing/2014/main" id="{C5DC7882-81FD-49A2-9598-45F29B3154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02438" y="7240392"/>
            <a:ext cx="562346" cy="564632"/>
          </a:xfrm>
          <a:prstGeom prst="line">
            <a:avLst/>
          </a:pr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7" name="Oval 123">
            <a:extLst>
              <a:ext uri="{FF2B5EF4-FFF2-40B4-BE49-F238E27FC236}">
                <a16:creationId xmlns:a16="http://schemas.microsoft.com/office/drawing/2014/main" id="{C731FBE1-E419-4652-9161-975EA0F84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744" y="7523851"/>
            <a:ext cx="86866" cy="89152"/>
          </a:xfrm>
          <a:prstGeom prst="ellipse">
            <a:avLst/>
          </a:pr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8" name="Oval 120">
            <a:extLst>
              <a:ext uri="{FF2B5EF4-FFF2-40B4-BE49-F238E27FC236}">
                <a16:creationId xmlns:a16="http://schemas.microsoft.com/office/drawing/2014/main" id="{7EACF4A4-7F04-4362-9328-313126B9A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825" y="7701405"/>
            <a:ext cx="660642" cy="653784"/>
          </a:xfrm>
          <a:prstGeom prst="ellipse">
            <a:avLst/>
          </a:prstGeom>
          <a:noFill/>
          <a:ln w="7938" cap="flat">
            <a:solidFill>
              <a:srgbClr val="0080B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9" name="Freeform 134">
            <a:extLst>
              <a:ext uri="{FF2B5EF4-FFF2-40B4-BE49-F238E27FC236}">
                <a16:creationId xmlns:a16="http://schemas.microsoft.com/office/drawing/2014/main" id="{1C7F8E04-F2FD-4F00-98F3-BBE433A21AFE}"/>
              </a:ext>
            </a:extLst>
          </p:cNvPr>
          <p:cNvSpPr>
            <a:spLocks/>
          </p:cNvSpPr>
          <p:nvPr/>
        </p:nvSpPr>
        <p:spPr bwMode="auto">
          <a:xfrm>
            <a:off x="5007342" y="6807319"/>
            <a:ext cx="429761" cy="429761"/>
          </a:xfrm>
          <a:custGeom>
            <a:avLst/>
            <a:gdLst>
              <a:gd name="T0" fmla="*/ 161 w 188"/>
              <a:gd name="T1" fmla="*/ 102 h 187"/>
              <a:gd name="T2" fmla="*/ 170 w 188"/>
              <a:gd name="T3" fmla="*/ 67 h 187"/>
              <a:gd name="T4" fmla="*/ 140 w 188"/>
              <a:gd name="T5" fmla="*/ 18 h 187"/>
              <a:gd name="T6" fmla="*/ 124 w 188"/>
              <a:gd name="T7" fmla="*/ 18 h 187"/>
              <a:gd name="T8" fmla="*/ 121 w 188"/>
              <a:gd name="T9" fmla="*/ 12 h 187"/>
              <a:gd name="T10" fmla="*/ 94 w 188"/>
              <a:gd name="T11" fmla="*/ 0 h 187"/>
              <a:gd name="T12" fmla="*/ 67 w 188"/>
              <a:gd name="T13" fmla="*/ 12 h 187"/>
              <a:gd name="T14" fmla="*/ 64 w 188"/>
              <a:gd name="T15" fmla="*/ 18 h 187"/>
              <a:gd name="T16" fmla="*/ 48 w 188"/>
              <a:gd name="T17" fmla="*/ 18 h 187"/>
              <a:gd name="T18" fmla="*/ 18 w 188"/>
              <a:gd name="T19" fmla="*/ 67 h 187"/>
              <a:gd name="T20" fmla="*/ 27 w 188"/>
              <a:gd name="T21" fmla="*/ 102 h 187"/>
              <a:gd name="T22" fmla="*/ 5 w 188"/>
              <a:gd name="T23" fmla="*/ 167 h 187"/>
              <a:gd name="T24" fmla="*/ 35 w 188"/>
              <a:gd name="T25" fmla="*/ 97 h 187"/>
              <a:gd name="T26" fmla="*/ 26 w 188"/>
              <a:gd name="T27" fmla="*/ 71 h 187"/>
              <a:gd name="T28" fmla="*/ 25 w 188"/>
              <a:gd name="T29" fmla="*/ 56 h 187"/>
              <a:gd name="T30" fmla="*/ 63 w 188"/>
              <a:gd name="T31" fmla="*/ 27 h 187"/>
              <a:gd name="T32" fmla="*/ 61 w 188"/>
              <a:gd name="T33" fmla="*/ 59 h 187"/>
              <a:gd name="T34" fmla="*/ 62 w 188"/>
              <a:gd name="T35" fmla="*/ 61 h 187"/>
              <a:gd name="T36" fmla="*/ 65 w 188"/>
              <a:gd name="T37" fmla="*/ 64 h 187"/>
              <a:gd name="T38" fmla="*/ 65 w 188"/>
              <a:gd name="T39" fmla="*/ 67 h 187"/>
              <a:gd name="T40" fmla="*/ 67 w 188"/>
              <a:gd name="T41" fmla="*/ 70 h 187"/>
              <a:gd name="T42" fmla="*/ 68 w 188"/>
              <a:gd name="T43" fmla="*/ 73 h 187"/>
              <a:gd name="T44" fmla="*/ 70 w 188"/>
              <a:gd name="T45" fmla="*/ 77 h 187"/>
              <a:gd name="T46" fmla="*/ 73 w 188"/>
              <a:gd name="T47" fmla="*/ 82 h 187"/>
              <a:gd name="T48" fmla="*/ 70 w 188"/>
              <a:gd name="T49" fmla="*/ 97 h 187"/>
              <a:gd name="T50" fmla="*/ 47 w 188"/>
              <a:gd name="T51" fmla="*/ 109 h 187"/>
              <a:gd name="T52" fmla="*/ 41 w 188"/>
              <a:gd name="T53" fmla="*/ 130 h 187"/>
              <a:gd name="T54" fmla="*/ 81 w 188"/>
              <a:gd name="T55" fmla="*/ 81 h 187"/>
              <a:gd name="T56" fmla="*/ 71 w 188"/>
              <a:gd name="T57" fmla="*/ 62 h 187"/>
              <a:gd name="T58" fmla="*/ 67 w 188"/>
              <a:gd name="T59" fmla="*/ 58 h 187"/>
              <a:gd name="T60" fmla="*/ 68 w 188"/>
              <a:gd name="T61" fmla="*/ 42 h 187"/>
              <a:gd name="T62" fmla="*/ 69 w 188"/>
              <a:gd name="T63" fmla="*/ 25 h 187"/>
              <a:gd name="T64" fmla="*/ 82 w 188"/>
              <a:gd name="T65" fmla="*/ 7 h 187"/>
              <a:gd name="T66" fmla="*/ 97 w 188"/>
              <a:gd name="T67" fmla="*/ 6 h 187"/>
              <a:gd name="T68" fmla="*/ 115 w 188"/>
              <a:gd name="T69" fmla="*/ 13 h 187"/>
              <a:gd name="T70" fmla="*/ 119 w 188"/>
              <a:gd name="T71" fmla="*/ 25 h 187"/>
              <a:gd name="T72" fmla="*/ 122 w 188"/>
              <a:gd name="T73" fmla="*/ 56 h 187"/>
              <a:gd name="T74" fmla="*/ 120 w 188"/>
              <a:gd name="T75" fmla="*/ 60 h 187"/>
              <a:gd name="T76" fmla="*/ 109 w 188"/>
              <a:gd name="T77" fmla="*/ 77 h 187"/>
              <a:gd name="T78" fmla="*/ 113 w 188"/>
              <a:gd name="T79" fmla="*/ 102 h 187"/>
              <a:gd name="T80" fmla="*/ 152 w 188"/>
              <a:gd name="T81" fmla="*/ 183 h 187"/>
              <a:gd name="T82" fmla="*/ 126 w 188"/>
              <a:gd name="T83" fmla="*/ 100 h 187"/>
              <a:gd name="T84" fmla="*/ 114 w 188"/>
              <a:gd name="T85" fmla="*/ 83 h 187"/>
              <a:gd name="T86" fmla="*/ 117 w 188"/>
              <a:gd name="T87" fmla="*/ 79 h 187"/>
              <a:gd name="T88" fmla="*/ 119 w 188"/>
              <a:gd name="T89" fmla="*/ 74 h 187"/>
              <a:gd name="T90" fmla="*/ 121 w 188"/>
              <a:gd name="T91" fmla="*/ 72 h 187"/>
              <a:gd name="T92" fmla="*/ 122 w 188"/>
              <a:gd name="T93" fmla="*/ 68 h 187"/>
              <a:gd name="T94" fmla="*/ 123 w 188"/>
              <a:gd name="T95" fmla="*/ 64 h 187"/>
              <a:gd name="T96" fmla="*/ 125 w 188"/>
              <a:gd name="T97" fmla="*/ 62 h 187"/>
              <a:gd name="T98" fmla="*/ 126 w 188"/>
              <a:gd name="T99" fmla="*/ 59 h 187"/>
              <a:gd name="T100" fmla="*/ 127 w 188"/>
              <a:gd name="T101" fmla="*/ 46 h 187"/>
              <a:gd name="T102" fmla="*/ 163 w 188"/>
              <a:gd name="T103" fmla="*/ 41 h 187"/>
              <a:gd name="T104" fmla="*/ 165 w 188"/>
              <a:gd name="T105" fmla="*/ 67 h 187"/>
              <a:gd name="T106" fmla="*/ 153 w 188"/>
              <a:gd name="T107" fmla="*/ 88 h 187"/>
              <a:gd name="T108" fmla="*/ 175 w 188"/>
              <a:gd name="T109" fmla="*/ 11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187">
                <a:moveTo>
                  <a:pt x="188" y="159"/>
                </a:moveTo>
                <a:cubicBezTo>
                  <a:pt x="188" y="131"/>
                  <a:pt x="188" y="131"/>
                  <a:pt x="188" y="131"/>
                </a:cubicBezTo>
                <a:cubicBezTo>
                  <a:pt x="188" y="123"/>
                  <a:pt x="184" y="116"/>
                  <a:pt x="178" y="113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59" y="101"/>
                  <a:pt x="158" y="99"/>
                  <a:pt x="158" y="97"/>
                </a:cubicBezTo>
                <a:cubicBezTo>
                  <a:pt x="158" y="90"/>
                  <a:pt x="158" y="90"/>
                  <a:pt x="158" y="90"/>
                </a:cubicBezTo>
                <a:cubicBezTo>
                  <a:pt x="160" y="88"/>
                  <a:pt x="165" y="82"/>
                  <a:pt x="167" y="74"/>
                </a:cubicBezTo>
                <a:cubicBezTo>
                  <a:pt x="169" y="73"/>
                  <a:pt x="170" y="70"/>
                  <a:pt x="170" y="67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7"/>
                  <a:pt x="169" y="55"/>
                  <a:pt x="168" y="53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68" y="41"/>
                  <a:pt x="166" y="18"/>
                  <a:pt x="140" y="18"/>
                </a:cubicBezTo>
                <a:cubicBezTo>
                  <a:pt x="134" y="18"/>
                  <a:pt x="129" y="19"/>
                  <a:pt x="124" y="22"/>
                </a:cubicBezTo>
                <a:cubicBezTo>
                  <a:pt x="124" y="21"/>
                  <a:pt x="124" y="21"/>
                  <a:pt x="124" y="20"/>
                </a:cubicBezTo>
                <a:cubicBezTo>
                  <a:pt x="124" y="20"/>
                  <a:pt x="124" y="20"/>
                  <a:pt x="124" y="19"/>
                </a:cubicBezTo>
                <a:cubicBezTo>
                  <a:pt x="124" y="19"/>
                  <a:pt x="124" y="18"/>
                  <a:pt x="124" y="18"/>
                </a:cubicBezTo>
                <a:cubicBezTo>
                  <a:pt x="124" y="18"/>
                  <a:pt x="123" y="17"/>
                  <a:pt x="123" y="17"/>
                </a:cubicBezTo>
                <a:cubicBezTo>
                  <a:pt x="123" y="16"/>
                  <a:pt x="123" y="16"/>
                  <a:pt x="123" y="15"/>
                </a:cubicBezTo>
                <a:cubicBezTo>
                  <a:pt x="123" y="15"/>
                  <a:pt x="122" y="14"/>
                  <a:pt x="122" y="14"/>
                </a:cubicBezTo>
                <a:cubicBezTo>
                  <a:pt x="122" y="13"/>
                  <a:pt x="122" y="13"/>
                  <a:pt x="121" y="12"/>
                </a:cubicBezTo>
                <a:cubicBezTo>
                  <a:pt x="121" y="12"/>
                  <a:pt x="120" y="11"/>
                  <a:pt x="120" y="11"/>
                </a:cubicBezTo>
                <a:cubicBezTo>
                  <a:pt x="120" y="10"/>
                  <a:pt x="120" y="10"/>
                  <a:pt x="119" y="9"/>
                </a:cubicBezTo>
                <a:cubicBezTo>
                  <a:pt x="114" y="3"/>
                  <a:pt x="106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82" y="0"/>
                  <a:pt x="74" y="3"/>
                  <a:pt x="69" y="9"/>
                </a:cubicBezTo>
                <a:cubicBezTo>
                  <a:pt x="68" y="10"/>
                  <a:pt x="68" y="10"/>
                  <a:pt x="68" y="11"/>
                </a:cubicBezTo>
                <a:cubicBezTo>
                  <a:pt x="68" y="11"/>
                  <a:pt x="67" y="12"/>
                  <a:pt x="67" y="12"/>
                </a:cubicBezTo>
                <a:cubicBezTo>
                  <a:pt x="66" y="13"/>
                  <a:pt x="66" y="13"/>
                  <a:pt x="66" y="14"/>
                </a:cubicBezTo>
                <a:cubicBezTo>
                  <a:pt x="66" y="14"/>
                  <a:pt x="65" y="15"/>
                  <a:pt x="65" y="15"/>
                </a:cubicBezTo>
                <a:cubicBezTo>
                  <a:pt x="65" y="16"/>
                  <a:pt x="65" y="16"/>
                  <a:pt x="65" y="17"/>
                </a:cubicBezTo>
                <a:cubicBezTo>
                  <a:pt x="65" y="17"/>
                  <a:pt x="64" y="18"/>
                  <a:pt x="64" y="18"/>
                </a:cubicBezTo>
                <a:cubicBezTo>
                  <a:pt x="64" y="18"/>
                  <a:pt x="64" y="19"/>
                  <a:pt x="64" y="19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1"/>
                  <a:pt x="64" y="21"/>
                  <a:pt x="64" y="22"/>
                </a:cubicBezTo>
                <a:cubicBezTo>
                  <a:pt x="59" y="19"/>
                  <a:pt x="54" y="18"/>
                  <a:pt x="48" y="18"/>
                </a:cubicBezTo>
                <a:cubicBezTo>
                  <a:pt x="22" y="18"/>
                  <a:pt x="20" y="41"/>
                  <a:pt x="20" y="41"/>
                </a:cubicBezTo>
                <a:cubicBezTo>
                  <a:pt x="20" y="53"/>
                  <a:pt x="20" y="53"/>
                  <a:pt x="20" y="53"/>
                </a:cubicBezTo>
                <a:cubicBezTo>
                  <a:pt x="19" y="55"/>
                  <a:pt x="18" y="57"/>
                  <a:pt x="18" y="59"/>
                </a:cubicBezTo>
                <a:cubicBezTo>
                  <a:pt x="18" y="67"/>
                  <a:pt x="18" y="67"/>
                  <a:pt x="18" y="67"/>
                </a:cubicBezTo>
                <a:cubicBezTo>
                  <a:pt x="18" y="70"/>
                  <a:pt x="19" y="73"/>
                  <a:pt x="21" y="74"/>
                </a:cubicBezTo>
                <a:cubicBezTo>
                  <a:pt x="23" y="82"/>
                  <a:pt x="28" y="88"/>
                  <a:pt x="30" y="90"/>
                </a:cubicBezTo>
                <a:cubicBezTo>
                  <a:pt x="30" y="97"/>
                  <a:pt x="30" y="97"/>
                  <a:pt x="30" y="97"/>
                </a:cubicBezTo>
                <a:cubicBezTo>
                  <a:pt x="30" y="99"/>
                  <a:pt x="29" y="101"/>
                  <a:pt x="27" y="102"/>
                </a:cubicBezTo>
                <a:cubicBezTo>
                  <a:pt x="10" y="113"/>
                  <a:pt x="10" y="113"/>
                  <a:pt x="10" y="113"/>
                </a:cubicBezTo>
                <a:cubicBezTo>
                  <a:pt x="4" y="116"/>
                  <a:pt x="0" y="123"/>
                  <a:pt x="0" y="131"/>
                </a:cubicBezTo>
                <a:cubicBezTo>
                  <a:pt x="0" y="164"/>
                  <a:pt x="0" y="164"/>
                  <a:pt x="0" y="164"/>
                </a:cubicBezTo>
                <a:cubicBezTo>
                  <a:pt x="2" y="165"/>
                  <a:pt x="3" y="166"/>
                  <a:pt x="5" y="167"/>
                </a:cubicBezTo>
                <a:cubicBezTo>
                  <a:pt x="5" y="131"/>
                  <a:pt x="5" y="131"/>
                  <a:pt x="5" y="131"/>
                </a:cubicBezTo>
                <a:cubicBezTo>
                  <a:pt x="5" y="125"/>
                  <a:pt x="8" y="120"/>
                  <a:pt x="13" y="11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3" y="105"/>
                  <a:pt x="35" y="101"/>
                  <a:pt x="35" y="97"/>
                </a:cubicBezTo>
                <a:cubicBezTo>
                  <a:pt x="35" y="88"/>
                  <a:pt x="35" y="88"/>
                  <a:pt x="35" y="88"/>
                </a:cubicBezTo>
                <a:cubicBezTo>
                  <a:pt x="35" y="88"/>
                  <a:pt x="35" y="88"/>
                  <a:pt x="35" y="88"/>
                </a:cubicBezTo>
                <a:cubicBezTo>
                  <a:pt x="35" y="87"/>
                  <a:pt x="28" y="81"/>
                  <a:pt x="26" y="72"/>
                </a:cubicBezTo>
                <a:cubicBezTo>
                  <a:pt x="26" y="71"/>
                  <a:pt x="26" y="71"/>
                  <a:pt x="2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4" y="70"/>
                  <a:pt x="23" y="69"/>
                  <a:pt x="23" y="67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58"/>
                  <a:pt x="23" y="57"/>
                  <a:pt x="25" y="56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41"/>
                  <a:pt x="25" y="41"/>
                  <a:pt x="25" y="41"/>
                </a:cubicBezTo>
                <a:cubicBezTo>
                  <a:pt x="25" y="40"/>
                  <a:pt x="27" y="23"/>
                  <a:pt x="48" y="23"/>
                </a:cubicBezTo>
                <a:cubicBezTo>
                  <a:pt x="54" y="23"/>
                  <a:pt x="59" y="25"/>
                  <a:pt x="63" y="27"/>
                </a:cubicBezTo>
                <a:cubicBezTo>
                  <a:pt x="63" y="39"/>
                  <a:pt x="63" y="39"/>
                  <a:pt x="63" y="39"/>
                </a:cubicBezTo>
                <a:cubicBezTo>
                  <a:pt x="62" y="41"/>
                  <a:pt x="61" y="44"/>
                  <a:pt x="61" y="46"/>
                </a:cubicBezTo>
                <a:cubicBezTo>
                  <a:pt x="61" y="56"/>
                  <a:pt x="61" y="56"/>
                  <a:pt x="61" y="56"/>
                </a:cubicBezTo>
                <a:cubicBezTo>
                  <a:pt x="61" y="57"/>
                  <a:pt x="61" y="58"/>
                  <a:pt x="61" y="59"/>
                </a:cubicBezTo>
                <a:cubicBezTo>
                  <a:pt x="61" y="59"/>
                  <a:pt x="61" y="59"/>
                  <a:pt x="61" y="59"/>
                </a:cubicBezTo>
                <a:cubicBezTo>
                  <a:pt x="61" y="59"/>
                  <a:pt x="61" y="59"/>
                  <a:pt x="62" y="59"/>
                </a:cubicBezTo>
                <a:cubicBezTo>
                  <a:pt x="62" y="60"/>
                  <a:pt x="62" y="60"/>
                  <a:pt x="62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3" y="62"/>
                  <a:pt x="63" y="62"/>
                  <a:pt x="63" y="62"/>
                </a:cubicBezTo>
                <a:cubicBezTo>
                  <a:pt x="63" y="63"/>
                  <a:pt x="64" y="63"/>
                  <a:pt x="64" y="64"/>
                </a:cubicBezTo>
                <a:cubicBezTo>
                  <a:pt x="64" y="64"/>
                  <a:pt x="64" y="64"/>
                  <a:pt x="65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5" y="65"/>
                  <a:pt x="65" y="66"/>
                  <a:pt x="65" y="66"/>
                </a:cubicBezTo>
                <a:cubicBezTo>
                  <a:pt x="65" y="67"/>
                  <a:pt x="65" y="67"/>
                  <a:pt x="65" y="67"/>
                </a:cubicBezTo>
                <a:cubicBezTo>
                  <a:pt x="66" y="67"/>
                  <a:pt x="66" y="67"/>
                  <a:pt x="66" y="67"/>
                </a:cubicBezTo>
                <a:cubicBezTo>
                  <a:pt x="66" y="67"/>
                  <a:pt x="66" y="68"/>
                  <a:pt x="66" y="68"/>
                </a:cubicBezTo>
                <a:cubicBezTo>
                  <a:pt x="66" y="68"/>
                  <a:pt x="66" y="69"/>
                  <a:pt x="66" y="69"/>
                </a:cubicBezTo>
                <a:cubicBezTo>
                  <a:pt x="66" y="70"/>
                  <a:pt x="67" y="70"/>
                  <a:pt x="67" y="70"/>
                </a:cubicBezTo>
                <a:cubicBezTo>
                  <a:pt x="67" y="70"/>
                  <a:pt x="67" y="71"/>
                  <a:pt x="67" y="71"/>
                </a:cubicBezTo>
                <a:cubicBezTo>
                  <a:pt x="67" y="72"/>
                  <a:pt x="67" y="72"/>
                  <a:pt x="67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72"/>
                  <a:pt x="68" y="72"/>
                  <a:pt x="68" y="73"/>
                </a:cubicBezTo>
                <a:cubicBezTo>
                  <a:pt x="68" y="73"/>
                  <a:pt x="68" y="74"/>
                  <a:pt x="68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5"/>
                  <a:pt x="69" y="75"/>
                  <a:pt x="69" y="75"/>
                </a:cubicBezTo>
                <a:cubicBezTo>
                  <a:pt x="69" y="76"/>
                  <a:pt x="70" y="76"/>
                  <a:pt x="70" y="77"/>
                </a:cubicBezTo>
                <a:cubicBezTo>
                  <a:pt x="70" y="77"/>
                  <a:pt x="70" y="77"/>
                  <a:pt x="70" y="78"/>
                </a:cubicBezTo>
                <a:cubicBezTo>
                  <a:pt x="71" y="78"/>
                  <a:pt x="71" y="79"/>
                  <a:pt x="71" y="79"/>
                </a:cubicBezTo>
                <a:cubicBezTo>
                  <a:pt x="71" y="79"/>
                  <a:pt x="71" y="80"/>
                  <a:pt x="72" y="80"/>
                </a:cubicBezTo>
                <a:cubicBezTo>
                  <a:pt x="72" y="81"/>
                  <a:pt x="73" y="81"/>
                  <a:pt x="73" y="82"/>
                </a:cubicBezTo>
                <a:cubicBezTo>
                  <a:pt x="73" y="82"/>
                  <a:pt x="73" y="82"/>
                  <a:pt x="73" y="82"/>
                </a:cubicBezTo>
                <a:cubicBezTo>
                  <a:pt x="74" y="82"/>
                  <a:pt x="74" y="83"/>
                  <a:pt x="74" y="83"/>
                </a:cubicBezTo>
                <a:cubicBezTo>
                  <a:pt x="74" y="91"/>
                  <a:pt x="74" y="91"/>
                  <a:pt x="74" y="91"/>
                </a:cubicBezTo>
                <a:cubicBezTo>
                  <a:pt x="74" y="93"/>
                  <a:pt x="72" y="96"/>
                  <a:pt x="70" y="97"/>
                </a:cubicBezTo>
                <a:cubicBezTo>
                  <a:pt x="63" y="101"/>
                  <a:pt x="63" y="101"/>
                  <a:pt x="63" y="101"/>
                </a:cubicBezTo>
                <a:cubicBezTo>
                  <a:pt x="62" y="100"/>
                  <a:pt x="62" y="100"/>
                  <a:pt x="62" y="100"/>
                </a:cubicBezTo>
                <a:cubicBezTo>
                  <a:pt x="62" y="102"/>
                  <a:pt x="62" y="102"/>
                  <a:pt x="62" y="102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0" y="113"/>
                  <a:pt x="36" y="121"/>
                  <a:pt x="36" y="129"/>
                </a:cubicBezTo>
                <a:cubicBezTo>
                  <a:pt x="36" y="185"/>
                  <a:pt x="36" y="185"/>
                  <a:pt x="36" y="185"/>
                </a:cubicBezTo>
                <a:cubicBezTo>
                  <a:pt x="37" y="186"/>
                  <a:pt x="39" y="186"/>
                  <a:pt x="41" y="187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23"/>
                  <a:pt x="44" y="117"/>
                  <a:pt x="50" y="114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79" y="100"/>
                  <a:pt x="81" y="96"/>
                  <a:pt x="81" y="91"/>
                </a:cubicBezTo>
                <a:cubicBezTo>
                  <a:pt x="81" y="81"/>
                  <a:pt x="81" y="81"/>
                  <a:pt x="81" y="81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79"/>
                  <a:pt x="79" y="78"/>
                  <a:pt x="79" y="77"/>
                </a:cubicBezTo>
                <a:cubicBezTo>
                  <a:pt x="75" y="73"/>
                  <a:pt x="73" y="68"/>
                  <a:pt x="71" y="63"/>
                </a:cubicBezTo>
                <a:cubicBezTo>
                  <a:pt x="71" y="62"/>
                  <a:pt x="71" y="62"/>
                  <a:pt x="71" y="62"/>
                </a:cubicBezTo>
                <a:cubicBezTo>
                  <a:pt x="70" y="61"/>
                  <a:pt x="70" y="61"/>
                  <a:pt x="70" y="61"/>
                </a:cubicBezTo>
                <a:cubicBezTo>
                  <a:pt x="69" y="61"/>
                  <a:pt x="69" y="61"/>
                  <a:pt x="68" y="60"/>
                </a:cubicBezTo>
                <a:cubicBezTo>
                  <a:pt x="68" y="60"/>
                  <a:pt x="67" y="60"/>
                  <a:pt x="67" y="59"/>
                </a:cubicBezTo>
                <a:cubicBezTo>
                  <a:pt x="67" y="59"/>
                  <a:pt x="67" y="59"/>
                  <a:pt x="67" y="58"/>
                </a:cubicBezTo>
                <a:cubicBezTo>
                  <a:pt x="66" y="58"/>
                  <a:pt x="66" y="57"/>
                  <a:pt x="66" y="57"/>
                </a:cubicBezTo>
                <a:cubicBezTo>
                  <a:pt x="66" y="57"/>
                  <a:pt x="66" y="56"/>
                  <a:pt x="66" y="56"/>
                </a:cubicBezTo>
                <a:cubicBezTo>
                  <a:pt x="66" y="46"/>
                  <a:pt x="66" y="46"/>
                  <a:pt x="66" y="46"/>
                </a:cubicBezTo>
                <a:cubicBezTo>
                  <a:pt x="66" y="45"/>
                  <a:pt x="67" y="43"/>
                  <a:pt x="68" y="42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8" y="23"/>
                  <a:pt x="69" y="17"/>
                  <a:pt x="73" y="13"/>
                </a:cubicBezTo>
                <a:cubicBezTo>
                  <a:pt x="75" y="10"/>
                  <a:pt x="78" y="8"/>
                  <a:pt x="81" y="7"/>
                </a:cubicBezTo>
                <a:cubicBezTo>
                  <a:pt x="81" y="7"/>
                  <a:pt x="82" y="7"/>
                  <a:pt x="82" y="7"/>
                </a:cubicBezTo>
                <a:cubicBezTo>
                  <a:pt x="83" y="7"/>
                  <a:pt x="85" y="6"/>
                  <a:pt x="87" y="6"/>
                </a:cubicBezTo>
                <a:cubicBezTo>
                  <a:pt x="88" y="6"/>
                  <a:pt x="90" y="6"/>
                  <a:pt x="91" y="6"/>
                </a:cubicBezTo>
                <a:cubicBezTo>
                  <a:pt x="92" y="6"/>
                  <a:pt x="93" y="5"/>
                  <a:pt x="94" y="5"/>
                </a:cubicBezTo>
                <a:cubicBezTo>
                  <a:pt x="95" y="5"/>
                  <a:pt x="96" y="6"/>
                  <a:pt x="97" y="6"/>
                </a:cubicBezTo>
                <a:cubicBezTo>
                  <a:pt x="98" y="6"/>
                  <a:pt x="100" y="6"/>
                  <a:pt x="101" y="6"/>
                </a:cubicBezTo>
                <a:cubicBezTo>
                  <a:pt x="103" y="6"/>
                  <a:pt x="105" y="7"/>
                  <a:pt x="106" y="7"/>
                </a:cubicBezTo>
                <a:cubicBezTo>
                  <a:pt x="106" y="7"/>
                  <a:pt x="107" y="7"/>
                  <a:pt x="107" y="7"/>
                </a:cubicBezTo>
                <a:cubicBezTo>
                  <a:pt x="110" y="8"/>
                  <a:pt x="113" y="10"/>
                  <a:pt x="115" y="13"/>
                </a:cubicBezTo>
                <a:cubicBezTo>
                  <a:pt x="119" y="17"/>
                  <a:pt x="120" y="23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1" y="43"/>
                  <a:pt x="122" y="45"/>
                  <a:pt x="122" y="4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7"/>
                  <a:pt x="122" y="57"/>
                </a:cubicBezTo>
                <a:cubicBezTo>
                  <a:pt x="122" y="57"/>
                  <a:pt x="122" y="58"/>
                  <a:pt x="121" y="58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60"/>
                  <a:pt x="120" y="60"/>
                  <a:pt x="120" y="60"/>
                </a:cubicBezTo>
                <a:cubicBezTo>
                  <a:pt x="119" y="61"/>
                  <a:pt x="119" y="61"/>
                  <a:pt x="118" y="61"/>
                </a:cubicBezTo>
                <a:cubicBezTo>
                  <a:pt x="117" y="62"/>
                  <a:pt x="117" y="62"/>
                  <a:pt x="117" y="62"/>
                </a:cubicBezTo>
                <a:cubicBezTo>
                  <a:pt x="117" y="63"/>
                  <a:pt x="117" y="63"/>
                  <a:pt x="117" y="63"/>
                </a:cubicBezTo>
                <a:cubicBezTo>
                  <a:pt x="115" y="68"/>
                  <a:pt x="113" y="73"/>
                  <a:pt x="109" y="77"/>
                </a:cubicBezTo>
                <a:cubicBezTo>
                  <a:pt x="109" y="78"/>
                  <a:pt x="108" y="79"/>
                  <a:pt x="107" y="80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07" y="91"/>
                  <a:pt x="107" y="91"/>
                  <a:pt x="107" y="91"/>
                </a:cubicBezTo>
                <a:cubicBezTo>
                  <a:pt x="107" y="96"/>
                  <a:pt x="109" y="100"/>
                  <a:pt x="113" y="102"/>
                </a:cubicBezTo>
                <a:cubicBezTo>
                  <a:pt x="138" y="114"/>
                  <a:pt x="138" y="114"/>
                  <a:pt x="138" y="114"/>
                </a:cubicBezTo>
                <a:cubicBezTo>
                  <a:pt x="144" y="117"/>
                  <a:pt x="147" y="123"/>
                  <a:pt x="147" y="130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9" y="184"/>
                  <a:pt x="151" y="183"/>
                  <a:pt x="152" y="183"/>
                </a:cubicBezTo>
                <a:cubicBezTo>
                  <a:pt x="152" y="129"/>
                  <a:pt x="152" y="129"/>
                  <a:pt x="152" y="129"/>
                </a:cubicBezTo>
                <a:cubicBezTo>
                  <a:pt x="152" y="121"/>
                  <a:pt x="148" y="113"/>
                  <a:pt x="141" y="109"/>
                </a:cubicBezTo>
                <a:cubicBezTo>
                  <a:pt x="126" y="102"/>
                  <a:pt x="126" y="102"/>
                  <a:pt x="126" y="102"/>
                </a:cubicBezTo>
                <a:cubicBezTo>
                  <a:pt x="126" y="100"/>
                  <a:pt x="126" y="100"/>
                  <a:pt x="126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6" y="96"/>
                  <a:pt x="114" y="93"/>
                  <a:pt x="114" y="91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4" y="83"/>
                  <a:pt x="114" y="82"/>
                  <a:pt x="115" y="82"/>
                </a:cubicBezTo>
                <a:cubicBezTo>
                  <a:pt x="115" y="82"/>
                  <a:pt x="115" y="82"/>
                  <a:pt x="115" y="82"/>
                </a:cubicBezTo>
                <a:cubicBezTo>
                  <a:pt x="115" y="81"/>
                  <a:pt x="116" y="81"/>
                  <a:pt x="116" y="80"/>
                </a:cubicBezTo>
                <a:cubicBezTo>
                  <a:pt x="117" y="80"/>
                  <a:pt x="117" y="79"/>
                  <a:pt x="117" y="79"/>
                </a:cubicBezTo>
                <a:cubicBezTo>
                  <a:pt x="117" y="79"/>
                  <a:pt x="117" y="78"/>
                  <a:pt x="118" y="78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8" y="76"/>
                  <a:pt x="119" y="76"/>
                  <a:pt x="119" y="75"/>
                </a:cubicBezTo>
                <a:cubicBezTo>
                  <a:pt x="119" y="75"/>
                  <a:pt x="119" y="75"/>
                  <a:pt x="119" y="74"/>
                </a:cubicBezTo>
                <a:cubicBezTo>
                  <a:pt x="119" y="74"/>
                  <a:pt x="119" y="74"/>
                  <a:pt x="120" y="74"/>
                </a:cubicBezTo>
                <a:cubicBezTo>
                  <a:pt x="120" y="74"/>
                  <a:pt x="120" y="73"/>
                  <a:pt x="120" y="73"/>
                </a:cubicBezTo>
                <a:cubicBezTo>
                  <a:pt x="120" y="72"/>
                  <a:pt x="120" y="72"/>
                  <a:pt x="120" y="72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1" y="72"/>
                  <a:pt x="121" y="72"/>
                  <a:pt x="121" y="71"/>
                </a:cubicBezTo>
                <a:cubicBezTo>
                  <a:pt x="121" y="71"/>
                  <a:pt x="121" y="70"/>
                  <a:pt x="121" y="70"/>
                </a:cubicBezTo>
                <a:cubicBezTo>
                  <a:pt x="121" y="70"/>
                  <a:pt x="122" y="70"/>
                  <a:pt x="122" y="69"/>
                </a:cubicBezTo>
                <a:cubicBezTo>
                  <a:pt x="122" y="69"/>
                  <a:pt x="122" y="68"/>
                  <a:pt x="122" y="68"/>
                </a:cubicBezTo>
                <a:cubicBezTo>
                  <a:pt x="122" y="68"/>
                  <a:pt x="122" y="67"/>
                  <a:pt x="122" y="67"/>
                </a:cubicBezTo>
                <a:cubicBezTo>
                  <a:pt x="122" y="67"/>
                  <a:pt x="122" y="67"/>
                  <a:pt x="123" y="67"/>
                </a:cubicBezTo>
                <a:cubicBezTo>
                  <a:pt x="123" y="66"/>
                  <a:pt x="123" y="66"/>
                  <a:pt x="123" y="66"/>
                </a:cubicBezTo>
                <a:cubicBezTo>
                  <a:pt x="123" y="66"/>
                  <a:pt x="123" y="65"/>
                  <a:pt x="123" y="64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4" y="63"/>
                  <a:pt x="125" y="63"/>
                  <a:pt x="125" y="62"/>
                </a:cubicBezTo>
                <a:cubicBezTo>
                  <a:pt x="125" y="62"/>
                  <a:pt x="125" y="62"/>
                  <a:pt x="126" y="61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6" y="60"/>
                  <a:pt x="126" y="60"/>
                  <a:pt x="126" y="59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7" y="58"/>
                  <a:pt x="127" y="57"/>
                  <a:pt x="127" y="56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27" y="44"/>
                  <a:pt x="126" y="41"/>
                  <a:pt x="125" y="39"/>
                </a:cubicBezTo>
                <a:cubicBezTo>
                  <a:pt x="125" y="27"/>
                  <a:pt x="125" y="27"/>
                  <a:pt x="125" y="27"/>
                </a:cubicBezTo>
                <a:cubicBezTo>
                  <a:pt x="129" y="25"/>
                  <a:pt x="134" y="23"/>
                  <a:pt x="140" y="23"/>
                </a:cubicBezTo>
                <a:cubicBezTo>
                  <a:pt x="161" y="23"/>
                  <a:pt x="163" y="40"/>
                  <a:pt x="163" y="41"/>
                </a:cubicBezTo>
                <a:cubicBezTo>
                  <a:pt x="163" y="55"/>
                  <a:pt x="163" y="55"/>
                  <a:pt x="163" y="55"/>
                </a:cubicBezTo>
                <a:cubicBezTo>
                  <a:pt x="163" y="56"/>
                  <a:pt x="163" y="56"/>
                  <a:pt x="163" y="56"/>
                </a:cubicBezTo>
                <a:cubicBezTo>
                  <a:pt x="165" y="57"/>
                  <a:pt x="165" y="58"/>
                  <a:pt x="165" y="59"/>
                </a:cubicBezTo>
                <a:cubicBezTo>
                  <a:pt x="165" y="67"/>
                  <a:pt x="165" y="67"/>
                  <a:pt x="165" y="67"/>
                </a:cubicBezTo>
                <a:cubicBezTo>
                  <a:pt x="165" y="69"/>
                  <a:pt x="164" y="70"/>
                  <a:pt x="163" y="71"/>
                </a:cubicBezTo>
                <a:cubicBezTo>
                  <a:pt x="162" y="71"/>
                  <a:pt x="162" y="71"/>
                  <a:pt x="162" y="71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60" y="81"/>
                  <a:pt x="153" y="87"/>
                  <a:pt x="153" y="88"/>
                </a:cubicBezTo>
                <a:cubicBezTo>
                  <a:pt x="153" y="88"/>
                  <a:pt x="153" y="88"/>
                  <a:pt x="153" y="88"/>
                </a:cubicBezTo>
                <a:cubicBezTo>
                  <a:pt x="153" y="97"/>
                  <a:pt x="153" y="97"/>
                  <a:pt x="153" y="97"/>
                </a:cubicBezTo>
                <a:cubicBezTo>
                  <a:pt x="153" y="101"/>
                  <a:pt x="155" y="105"/>
                  <a:pt x="158" y="107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80" y="120"/>
                  <a:pt x="183" y="125"/>
                  <a:pt x="183" y="131"/>
                </a:cubicBezTo>
                <a:cubicBezTo>
                  <a:pt x="183" y="164"/>
                  <a:pt x="183" y="164"/>
                  <a:pt x="183" y="164"/>
                </a:cubicBezTo>
                <a:cubicBezTo>
                  <a:pt x="185" y="162"/>
                  <a:pt x="186" y="161"/>
                  <a:pt x="188" y="159"/>
                </a:cubicBezTo>
              </a:path>
            </a:pathLst>
          </a:custGeom>
          <a:solidFill>
            <a:srgbClr val="008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200" dirty="0">
              <a:solidFill>
                <a:srgbClr val="E6E6E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90456" y="3146130"/>
            <a:ext cx="31705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ekton Pro Cond" panose="020F0606020208020904" pitchFamily="34" charset="0"/>
                <a:cs typeface="Times New Roman" panose="02020603050405020304" pitchFamily="18" charset="0"/>
              </a:rPr>
              <a:t>960 thousand visitors of web-site                       during 2023</a:t>
            </a:r>
            <a:endParaRPr lang="ka-GE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45">
            <a:extLst>
              <a:ext uri="{FF2B5EF4-FFF2-40B4-BE49-F238E27FC236}">
                <a16:creationId xmlns:a16="http://schemas.microsoft.com/office/drawing/2014/main" id="{78DB5302-DD9B-4C25-A00C-3EDC55EB5AF6}"/>
              </a:ext>
            </a:extLst>
          </p:cNvPr>
          <p:cNvSpPr/>
          <p:nvPr/>
        </p:nvSpPr>
        <p:spPr>
          <a:xfrm>
            <a:off x="14358021" y="2637744"/>
            <a:ext cx="2635435" cy="443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pc="100" dirty="0">
                <a:solidFill>
                  <a:srgbClr val="0080BD"/>
                </a:solidFill>
                <a:latin typeface="Calibri" panose="020F0502020204030204" pitchFamily="34" charset="0"/>
              </a:rPr>
              <a:t>WWW.GEOSTAT.GE</a:t>
            </a:r>
            <a:endParaRPr lang="ru-RU" sz="2600" spc="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3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3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3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53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53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53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53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4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6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850"/>
                                </p:stCondLst>
                                <p:childTnLst>
                                  <p:par>
                                    <p:cTn id="7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7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8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7350"/>
                                </p:stCondLst>
                                <p:childTnLst>
                                  <p:par>
                                    <p:cTn id="9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0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0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11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11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1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3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14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10600"/>
                                </p:stCondLst>
                                <p:childTnLst>
                                  <p:par>
                                    <p:cTn id="15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4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4" dur="500" tmFilter="0,0; .5, 1; 1, 1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55" grpId="0" animBg="1"/>
          <p:bldP spid="66" grpId="0" animBg="1"/>
          <p:bldP spid="67" grpId="0" animBg="1"/>
          <p:bldP spid="77" grpId="0" animBg="1"/>
          <p:bldP spid="78" grpId="0"/>
          <p:bldP spid="79" grpId="0"/>
          <p:bldP spid="80" grpId="0"/>
          <p:bldP spid="81" grpId="0"/>
          <p:bldP spid="82" grpId="0"/>
          <p:bldP spid="83" grpId="0"/>
          <p:bldP spid="84" grpId="0"/>
          <p:bldP spid="2" grpId="0" animBg="1"/>
          <p:bldP spid="91" grpId="0"/>
          <p:bldP spid="93" grpId="0"/>
          <p:bldP spid="205" grpId="0" animBg="1"/>
          <p:bldP spid="209" grpId="0" animBg="1"/>
          <p:bldP spid="2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4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6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850"/>
                                </p:stCondLst>
                                <p:childTnLst>
                                  <p:par>
                                    <p:cTn id="7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7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8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7350"/>
                                </p:stCondLst>
                                <p:childTnLst>
                                  <p:par>
                                    <p:cTn id="9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0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0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11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11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1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3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13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14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10600"/>
                                </p:stCondLst>
                                <p:childTnLst>
                                  <p:par>
                                    <p:cTn id="15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4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4" dur="500" tmFilter="0,0; .5, 1; 1, 1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55" grpId="0" animBg="1"/>
          <p:bldP spid="66" grpId="0" animBg="1"/>
          <p:bldP spid="67" grpId="0" animBg="1"/>
          <p:bldP spid="77" grpId="0" animBg="1"/>
          <p:bldP spid="78" grpId="0"/>
          <p:bldP spid="79" grpId="0"/>
          <p:bldP spid="80" grpId="0"/>
          <p:bldP spid="81" grpId="0"/>
          <p:bldP spid="82" grpId="0"/>
          <p:bldP spid="83" grpId="0"/>
          <p:bldP spid="84" grpId="0"/>
          <p:bldP spid="2" grpId="0" animBg="1"/>
          <p:bldP spid="91" grpId="0"/>
          <p:bldP spid="93" grpId="0"/>
          <p:bldP spid="205" grpId="0" animBg="1"/>
          <p:bldP spid="209" grpId="0" animBg="1"/>
          <p:bldP spid="21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1">
            <a:extLst>
              <a:ext uri="{FF2B5EF4-FFF2-40B4-BE49-F238E27FC236}">
                <a16:creationId xmlns:a16="http://schemas.microsoft.com/office/drawing/2014/main" id="{A53D4D69-6154-4EC6-BE80-FB3F37C1087A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E45CE68A-766C-4862-8BFA-5B3FD05FDDD8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39">
            <a:extLst>
              <a:ext uri="{FF2B5EF4-FFF2-40B4-BE49-F238E27FC236}">
                <a16:creationId xmlns:a16="http://schemas.microsoft.com/office/drawing/2014/main" id="{65B9EF4D-6541-405D-8241-664209BF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574" y="-72189"/>
            <a:ext cx="17621249" cy="2199077"/>
          </a:xfrm>
          <a:prstGeom prst="rect">
            <a:avLst/>
          </a:prstGeom>
        </p:spPr>
      </p:pic>
      <p:grpSp>
        <p:nvGrpSpPr>
          <p:cNvPr id="17" name="Группа 6">
            <a:extLst>
              <a:ext uri="{FF2B5EF4-FFF2-40B4-BE49-F238E27FC236}">
                <a16:creationId xmlns:a16="http://schemas.microsoft.com/office/drawing/2014/main" id="{A53960C8-1684-4C0F-8831-83DC6DE0BF84}"/>
              </a:ext>
            </a:extLst>
          </p:cNvPr>
          <p:cNvGrpSpPr/>
          <p:nvPr/>
        </p:nvGrpSpPr>
        <p:grpSpPr>
          <a:xfrm>
            <a:off x="0" y="1105709"/>
            <a:ext cx="17556163" cy="1585314"/>
            <a:chOff x="0" y="1118588"/>
            <a:chExt cx="17556163" cy="1585314"/>
          </a:xfrm>
        </p:grpSpPr>
        <p:pic>
          <p:nvPicPr>
            <p:cNvPr id="18" name="Рисунок 40">
              <a:extLst>
                <a:ext uri="{FF2B5EF4-FFF2-40B4-BE49-F238E27FC236}">
                  <a16:creationId xmlns:a16="http://schemas.microsoft.com/office/drawing/2014/main" id="{ED22B090-687D-4882-AB1E-9BF241A8B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19" name="Группа 5">
              <a:extLst>
                <a:ext uri="{FF2B5EF4-FFF2-40B4-BE49-F238E27FC236}">
                  <a16:creationId xmlns:a16="http://schemas.microsoft.com/office/drawing/2014/main" id="{A0C21D28-6495-4428-B7AE-621112E101B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20" name="Прямоугольник 4">
                <a:extLst>
                  <a:ext uri="{FF2B5EF4-FFF2-40B4-BE49-F238E27FC236}">
                    <a16:creationId xmlns:a16="http://schemas.microsoft.com/office/drawing/2014/main" id="{199E4C28-9D17-473F-BAFB-BB4567A4FA7E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Рисунок 2">
                <a:extLst>
                  <a:ext uri="{FF2B5EF4-FFF2-40B4-BE49-F238E27FC236}">
                    <a16:creationId xmlns:a16="http://schemas.microsoft.com/office/drawing/2014/main" id="{7B830833-1FE1-4CE8-8103-5471C4D09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23" name="Прямоугольник 12">
            <a:extLst>
              <a:ext uri="{FF2B5EF4-FFF2-40B4-BE49-F238E27FC236}">
                <a16:creationId xmlns:a16="http://schemas.microsoft.com/office/drawing/2014/main" id="{2872A1F0-CA93-4619-B867-D5014A5232F3}"/>
              </a:ext>
            </a:extLst>
          </p:cNvPr>
          <p:cNvSpPr/>
          <p:nvPr/>
        </p:nvSpPr>
        <p:spPr>
          <a:xfrm>
            <a:off x="2341418" y="185738"/>
            <a:ext cx="129003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000" b="1" spc="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Technologies…</a:t>
            </a:r>
            <a:endParaRPr lang="en-US" altLang="en-US" sz="6000" b="1" spc="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D3A172-7272-49CA-9784-B69C9D6EC790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352317" y="2194546"/>
            <a:ext cx="4147966" cy="252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103897-FB78-4393-A418-42920FB10CE3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388380" y="7259813"/>
            <a:ext cx="4111902" cy="258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DE391B-87C8-4118-9069-F5D0E57945F8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352317" y="4738342"/>
            <a:ext cx="4147965" cy="250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36946848"/>
              </p:ext>
            </p:extLst>
          </p:nvPr>
        </p:nvGraphicFramePr>
        <p:xfrm>
          <a:off x="5474056" y="4210603"/>
          <a:ext cx="6882200" cy="4160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2" name="Picture 2" descr="Why Go Paperless? 10 Biggest Reasons For Operations Teams | Inki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847" y="2316943"/>
            <a:ext cx="3881767" cy="245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With Advanced Robotics &amp; AI Paperless Office Dream Come True!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030" y="4872693"/>
            <a:ext cx="3852584" cy="2187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548943" y="3206719"/>
            <a:ext cx="68073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PG Nino Mtavruli" panose="02000506000000020004" pitchFamily="2" charset="0"/>
                <a:cs typeface="Times New Roman" panose="02020603050405020304" pitchFamily="18" charset="0"/>
              </a:rPr>
              <a:t>GEOSTAT</a:t>
            </a:r>
            <a:r>
              <a:rPr lang="ka-GE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PG Nino Mtavruli" panose="02000506000000020004" pitchFamily="2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PG Nino Mtavruli" panose="02000506000000020004" pitchFamily="2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Paperless Office”</a:t>
            </a:r>
          </a:p>
        </p:txBody>
      </p:sp>
      <p:pic>
        <p:nvPicPr>
          <p:cNvPr id="1026" name="Picture 2" descr="survey on tablet with hands - Wyoming Department of Healt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847" y="7161206"/>
            <a:ext cx="3881767" cy="2431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grpSp>
        <p:nvGrpSpPr>
          <p:cNvPr id="33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70462"/>
            <a:ext cx="17556163" cy="1585314"/>
            <a:chOff x="0" y="1118588"/>
            <a:chExt cx="17556163" cy="1585314"/>
          </a:xfrm>
        </p:grpSpPr>
        <p:pic>
          <p:nvPicPr>
            <p:cNvPr id="34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35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37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8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pic>
        <p:nvPicPr>
          <p:cNvPr id="2052" name="Picture 4" descr="áááááá¨áá ááá£áá á¡á£á ááá">
            <a:extLst>
              <a:ext uri="{FF2B5EF4-FFF2-40B4-BE49-F238E27FC236}">
                <a16:creationId xmlns:a16="http://schemas.microsoft.com/office/drawing/2014/main" id="{F9C74E69-2520-4272-BD8A-FAC600CBC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759" y="5586854"/>
            <a:ext cx="3909916" cy="39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1959972" y="264852"/>
            <a:ext cx="129003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defRPr/>
            </a:pPr>
            <a:r>
              <a:rPr lang="en-US" sz="5000" b="1" spc="200" dirty="0" smtClean="0">
                <a:solidFill>
                  <a:schemeClr val="bg1"/>
                </a:solidFill>
                <a:latin typeface="Times" panose="02020603060405020304" pitchFamily="18" charset="0"/>
                <a:cs typeface="Times New Roman" panose="02020603050405020304" pitchFamily="18" charset="0"/>
              </a:rPr>
              <a:t>Data dissemination channels</a:t>
            </a:r>
            <a:endParaRPr lang="en-US" sz="5000" b="1" spc="200" dirty="0">
              <a:solidFill>
                <a:schemeClr val="bg1"/>
              </a:solidFill>
              <a:latin typeface="Times" panose="0202060306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A0EC76D-75D5-4584-8051-A47A53A9384E}"/>
              </a:ext>
            </a:extLst>
          </p:cNvPr>
          <p:cNvGrpSpPr/>
          <p:nvPr/>
        </p:nvGrpSpPr>
        <p:grpSpPr>
          <a:xfrm>
            <a:off x="6273586" y="2534957"/>
            <a:ext cx="1197048" cy="1155039"/>
            <a:chOff x="10941230" y="4019516"/>
            <a:chExt cx="902973" cy="901541"/>
          </a:xfrm>
        </p:grpSpPr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10941230" y="4019516"/>
              <a:ext cx="902973" cy="901541"/>
            </a:xfrm>
            <a:custGeom>
              <a:avLst/>
              <a:gdLst>
                <a:gd name="T0" fmla="*/ 73 w 404"/>
                <a:gd name="T1" fmla="*/ 73 h 404"/>
                <a:gd name="T2" fmla="*/ 332 w 404"/>
                <a:gd name="T3" fmla="*/ 72 h 404"/>
                <a:gd name="T4" fmla="*/ 331 w 404"/>
                <a:gd name="T5" fmla="*/ 331 h 404"/>
                <a:gd name="T6" fmla="*/ 72 w 404"/>
                <a:gd name="T7" fmla="*/ 332 h 404"/>
                <a:gd name="T8" fmla="*/ 73 w 404"/>
                <a:gd name="T9" fmla="*/ 7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04">
                  <a:moveTo>
                    <a:pt x="73" y="73"/>
                  </a:moveTo>
                  <a:cubicBezTo>
                    <a:pt x="145" y="1"/>
                    <a:pt x="261" y="0"/>
                    <a:pt x="332" y="72"/>
                  </a:cubicBezTo>
                  <a:cubicBezTo>
                    <a:pt x="404" y="143"/>
                    <a:pt x="403" y="259"/>
                    <a:pt x="331" y="331"/>
                  </a:cubicBezTo>
                  <a:cubicBezTo>
                    <a:pt x="259" y="403"/>
                    <a:pt x="143" y="404"/>
                    <a:pt x="72" y="332"/>
                  </a:cubicBezTo>
                  <a:cubicBezTo>
                    <a:pt x="0" y="261"/>
                    <a:pt x="1" y="145"/>
                    <a:pt x="73" y="73"/>
                  </a:cubicBezTo>
                  <a:close/>
                </a:path>
              </a:pathLst>
            </a:custGeom>
            <a:noFill/>
            <a:ln w="26988" cap="rnd">
              <a:solidFill>
                <a:srgbClr val="0080B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9"/>
            <p:cNvSpPr>
              <a:spLocks noEditPoints="1"/>
            </p:cNvSpPr>
            <p:nvPr/>
          </p:nvSpPr>
          <p:spPr bwMode="auto">
            <a:xfrm>
              <a:off x="11158744" y="4271375"/>
              <a:ext cx="473667" cy="423581"/>
            </a:xfrm>
            <a:custGeom>
              <a:avLst/>
              <a:gdLst>
                <a:gd name="T0" fmla="*/ 33 w 212"/>
                <a:gd name="T1" fmla="*/ 102 h 190"/>
                <a:gd name="T2" fmla="*/ 40 w 212"/>
                <a:gd name="T3" fmla="*/ 100 h 190"/>
                <a:gd name="T4" fmla="*/ 86 w 212"/>
                <a:gd name="T5" fmla="*/ 87 h 190"/>
                <a:gd name="T6" fmla="*/ 93 w 212"/>
                <a:gd name="T7" fmla="*/ 88 h 190"/>
                <a:gd name="T8" fmla="*/ 136 w 212"/>
                <a:gd name="T9" fmla="*/ 79 h 190"/>
                <a:gd name="T10" fmla="*/ 143 w 212"/>
                <a:gd name="T11" fmla="*/ 79 h 190"/>
                <a:gd name="T12" fmla="*/ 180 w 212"/>
                <a:gd name="T13" fmla="*/ 22 h 190"/>
                <a:gd name="T14" fmla="*/ 174 w 212"/>
                <a:gd name="T15" fmla="*/ 23 h 190"/>
                <a:gd name="T16" fmla="*/ 140 w 212"/>
                <a:gd name="T17" fmla="*/ 69 h 190"/>
                <a:gd name="T18" fmla="*/ 120 w 212"/>
                <a:gd name="T19" fmla="*/ 46 h 190"/>
                <a:gd name="T20" fmla="*/ 91 w 212"/>
                <a:gd name="T21" fmla="*/ 77 h 190"/>
                <a:gd name="T22" fmla="*/ 68 w 212"/>
                <a:gd name="T23" fmla="*/ 42 h 190"/>
                <a:gd name="T24" fmla="*/ 32 w 212"/>
                <a:gd name="T25" fmla="*/ 95 h 190"/>
                <a:gd name="T26" fmla="*/ 182 w 212"/>
                <a:gd name="T27" fmla="*/ 153 h 190"/>
                <a:gd name="T28" fmla="*/ 9 w 212"/>
                <a:gd name="T29" fmla="*/ 133 h 190"/>
                <a:gd name="T30" fmla="*/ 203 w 212"/>
                <a:gd name="T31" fmla="*/ 126 h 190"/>
                <a:gd name="T32" fmla="*/ 203 w 212"/>
                <a:gd name="T33" fmla="*/ 117 h 190"/>
                <a:gd name="T34" fmla="*/ 9 w 212"/>
                <a:gd name="T35" fmla="*/ 30 h 190"/>
                <a:gd name="T36" fmla="*/ 182 w 212"/>
                <a:gd name="T37" fmla="*/ 10 h 190"/>
                <a:gd name="T38" fmla="*/ 203 w 212"/>
                <a:gd name="T39" fmla="*/ 117 h 190"/>
                <a:gd name="T40" fmla="*/ 117 w 212"/>
                <a:gd name="T41" fmla="*/ 162 h 190"/>
                <a:gd name="T42" fmla="*/ 95 w 212"/>
                <a:gd name="T43" fmla="*/ 181 h 190"/>
                <a:gd name="T44" fmla="*/ 212 w 212"/>
                <a:gd name="T45" fmla="*/ 133 h 190"/>
                <a:gd name="T46" fmla="*/ 182 w 212"/>
                <a:gd name="T47" fmla="*/ 0 h 190"/>
                <a:gd name="T48" fmla="*/ 0 w 212"/>
                <a:gd name="T49" fmla="*/ 30 h 190"/>
                <a:gd name="T50" fmla="*/ 29 w 212"/>
                <a:gd name="T51" fmla="*/ 162 h 190"/>
                <a:gd name="T52" fmla="*/ 86 w 212"/>
                <a:gd name="T53" fmla="*/ 181 h 190"/>
                <a:gd name="T54" fmla="*/ 72 w 212"/>
                <a:gd name="T55" fmla="*/ 186 h 190"/>
                <a:gd name="T56" fmla="*/ 137 w 212"/>
                <a:gd name="T57" fmla="*/ 190 h 190"/>
                <a:gd name="T58" fmla="*/ 137 w 212"/>
                <a:gd name="T59" fmla="*/ 181 h 190"/>
                <a:gd name="T60" fmla="*/ 126 w 212"/>
                <a:gd name="T61" fmla="*/ 162 h 190"/>
                <a:gd name="T62" fmla="*/ 212 w 212"/>
                <a:gd name="T63" fmla="*/ 13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2" h="190">
                  <a:moveTo>
                    <a:pt x="32" y="95"/>
                  </a:moveTo>
                  <a:cubicBezTo>
                    <a:pt x="31" y="97"/>
                    <a:pt x="31" y="100"/>
                    <a:pt x="33" y="102"/>
                  </a:cubicBezTo>
                  <a:cubicBezTo>
                    <a:pt x="35" y="104"/>
                    <a:pt x="38" y="103"/>
                    <a:pt x="39" y="101"/>
                  </a:cubicBezTo>
                  <a:cubicBezTo>
                    <a:pt x="40" y="101"/>
                    <a:pt x="40" y="101"/>
                    <a:pt x="40" y="100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7" y="89"/>
                    <a:pt x="90" y="90"/>
                    <a:pt x="92" y="88"/>
                  </a:cubicBezTo>
                  <a:cubicBezTo>
                    <a:pt x="92" y="88"/>
                    <a:pt x="93" y="88"/>
                    <a:pt x="93" y="88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7" y="80"/>
                    <a:pt x="138" y="81"/>
                    <a:pt x="140" y="81"/>
                  </a:cubicBezTo>
                  <a:cubicBezTo>
                    <a:pt x="141" y="81"/>
                    <a:pt x="142" y="80"/>
                    <a:pt x="143" y="79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2" y="26"/>
                    <a:pt x="182" y="24"/>
                    <a:pt x="180" y="22"/>
                  </a:cubicBezTo>
                  <a:cubicBezTo>
                    <a:pt x="178" y="20"/>
                    <a:pt x="175" y="21"/>
                    <a:pt x="174" y="23"/>
                  </a:cubicBezTo>
                  <a:cubicBezTo>
                    <a:pt x="174" y="23"/>
                    <a:pt x="174" y="23"/>
                    <a:pt x="174" y="23"/>
                  </a:cubicBezTo>
                  <a:cubicBezTo>
                    <a:pt x="174" y="23"/>
                    <a:pt x="174" y="23"/>
                    <a:pt x="174" y="23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24" y="48"/>
                    <a:pt x="124" y="48"/>
                    <a:pt x="124" y="48"/>
                  </a:cubicBezTo>
                  <a:cubicBezTo>
                    <a:pt x="123" y="47"/>
                    <a:pt x="122" y="46"/>
                    <a:pt x="120" y="46"/>
                  </a:cubicBezTo>
                  <a:cubicBezTo>
                    <a:pt x="119" y="46"/>
                    <a:pt x="118" y="47"/>
                    <a:pt x="117" y="48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1" y="43"/>
                    <a:pt x="69" y="42"/>
                    <a:pt x="68" y="42"/>
                  </a:cubicBezTo>
                  <a:cubicBezTo>
                    <a:pt x="66" y="42"/>
                    <a:pt x="65" y="43"/>
                    <a:pt x="64" y="45"/>
                  </a:cubicBezTo>
                  <a:lnTo>
                    <a:pt x="32" y="95"/>
                  </a:lnTo>
                  <a:close/>
                  <a:moveTo>
                    <a:pt x="203" y="133"/>
                  </a:moveTo>
                  <a:cubicBezTo>
                    <a:pt x="203" y="139"/>
                    <a:pt x="201" y="153"/>
                    <a:pt x="182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3" y="153"/>
                    <a:pt x="9" y="151"/>
                    <a:pt x="9" y="133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203" y="126"/>
                    <a:pt x="203" y="126"/>
                    <a:pt x="203" y="126"/>
                  </a:cubicBezTo>
                  <a:lnTo>
                    <a:pt x="203" y="133"/>
                  </a:lnTo>
                  <a:close/>
                  <a:moveTo>
                    <a:pt x="203" y="117"/>
                  </a:moveTo>
                  <a:cubicBezTo>
                    <a:pt x="9" y="117"/>
                    <a:pt x="9" y="117"/>
                    <a:pt x="9" y="117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12"/>
                    <a:pt x="23" y="10"/>
                    <a:pt x="29" y="10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9" y="10"/>
                    <a:pt x="203" y="12"/>
                    <a:pt x="203" y="30"/>
                  </a:cubicBezTo>
                  <a:lnTo>
                    <a:pt x="203" y="117"/>
                  </a:lnTo>
                  <a:close/>
                  <a:moveTo>
                    <a:pt x="95" y="162"/>
                  </a:moveTo>
                  <a:cubicBezTo>
                    <a:pt x="117" y="162"/>
                    <a:pt x="117" y="162"/>
                    <a:pt x="117" y="16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95" y="181"/>
                    <a:pt x="95" y="181"/>
                    <a:pt x="95" y="181"/>
                  </a:cubicBezTo>
                  <a:lnTo>
                    <a:pt x="95" y="162"/>
                  </a:lnTo>
                  <a:close/>
                  <a:moveTo>
                    <a:pt x="212" y="133"/>
                  </a:moveTo>
                  <a:cubicBezTo>
                    <a:pt x="212" y="30"/>
                    <a:pt x="212" y="30"/>
                    <a:pt x="212" y="30"/>
                  </a:cubicBezTo>
                  <a:cubicBezTo>
                    <a:pt x="212" y="8"/>
                    <a:pt x="197" y="0"/>
                    <a:pt x="18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5" y="0"/>
                    <a:pt x="0" y="8"/>
                    <a:pt x="0" y="3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55"/>
                    <a:pt x="15" y="162"/>
                    <a:pt x="29" y="162"/>
                  </a:cubicBezTo>
                  <a:cubicBezTo>
                    <a:pt x="86" y="162"/>
                    <a:pt x="86" y="162"/>
                    <a:pt x="86" y="162"/>
                  </a:cubicBezTo>
                  <a:cubicBezTo>
                    <a:pt x="86" y="181"/>
                    <a:pt x="86" y="181"/>
                    <a:pt x="86" y="181"/>
                  </a:cubicBezTo>
                  <a:cubicBezTo>
                    <a:pt x="77" y="181"/>
                    <a:pt x="77" y="181"/>
                    <a:pt x="77" y="181"/>
                  </a:cubicBezTo>
                  <a:cubicBezTo>
                    <a:pt x="74" y="181"/>
                    <a:pt x="72" y="183"/>
                    <a:pt x="72" y="186"/>
                  </a:cubicBezTo>
                  <a:cubicBezTo>
                    <a:pt x="72" y="188"/>
                    <a:pt x="74" y="190"/>
                    <a:pt x="77" y="190"/>
                  </a:cubicBezTo>
                  <a:cubicBezTo>
                    <a:pt x="137" y="190"/>
                    <a:pt x="137" y="190"/>
                    <a:pt x="137" y="190"/>
                  </a:cubicBezTo>
                  <a:cubicBezTo>
                    <a:pt x="139" y="190"/>
                    <a:pt x="142" y="188"/>
                    <a:pt x="142" y="186"/>
                  </a:cubicBezTo>
                  <a:cubicBezTo>
                    <a:pt x="142" y="183"/>
                    <a:pt x="139" y="181"/>
                    <a:pt x="137" y="181"/>
                  </a:cubicBezTo>
                  <a:cubicBezTo>
                    <a:pt x="126" y="181"/>
                    <a:pt x="126" y="181"/>
                    <a:pt x="126" y="181"/>
                  </a:cubicBezTo>
                  <a:cubicBezTo>
                    <a:pt x="126" y="162"/>
                    <a:pt x="126" y="162"/>
                    <a:pt x="126" y="162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204" y="162"/>
                    <a:pt x="212" y="147"/>
                    <a:pt x="212" y="133"/>
                  </a:cubicBezTo>
                </a:path>
              </a:pathLst>
            </a:custGeom>
            <a:solidFill>
              <a:srgbClr val="0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7555350" y="2635916"/>
            <a:ext cx="2635435" cy="443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pc="100" dirty="0">
                <a:solidFill>
                  <a:srgbClr val="0080BD"/>
                </a:solidFill>
                <a:latin typeface="Calibri" panose="020F0502020204030204" pitchFamily="34" charset="0"/>
              </a:rPr>
              <a:t>WWW.GEOSTAT.GE</a:t>
            </a:r>
            <a:endParaRPr lang="ru-RU" sz="2600" spc="1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D5D79-424F-488B-9A84-03AC26A6AF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73097" y="2819028"/>
            <a:ext cx="3366227" cy="690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45">
            <a:extLst>
              <a:ext uri="{FF2B5EF4-FFF2-40B4-BE49-F238E27FC236}">
                <a16:creationId xmlns:a16="http://schemas.microsoft.com/office/drawing/2014/main" id="{3FC2C9B1-6E4D-4FEE-B6BF-22333CA98B2F}"/>
              </a:ext>
            </a:extLst>
          </p:cNvPr>
          <p:cNvSpPr/>
          <p:nvPr/>
        </p:nvSpPr>
        <p:spPr>
          <a:xfrm>
            <a:off x="14807939" y="3689996"/>
            <a:ext cx="165955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spc="100" dirty="0">
                <a:solidFill>
                  <a:srgbClr val="0070C0"/>
                </a:solidFill>
                <a:latin typeface="Calibri" panose="020F0502020204030204" pitchFamily="34" charset="0"/>
              </a:rPr>
              <a:t>Android </a:t>
            </a:r>
          </a:p>
          <a:p>
            <a:pPr algn="ctr"/>
            <a:r>
              <a:rPr lang="en-US" sz="3000" b="1" spc="100" dirty="0">
                <a:solidFill>
                  <a:srgbClr val="0070C0"/>
                </a:solidFill>
                <a:latin typeface="Calibri" panose="020F0502020204030204" pitchFamily="34" charset="0"/>
              </a:rPr>
              <a:t>&amp; </a:t>
            </a:r>
          </a:p>
          <a:p>
            <a:pPr algn="ctr"/>
            <a:r>
              <a:rPr lang="en-US" sz="3000" b="1" spc="100" dirty="0">
                <a:solidFill>
                  <a:srgbClr val="0070C0"/>
                </a:solidFill>
                <a:latin typeface="Calibri" panose="020F0502020204030204" pitchFamily="34" charset="0"/>
              </a:rPr>
              <a:t>IOS</a:t>
            </a:r>
            <a:endParaRPr lang="ru-RU" sz="3000" b="1" spc="1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560" y="2670400"/>
            <a:ext cx="2848825" cy="581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-1220350" y="3354856"/>
            <a:ext cx="87757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spc="100" dirty="0">
                <a:solidFill>
                  <a:srgbClr val="0080BD"/>
                </a:solidFill>
                <a:latin typeface="Calibri" panose="020F0502020204030204" pitchFamily="34" charset="0"/>
              </a:rPr>
              <a:t>Adapted for persons with disabilities </a:t>
            </a:r>
            <a:endParaRPr lang="ka-GE" sz="2600" spc="100" dirty="0">
              <a:solidFill>
                <a:srgbClr val="0080BD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4446" y="2596417"/>
            <a:ext cx="1747537" cy="816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859" y="3879735"/>
            <a:ext cx="10085293" cy="59144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36" y="3138366"/>
            <a:ext cx="524239" cy="5242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50" y="3127482"/>
            <a:ext cx="682986" cy="6829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00382" y="3102258"/>
            <a:ext cx="658152" cy="6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grpSp>
        <p:nvGrpSpPr>
          <p:cNvPr id="20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70462"/>
            <a:ext cx="17556163" cy="1585314"/>
            <a:chOff x="0" y="1118588"/>
            <a:chExt cx="17556163" cy="1585314"/>
          </a:xfrm>
        </p:grpSpPr>
        <p:pic>
          <p:nvPicPr>
            <p:cNvPr id="21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22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23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4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2327130" y="281591"/>
            <a:ext cx="1290031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spcBef>
                <a:spcPct val="20000"/>
              </a:spcBef>
              <a:defRPr/>
            </a:pPr>
            <a:r>
              <a:rPr lang="en-US" sz="5500" b="1" spc="2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Thematic Interactive Portals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A3E84-2D78-4682-841C-CAA8CA165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0094" y="2838149"/>
            <a:ext cx="7074387" cy="313390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4BAAC55-F6AD-4E26-B047-3AFBF8CA81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4010" y="5895616"/>
            <a:ext cx="13027578" cy="40234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4532" y="3672758"/>
            <a:ext cx="3874382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PG Nino Mtavruli" panose="02000506000000020004" pitchFamily="2" charset="0"/>
              </a:rPr>
              <a:t>20</a:t>
            </a:r>
            <a:r>
              <a:rPr lang="ka-GE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PG Nino Mtavruli" panose="02000506000000020004" pitchFamily="2" charset="0"/>
              </a:rPr>
              <a:t> </a:t>
            </a:r>
            <a:r>
              <a:rPr lang="en-US" alt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PG Nino Mtavruli" panose="02000506000000020004" pitchFamily="2" charset="0"/>
              </a:rPr>
              <a:t>Interactive portals and online calculators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2621" y="3017627"/>
            <a:ext cx="4779316" cy="7074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" panose="02020603060405020304" pitchFamily="18" charset="0"/>
              </a:rPr>
              <a:t>Data dissemination methods</a:t>
            </a:r>
          </a:p>
        </p:txBody>
      </p:sp>
    </p:spTree>
    <p:extLst>
      <p:ext uri="{BB962C8B-B14F-4D97-AF65-F5344CB8AC3E}">
        <p14:creationId xmlns:p14="http://schemas.microsoft.com/office/powerpoint/2010/main" val="24431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1"/>
          <p:cNvSpPr>
            <a:spLocks/>
          </p:cNvSpPr>
          <p:nvPr/>
        </p:nvSpPr>
        <p:spPr bwMode="auto">
          <a:xfrm>
            <a:off x="0" y="1247775"/>
            <a:ext cx="17554575" cy="927100"/>
          </a:xfrm>
          <a:custGeom>
            <a:avLst/>
            <a:gdLst>
              <a:gd name="T0" fmla="*/ 17554575 w 7680"/>
              <a:gd name="T1" fmla="*/ 676967 h 404"/>
              <a:gd name="T2" fmla="*/ 17554575 w 7680"/>
              <a:gd name="T3" fmla="*/ 0 h 404"/>
              <a:gd name="T4" fmla="*/ 0 w 7680"/>
              <a:gd name="T5" fmla="*/ 0 h 404"/>
              <a:gd name="T6" fmla="*/ 0 w 7680"/>
              <a:gd name="T7" fmla="*/ 676967 h 404"/>
              <a:gd name="T8" fmla="*/ 8475568 w 7680"/>
              <a:gd name="T9" fmla="*/ 927100 h 404"/>
              <a:gd name="T10" fmla="*/ 8585284 w 7680"/>
              <a:gd name="T11" fmla="*/ 585175 h 404"/>
              <a:gd name="T12" fmla="*/ 9079007 w 7680"/>
              <a:gd name="T13" fmla="*/ 927100 h 404"/>
              <a:gd name="T14" fmla="*/ 17554575 w 7680"/>
              <a:gd name="T15" fmla="*/ 676967 h 4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a-GE"/>
          </a:p>
        </p:txBody>
      </p:sp>
      <p:sp>
        <p:nvSpPr>
          <p:cNvPr id="36" name="Freeform 22"/>
          <p:cNvSpPr>
            <a:spLocks/>
          </p:cNvSpPr>
          <p:nvPr/>
        </p:nvSpPr>
        <p:spPr bwMode="auto">
          <a:xfrm>
            <a:off x="0" y="300038"/>
            <a:ext cx="17554575" cy="1876425"/>
          </a:xfrm>
          <a:custGeom>
            <a:avLst/>
            <a:gdLst>
              <a:gd name="T0" fmla="*/ 17554575 w 7680"/>
              <a:gd name="T1" fmla="*/ 1197425 h 818"/>
              <a:gd name="T2" fmla="*/ 17554575 w 7680"/>
              <a:gd name="T3" fmla="*/ 0 h 818"/>
              <a:gd name="T4" fmla="*/ 0 w 7680"/>
              <a:gd name="T5" fmla="*/ 0 h 818"/>
              <a:gd name="T6" fmla="*/ 0 w 7680"/>
              <a:gd name="T7" fmla="*/ 1197425 h 818"/>
              <a:gd name="T8" fmla="*/ 8475568 w 7680"/>
              <a:gd name="T9" fmla="*/ 1876425 h 818"/>
              <a:gd name="T10" fmla="*/ 8759001 w 7680"/>
              <a:gd name="T11" fmla="*/ 1293770 h 818"/>
              <a:gd name="T12" fmla="*/ 9090436 w 7680"/>
              <a:gd name="T13" fmla="*/ 1876425 h 818"/>
              <a:gd name="T14" fmla="*/ 17554575 w 7680"/>
              <a:gd name="T15" fmla="*/ 1197425 h 8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a-GE"/>
          </a:p>
        </p:txBody>
      </p:sp>
      <p:pic>
        <p:nvPicPr>
          <p:cNvPr id="15364" name="Рисунок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71438"/>
            <a:ext cx="1762125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51113" y="235643"/>
            <a:ext cx="12900025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000" b="1" spc="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Surveys and administrative sources </a:t>
            </a:r>
          </a:p>
        </p:txBody>
      </p:sp>
      <p:pic>
        <p:nvPicPr>
          <p:cNvPr id="15366" name="Picture 2" descr="survey-áá¡ á¡á£á áááá¡ á¨ááááá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7517625"/>
            <a:ext cx="33051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174" y="4398233"/>
            <a:ext cx="3197339" cy="11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139" y="4446905"/>
            <a:ext cx="2580820" cy="106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Content Placeholder 2"/>
          <p:cNvSpPr>
            <a:spLocks/>
          </p:cNvSpPr>
          <p:nvPr/>
        </p:nvSpPr>
        <p:spPr bwMode="auto">
          <a:xfrm>
            <a:off x="695325" y="3967163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ka-GE" sz="3000">
              <a:solidFill>
                <a:srgbClr val="000099"/>
              </a:solidFill>
              <a:latin typeface="AcadNusx" pitchFamily="2" charset="0"/>
              <a:cs typeface="Arial" panose="020B0604020202020204" pitchFamily="34" charset="0"/>
            </a:endParaRPr>
          </a:p>
        </p:txBody>
      </p:sp>
      <p:sp>
        <p:nvSpPr>
          <p:cNvPr id="15370" name="Content Placeholder 2"/>
          <p:cNvSpPr>
            <a:spLocks/>
          </p:cNvSpPr>
          <p:nvPr/>
        </p:nvSpPr>
        <p:spPr bwMode="auto">
          <a:xfrm>
            <a:off x="619125" y="5257800"/>
            <a:ext cx="8382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PG Nino Mtavruli" panose="02000506000000020004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ka-GE" sz="3000">
              <a:solidFill>
                <a:schemeClr val="accent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895236" y="2379517"/>
            <a:ext cx="12228513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-3429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ka-GE" sz="2500" dirty="0">
              <a:solidFill>
                <a:srgbClr val="0080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ka-GE" sz="2500" b="1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 works</a:t>
            </a:r>
            <a:r>
              <a:rPr lang="en-US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a-GE" sz="2500" dirty="0" smtClean="0">
                <a:solidFill>
                  <a:srgbClr val="0080BE"/>
                </a:solidFill>
                <a:cs typeface="Calibri" panose="020F0502020204030204" pitchFamily="34" charset="0"/>
              </a:rPr>
              <a:t>157 (64%)</a:t>
            </a:r>
            <a:endParaRPr lang="en-US" altLang="ka-GE" sz="2500" dirty="0">
              <a:solidFill>
                <a:srgbClr val="0080BE"/>
              </a:solidFill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questionnaire for entreprises / organisations</a:t>
            </a:r>
            <a:endParaRPr lang="en-US" altLang="ka-GE" sz="2500" dirty="0">
              <a:solidFill>
                <a:srgbClr val="0080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Face-to-face interviews and CAPI for households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ka-GE" sz="2500" dirty="0">
              <a:solidFill>
                <a:srgbClr val="0080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ka-GE" sz="2500" b="1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Administrative data </a:t>
            </a:r>
            <a:r>
              <a:rPr lang="en-US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a-GE" sz="2500" dirty="0" smtClean="0">
                <a:solidFill>
                  <a:srgbClr val="0080BE"/>
                </a:solidFill>
                <a:cs typeface="Calibri" panose="020F0502020204030204" pitchFamily="34" charset="0"/>
              </a:rPr>
              <a:t>88 (36%)</a:t>
            </a:r>
            <a:endParaRPr lang="en-US" altLang="ka-GE" sz="2500" dirty="0">
              <a:solidFill>
                <a:srgbClr val="0080BE"/>
              </a:solidFill>
              <a:cs typeface="Calibri" panose="020F0502020204030204" pitchFamily="34" charset="0"/>
            </a:endParaRPr>
          </a:p>
          <a:p>
            <a:pPr lvl="1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  Service </a:t>
            </a:r>
          </a:p>
          <a:p>
            <a:pPr lvl="1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Agency of Public Registry</a:t>
            </a:r>
          </a:p>
          <a:p>
            <a:pPr lvl="1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Customs Service</a:t>
            </a:r>
          </a:p>
          <a:p>
            <a:pPr lvl="1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ka-GE" sz="2500" dirty="0">
                <a:solidFill>
                  <a:srgbClr val="008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Internal Affairs </a:t>
            </a:r>
          </a:p>
        </p:txBody>
      </p:sp>
      <p:pic>
        <p:nvPicPr>
          <p:cNvPr id="15372" name="Picture 2" descr="Ministry of Internal affairs-áá¡ á¡á£á áááá¡ á¨ááááá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499" y="7770221"/>
            <a:ext cx="4263787" cy="17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6">
            <a:extLst>
              <a:ext uri="{FF2B5EF4-FFF2-40B4-BE49-F238E27FC236}">
                <a16:creationId xmlns:a16="http://schemas.microsoft.com/office/drawing/2014/main" id="{342C88E5-72B1-4769-9B54-72F4A5B87C18}"/>
              </a:ext>
            </a:extLst>
          </p:cNvPr>
          <p:cNvGrpSpPr/>
          <p:nvPr/>
        </p:nvGrpSpPr>
        <p:grpSpPr>
          <a:xfrm>
            <a:off x="0" y="1070462"/>
            <a:ext cx="17556163" cy="1585314"/>
            <a:chOff x="0" y="1118588"/>
            <a:chExt cx="17556163" cy="1585314"/>
          </a:xfrm>
        </p:grpSpPr>
        <p:pic>
          <p:nvPicPr>
            <p:cNvPr id="17" name="Рисунок 40">
              <a:extLst>
                <a:ext uri="{FF2B5EF4-FFF2-40B4-BE49-F238E27FC236}">
                  <a16:creationId xmlns:a16="http://schemas.microsoft.com/office/drawing/2014/main" id="{9A1CFB9A-C8D8-46C6-883E-841E4D3D5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18" name="Группа 5">
              <a:extLst>
                <a:ext uri="{FF2B5EF4-FFF2-40B4-BE49-F238E27FC236}">
                  <a16:creationId xmlns:a16="http://schemas.microsoft.com/office/drawing/2014/main" id="{8736B5C2-A0FC-430F-8A84-8A732E64FDF3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19" name="Прямоугольник 4">
                <a:extLst>
                  <a:ext uri="{FF2B5EF4-FFF2-40B4-BE49-F238E27FC236}">
                    <a16:creationId xmlns:a16="http://schemas.microsoft.com/office/drawing/2014/main" id="{0401A2ED-AB5E-494E-91B2-B44E7D237C5D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2">
                <a:extLst>
                  <a:ext uri="{FF2B5EF4-FFF2-40B4-BE49-F238E27FC236}">
                    <a16:creationId xmlns:a16="http://schemas.microsoft.com/office/drawing/2014/main" id="{2E508E6D-BDC4-49B7-ACAB-882D95946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E01DABB-AF25-436C-BA85-680F0FE11183}"/>
              </a:ext>
            </a:extLst>
          </p:cNvPr>
          <p:cNvSpPr>
            <a:spLocks/>
          </p:cNvSpPr>
          <p:nvPr/>
        </p:nvSpPr>
        <p:spPr bwMode="auto">
          <a:xfrm>
            <a:off x="4165600" y="4765285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n-US" sz="20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2DF320D1-CF7D-49F4-AC87-6CDAF027C9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505252"/>
              </p:ext>
            </p:extLst>
          </p:nvPr>
        </p:nvGraphicFramePr>
        <p:xfrm>
          <a:off x="10142765" y="4230900"/>
          <a:ext cx="8030322" cy="5206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782C0978-A04A-4B2A-A7E0-FC3BAE17E9C0}"/>
              </a:ext>
            </a:extLst>
          </p:cNvPr>
          <p:cNvSpPr/>
          <p:nvPr/>
        </p:nvSpPr>
        <p:spPr>
          <a:xfrm>
            <a:off x="5600474" y="7873244"/>
            <a:ext cx="2192012" cy="1435582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Rounded Rectangle 27">
            <a:extLst>
              <a:ext uri="{FF2B5EF4-FFF2-40B4-BE49-F238E27FC236}">
                <a16:creationId xmlns:a16="http://schemas.microsoft.com/office/drawing/2014/main" id="{73D5B459-7BD0-4AD6-A191-B27AB9ED1AA0}"/>
              </a:ext>
            </a:extLst>
          </p:cNvPr>
          <p:cNvSpPr/>
          <p:nvPr/>
        </p:nvSpPr>
        <p:spPr>
          <a:xfrm>
            <a:off x="9483082" y="6008842"/>
            <a:ext cx="2278373" cy="1508783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Rounded Rectangle 31">
            <a:extLst>
              <a:ext uri="{FF2B5EF4-FFF2-40B4-BE49-F238E27FC236}">
                <a16:creationId xmlns:a16="http://schemas.microsoft.com/office/drawing/2014/main" id="{35EDFF33-F869-49F7-9A7C-E6A40AC18E93}"/>
              </a:ext>
            </a:extLst>
          </p:cNvPr>
          <p:cNvSpPr/>
          <p:nvPr/>
        </p:nvSpPr>
        <p:spPr>
          <a:xfrm>
            <a:off x="6534242" y="6070102"/>
            <a:ext cx="2278373" cy="1435582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4" name="Group 18">
            <a:extLst>
              <a:ext uri="{FF2B5EF4-FFF2-40B4-BE49-F238E27FC236}">
                <a16:creationId xmlns:a16="http://schemas.microsoft.com/office/drawing/2014/main" id="{E898389C-080B-4A04-A726-7315453C2A5E}"/>
              </a:ext>
            </a:extLst>
          </p:cNvPr>
          <p:cNvGrpSpPr/>
          <p:nvPr/>
        </p:nvGrpSpPr>
        <p:grpSpPr>
          <a:xfrm>
            <a:off x="5743513" y="8053801"/>
            <a:ext cx="2192012" cy="1435582"/>
            <a:chOff x="4266902" y="1617137"/>
            <a:chExt cx="1567160" cy="995146"/>
          </a:xfrm>
          <a:scene3d>
            <a:camera prst="orthographicFront"/>
            <a:lightRig rig="flat" dir="t"/>
          </a:scene3d>
        </p:grpSpPr>
        <p:sp>
          <p:nvSpPr>
            <p:cNvPr id="45" name="Rounded Rectangle 19">
              <a:extLst>
                <a:ext uri="{FF2B5EF4-FFF2-40B4-BE49-F238E27FC236}">
                  <a16:creationId xmlns:a16="http://schemas.microsoft.com/office/drawing/2014/main" id="{EA31C2FB-906C-4912-ADE2-76BB18F64890}"/>
                </a:ext>
              </a:extLst>
            </p:cNvPr>
            <p:cNvSpPr/>
            <p:nvPr/>
          </p:nvSpPr>
          <p:spPr>
            <a:xfrm>
              <a:off x="4266902" y="1617137"/>
              <a:ext cx="1567160" cy="995146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ounded Rectangle 5">
              <a:extLst>
                <a:ext uri="{FF2B5EF4-FFF2-40B4-BE49-F238E27FC236}">
                  <a16:creationId xmlns:a16="http://schemas.microsoft.com/office/drawing/2014/main" id="{F8DC2EC1-40A7-483C-925A-49DC6D747D94}"/>
                </a:ext>
              </a:extLst>
            </p:cNvPr>
            <p:cNvSpPr/>
            <p:nvPr/>
          </p:nvSpPr>
          <p:spPr>
            <a:xfrm>
              <a:off x="4296049" y="1646284"/>
              <a:ext cx="1508866" cy="93685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External Trade Statistics</a:t>
              </a:r>
            </a:p>
          </p:txBody>
        </p:sp>
      </p:grpSp>
      <p:grpSp>
        <p:nvGrpSpPr>
          <p:cNvPr id="47" name="Group 23">
            <a:extLst>
              <a:ext uri="{FF2B5EF4-FFF2-40B4-BE49-F238E27FC236}">
                <a16:creationId xmlns:a16="http://schemas.microsoft.com/office/drawing/2014/main" id="{FC4ED805-C6FD-4200-B65A-2DDDB4B4BFAF}"/>
              </a:ext>
            </a:extLst>
          </p:cNvPr>
          <p:cNvGrpSpPr/>
          <p:nvPr/>
        </p:nvGrpSpPr>
        <p:grpSpPr>
          <a:xfrm>
            <a:off x="6658683" y="6171245"/>
            <a:ext cx="2438033" cy="1511338"/>
            <a:chOff x="4266902" y="1617137"/>
            <a:chExt cx="1567160" cy="995146"/>
          </a:xfrm>
          <a:scene3d>
            <a:camera prst="orthographicFront"/>
            <a:lightRig rig="flat" dir="t"/>
          </a:scene3d>
        </p:grpSpPr>
        <p:sp>
          <p:nvSpPr>
            <p:cNvPr id="48" name="Rounded Rectangle 24">
              <a:extLst>
                <a:ext uri="{FF2B5EF4-FFF2-40B4-BE49-F238E27FC236}">
                  <a16:creationId xmlns:a16="http://schemas.microsoft.com/office/drawing/2014/main" id="{DD1CB19F-E798-4E14-BD6F-34778D29B82B}"/>
                </a:ext>
              </a:extLst>
            </p:cNvPr>
            <p:cNvSpPr/>
            <p:nvPr/>
          </p:nvSpPr>
          <p:spPr>
            <a:xfrm>
              <a:off x="4266902" y="1617137"/>
              <a:ext cx="1567160" cy="995146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ounded Rectangle 5">
              <a:extLst>
                <a:ext uri="{FF2B5EF4-FFF2-40B4-BE49-F238E27FC236}">
                  <a16:creationId xmlns:a16="http://schemas.microsoft.com/office/drawing/2014/main" id="{B080FEBF-1BF5-4CB0-9FD5-708A0E54525B}"/>
                </a:ext>
              </a:extLst>
            </p:cNvPr>
            <p:cNvSpPr/>
            <p:nvPr/>
          </p:nvSpPr>
          <p:spPr>
            <a:xfrm>
              <a:off x="4296049" y="1646284"/>
              <a:ext cx="1508866" cy="93685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FDI </a:t>
              </a:r>
            </a:p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Statistics</a:t>
              </a:r>
            </a:p>
          </p:txBody>
        </p:sp>
      </p:grpSp>
      <p:grpSp>
        <p:nvGrpSpPr>
          <p:cNvPr id="50" name="Group 28">
            <a:extLst>
              <a:ext uri="{FF2B5EF4-FFF2-40B4-BE49-F238E27FC236}">
                <a16:creationId xmlns:a16="http://schemas.microsoft.com/office/drawing/2014/main" id="{B62EEB0D-DCAF-4FB9-9B70-DC00AC0D5935}"/>
              </a:ext>
            </a:extLst>
          </p:cNvPr>
          <p:cNvGrpSpPr/>
          <p:nvPr/>
        </p:nvGrpSpPr>
        <p:grpSpPr>
          <a:xfrm>
            <a:off x="9667536" y="6172523"/>
            <a:ext cx="2278373" cy="1508783"/>
            <a:chOff x="4266902" y="1617137"/>
            <a:chExt cx="1567160" cy="995146"/>
          </a:xfrm>
          <a:scene3d>
            <a:camera prst="orthographicFront"/>
            <a:lightRig rig="flat" dir="t"/>
          </a:scene3d>
        </p:grpSpPr>
        <p:sp>
          <p:nvSpPr>
            <p:cNvPr id="51" name="Rounded Rectangle 29">
              <a:extLst>
                <a:ext uri="{FF2B5EF4-FFF2-40B4-BE49-F238E27FC236}">
                  <a16:creationId xmlns:a16="http://schemas.microsoft.com/office/drawing/2014/main" id="{4AFF04A3-A2B5-4D1C-AABD-101DD90C5343}"/>
                </a:ext>
              </a:extLst>
            </p:cNvPr>
            <p:cNvSpPr/>
            <p:nvPr/>
          </p:nvSpPr>
          <p:spPr>
            <a:xfrm>
              <a:off x="4266902" y="1617137"/>
              <a:ext cx="1567160" cy="995146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ounded Rectangle 5">
              <a:extLst>
                <a:ext uri="{FF2B5EF4-FFF2-40B4-BE49-F238E27FC236}">
                  <a16:creationId xmlns:a16="http://schemas.microsoft.com/office/drawing/2014/main" id="{A896FB16-081C-4D50-B463-997F07BA4C76}"/>
                </a:ext>
              </a:extLst>
            </p:cNvPr>
            <p:cNvSpPr/>
            <p:nvPr/>
          </p:nvSpPr>
          <p:spPr>
            <a:xfrm>
              <a:off x="4296049" y="1646284"/>
              <a:ext cx="1508866" cy="93685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Education</a:t>
              </a:r>
            </a:p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Statistics</a:t>
              </a:r>
            </a:p>
          </p:txBody>
        </p:sp>
      </p:grpSp>
      <p:sp>
        <p:nvSpPr>
          <p:cNvPr id="53" name="Rounded Rectangle 27">
            <a:extLst>
              <a:ext uri="{FF2B5EF4-FFF2-40B4-BE49-F238E27FC236}">
                <a16:creationId xmlns:a16="http://schemas.microsoft.com/office/drawing/2014/main" id="{53DFCEA0-63F4-412D-BC88-9B8951D9DCD0}"/>
              </a:ext>
            </a:extLst>
          </p:cNvPr>
          <p:cNvSpPr/>
          <p:nvPr/>
        </p:nvSpPr>
        <p:spPr>
          <a:xfrm>
            <a:off x="8163720" y="7835774"/>
            <a:ext cx="2278373" cy="1508783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4" name="Group 28">
            <a:extLst>
              <a:ext uri="{FF2B5EF4-FFF2-40B4-BE49-F238E27FC236}">
                <a16:creationId xmlns:a16="http://schemas.microsoft.com/office/drawing/2014/main" id="{6416C646-C2B9-411F-936D-63EE12D8C75B}"/>
              </a:ext>
            </a:extLst>
          </p:cNvPr>
          <p:cNvGrpSpPr/>
          <p:nvPr/>
        </p:nvGrpSpPr>
        <p:grpSpPr>
          <a:xfrm>
            <a:off x="8348174" y="7999455"/>
            <a:ext cx="2278373" cy="1508783"/>
            <a:chOff x="4266902" y="1617137"/>
            <a:chExt cx="1567160" cy="995146"/>
          </a:xfrm>
          <a:scene3d>
            <a:camera prst="orthographicFront"/>
            <a:lightRig rig="flat" dir="t"/>
          </a:scene3d>
        </p:grpSpPr>
        <p:sp>
          <p:nvSpPr>
            <p:cNvPr id="55" name="Rounded Rectangle 29">
              <a:extLst>
                <a:ext uri="{FF2B5EF4-FFF2-40B4-BE49-F238E27FC236}">
                  <a16:creationId xmlns:a16="http://schemas.microsoft.com/office/drawing/2014/main" id="{EB5D6AD5-1E86-41AB-803B-89D712E30E6F}"/>
                </a:ext>
              </a:extLst>
            </p:cNvPr>
            <p:cNvSpPr/>
            <p:nvPr/>
          </p:nvSpPr>
          <p:spPr>
            <a:xfrm>
              <a:off x="4266902" y="1617137"/>
              <a:ext cx="1567160" cy="995146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Rounded Rectangle 5">
              <a:extLst>
                <a:ext uri="{FF2B5EF4-FFF2-40B4-BE49-F238E27FC236}">
                  <a16:creationId xmlns:a16="http://schemas.microsoft.com/office/drawing/2014/main" id="{0E987B6C-F9E8-409E-B419-5BA85BAD352F}"/>
                </a:ext>
              </a:extLst>
            </p:cNvPr>
            <p:cNvSpPr/>
            <p:nvPr/>
          </p:nvSpPr>
          <p:spPr>
            <a:xfrm>
              <a:off x="4296049" y="1646284"/>
              <a:ext cx="1508866" cy="93685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</a:p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Statistics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7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1">
            <a:extLst>
              <a:ext uri="{FF2B5EF4-FFF2-40B4-BE49-F238E27FC236}">
                <a16:creationId xmlns:a16="http://schemas.microsoft.com/office/drawing/2014/main" id="{BC70352C-8995-4CE3-B9C3-5CF36E202550}"/>
              </a:ext>
            </a:extLst>
          </p:cNvPr>
          <p:cNvSpPr>
            <a:spLocks/>
          </p:cNvSpPr>
          <p:nvPr/>
        </p:nvSpPr>
        <p:spPr bwMode="auto">
          <a:xfrm>
            <a:off x="1" y="1247776"/>
            <a:ext cx="17554575" cy="927100"/>
          </a:xfrm>
          <a:custGeom>
            <a:avLst/>
            <a:gdLst>
              <a:gd name="T0" fmla="*/ 7680 w 7680"/>
              <a:gd name="T1" fmla="*/ 295 h 404"/>
              <a:gd name="T2" fmla="*/ 7680 w 7680"/>
              <a:gd name="T3" fmla="*/ 0 h 404"/>
              <a:gd name="T4" fmla="*/ 0 w 7680"/>
              <a:gd name="T5" fmla="*/ 0 h 404"/>
              <a:gd name="T6" fmla="*/ 0 w 7680"/>
              <a:gd name="T7" fmla="*/ 295 h 404"/>
              <a:gd name="T8" fmla="*/ 3708 w 7680"/>
              <a:gd name="T9" fmla="*/ 404 h 404"/>
              <a:gd name="T10" fmla="*/ 3756 w 7680"/>
              <a:gd name="T11" fmla="*/ 255 h 404"/>
              <a:gd name="T12" fmla="*/ 3972 w 7680"/>
              <a:gd name="T13" fmla="*/ 404 h 404"/>
              <a:gd name="T14" fmla="*/ 7680 w 7680"/>
              <a:gd name="T15" fmla="*/ 29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404">
                <a:moveTo>
                  <a:pt x="7680" y="295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5"/>
                  <a:pt x="0" y="295"/>
                  <a:pt x="0" y="295"/>
                </a:cubicBezTo>
                <a:cubicBezTo>
                  <a:pt x="3708" y="404"/>
                  <a:pt x="3708" y="404"/>
                  <a:pt x="3708" y="404"/>
                </a:cubicBezTo>
                <a:cubicBezTo>
                  <a:pt x="3720" y="387"/>
                  <a:pt x="3690" y="259"/>
                  <a:pt x="3756" y="255"/>
                </a:cubicBezTo>
                <a:cubicBezTo>
                  <a:pt x="4004" y="243"/>
                  <a:pt x="3960" y="387"/>
                  <a:pt x="3972" y="404"/>
                </a:cubicBezTo>
                <a:lnTo>
                  <a:pt x="7680" y="295"/>
                </a:lnTo>
                <a:close/>
              </a:path>
            </a:pathLst>
          </a:custGeom>
          <a:solidFill>
            <a:srgbClr val="77D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Freeform 22">
            <a:extLst>
              <a:ext uri="{FF2B5EF4-FFF2-40B4-BE49-F238E27FC236}">
                <a16:creationId xmlns:a16="http://schemas.microsoft.com/office/drawing/2014/main" id="{58535D2D-A068-47A4-8A8E-C8B5975B6825}"/>
              </a:ext>
            </a:extLst>
          </p:cNvPr>
          <p:cNvSpPr>
            <a:spLocks/>
          </p:cNvSpPr>
          <p:nvPr/>
        </p:nvSpPr>
        <p:spPr bwMode="auto">
          <a:xfrm>
            <a:off x="1" y="300038"/>
            <a:ext cx="17554575" cy="1876425"/>
          </a:xfrm>
          <a:custGeom>
            <a:avLst/>
            <a:gdLst>
              <a:gd name="T0" fmla="*/ 7680 w 7680"/>
              <a:gd name="T1" fmla="*/ 522 h 818"/>
              <a:gd name="T2" fmla="*/ 7680 w 7680"/>
              <a:gd name="T3" fmla="*/ 0 h 818"/>
              <a:gd name="T4" fmla="*/ 0 w 7680"/>
              <a:gd name="T5" fmla="*/ 0 h 818"/>
              <a:gd name="T6" fmla="*/ 0 w 7680"/>
              <a:gd name="T7" fmla="*/ 522 h 818"/>
              <a:gd name="T8" fmla="*/ 3708 w 7680"/>
              <a:gd name="T9" fmla="*/ 818 h 818"/>
              <a:gd name="T10" fmla="*/ 3832 w 7680"/>
              <a:gd name="T11" fmla="*/ 564 h 818"/>
              <a:gd name="T12" fmla="*/ 3977 w 7680"/>
              <a:gd name="T13" fmla="*/ 818 h 818"/>
              <a:gd name="T14" fmla="*/ 7680 w 7680"/>
              <a:gd name="T15" fmla="*/ 522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0" h="818">
                <a:moveTo>
                  <a:pt x="7680" y="522"/>
                </a:moveTo>
                <a:cubicBezTo>
                  <a:pt x="7680" y="0"/>
                  <a:pt x="7680" y="0"/>
                  <a:pt x="76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2"/>
                  <a:pt x="0" y="522"/>
                  <a:pt x="0" y="522"/>
                </a:cubicBezTo>
                <a:cubicBezTo>
                  <a:pt x="3708" y="818"/>
                  <a:pt x="3708" y="818"/>
                  <a:pt x="3708" y="818"/>
                </a:cubicBezTo>
                <a:cubicBezTo>
                  <a:pt x="3720" y="774"/>
                  <a:pt x="3766" y="564"/>
                  <a:pt x="3832" y="564"/>
                </a:cubicBezTo>
                <a:cubicBezTo>
                  <a:pt x="3898" y="564"/>
                  <a:pt x="3965" y="774"/>
                  <a:pt x="3977" y="818"/>
                </a:cubicBezTo>
                <a:lnTo>
                  <a:pt x="7680" y="522"/>
                </a:lnTo>
                <a:close/>
              </a:path>
            </a:pathLst>
          </a:custGeom>
          <a:solidFill>
            <a:srgbClr val="00B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Рисунок 39">
            <a:extLst>
              <a:ext uri="{FF2B5EF4-FFF2-40B4-BE49-F238E27FC236}">
                <a16:creationId xmlns:a16="http://schemas.microsoft.com/office/drawing/2014/main" id="{2E02C2F6-25B2-442F-9500-1E2738FF4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8574" y="0"/>
            <a:ext cx="17621249" cy="2199077"/>
          </a:xfrm>
          <a:prstGeom prst="rect">
            <a:avLst/>
          </a:prstGeom>
        </p:spPr>
      </p:pic>
      <p:grpSp>
        <p:nvGrpSpPr>
          <p:cNvPr id="36" name="Группа 6">
            <a:extLst>
              <a:ext uri="{FF2B5EF4-FFF2-40B4-BE49-F238E27FC236}">
                <a16:creationId xmlns:a16="http://schemas.microsoft.com/office/drawing/2014/main" id="{E9114D2B-7524-4DDB-85E2-53703CC8535E}"/>
              </a:ext>
            </a:extLst>
          </p:cNvPr>
          <p:cNvGrpSpPr/>
          <p:nvPr/>
        </p:nvGrpSpPr>
        <p:grpSpPr>
          <a:xfrm>
            <a:off x="0" y="1070462"/>
            <a:ext cx="17556163" cy="1585314"/>
            <a:chOff x="0" y="1118588"/>
            <a:chExt cx="17556163" cy="1585314"/>
          </a:xfrm>
        </p:grpSpPr>
        <p:pic>
          <p:nvPicPr>
            <p:cNvPr id="37" name="Рисунок 40">
              <a:extLst>
                <a:ext uri="{FF2B5EF4-FFF2-40B4-BE49-F238E27FC236}">
                  <a16:creationId xmlns:a16="http://schemas.microsoft.com/office/drawing/2014/main" id="{5E645AC6-8AF1-4983-AF4F-80F3075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0" y="1118588"/>
              <a:ext cx="17556163" cy="1435582"/>
            </a:xfrm>
            <a:prstGeom prst="rect">
              <a:avLst/>
            </a:prstGeom>
          </p:spPr>
        </p:pic>
        <p:grpSp>
          <p:nvGrpSpPr>
            <p:cNvPr id="38" name="Группа 5">
              <a:extLst>
                <a:ext uri="{FF2B5EF4-FFF2-40B4-BE49-F238E27FC236}">
                  <a16:creationId xmlns:a16="http://schemas.microsoft.com/office/drawing/2014/main" id="{393E9FFA-DD9E-4925-9B32-38EE2385E516}"/>
                </a:ext>
              </a:extLst>
            </p:cNvPr>
            <p:cNvGrpSpPr/>
            <p:nvPr/>
          </p:nvGrpSpPr>
          <p:grpSpPr>
            <a:xfrm>
              <a:off x="8013700" y="1694252"/>
              <a:ext cx="1555750" cy="1009650"/>
              <a:chOff x="8013700" y="1694252"/>
              <a:chExt cx="1555750" cy="1009650"/>
            </a:xfrm>
          </p:grpSpPr>
          <p:sp>
            <p:nvSpPr>
              <p:cNvPr id="39" name="Прямоугольник 4">
                <a:extLst>
                  <a:ext uri="{FF2B5EF4-FFF2-40B4-BE49-F238E27FC236}">
                    <a16:creationId xmlns:a16="http://schemas.microsoft.com/office/drawing/2014/main" id="{97971FD5-78BE-4C9A-A334-DDB022CC279F}"/>
                  </a:ext>
                </a:extLst>
              </p:cNvPr>
              <p:cNvSpPr/>
              <p:nvPr/>
            </p:nvSpPr>
            <p:spPr>
              <a:xfrm>
                <a:off x="8013700" y="1694252"/>
                <a:ext cx="1555750" cy="1009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0" name="Рисунок 2">
                <a:extLst>
                  <a:ext uri="{FF2B5EF4-FFF2-40B4-BE49-F238E27FC236}">
                    <a16:creationId xmlns:a16="http://schemas.microsoft.com/office/drawing/2014/main" id="{73A53968-B222-4010-B07C-4BA4C3C5D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163720" y="1733490"/>
                <a:ext cx="1221580" cy="787748"/>
              </a:xfrm>
              <a:prstGeom prst="rect">
                <a:avLst/>
              </a:prstGeom>
            </p:spPr>
          </p:pic>
        </p:grp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1936432" y="212264"/>
            <a:ext cx="140664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spc="200" dirty="0" smtClean="0">
                <a:solidFill>
                  <a:schemeClr val="bg1"/>
                </a:solidFill>
                <a:latin typeface="Times" panose="02020603060405020304" pitchFamily="18" charset="0"/>
                <a:cs typeface="Arial" panose="020B0604020202020204" pitchFamily="34" charset="0"/>
              </a:rPr>
              <a:t>Legislative basis</a:t>
            </a:r>
            <a:endParaRPr lang="en-US" sz="5000" b="1" spc="200" dirty="0">
              <a:solidFill>
                <a:schemeClr val="bg1"/>
              </a:solidFill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31" descr="დაკავშირებული სურათი">
            <a:extLst>
              <a:ext uri="{FF2B5EF4-FFF2-40B4-BE49-F238E27FC236}">
                <a16:creationId xmlns:a16="http://schemas.microsoft.com/office/drawing/2014/main" id="{249D09D8-865E-4786-A94D-DD393A38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319" y="4389957"/>
            <a:ext cx="5810730" cy="452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AA629538-682F-496C-A0C3-5E06371F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43480" y="8885887"/>
            <a:ext cx="3950137" cy="526727"/>
          </a:xfrm>
        </p:spPr>
        <p:txBody>
          <a:bodyPr/>
          <a:lstStyle/>
          <a:p>
            <a:fld id="{AAC3AE67-D731-486F-B925-0224FB3AEDDA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26" name="Рисунок 2">
            <a:extLst>
              <a:ext uri="{FF2B5EF4-FFF2-40B4-BE49-F238E27FC236}">
                <a16:creationId xmlns:a16="http://schemas.microsoft.com/office/drawing/2014/main" id="{F9F9879D-CC7D-44B2-9062-F20C2660307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72242" y="5898101"/>
            <a:ext cx="2242090" cy="2192630"/>
          </a:xfrm>
          <a:prstGeom prst="rect">
            <a:avLst/>
          </a:prstGeom>
        </p:spPr>
      </p:pic>
      <p:pic>
        <p:nvPicPr>
          <p:cNvPr id="27" name="Рисунок 3">
            <a:extLst>
              <a:ext uri="{FF2B5EF4-FFF2-40B4-BE49-F238E27FC236}">
                <a16:creationId xmlns:a16="http://schemas.microsoft.com/office/drawing/2014/main" id="{C7FD36F2-637E-4597-B984-167F5F7AEA4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35249" y="5895811"/>
            <a:ext cx="2242090" cy="2192630"/>
          </a:xfrm>
          <a:prstGeom prst="rect">
            <a:avLst/>
          </a:prstGeom>
        </p:spPr>
      </p:pic>
      <p:pic>
        <p:nvPicPr>
          <p:cNvPr id="28" name="Рисунок 4">
            <a:extLst>
              <a:ext uri="{FF2B5EF4-FFF2-40B4-BE49-F238E27FC236}">
                <a16:creationId xmlns:a16="http://schemas.microsoft.com/office/drawing/2014/main" id="{FD7E47E9-6E3C-45AF-ACD7-3D0134FA66F1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72828" y="3719092"/>
            <a:ext cx="2242090" cy="2185196"/>
          </a:xfrm>
          <a:prstGeom prst="rect">
            <a:avLst/>
          </a:prstGeom>
        </p:spPr>
      </p:pic>
      <p:pic>
        <p:nvPicPr>
          <p:cNvPr id="29" name="Рисунок 5">
            <a:extLst>
              <a:ext uri="{FF2B5EF4-FFF2-40B4-BE49-F238E27FC236}">
                <a16:creationId xmlns:a16="http://schemas.microsoft.com/office/drawing/2014/main" id="{0EAC92EE-513F-4A2C-9A10-1FA6A403E23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50614" y="3720068"/>
            <a:ext cx="2242090" cy="2185196"/>
          </a:xfrm>
          <a:prstGeom prst="rect">
            <a:avLst/>
          </a:prstGeom>
        </p:spPr>
      </p:pic>
      <p:sp>
        <p:nvSpPr>
          <p:cNvPr id="30" name="Прямоугольник 7">
            <a:extLst>
              <a:ext uri="{FF2B5EF4-FFF2-40B4-BE49-F238E27FC236}">
                <a16:creationId xmlns:a16="http://schemas.microsoft.com/office/drawing/2014/main" id="{B0481F8E-EDB9-4F12-B093-EAE9FE816B6E}"/>
              </a:ext>
            </a:extLst>
          </p:cNvPr>
          <p:cNvSpPr/>
          <p:nvPr/>
        </p:nvSpPr>
        <p:spPr>
          <a:xfrm>
            <a:off x="925934" y="2646059"/>
            <a:ext cx="51335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600" b="1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Basis for preparation of the </a:t>
            </a:r>
            <a:r>
              <a:rPr lang="en-US" sz="2600" b="1" spc="100" dirty="0" smtClean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new LOS</a:t>
            </a:r>
            <a:endParaRPr lang="en-US" altLang="en-US" sz="2600" b="1" spc="100" dirty="0">
              <a:solidFill>
                <a:srgbClr val="0080BD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Прямоугольник 8">
            <a:extLst>
              <a:ext uri="{FF2B5EF4-FFF2-40B4-BE49-F238E27FC236}">
                <a16:creationId xmlns:a16="http://schemas.microsoft.com/office/drawing/2014/main" id="{1A6EBEBA-63EA-4485-94E1-40DEBF0665A6}"/>
              </a:ext>
            </a:extLst>
          </p:cNvPr>
          <p:cNvSpPr/>
          <p:nvPr/>
        </p:nvSpPr>
        <p:spPr>
          <a:xfrm>
            <a:off x="1451691" y="8322659"/>
            <a:ext cx="3876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000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EU Association agreement</a:t>
            </a:r>
            <a:r>
              <a:rPr lang="ka-GE" altLang="ru-RU" sz="2000" spc="100" dirty="0">
                <a:solidFill>
                  <a:srgbClr val="0080BD"/>
                </a:solidFill>
                <a:latin typeface="BPG Nino Mtavruli" panose="02000506000000020004" pitchFamily="2" charset="0"/>
                <a:cs typeface="Times" panose="02020603050405020304" pitchFamily="18" charset="0"/>
              </a:rPr>
              <a:t>, (</a:t>
            </a:r>
            <a:r>
              <a:rPr lang="en-US" altLang="ru-RU" sz="2000" spc="100" dirty="0">
                <a:solidFill>
                  <a:srgbClr val="0080B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articles</a:t>
            </a:r>
            <a:r>
              <a:rPr lang="ka-GE" altLang="ru-RU" sz="2000" spc="100" dirty="0">
                <a:solidFill>
                  <a:srgbClr val="0080BD"/>
                </a:solidFill>
                <a:latin typeface="BPG Nino Mtavruli" panose="02000506000000020004" pitchFamily="2" charset="0"/>
                <a:cs typeface="Times" panose="02020603050405020304" pitchFamily="18" charset="0"/>
              </a:rPr>
              <a:t> 286-291)</a:t>
            </a:r>
          </a:p>
        </p:txBody>
      </p:sp>
      <p:sp>
        <p:nvSpPr>
          <p:cNvPr id="32" name="Прямоугольник 12">
            <a:extLst>
              <a:ext uri="{FF2B5EF4-FFF2-40B4-BE49-F238E27FC236}">
                <a16:creationId xmlns:a16="http://schemas.microsoft.com/office/drawing/2014/main" id="{7EDF2B9F-7D72-4826-BCE8-C292EC1A2434}"/>
              </a:ext>
            </a:extLst>
          </p:cNvPr>
          <p:cNvSpPr/>
          <p:nvPr/>
        </p:nvSpPr>
        <p:spPr>
          <a:xfrm>
            <a:off x="5714332" y="2940574"/>
            <a:ext cx="14066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200" dirty="0">
                <a:solidFill>
                  <a:srgbClr val="0070C0"/>
                </a:solidFill>
                <a:latin typeface="Times" panose="02020603060405020304" pitchFamily="18" charset="0"/>
                <a:cs typeface="Arial" panose="020B0604020202020204" pitchFamily="34" charset="0"/>
              </a:rPr>
              <a:t>New </a:t>
            </a:r>
            <a:r>
              <a:rPr lang="en-US" sz="4000" b="1" spc="200" dirty="0" smtClean="0">
                <a:solidFill>
                  <a:srgbClr val="0070C0"/>
                </a:solidFill>
                <a:latin typeface="Times" panose="02020603060405020304" pitchFamily="18" charset="0"/>
                <a:cs typeface="Arial" panose="020B0604020202020204" pitchFamily="34" charset="0"/>
              </a:rPr>
              <a:t>Law </a:t>
            </a:r>
            <a:r>
              <a:rPr lang="en-US" sz="4000" b="1" spc="200" dirty="0">
                <a:solidFill>
                  <a:srgbClr val="0070C0"/>
                </a:solidFill>
                <a:latin typeface="Times" panose="02020603060405020304" pitchFamily="18" charset="0"/>
                <a:cs typeface="Arial" panose="020B0604020202020204" pitchFamily="34" charset="0"/>
              </a:rPr>
              <a:t>on </a:t>
            </a:r>
            <a:r>
              <a:rPr lang="en-US" sz="4000" b="1" spc="200" dirty="0" smtClean="0">
                <a:solidFill>
                  <a:srgbClr val="0070C0"/>
                </a:solidFill>
                <a:latin typeface="Times" panose="02020603060405020304" pitchFamily="18" charset="0"/>
                <a:cs typeface="Arial" panose="020B0604020202020204" pitchFamily="34" charset="0"/>
              </a:rPr>
              <a:t>“Official Statistics”</a:t>
            </a:r>
            <a:endParaRPr lang="en-US" sz="4000" b="1" spc="200" dirty="0">
              <a:solidFill>
                <a:srgbClr val="0070C0"/>
              </a:solidFill>
              <a:latin typeface="Times" panose="0202060306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89501" y="3753726"/>
            <a:ext cx="2601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spc="200" dirty="0">
                <a:solidFill>
                  <a:srgbClr val="F04C38"/>
                </a:solidFill>
                <a:latin typeface="Tekton Pro Cond" panose="020F0606020208020904" pitchFamily="34" charset="0"/>
                <a:cs typeface="Arial" panose="020B0604020202020204" pitchFamily="34" charset="0"/>
              </a:rPr>
              <a:t>adopted in 2023</a:t>
            </a:r>
          </a:p>
        </p:txBody>
      </p:sp>
    </p:spTree>
    <p:extLst>
      <p:ext uri="{BB962C8B-B14F-4D97-AF65-F5344CB8AC3E}">
        <p14:creationId xmlns:p14="http://schemas.microsoft.com/office/powerpoint/2010/main" val="14755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dziritadi per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B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ziritadi shripti">
      <a:majorFont>
        <a:latin typeface="BPG Nino Mtavruli"/>
        <a:ea typeface=""/>
        <a:cs typeface=""/>
      </a:majorFont>
      <a:minorFont>
        <a:latin typeface="BPG Nino Mtavrul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8215</TotalTime>
  <Words>672</Words>
  <Application>Microsoft Office PowerPoint</Application>
  <PresentationFormat>Custom</PresentationFormat>
  <Paragraphs>168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AcadNusx</vt:lpstr>
      <vt:lpstr>Arial</vt:lpstr>
      <vt:lpstr>BPG Nino Mtavruli</vt:lpstr>
      <vt:lpstr>Calibri</vt:lpstr>
      <vt:lpstr>Segoe Print</vt:lpstr>
      <vt:lpstr>Sylfaen</vt:lpstr>
      <vt:lpstr>Tahoma</vt:lpstr>
      <vt:lpstr>Tekton Pro Cond</vt:lpstr>
      <vt:lpstr>Times</vt:lpstr>
      <vt:lpstr>Times New Roman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 Blondinko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Perfectos</dc:creator>
  <cp:lastModifiedBy>Gogita Todradze</cp:lastModifiedBy>
  <cp:revision>886</cp:revision>
  <cp:lastPrinted>2020-01-08T10:47:14Z</cp:lastPrinted>
  <dcterms:created xsi:type="dcterms:W3CDTF">2018-07-08T14:40:02Z</dcterms:created>
  <dcterms:modified xsi:type="dcterms:W3CDTF">2024-02-13T11:39:18Z</dcterms:modified>
</cp:coreProperties>
</file>