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56" r:id="rId2"/>
    <p:sldId id="257" r:id="rId3"/>
    <p:sldId id="266" r:id="rId4"/>
    <p:sldId id="267" r:id="rId5"/>
    <p:sldId id="274" r:id="rId6"/>
    <p:sldId id="276" r:id="rId7"/>
    <p:sldId id="277" r:id="rId8"/>
    <p:sldId id="278" r:id="rId9"/>
    <p:sldId id="268" r:id="rId10"/>
    <p:sldId id="269" r:id="rId11"/>
    <p:sldId id="270" r:id="rId12"/>
    <p:sldId id="271" r:id="rId13"/>
    <p:sldId id="272" r:id="rId14"/>
    <p:sldId id="273" r:id="rId15"/>
    <p:sldId id="275" r:id="rId1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DFE5EF"/>
    <a:srgbClr val="D1D9E7"/>
    <a:srgbClr val="8AA1C4"/>
    <a:srgbClr val="C8D0E4"/>
    <a:srgbClr val="C6D1E2"/>
    <a:srgbClr val="0A0064"/>
    <a:srgbClr val="6785B3"/>
    <a:srgbClr val="7E0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7192" autoAdjust="0"/>
  </p:normalViewPr>
  <p:slideViewPr>
    <p:cSldViewPr snapToGrid="0">
      <p:cViewPr varScale="1">
        <p:scale>
          <a:sx n="66" d="100"/>
          <a:sy n="66" d="100"/>
        </p:scale>
        <p:origin x="6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D2924C-0396-4A0E-AC03-F719C1E98F8D}" type="datetimeFigureOut">
              <a:rPr lang="en-US" smtClean="0"/>
              <a:t>26/01/2024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DBE5C4-EBB2-48F2-9409-1A50AD050728}" type="slidenum">
              <a:rPr lang="en-US" smtClean="0"/>
              <a:t>‹#›</a:t>
            </a:fld>
            <a:endParaRPr lang="en-US"/>
          </a:p>
        </p:txBody>
      </p:sp>
    </p:spTree>
    <p:extLst>
      <p:ext uri="{BB962C8B-B14F-4D97-AF65-F5344CB8AC3E}">
        <p14:creationId xmlns:p14="http://schemas.microsoft.com/office/powerpoint/2010/main" val="15048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3</a:t>
            </a:fld>
            <a:endParaRPr lang="en-US"/>
          </a:p>
        </p:txBody>
      </p:sp>
    </p:spTree>
    <p:extLst>
      <p:ext uri="{BB962C8B-B14F-4D97-AF65-F5344CB8AC3E}">
        <p14:creationId xmlns:p14="http://schemas.microsoft.com/office/powerpoint/2010/main" val="2523651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12</a:t>
            </a:fld>
            <a:endParaRPr lang="en-US"/>
          </a:p>
        </p:txBody>
      </p:sp>
    </p:spTree>
    <p:extLst>
      <p:ext uri="{BB962C8B-B14F-4D97-AF65-F5344CB8AC3E}">
        <p14:creationId xmlns:p14="http://schemas.microsoft.com/office/powerpoint/2010/main" val="2516751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13</a:t>
            </a:fld>
            <a:endParaRPr lang="en-US"/>
          </a:p>
        </p:txBody>
      </p:sp>
    </p:spTree>
    <p:extLst>
      <p:ext uri="{BB962C8B-B14F-4D97-AF65-F5344CB8AC3E}">
        <p14:creationId xmlns:p14="http://schemas.microsoft.com/office/powerpoint/2010/main" val="2563622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14</a:t>
            </a:fld>
            <a:endParaRPr lang="en-US"/>
          </a:p>
        </p:txBody>
      </p:sp>
    </p:spTree>
    <p:extLst>
      <p:ext uri="{BB962C8B-B14F-4D97-AF65-F5344CB8AC3E}">
        <p14:creationId xmlns:p14="http://schemas.microsoft.com/office/powerpoint/2010/main" val="1650380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15</a:t>
            </a:fld>
            <a:endParaRPr lang="en-US"/>
          </a:p>
        </p:txBody>
      </p:sp>
    </p:spTree>
    <p:extLst>
      <p:ext uri="{BB962C8B-B14F-4D97-AF65-F5344CB8AC3E}">
        <p14:creationId xmlns:p14="http://schemas.microsoft.com/office/powerpoint/2010/main" val="311511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4</a:t>
            </a:fld>
            <a:endParaRPr lang="en-US"/>
          </a:p>
        </p:txBody>
      </p:sp>
    </p:spTree>
    <p:extLst>
      <p:ext uri="{BB962C8B-B14F-4D97-AF65-F5344CB8AC3E}">
        <p14:creationId xmlns:p14="http://schemas.microsoft.com/office/powerpoint/2010/main" val="2691826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5</a:t>
            </a:fld>
            <a:endParaRPr lang="en-US"/>
          </a:p>
        </p:txBody>
      </p:sp>
    </p:spTree>
    <p:extLst>
      <p:ext uri="{BB962C8B-B14F-4D97-AF65-F5344CB8AC3E}">
        <p14:creationId xmlns:p14="http://schemas.microsoft.com/office/powerpoint/2010/main" val="360410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6</a:t>
            </a:fld>
            <a:endParaRPr lang="en-US"/>
          </a:p>
        </p:txBody>
      </p:sp>
    </p:spTree>
    <p:extLst>
      <p:ext uri="{BB962C8B-B14F-4D97-AF65-F5344CB8AC3E}">
        <p14:creationId xmlns:p14="http://schemas.microsoft.com/office/powerpoint/2010/main" val="590899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7</a:t>
            </a:fld>
            <a:endParaRPr lang="en-US"/>
          </a:p>
        </p:txBody>
      </p:sp>
    </p:spTree>
    <p:extLst>
      <p:ext uri="{BB962C8B-B14F-4D97-AF65-F5344CB8AC3E}">
        <p14:creationId xmlns:p14="http://schemas.microsoft.com/office/powerpoint/2010/main" val="3685371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8</a:t>
            </a:fld>
            <a:endParaRPr lang="en-US"/>
          </a:p>
        </p:txBody>
      </p:sp>
    </p:spTree>
    <p:extLst>
      <p:ext uri="{BB962C8B-B14F-4D97-AF65-F5344CB8AC3E}">
        <p14:creationId xmlns:p14="http://schemas.microsoft.com/office/powerpoint/2010/main" val="632151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9</a:t>
            </a:fld>
            <a:endParaRPr lang="en-US"/>
          </a:p>
        </p:txBody>
      </p:sp>
    </p:spTree>
    <p:extLst>
      <p:ext uri="{BB962C8B-B14F-4D97-AF65-F5344CB8AC3E}">
        <p14:creationId xmlns:p14="http://schemas.microsoft.com/office/powerpoint/2010/main" val="1010556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10</a:t>
            </a:fld>
            <a:endParaRPr lang="en-US"/>
          </a:p>
        </p:txBody>
      </p:sp>
    </p:spTree>
    <p:extLst>
      <p:ext uri="{BB962C8B-B14F-4D97-AF65-F5344CB8AC3E}">
        <p14:creationId xmlns:p14="http://schemas.microsoft.com/office/powerpoint/2010/main" val="4086613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DBE5C4-EBB2-48F2-9409-1A50AD050728}" type="slidenum">
              <a:rPr lang="en-US" smtClean="0"/>
              <a:t>11</a:t>
            </a:fld>
            <a:endParaRPr lang="en-US"/>
          </a:p>
        </p:txBody>
      </p:sp>
    </p:spTree>
    <p:extLst>
      <p:ext uri="{BB962C8B-B14F-4D97-AF65-F5344CB8AC3E}">
        <p14:creationId xmlns:p14="http://schemas.microsoft.com/office/powerpoint/2010/main" val="380317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90992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020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990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990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0456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914400" y="2362200"/>
            <a:ext cx="10363200" cy="4114800"/>
          </a:xfrm>
        </p:spPr>
        <p:txBody>
          <a:bodyPr/>
          <a:lstStyle/>
          <a:p>
            <a:r>
              <a:rPr lang="en-US"/>
              <a:t>Click icon to add chart</a:t>
            </a:r>
          </a:p>
        </p:txBody>
      </p:sp>
    </p:spTree>
    <p:extLst>
      <p:ext uri="{BB962C8B-B14F-4D97-AF65-F5344CB8AC3E}">
        <p14:creationId xmlns:p14="http://schemas.microsoft.com/office/powerpoint/2010/main" val="240885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4506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23695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362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362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930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624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690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03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5914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8530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990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362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000" b="1" kern="1200">
          <a:solidFill>
            <a:srgbClr val="0A0064"/>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0A0064"/>
          </a:solidFill>
          <a:effectLst>
            <a:outerShdw blurRad="38100" dist="38100" dir="2700000" algn="tl">
              <a:srgbClr val="C0C0C0"/>
            </a:outerShdw>
          </a:effectLst>
          <a:latin typeface="Calibri" panose="020F0502020204030204" pitchFamily="34" charset="0"/>
        </a:defRPr>
      </a:lvl2pPr>
      <a:lvl3pPr algn="ctr" rtl="0" eaLnBrk="1" fontAlgn="base" hangingPunct="1">
        <a:spcBef>
          <a:spcPct val="0"/>
        </a:spcBef>
        <a:spcAft>
          <a:spcPct val="0"/>
        </a:spcAft>
        <a:defRPr sz="4000" b="1">
          <a:solidFill>
            <a:srgbClr val="0A0064"/>
          </a:solidFill>
          <a:effectLst>
            <a:outerShdw blurRad="38100" dist="38100" dir="2700000" algn="tl">
              <a:srgbClr val="C0C0C0"/>
            </a:outerShdw>
          </a:effectLst>
          <a:latin typeface="Calibri" panose="020F0502020204030204" pitchFamily="34" charset="0"/>
        </a:defRPr>
      </a:lvl3pPr>
      <a:lvl4pPr algn="ctr" rtl="0" eaLnBrk="1" fontAlgn="base" hangingPunct="1">
        <a:spcBef>
          <a:spcPct val="0"/>
        </a:spcBef>
        <a:spcAft>
          <a:spcPct val="0"/>
        </a:spcAft>
        <a:defRPr sz="4000" b="1">
          <a:solidFill>
            <a:srgbClr val="0A0064"/>
          </a:solidFill>
          <a:effectLst>
            <a:outerShdw blurRad="38100" dist="38100" dir="2700000" algn="tl">
              <a:srgbClr val="C0C0C0"/>
            </a:outerShdw>
          </a:effectLst>
          <a:latin typeface="Calibri" panose="020F0502020204030204" pitchFamily="34" charset="0"/>
        </a:defRPr>
      </a:lvl4pPr>
      <a:lvl5pPr algn="ctr" rtl="0" eaLnBrk="1" fontAlgn="base" hangingPunct="1">
        <a:spcBef>
          <a:spcPct val="0"/>
        </a:spcBef>
        <a:spcAft>
          <a:spcPct val="0"/>
        </a:spcAft>
        <a:defRPr sz="4000" b="1">
          <a:solidFill>
            <a:srgbClr val="0A0064"/>
          </a:solidFill>
          <a:effectLst>
            <a:outerShdw blurRad="38100" dist="38100" dir="2700000" algn="tl">
              <a:srgbClr val="C0C0C0"/>
            </a:outerShdw>
          </a:effectLst>
          <a:latin typeface="Calibri" panose="020F0502020204030204" pitchFamily="34" charset="0"/>
        </a:defRPr>
      </a:lvl5pPr>
      <a:lvl6pPr marL="457200" algn="ctr" rtl="0" eaLnBrk="1" fontAlgn="base" hangingPunct="1">
        <a:spcBef>
          <a:spcPct val="0"/>
        </a:spcBef>
        <a:spcAft>
          <a:spcPct val="0"/>
        </a:spcAft>
        <a:defRPr sz="4000" b="1">
          <a:solidFill>
            <a:srgbClr val="0A0064"/>
          </a:solidFill>
          <a:effectLst>
            <a:outerShdw blurRad="38100" dist="38100" dir="2700000" algn="tl">
              <a:srgbClr val="C0C0C0"/>
            </a:outerShdw>
          </a:effectLst>
          <a:latin typeface="Calibri" panose="020F0502020204030204" pitchFamily="34" charset="0"/>
        </a:defRPr>
      </a:lvl6pPr>
      <a:lvl7pPr marL="914400" algn="ctr" rtl="0" eaLnBrk="1" fontAlgn="base" hangingPunct="1">
        <a:spcBef>
          <a:spcPct val="0"/>
        </a:spcBef>
        <a:spcAft>
          <a:spcPct val="0"/>
        </a:spcAft>
        <a:defRPr sz="4000" b="1">
          <a:solidFill>
            <a:srgbClr val="0A0064"/>
          </a:solidFill>
          <a:effectLst>
            <a:outerShdw blurRad="38100" dist="38100" dir="2700000" algn="tl">
              <a:srgbClr val="C0C0C0"/>
            </a:outerShdw>
          </a:effectLst>
          <a:latin typeface="Calibri" panose="020F0502020204030204" pitchFamily="34" charset="0"/>
        </a:defRPr>
      </a:lvl7pPr>
      <a:lvl8pPr marL="1371600" algn="ctr" rtl="0" eaLnBrk="1" fontAlgn="base" hangingPunct="1">
        <a:spcBef>
          <a:spcPct val="0"/>
        </a:spcBef>
        <a:spcAft>
          <a:spcPct val="0"/>
        </a:spcAft>
        <a:defRPr sz="4000" b="1">
          <a:solidFill>
            <a:srgbClr val="0A0064"/>
          </a:solidFill>
          <a:effectLst>
            <a:outerShdw blurRad="38100" dist="38100" dir="2700000" algn="tl">
              <a:srgbClr val="C0C0C0"/>
            </a:outerShdw>
          </a:effectLst>
          <a:latin typeface="Calibri" panose="020F0502020204030204" pitchFamily="34" charset="0"/>
        </a:defRPr>
      </a:lvl8pPr>
      <a:lvl9pPr marL="1828800" algn="ctr" rtl="0" eaLnBrk="1" fontAlgn="base" hangingPunct="1">
        <a:spcBef>
          <a:spcPct val="0"/>
        </a:spcBef>
        <a:spcAft>
          <a:spcPct val="0"/>
        </a:spcAft>
        <a:defRPr sz="4000" b="1">
          <a:solidFill>
            <a:srgbClr val="0A0064"/>
          </a:solidFill>
          <a:effectLst>
            <a:outerShdw blurRad="38100" dist="38100" dir="2700000" algn="tl">
              <a:srgbClr val="C0C0C0"/>
            </a:outerShdw>
          </a:effectLst>
          <a:latin typeface="Calibri" panose="020F0502020204030204" pitchFamily="34" charset="0"/>
        </a:defRPr>
      </a:lvl9pPr>
    </p:titleStyle>
    <p:bodyStyle>
      <a:lvl1pPr marL="342900" indent="-342900" algn="l" rtl="0" eaLnBrk="1" fontAlgn="base" hangingPunct="1">
        <a:spcBef>
          <a:spcPct val="20000"/>
        </a:spcBef>
        <a:spcAft>
          <a:spcPct val="0"/>
        </a:spcAft>
        <a:buSzPct val="80000"/>
        <a:buChar char="•"/>
        <a:defRPr sz="3200" kern="1200">
          <a:solidFill>
            <a:srgbClr val="0A0064"/>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0A0064"/>
          </a:solidFill>
          <a:latin typeface="+mn-lt"/>
          <a:ea typeface="+mn-ea"/>
          <a:cs typeface="+mn-cs"/>
        </a:defRPr>
      </a:lvl2pPr>
      <a:lvl3pPr marL="1143000" indent="-228600" algn="l" rtl="0" eaLnBrk="1" fontAlgn="base" hangingPunct="1">
        <a:spcBef>
          <a:spcPct val="20000"/>
        </a:spcBef>
        <a:spcAft>
          <a:spcPct val="0"/>
        </a:spcAft>
        <a:buSzPct val="80000"/>
        <a:buFont typeface="Wingdings" panose="05000000000000000000" pitchFamily="2" charset="2"/>
        <a:buChar char="¬"/>
        <a:defRPr sz="2400" kern="1200">
          <a:solidFill>
            <a:srgbClr val="0A0064"/>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sz="2000" kern="1200">
          <a:solidFill>
            <a:srgbClr val="0A0064"/>
          </a:solidFill>
          <a:latin typeface="+mn-lt"/>
          <a:ea typeface="+mn-ea"/>
          <a:cs typeface="+mn-cs"/>
        </a:defRPr>
      </a:lvl4pPr>
      <a:lvl5pPr marL="2057400" indent="-228600" algn="l" rtl="0" eaLnBrk="1" fontAlgn="base" hangingPunct="1">
        <a:spcBef>
          <a:spcPct val="20000"/>
        </a:spcBef>
        <a:spcAft>
          <a:spcPct val="0"/>
        </a:spcAft>
        <a:buSzPct val="80000"/>
        <a:buFont typeface="Wingdings" panose="05000000000000000000" pitchFamily="2" charset="2"/>
        <a:buChar char="à"/>
        <a:defRPr sz="2000" kern="1200">
          <a:solidFill>
            <a:srgbClr val="0A00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08234" y="2142000"/>
            <a:ext cx="9175531" cy="1143000"/>
          </a:xfrm>
        </p:spPr>
        <p:txBody>
          <a:bodyPr anchor="ctr"/>
          <a:lstStyle/>
          <a:p>
            <a:r>
              <a:rPr lang="en-US" sz="4000" dirty="0">
                <a:effectLst/>
                <a:latin typeface="Calibri" panose="020F0502020204030204" pitchFamily="34" charset="0"/>
                <a:ea typeface="Aptos" panose="020B0004020202020204" pitchFamily="34" charset="0"/>
              </a:rPr>
              <a:t>Workshop ”</a:t>
            </a:r>
            <a:r>
              <a:rPr lang="en-US" sz="4000" i="1" dirty="0">
                <a:effectLst/>
                <a:latin typeface="Calibri" panose="020F0502020204030204" pitchFamily="34" charset="0"/>
                <a:ea typeface="Aptos" panose="020B0004020202020204" pitchFamily="34" charset="0"/>
              </a:rPr>
              <a:t>Modern official statistics in the EU accession context” </a:t>
            </a:r>
            <a:endParaRPr lang="en-US" altLang="en-US" sz="4000" dirty="0"/>
          </a:p>
        </p:txBody>
      </p:sp>
      <p:pic>
        <p:nvPicPr>
          <p:cNvPr id="2" name="Picture 2">
            <a:extLst>
              <a:ext uri="{FF2B5EF4-FFF2-40B4-BE49-F238E27FC236}">
                <a16:creationId xmlns:a16="http://schemas.microsoft.com/office/drawing/2014/main" id="{939413CD-D486-5BBE-9B3B-47C43402E7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6180" y="3429000"/>
            <a:ext cx="3814666" cy="201074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TextBox 2">
            <a:extLst>
              <a:ext uri="{FF2B5EF4-FFF2-40B4-BE49-F238E27FC236}">
                <a16:creationId xmlns:a16="http://schemas.microsoft.com/office/drawing/2014/main" id="{52F22F77-0639-3CC2-47EA-8E8736F04B64}"/>
              </a:ext>
            </a:extLst>
          </p:cNvPr>
          <p:cNvSpPr txBox="1"/>
          <p:nvPr/>
        </p:nvSpPr>
        <p:spPr>
          <a:xfrm>
            <a:off x="550506" y="5583747"/>
            <a:ext cx="11000791" cy="1384995"/>
          </a:xfrm>
          <a:prstGeom prst="rect">
            <a:avLst/>
          </a:prstGeom>
          <a:noFill/>
        </p:spPr>
        <p:txBody>
          <a:bodyPr wrap="square" rtlCol="0">
            <a:spAutoFit/>
          </a:bodyPr>
          <a:lstStyle/>
          <a:p>
            <a:pPr algn="ctr"/>
            <a:r>
              <a:rPr lang="en-US" sz="2800" dirty="0">
                <a:solidFill>
                  <a:srgbClr val="0A0064"/>
                </a:solidFill>
                <a:latin typeface="Calibri" panose="020F0502020204030204" pitchFamily="34" charset="0"/>
                <a:cs typeface="+mj-cs"/>
              </a:rPr>
              <a:t>Apostol</a:t>
            </a:r>
            <a:r>
              <a:rPr lang="en-US" sz="2800" dirty="0"/>
              <a:t> </a:t>
            </a:r>
            <a:r>
              <a:rPr lang="en-US" sz="2800" dirty="0" err="1">
                <a:solidFill>
                  <a:srgbClr val="0A0064"/>
                </a:solidFill>
                <a:latin typeface="Calibri" panose="020F0502020204030204" pitchFamily="34" charset="0"/>
                <a:cs typeface="+mj-cs"/>
              </a:rPr>
              <a:t>Simovski</a:t>
            </a:r>
            <a:r>
              <a:rPr lang="en-US" sz="2800" dirty="0">
                <a:solidFill>
                  <a:srgbClr val="0A0064"/>
                </a:solidFill>
                <a:latin typeface="Calibri" panose="020F0502020204030204" pitchFamily="34" charset="0"/>
                <a:cs typeface="+mj-cs"/>
              </a:rPr>
              <a:t>, </a:t>
            </a:r>
          </a:p>
          <a:p>
            <a:pPr algn="ctr"/>
            <a:r>
              <a:rPr lang="en-US" sz="2800" dirty="0">
                <a:solidFill>
                  <a:srgbClr val="0A0064"/>
                </a:solidFill>
                <a:latin typeface="Calibri" panose="020F0502020204030204" pitchFamily="34" charset="0"/>
                <a:cs typeface="+mj-cs"/>
              </a:rPr>
              <a:t>Director General of the State Statistical Office of the Republic of North Macedonia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B. Cooperation with the Ministry of Finance</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MoF - data source for compilation of annual government non-financial accounts</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Participation in different projects (IMF, IPA, twinning projects, etc.)</a:t>
            </a:r>
          </a:p>
          <a:p>
            <a:endParaRPr lang="en-US" altLang="en-US" sz="2800" dirty="0"/>
          </a:p>
        </p:txBody>
      </p:sp>
    </p:spTree>
    <p:extLst>
      <p:ext uri="{BB962C8B-B14F-4D97-AF65-F5344CB8AC3E}">
        <p14:creationId xmlns:p14="http://schemas.microsoft.com/office/powerpoint/2010/main" val="115080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C. Cooperation with universities</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Cooperation with several universities/faculties based on a Memorandum of Cooperation</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cooperation refers to: organisation of and participation in different events, organisation of lectures/training for students, hosting students and professors at the SSO, practical work for students, etc.</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Benefits: increased knowledge about statistics, improved use of statistical data, increased statistical literacy, live interaction with students and exchange of views and opinions</a:t>
            </a:r>
          </a:p>
          <a:p>
            <a:endParaRPr lang="en-US" altLang="en-US" sz="2800" dirty="0"/>
          </a:p>
        </p:txBody>
      </p:sp>
    </p:spTree>
    <p:extLst>
      <p:ext uri="{BB962C8B-B14F-4D97-AF65-F5344CB8AC3E}">
        <p14:creationId xmlns:p14="http://schemas.microsoft.com/office/powerpoint/2010/main" val="386890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C. Cooperation with researchers </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Special attention is given to the scientific research community</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Organisation of microdata access:</a:t>
            </a:r>
          </a:p>
          <a:p>
            <a:pPr marL="341313" indent="-341313">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 A procedure for microdata access exists</a:t>
            </a:r>
          </a:p>
          <a:p>
            <a:pPr marL="341313" indent="-341313">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 A Statistical Confidentiality Committee was established as an advisory body</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cooperation could be extended</a:t>
            </a:r>
          </a:p>
          <a:p>
            <a:endParaRPr lang="en-US" altLang="en-US" sz="2800" dirty="0"/>
          </a:p>
        </p:txBody>
      </p:sp>
    </p:spTree>
    <p:extLst>
      <p:ext uri="{BB962C8B-B14F-4D97-AF65-F5344CB8AC3E}">
        <p14:creationId xmlns:p14="http://schemas.microsoft.com/office/powerpoint/2010/main" val="4155470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D. Cooperation with administrative data owners</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Cooperation with current and potential administrative data owners - strategic determination of the SSO</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Administrative data are used in several domains: finance statistics, business statistics, labour statistics, external trade statistics, etc.</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Good practice - cooperation with the Association of the Units of Local Self-Government - data for the survey on issued building permits are collected through an electronic system (e-permits)</a:t>
            </a:r>
          </a:p>
          <a:p>
            <a:endParaRPr lang="en-US" altLang="en-US" sz="2800" dirty="0"/>
          </a:p>
        </p:txBody>
      </p:sp>
    </p:spTree>
    <p:extLst>
      <p:ext uri="{BB962C8B-B14F-4D97-AF65-F5344CB8AC3E}">
        <p14:creationId xmlns:p14="http://schemas.microsoft.com/office/powerpoint/2010/main" val="2582096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Future challenges</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Strategic partnership should be treated as a long-term mature activity</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Development of a Strategic Partnership Programme  </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approach toward strategic partners should be:</a:t>
            </a:r>
          </a:p>
          <a:p>
            <a:pPr marL="341313" indent="-341313">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 - flexible and justifiable</a:t>
            </a:r>
          </a:p>
          <a:p>
            <a:pPr marL="341313" indent="-341313">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 - predictable and visionary</a:t>
            </a:r>
          </a:p>
          <a:p>
            <a:pPr marL="341313" indent="-341313">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 - proactive and interactive</a:t>
            </a:r>
          </a:p>
          <a:p>
            <a:pPr marL="341313" indent="-341313">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 - open and transparent </a:t>
            </a:r>
          </a:p>
          <a:p>
            <a:endParaRPr lang="en-US" altLang="en-US" sz="2800" dirty="0"/>
          </a:p>
        </p:txBody>
      </p:sp>
    </p:spTree>
    <p:extLst>
      <p:ext uri="{BB962C8B-B14F-4D97-AF65-F5344CB8AC3E}">
        <p14:creationId xmlns:p14="http://schemas.microsoft.com/office/powerpoint/2010/main" val="18858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83B0405-E344-861B-15BF-E05E9ADD00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6163" y="1785911"/>
            <a:ext cx="6425650" cy="371636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3773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Content of the presentation</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Introduction</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Why strategic partnership is important?</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Treatment of strategic partnership - understanding and using the term SP</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Examples of strategic partnership </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Future challenges</a:t>
            </a:r>
          </a:p>
          <a:p>
            <a:endParaRPr lang="en-US" alt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Introduction</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State Statistical Office - a key player in the national statistical system</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Legal basis</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The position of the SSO - advantages and disadvantages</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New challenges for the national statistical system </a:t>
            </a:r>
          </a:p>
          <a:p>
            <a:endParaRPr lang="en-US" altLang="en-US" sz="3600" dirty="0"/>
          </a:p>
        </p:txBody>
      </p:sp>
    </p:spTree>
    <p:extLst>
      <p:ext uri="{BB962C8B-B14F-4D97-AF65-F5344CB8AC3E}">
        <p14:creationId xmlns:p14="http://schemas.microsoft.com/office/powerpoint/2010/main" val="215218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Why strategic partnership?</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Rapid changes in statistical community</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Good way of sharing knowledge, ideas, technologies, innovation, best practices</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Improvement and development of competencies, skills, tools, statistical processes</a:t>
            </a:r>
          </a:p>
          <a:p>
            <a:pPr marL="341313" indent="-341313">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a:t>Financial support and sharing financial risks</a:t>
            </a:r>
          </a:p>
          <a:p>
            <a:endParaRPr lang="en-US" altLang="en-US" sz="3600" dirty="0"/>
          </a:p>
        </p:txBody>
      </p:sp>
    </p:spTree>
    <p:extLst>
      <p:ext uri="{BB962C8B-B14F-4D97-AF65-F5344CB8AC3E}">
        <p14:creationId xmlns:p14="http://schemas.microsoft.com/office/powerpoint/2010/main" val="321042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Treatment of strategic partnership</a:t>
            </a:r>
            <a:endParaRPr lang="en-US" altLang="en-US" sz="4400" dirty="0"/>
          </a:p>
        </p:txBody>
      </p:sp>
      <p:sp>
        <p:nvSpPr>
          <p:cNvPr id="4099" name="Rectangle 3"/>
          <p:cNvSpPr>
            <a:spLocks noGrp="1" noChangeArrowheads="1"/>
          </p:cNvSpPr>
          <p:nvPr>
            <p:ph type="body" idx="1"/>
          </p:nvPr>
        </p:nvSpPr>
        <p:spPr>
          <a:xfrm>
            <a:off x="472965" y="2191300"/>
            <a:ext cx="11246069" cy="3912476"/>
          </a:xfrm>
        </p:spPr>
        <p:txBody>
          <a:bodyPr/>
          <a:lstStyle/>
          <a:p>
            <a:pPr marL="341313" indent="-341313">
              <a:lnSpc>
                <a:spcPct val="90000"/>
              </a:lnSpc>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Agreement-based collaboration - rather used term instead of strategic partnership</a:t>
            </a:r>
          </a:p>
          <a:p>
            <a:pPr marL="341313" indent="-341313">
              <a:lnSpc>
                <a:spcPct val="90000"/>
              </a:lnSpc>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Main partners of the SSO:</a:t>
            </a:r>
          </a:p>
          <a:p>
            <a:pPr marL="341313" indent="-341313">
              <a:lnSpc>
                <a:spcPct val="90000"/>
              </a:lnSpc>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 Data producers (other actors in the national statistical system)</a:t>
            </a:r>
          </a:p>
          <a:p>
            <a:pPr marL="341313" indent="-341313">
              <a:lnSpc>
                <a:spcPct val="90000"/>
              </a:lnSpc>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 Data providers</a:t>
            </a:r>
          </a:p>
          <a:p>
            <a:pPr marL="341313" indent="-341313">
              <a:lnSpc>
                <a:spcPct val="90000"/>
              </a:lnSpc>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 Administrative data owners</a:t>
            </a:r>
          </a:p>
          <a:p>
            <a:pPr marL="341313" indent="-341313">
              <a:lnSpc>
                <a:spcPct val="90000"/>
              </a:lnSpc>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 Universities/academia/researchers</a:t>
            </a:r>
          </a:p>
          <a:p>
            <a:pPr marL="341313" indent="-341313">
              <a:lnSpc>
                <a:spcPct val="90000"/>
              </a:lnSpc>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 Civil society, media, international organisations</a:t>
            </a:r>
          </a:p>
          <a:p>
            <a:endParaRPr lang="en-US" altLang="en-US" dirty="0"/>
          </a:p>
        </p:txBody>
      </p:sp>
    </p:spTree>
    <p:extLst>
      <p:ext uri="{BB962C8B-B14F-4D97-AF65-F5344CB8AC3E}">
        <p14:creationId xmlns:p14="http://schemas.microsoft.com/office/powerpoint/2010/main" val="2805962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Preparation of Five-year Statistical Programme</a:t>
            </a:r>
            <a:endParaRPr lang="en-US" altLang="en-US" sz="4400" dirty="0"/>
          </a:p>
        </p:txBody>
      </p:sp>
      <p:sp>
        <p:nvSpPr>
          <p:cNvPr id="4099" name="Rectangle 3"/>
          <p:cNvSpPr>
            <a:spLocks noGrp="1" noChangeArrowheads="1"/>
          </p:cNvSpPr>
          <p:nvPr>
            <p:ph type="body" idx="1"/>
          </p:nvPr>
        </p:nvSpPr>
        <p:spPr>
          <a:xfrm>
            <a:off x="472965" y="2191300"/>
            <a:ext cx="11246069" cy="3912476"/>
          </a:xfrm>
        </p:spPr>
        <p:txBody>
          <a:bodyPr/>
          <a:lstStyle/>
          <a:p>
            <a:pPr marL="0" indent="0">
              <a:buNone/>
            </a:pPr>
            <a:endParaRPr lang="en-US" altLang="en-US" sz="3200" dirty="0"/>
          </a:p>
          <a:p>
            <a:pPr marL="0" indent="0">
              <a:buNone/>
            </a:pPr>
            <a:r>
              <a:rPr lang="en-US" altLang="en-US" sz="3200" dirty="0"/>
              <a:t>- SSO started a new approach </a:t>
            </a:r>
            <a:r>
              <a:rPr lang="en-US" altLang="en-US" sz="3200" dirty="0">
                <a:sym typeface="Wingdings" panose="05000000000000000000" pitchFamily="2" charset="2"/>
              </a:rPr>
              <a:t></a:t>
            </a:r>
          </a:p>
          <a:p>
            <a:pPr marL="0" indent="0">
              <a:buNone/>
            </a:pPr>
            <a:r>
              <a:rPr lang="en-US" altLang="en-US" sz="3200" dirty="0"/>
              <a:t>- Wide, consultative process </a:t>
            </a:r>
            <a:r>
              <a:rPr lang="en-US" altLang="en-US" sz="3200" dirty="0">
                <a:sym typeface="Wingdings" panose="05000000000000000000" pitchFamily="2" charset="2"/>
              </a:rPr>
              <a:t></a:t>
            </a:r>
          </a:p>
          <a:p>
            <a:pPr marL="0" indent="0">
              <a:buNone/>
            </a:pPr>
            <a:r>
              <a:rPr lang="en-US" altLang="en-US" dirty="0">
                <a:sym typeface="Wingdings" panose="05000000000000000000" pitchFamily="2" charset="2"/>
              </a:rPr>
              <a:t>- ONAs are actively included in the process </a:t>
            </a:r>
            <a:r>
              <a:rPr lang="en-US" altLang="en-US" sz="3200" dirty="0">
                <a:sym typeface="Wingdings" panose="05000000000000000000" pitchFamily="2" charset="2"/>
              </a:rPr>
              <a:t></a:t>
            </a:r>
            <a:endParaRPr lang="en-US" altLang="en-US" sz="3200" dirty="0"/>
          </a:p>
          <a:p>
            <a:pPr marL="0" indent="0">
              <a:buNone/>
            </a:pPr>
            <a:endParaRPr lang="en-US" altLang="en-US" dirty="0"/>
          </a:p>
        </p:txBody>
      </p:sp>
    </p:spTree>
    <p:extLst>
      <p:ext uri="{BB962C8B-B14F-4D97-AF65-F5344CB8AC3E}">
        <p14:creationId xmlns:p14="http://schemas.microsoft.com/office/powerpoint/2010/main" val="1996591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Role of ONAs in the preparation of the Five-year Programme</a:t>
            </a:r>
            <a:endParaRPr lang="en-US" altLang="en-US" sz="4400" dirty="0"/>
          </a:p>
        </p:txBody>
      </p:sp>
      <p:sp>
        <p:nvSpPr>
          <p:cNvPr id="4099" name="Rectangle 3"/>
          <p:cNvSpPr>
            <a:spLocks noGrp="1" noChangeArrowheads="1"/>
          </p:cNvSpPr>
          <p:nvPr>
            <p:ph type="body" idx="1"/>
          </p:nvPr>
        </p:nvSpPr>
        <p:spPr>
          <a:xfrm>
            <a:off x="472965" y="2191300"/>
            <a:ext cx="11246069" cy="3912476"/>
          </a:xfrm>
        </p:spPr>
        <p:txBody>
          <a:bodyPr/>
          <a:lstStyle/>
          <a:p>
            <a:pPr marL="0" indent="0">
              <a:buNone/>
            </a:pPr>
            <a:endParaRPr lang="en-US" altLang="en-US" sz="3200" dirty="0"/>
          </a:p>
          <a:p>
            <a:pPr marL="0" indent="0">
              <a:buNone/>
            </a:pPr>
            <a:endParaRPr lang="en-US" altLang="en-US" dirty="0"/>
          </a:p>
        </p:txBody>
      </p:sp>
      <p:sp>
        <p:nvSpPr>
          <p:cNvPr id="3" name="Content Placeholder 1">
            <a:extLst>
              <a:ext uri="{FF2B5EF4-FFF2-40B4-BE49-F238E27FC236}">
                <a16:creationId xmlns:a16="http://schemas.microsoft.com/office/drawing/2014/main" id="{54903907-02FB-0B90-4166-156757FCCA77}"/>
              </a:ext>
            </a:extLst>
          </p:cNvPr>
          <p:cNvSpPr txBox="1">
            <a:spLocks/>
          </p:cNvSpPr>
          <p:nvPr/>
        </p:nvSpPr>
        <p:spPr>
          <a:xfrm>
            <a:off x="200537" y="2578235"/>
            <a:ext cx="11341430" cy="4051368"/>
          </a:xfrm>
          <a:prstGeom prst="rect">
            <a:avLst/>
          </a:prstGeom>
        </p:spPr>
        <p:txBody>
          <a:bodyPr/>
          <a:lstStyle>
            <a:lvl1pPr marL="342900" indent="-342900" algn="l" rtl="0" eaLnBrk="1" fontAlgn="base" hangingPunct="1">
              <a:spcBef>
                <a:spcPct val="20000"/>
              </a:spcBef>
              <a:spcAft>
                <a:spcPct val="0"/>
              </a:spcAft>
              <a:buSzPct val="80000"/>
              <a:buChar char="•"/>
              <a:defRPr sz="3200" kern="1200">
                <a:solidFill>
                  <a:srgbClr val="0A0064"/>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0A0064"/>
                </a:solidFill>
                <a:latin typeface="+mn-lt"/>
                <a:ea typeface="+mn-ea"/>
                <a:cs typeface="+mn-cs"/>
              </a:defRPr>
            </a:lvl2pPr>
            <a:lvl3pPr marL="1143000" indent="-228600" algn="l" rtl="0" eaLnBrk="1" fontAlgn="base" hangingPunct="1">
              <a:spcBef>
                <a:spcPct val="20000"/>
              </a:spcBef>
              <a:spcAft>
                <a:spcPct val="0"/>
              </a:spcAft>
              <a:buSzPct val="80000"/>
              <a:buFont typeface="Wingdings" panose="05000000000000000000" pitchFamily="2" charset="2"/>
              <a:buChar char="¬"/>
              <a:defRPr sz="2400" kern="1200">
                <a:solidFill>
                  <a:srgbClr val="0A0064"/>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sz="2000" kern="1200">
                <a:solidFill>
                  <a:srgbClr val="0A0064"/>
                </a:solidFill>
                <a:latin typeface="+mn-lt"/>
                <a:ea typeface="+mn-ea"/>
                <a:cs typeface="+mn-cs"/>
              </a:defRPr>
            </a:lvl4pPr>
            <a:lvl5pPr marL="2057400" indent="-228600" algn="l" rtl="0" eaLnBrk="1" fontAlgn="base" hangingPunct="1">
              <a:spcBef>
                <a:spcPct val="20000"/>
              </a:spcBef>
              <a:spcAft>
                <a:spcPct val="0"/>
              </a:spcAft>
              <a:buSzPct val="80000"/>
              <a:buFont typeface="Wingdings" panose="05000000000000000000" pitchFamily="2" charset="2"/>
              <a:buChar char="à"/>
              <a:defRPr sz="2000" kern="1200">
                <a:solidFill>
                  <a:srgbClr val="0A00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sz="2400" dirty="0"/>
              <a:t>In the process of preparation of the Five-year Statistical </a:t>
            </a:r>
            <a:r>
              <a:rPr lang="en-US" sz="2400" dirty="0" err="1"/>
              <a:t>Programme</a:t>
            </a:r>
            <a:r>
              <a:rPr lang="en-US" sz="2400" dirty="0"/>
              <a:t>, SSO had meetings with ONAs to:</a:t>
            </a:r>
          </a:p>
          <a:p>
            <a:pPr marL="0" indent="0">
              <a:buNone/>
            </a:pPr>
            <a:r>
              <a:rPr lang="en-US" sz="2400" dirty="0"/>
              <a:t>• Familiarize the main managers of the institutions with the process of preparation of the Program and its meaning, in order for the institutions to start defining the research that is in their domain</a:t>
            </a:r>
          </a:p>
          <a:p>
            <a:pPr marL="0" indent="0">
              <a:buNone/>
            </a:pPr>
            <a:r>
              <a:rPr lang="en-US" sz="2400" dirty="0"/>
              <a:t>• Familiarize the current ONAs with the new criteria, rights and responsibilities of being a holder in the statistical system</a:t>
            </a:r>
          </a:p>
          <a:p>
            <a:pPr marL="0" indent="0">
              <a:buNone/>
            </a:pPr>
            <a:r>
              <a:rPr lang="en-US" sz="2400" dirty="0"/>
              <a:t>• Assess whether the particular institution should continue to remain part of the statistical system</a:t>
            </a:r>
          </a:p>
          <a:p>
            <a:pPr marL="0" indent="0">
              <a:buNone/>
            </a:pPr>
            <a:r>
              <a:rPr lang="en-US" sz="2400" dirty="0"/>
              <a:t>• Evaluate whether some other institutions should become ONA</a:t>
            </a:r>
          </a:p>
          <a:p>
            <a:pPr marL="0" indent="0">
              <a:buFontTx/>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7599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Role of ONAs in the preparation of the Five-year Programme</a:t>
            </a:r>
            <a:endParaRPr lang="en-US" altLang="en-US" sz="4400" dirty="0"/>
          </a:p>
        </p:txBody>
      </p:sp>
      <p:sp>
        <p:nvSpPr>
          <p:cNvPr id="4099" name="Rectangle 3"/>
          <p:cNvSpPr>
            <a:spLocks noGrp="1" noChangeArrowheads="1"/>
          </p:cNvSpPr>
          <p:nvPr>
            <p:ph type="body" idx="1"/>
          </p:nvPr>
        </p:nvSpPr>
        <p:spPr>
          <a:xfrm>
            <a:off x="472965" y="2536935"/>
            <a:ext cx="11246069" cy="3912476"/>
          </a:xfrm>
        </p:spPr>
        <p:txBody>
          <a:bodyPr/>
          <a:lstStyle/>
          <a:p>
            <a:pPr marL="0" indent="0">
              <a:buNone/>
            </a:pPr>
            <a:endParaRPr lang="en-US" altLang="en-US" sz="3200" dirty="0"/>
          </a:p>
          <a:p>
            <a:pPr marL="0" indent="0">
              <a:buNone/>
            </a:pPr>
            <a:endParaRPr lang="en-US" altLang="en-US" dirty="0"/>
          </a:p>
        </p:txBody>
      </p:sp>
      <p:sp>
        <p:nvSpPr>
          <p:cNvPr id="3" name="Content Placeholder 1">
            <a:extLst>
              <a:ext uri="{FF2B5EF4-FFF2-40B4-BE49-F238E27FC236}">
                <a16:creationId xmlns:a16="http://schemas.microsoft.com/office/drawing/2014/main" id="{54903907-02FB-0B90-4166-156757FCCA77}"/>
              </a:ext>
            </a:extLst>
          </p:cNvPr>
          <p:cNvSpPr txBox="1">
            <a:spLocks/>
          </p:cNvSpPr>
          <p:nvPr/>
        </p:nvSpPr>
        <p:spPr>
          <a:xfrm>
            <a:off x="219198" y="2886145"/>
            <a:ext cx="11341430" cy="2674900"/>
          </a:xfrm>
          <a:prstGeom prst="rect">
            <a:avLst/>
          </a:prstGeom>
        </p:spPr>
        <p:txBody>
          <a:bodyPr/>
          <a:lstStyle>
            <a:lvl1pPr marL="342900" indent="-342900" algn="l" rtl="0" eaLnBrk="1" fontAlgn="base" hangingPunct="1">
              <a:spcBef>
                <a:spcPct val="20000"/>
              </a:spcBef>
              <a:spcAft>
                <a:spcPct val="0"/>
              </a:spcAft>
              <a:buSzPct val="80000"/>
              <a:buChar char="•"/>
              <a:defRPr sz="3200" kern="1200">
                <a:solidFill>
                  <a:srgbClr val="0A0064"/>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0A0064"/>
                </a:solidFill>
                <a:latin typeface="+mn-lt"/>
                <a:ea typeface="+mn-ea"/>
                <a:cs typeface="+mn-cs"/>
              </a:defRPr>
            </a:lvl2pPr>
            <a:lvl3pPr marL="1143000" indent="-228600" algn="l" rtl="0" eaLnBrk="1" fontAlgn="base" hangingPunct="1">
              <a:spcBef>
                <a:spcPct val="20000"/>
              </a:spcBef>
              <a:spcAft>
                <a:spcPct val="0"/>
              </a:spcAft>
              <a:buSzPct val="80000"/>
              <a:buFont typeface="Wingdings" panose="05000000000000000000" pitchFamily="2" charset="2"/>
              <a:buChar char="¬"/>
              <a:defRPr sz="2400" kern="1200">
                <a:solidFill>
                  <a:srgbClr val="0A0064"/>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sz="2000" kern="1200">
                <a:solidFill>
                  <a:srgbClr val="0A0064"/>
                </a:solidFill>
                <a:latin typeface="+mn-lt"/>
                <a:ea typeface="+mn-ea"/>
                <a:cs typeface="+mn-cs"/>
              </a:defRPr>
            </a:lvl4pPr>
            <a:lvl5pPr marL="2057400" indent="-228600" algn="l" rtl="0" eaLnBrk="1" fontAlgn="base" hangingPunct="1">
              <a:spcBef>
                <a:spcPct val="20000"/>
              </a:spcBef>
              <a:spcAft>
                <a:spcPct val="0"/>
              </a:spcAft>
              <a:buSzPct val="80000"/>
              <a:buFont typeface="Wingdings" panose="05000000000000000000" pitchFamily="2" charset="2"/>
              <a:buChar char="à"/>
              <a:defRPr sz="2000" kern="1200">
                <a:solidFill>
                  <a:srgbClr val="0A00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Results from the meetings</a:t>
            </a:r>
          </a:p>
          <a:p>
            <a:pPr marL="0" indent="0">
              <a:buNone/>
            </a:pPr>
            <a:endParaRPr lang="en-US" sz="1100" dirty="0"/>
          </a:p>
          <a:p>
            <a:pPr marL="0" indent="0">
              <a:buNone/>
            </a:pPr>
            <a:r>
              <a:rPr lang="en-US" sz="2400" dirty="0">
                <a:sym typeface="Wingdings" panose="05000000000000000000" pitchFamily="2" charset="2"/>
              </a:rPr>
              <a:t></a:t>
            </a:r>
            <a:r>
              <a:rPr lang="en-US" sz="2400" dirty="0"/>
              <a:t>Extremely useful</a:t>
            </a:r>
          </a:p>
          <a:p>
            <a:pPr marL="0" indent="0">
              <a:buNone/>
            </a:pPr>
            <a:r>
              <a:rPr lang="en-US" sz="2400" dirty="0">
                <a:sym typeface="Wingdings" panose="05000000000000000000" pitchFamily="2" charset="2"/>
              </a:rPr>
              <a:t></a:t>
            </a:r>
            <a:r>
              <a:rPr lang="en-US" sz="2400" dirty="0"/>
              <a:t>In agreement with the ministers, groups were formed at the technical level (the ministries nominated persons) to define the survey in the </a:t>
            </a:r>
            <a:r>
              <a:rPr lang="en-US" sz="2400" dirty="0" err="1"/>
              <a:t>programme</a:t>
            </a:r>
            <a:r>
              <a:rPr lang="en-US" sz="2400" dirty="0"/>
              <a:t> in the relevant area</a:t>
            </a:r>
          </a:p>
          <a:p>
            <a:pPr marL="0" indent="0">
              <a:buFontTx/>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578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1432" y="1221828"/>
            <a:ext cx="11246069" cy="1143000"/>
          </a:xfrm>
        </p:spPr>
        <p:txBody>
          <a:bodyPr/>
          <a:lstStyle/>
          <a:p>
            <a:r>
              <a:rPr lang="en-GB" altLang="en-US" sz="4400" dirty="0"/>
              <a:t>Examples of strategic partnership</a:t>
            </a:r>
            <a:endParaRPr lang="en-US" altLang="en-US" sz="4400" dirty="0"/>
          </a:p>
        </p:txBody>
      </p:sp>
      <p:sp>
        <p:nvSpPr>
          <p:cNvPr id="4099" name="Rectangle 3"/>
          <p:cNvSpPr>
            <a:spLocks noGrp="1" noChangeArrowheads="1"/>
          </p:cNvSpPr>
          <p:nvPr>
            <p:ph type="body" idx="1"/>
          </p:nvPr>
        </p:nvSpPr>
        <p:spPr>
          <a:xfrm>
            <a:off x="441433" y="2564524"/>
            <a:ext cx="11246069" cy="3912476"/>
          </a:xfrm>
        </p:spPr>
        <p:txBody>
          <a:bodyPr/>
          <a:lstStyle/>
          <a:p>
            <a:pPr marL="341313" indent="-341313">
              <a:lnSpc>
                <a:spcPct val="90000"/>
              </a:lnSpc>
              <a:buClr>
                <a:srgbClr val="0A0064"/>
              </a:buClr>
              <a:buSzPct val="80000"/>
              <a:buFont typeface="Calibri" panose="020F050202020403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b="1" dirty="0"/>
              <a:t>A. Cooperation with the National Bank</a:t>
            </a:r>
          </a:p>
          <a:p>
            <a:pPr marL="341313" indent="-341313">
              <a:lnSpc>
                <a:spcPct val="90000"/>
              </a:lnSpc>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Cooperation exists under a Memorandum of Understanding</a:t>
            </a:r>
          </a:p>
          <a:p>
            <a:pPr marL="341313" indent="-341313">
              <a:lnSpc>
                <a:spcPct val="90000"/>
              </a:lnSpc>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Both institutions are responsible for data collection, publication and transmission of data </a:t>
            </a:r>
          </a:p>
          <a:p>
            <a:pPr marL="341313" indent="-341313">
              <a:lnSpc>
                <a:spcPct val="90000"/>
              </a:lnSpc>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Active participation in IPA projects</a:t>
            </a:r>
          </a:p>
          <a:p>
            <a:pPr marL="341313" indent="-341313">
              <a:lnSpc>
                <a:spcPct val="90000"/>
              </a:lnSpc>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Implementation of ESA 2010</a:t>
            </a:r>
          </a:p>
          <a:p>
            <a:pPr marL="341313" indent="-341313">
              <a:lnSpc>
                <a:spcPct val="90000"/>
              </a:lnSpc>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Both institutions are part of SDDS</a:t>
            </a:r>
          </a:p>
          <a:p>
            <a:pPr marL="341313" indent="-341313">
              <a:lnSpc>
                <a:spcPct val="90000"/>
              </a:lnSpc>
              <a:buClr>
                <a:srgbClr val="0A0064"/>
              </a:buClr>
              <a:buSzPct val="80000"/>
              <a:buFont typeface="Calibri" panose="020F050202020403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Working groups were established for different topics</a:t>
            </a:r>
          </a:p>
          <a:p>
            <a:endParaRPr lang="en-US" altLang="en-US" sz="2800" dirty="0"/>
          </a:p>
        </p:txBody>
      </p:sp>
    </p:spTree>
    <p:extLst>
      <p:ext uri="{BB962C8B-B14F-4D97-AF65-F5344CB8AC3E}">
        <p14:creationId xmlns:p14="http://schemas.microsoft.com/office/powerpoint/2010/main" val="30617981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kstat_ang_calibri_75_dolga.potx" id="{1E68F2BB-FCB7-4DA6-BF5B-8172EA93CAEF}" vid="{99F4F948-2372-494B-8B79-37DC2E0287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Makstat_ang_dolga (5)</Template>
  <TotalTime>329</TotalTime>
  <Words>705</Words>
  <Application>Microsoft Office PowerPoint</Application>
  <PresentationFormat>Widescreen</PresentationFormat>
  <Paragraphs>89</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Times New Roman</vt:lpstr>
      <vt:lpstr>Wingdings</vt:lpstr>
      <vt:lpstr>Office Theme</vt:lpstr>
      <vt:lpstr>Workshop ”Modern official statistics in the EU accession context” </vt:lpstr>
      <vt:lpstr>Content of the presentation</vt:lpstr>
      <vt:lpstr>Introduction</vt:lpstr>
      <vt:lpstr>Why strategic partnership?</vt:lpstr>
      <vt:lpstr>Treatment of strategic partnership</vt:lpstr>
      <vt:lpstr>Preparation of Five-year Statistical Programme</vt:lpstr>
      <vt:lpstr>Role of ONAs in the preparation of the Five-year Programme</vt:lpstr>
      <vt:lpstr>Role of ONAs in the preparation of the Five-year Programme</vt:lpstr>
      <vt:lpstr>Examples of strategic partnership</vt:lpstr>
      <vt:lpstr>B. Cooperation with the Ministry of Finance</vt:lpstr>
      <vt:lpstr>C. Cooperation with universities</vt:lpstr>
      <vt:lpstr>C. Cooperation with researchers </vt:lpstr>
      <vt:lpstr>D. Cooperation with administrative data owners</vt:lpstr>
      <vt:lpstr>Future challenges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 Georgievska</dc:creator>
  <cp:lastModifiedBy>Elena Georgievska</cp:lastModifiedBy>
  <cp:revision>3</cp:revision>
  <dcterms:created xsi:type="dcterms:W3CDTF">2024-01-25T09:44:46Z</dcterms:created>
  <dcterms:modified xsi:type="dcterms:W3CDTF">2024-01-26T12:40:51Z</dcterms:modified>
</cp:coreProperties>
</file>