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79" r:id="rId2"/>
    <p:sldId id="325" r:id="rId3"/>
    <p:sldId id="323" r:id="rId4"/>
    <p:sldId id="322" r:id="rId5"/>
    <p:sldId id="324" r:id="rId6"/>
    <p:sldId id="351" r:id="rId7"/>
    <p:sldId id="326" r:id="rId8"/>
    <p:sldId id="328" r:id="rId9"/>
    <p:sldId id="329" r:id="rId10"/>
    <p:sldId id="330" r:id="rId11"/>
    <p:sldId id="331" r:id="rId12"/>
    <p:sldId id="332" r:id="rId13"/>
    <p:sldId id="361" r:id="rId14"/>
    <p:sldId id="333" r:id="rId15"/>
    <p:sldId id="335" r:id="rId16"/>
    <p:sldId id="336" r:id="rId17"/>
    <p:sldId id="337" r:id="rId18"/>
    <p:sldId id="362" r:id="rId19"/>
    <p:sldId id="338" r:id="rId20"/>
    <p:sldId id="339" r:id="rId21"/>
    <p:sldId id="340" r:id="rId22"/>
    <p:sldId id="341" r:id="rId23"/>
    <p:sldId id="342" r:id="rId24"/>
    <p:sldId id="344" r:id="rId25"/>
    <p:sldId id="355" r:id="rId26"/>
    <p:sldId id="359" r:id="rId27"/>
    <p:sldId id="360" r:id="rId28"/>
    <p:sldId id="352" r:id="rId29"/>
    <p:sldId id="347" r:id="rId30"/>
    <p:sldId id="348" r:id="rId31"/>
    <p:sldId id="349" r:id="rId32"/>
    <p:sldId id="356" r:id="rId33"/>
    <p:sldId id="357" r:id="rId34"/>
    <p:sldId id="358" r:id="rId35"/>
    <p:sldId id="35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F914AD-2FDC-89FF-AA9E-48EA4BEC2D18}" name="Oleg Cara" initials="OC" userId="Oleg Car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6600"/>
    <a:srgbClr val="70AD4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4" autoAdjust="0"/>
    <p:restoredTop sz="94028" autoAdjust="0"/>
  </p:normalViewPr>
  <p:slideViewPr>
    <p:cSldViewPr snapToGrid="0">
      <p:cViewPr varScale="1">
        <p:scale>
          <a:sx n="104" d="100"/>
          <a:sy n="104" d="100"/>
        </p:scale>
        <p:origin x="504" y="102"/>
      </p:cViewPr>
      <p:guideLst/>
    </p:cSldViewPr>
  </p:slideViewPr>
  <p:notesTextViewPr>
    <p:cViewPr>
      <p:scale>
        <a:sx n="1" d="1"/>
        <a:sy n="1" d="1"/>
      </p:scale>
      <p:origin x="0" y="0"/>
    </p:cViewPr>
  </p:notesTextViewPr>
  <p:notesViewPr>
    <p:cSldViewPr snapToGrid="0">
      <p:cViewPr varScale="1">
        <p:scale>
          <a:sx n="86" d="100"/>
          <a:sy n="86" d="100"/>
        </p:scale>
        <p:origin x="312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94BE7-6646-41E9-858B-E88A6CA216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6B91244-3727-4A9E-90C4-CDAB252CC514}">
      <dgm:prSet phldrT="[Text]" custT="1"/>
      <dgm:spPr/>
      <dgm:t>
        <a:bodyPr/>
        <a:lstStyle/>
        <a:p>
          <a:r>
            <a:rPr lang="ro-RO" sz="2400" dirty="0">
              <a:latin typeface="Arial" panose="020B0604020202020204" pitchFamily="34" charset="0"/>
              <a:cs typeface="Arial" panose="020B0604020202020204" pitchFamily="34" charset="0"/>
            </a:rPr>
            <a:t>Legea nr. 93 din 26 mai 2017 cu privire la statistica oficială oficiale</a:t>
          </a:r>
          <a:endParaRPr lang="en-US" sz="2400" dirty="0">
            <a:latin typeface="Arial" panose="020B0604020202020204" pitchFamily="34" charset="0"/>
            <a:cs typeface="Arial" panose="020B0604020202020204" pitchFamily="34" charset="0"/>
          </a:endParaRPr>
        </a:p>
      </dgm:t>
    </dgm:pt>
    <dgm:pt modelId="{03D32522-5045-4905-9F79-AF4ED0BDB316}" type="parTrans" cxnId="{B3A3CE63-A489-4B79-8985-57CD6273BD3C}">
      <dgm:prSet/>
      <dgm:spPr/>
      <dgm:t>
        <a:bodyPr/>
        <a:lstStyle/>
        <a:p>
          <a:endParaRPr lang="en-US"/>
        </a:p>
      </dgm:t>
    </dgm:pt>
    <dgm:pt modelId="{2EAC77A9-BF15-4CF7-B24C-176D0CF42CD5}" type="sibTrans" cxnId="{B3A3CE63-A489-4B79-8985-57CD6273BD3C}">
      <dgm:prSet/>
      <dgm:spPr/>
      <dgm:t>
        <a:bodyPr/>
        <a:lstStyle/>
        <a:p>
          <a:endParaRPr lang="en-US"/>
        </a:p>
      </dgm:t>
    </dgm:pt>
    <dgm:pt modelId="{C5EB9ED7-2787-4363-8377-F9269F397EA0}">
      <dgm:prSet phldrT="[Text]" custT="1"/>
      <dgm:spPr/>
      <dgm:t>
        <a:bodyPr/>
        <a:lstStyle/>
        <a:p>
          <a:r>
            <a:rPr lang="ro-RO" sz="1800" u="none" kern="1200" dirty="0">
              <a:solidFill>
                <a:prstClr val="white"/>
              </a:solidFill>
              <a:latin typeface="Arial" panose="020B0604020202020204" pitchFamily="34" charset="0"/>
              <a:ea typeface="+mn-ea"/>
              <a:cs typeface="Arial" panose="020B0604020202020204" pitchFamily="34" charset="0"/>
            </a:rPr>
            <a:t>Strategia</a:t>
          </a:r>
          <a:r>
            <a:rPr lang="ro-RO" sz="2000" u="none" kern="1200" dirty="0">
              <a:solidFill>
                <a:prstClr val="white"/>
              </a:solidFill>
              <a:latin typeface="Calibri" panose="020F0502020204030204"/>
              <a:ea typeface="+mn-ea"/>
              <a:cs typeface="+mn-cs"/>
            </a:rPr>
            <a:t> de Dezvoltare a Sistemului Statistic Național pentru perioada 2023-2030 </a:t>
          </a:r>
          <a:r>
            <a:rPr lang="ro-RO" sz="2000" u="none" kern="1200" dirty="0"/>
            <a:t>aprobat</a:t>
          </a:r>
          <a:r>
            <a:rPr lang="ro-MD" sz="2000" u="none" kern="1200" dirty="0"/>
            <a:t>ă prin Hotărârea Guvernului nr.954/2022</a:t>
          </a:r>
          <a:endParaRPr lang="en-US" sz="2000" u="none" kern="1200" dirty="0">
            <a:latin typeface="Arial" panose="020B0604020202020204" pitchFamily="34" charset="0"/>
            <a:cs typeface="Arial" panose="020B0604020202020204" pitchFamily="34" charset="0"/>
          </a:endParaRPr>
        </a:p>
      </dgm:t>
    </dgm:pt>
    <dgm:pt modelId="{7C594B2F-65EA-462D-B7AF-041988DEE05E}" type="parTrans" cxnId="{B7F31053-06D5-429D-8F89-39B5BF9D4086}">
      <dgm:prSet/>
      <dgm:spPr/>
      <dgm:t>
        <a:bodyPr/>
        <a:lstStyle/>
        <a:p>
          <a:endParaRPr lang="en-US"/>
        </a:p>
      </dgm:t>
    </dgm:pt>
    <dgm:pt modelId="{737B2096-2194-4794-9A4F-C25ADDDF787E}" type="sibTrans" cxnId="{B7F31053-06D5-429D-8F89-39B5BF9D4086}">
      <dgm:prSet/>
      <dgm:spPr/>
      <dgm:t>
        <a:bodyPr/>
        <a:lstStyle/>
        <a:p>
          <a:endParaRPr lang="en-US"/>
        </a:p>
      </dgm:t>
    </dgm:pt>
    <dgm:pt modelId="{F662D9DC-5A1E-48E6-8FC0-EDD5321ACB07}">
      <dgm:prSet phldrT="[Text]" custT="1"/>
      <dgm:spPr/>
      <dgm:t>
        <a:bodyPr/>
        <a:lstStyle/>
        <a:p>
          <a:r>
            <a:rPr lang="ro-RO" sz="2000" dirty="0">
              <a:latin typeface="Arial" panose="020B0604020202020204" pitchFamily="34" charset="0"/>
              <a:cs typeface="Arial" panose="020B0604020202020204" pitchFamily="34" charset="0"/>
            </a:rPr>
            <a:t>Hotărârea Guvernului nr.386 din 17.06.2020 cu privire la planificarea, elaborarea, aprobarea, implementarea, monitorizarea și evaluarea documentelor de politici publice</a:t>
          </a:r>
          <a:endParaRPr lang="en-US" sz="2000" dirty="0">
            <a:latin typeface="Arial" panose="020B0604020202020204" pitchFamily="34" charset="0"/>
            <a:cs typeface="Arial" panose="020B0604020202020204" pitchFamily="34" charset="0"/>
          </a:endParaRPr>
        </a:p>
      </dgm:t>
    </dgm:pt>
    <dgm:pt modelId="{21B30901-40B0-474B-940B-3D9B4715D7A8}" type="parTrans" cxnId="{26238D55-72E9-4693-B9CE-FBC7929C59F9}">
      <dgm:prSet/>
      <dgm:spPr/>
      <dgm:t>
        <a:bodyPr/>
        <a:lstStyle/>
        <a:p>
          <a:endParaRPr lang="en-US"/>
        </a:p>
      </dgm:t>
    </dgm:pt>
    <dgm:pt modelId="{EFFDF60C-0A60-4E49-8482-76D171F5D6B2}" type="sibTrans" cxnId="{26238D55-72E9-4693-B9CE-FBC7929C59F9}">
      <dgm:prSet/>
      <dgm:spPr/>
      <dgm:t>
        <a:bodyPr/>
        <a:lstStyle/>
        <a:p>
          <a:endParaRPr lang="en-US"/>
        </a:p>
      </dgm:t>
    </dgm:pt>
    <dgm:pt modelId="{F949A10F-7AED-4FDD-A960-822C062285EC}">
      <dgm:prSet custT="1"/>
      <dgm:spPr/>
      <dgm:t>
        <a:bodyPr/>
        <a:lstStyle/>
        <a:p>
          <a:r>
            <a:rPr lang="en-US" sz="1800" dirty="0" err="1">
              <a:latin typeface="Arial" panose="020B0604020202020204" pitchFamily="34" charset="0"/>
              <a:cs typeface="Arial" panose="020B0604020202020204" pitchFamily="34" charset="0"/>
            </a:rPr>
            <a:t>Prevede</a:t>
          </a:r>
          <a:r>
            <a:rPr lang="en-US" sz="1800" dirty="0">
              <a:latin typeface="Arial" panose="020B0604020202020204" pitchFamily="34" charset="0"/>
              <a:cs typeface="Arial" panose="020B0604020202020204" pitchFamily="34" charset="0"/>
            </a:rPr>
            <a:t> </a:t>
          </a:r>
          <a:r>
            <a:rPr lang="ro-RO" sz="1800" dirty="0">
              <a:latin typeface="Arial" panose="020B0604020202020204" pitchFamily="34" charset="0"/>
              <a:cs typeface="Arial" panose="020B0604020202020204" pitchFamily="34" charset="0"/>
            </a:rPr>
            <a:t>că programul multianual de lucrări statistice stabilește obiectivele și direcțiile principale de dezvoltare a statisticii oficiale</a:t>
          </a:r>
          <a:endParaRPr lang="en-US" sz="1800" dirty="0">
            <a:latin typeface="Arial" panose="020B0604020202020204" pitchFamily="34" charset="0"/>
            <a:cs typeface="Arial" panose="020B0604020202020204" pitchFamily="34" charset="0"/>
          </a:endParaRPr>
        </a:p>
      </dgm:t>
    </dgm:pt>
    <dgm:pt modelId="{7B60F623-D0CF-4D0F-9068-768CBD4401FE}" type="sibTrans" cxnId="{55B4DADD-2D00-48C8-B24B-357D1BB336A9}">
      <dgm:prSet/>
      <dgm:spPr/>
      <dgm:t>
        <a:bodyPr/>
        <a:lstStyle/>
        <a:p>
          <a:endParaRPr lang="en-US"/>
        </a:p>
      </dgm:t>
    </dgm:pt>
    <dgm:pt modelId="{C6E06942-8EDB-455E-9645-0568457F29DC}" type="parTrans" cxnId="{55B4DADD-2D00-48C8-B24B-357D1BB336A9}">
      <dgm:prSet/>
      <dgm:spPr/>
      <dgm:t>
        <a:bodyPr/>
        <a:lstStyle/>
        <a:p>
          <a:endParaRPr lang="en-US"/>
        </a:p>
      </dgm:t>
    </dgm:pt>
    <dgm:pt modelId="{A89931AF-6B89-48C4-A807-9AB0336B84DF}" type="pres">
      <dgm:prSet presAssocID="{C5494BE7-6646-41E9-858B-E88A6CA216B9}" presName="linear" presStyleCnt="0">
        <dgm:presLayoutVars>
          <dgm:dir/>
          <dgm:animLvl val="lvl"/>
          <dgm:resizeHandles val="exact"/>
        </dgm:presLayoutVars>
      </dgm:prSet>
      <dgm:spPr/>
    </dgm:pt>
    <dgm:pt modelId="{86CB461F-8B58-467F-9D34-3040F75CBFEB}" type="pres">
      <dgm:prSet presAssocID="{36B91244-3727-4A9E-90C4-CDAB252CC514}" presName="parentLin" presStyleCnt="0"/>
      <dgm:spPr/>
    </dgm:pt>
    <dgm:pt modelId="{A74B00F1-A5C5-4CB2-A70C-8F21FD0682F8}" type="pres">
      <dgm:prSet presAssocID="{36B91244-3727-4A9E-90C4-CDAB252CC514}" presName="parentLeftMargin" presStyleLbl="node1" presStyleIdx="0" presStyleCnt="3"/>
      <dgm:spPr/>
    </dgm:pt>
    <dgm:pt modelId="{4FF476DE-E643-41A5-A490-B712661A4C7E}" type="pres">
      <dgm:prSet presAssocID="{36B91244-3727-4A9E-90C4-CDAB252CC514}" presName="parentText" presStyleLbl="node1" presStyleIdx="0" presStyleCnt="3" custScaleY="109063" custLinFactNeighborX="-56214">
        <dgm:presLayoutVars>
          <dgm:chMax val="0"/>
          <dgm:bulletEnabled val="1"/>
        </dgm:presLayoutVars>
      </dgm:prSet>
      <dgm:spPr/>
    </dgm:pt>
    <dgm:pt modelId="{E07D23D6-08A5-427F-8CE3-24237AED00F8}" type="pres">
      <dgm:prSet presAssocID="{36B91244-3727-4A9E-90C4-CDAB252CC514}" presName="negativeSpace" presStyleCnt="0"/>
      <dgm:spPr/>
    </dgm:pt>
    <dgm:pt modelId="{B253BC58-DDB0-47F9-BAD6-AAE15DB174F3}" type="pres">
      <dgm:prSet presAssocID="{36B91244-3727-4A9E-90C4-CDAB252CC514}" presName="childText" presStyleLbl="conFgAcc1" presStyleIdx="0" presStyleCnt="3">
        <dgm:presLayoutVars>
          <dgm:bulletEnabled val="1"/>
        </dgm:presLayoutVars>
      </dgm:prSet>
      <dgm:spPr/>
    </dgm:pt>
    <dgm:pt modelId="{119A2180-7E10-4642-85D4-F7B30ED0B384}" type="pres">
      <dgm:prSet presAssocID="{2EAC77A9-BF15-4CF7-B24C-176D0CF42CD5}" presName="spaceBetweenRectangles" presStyleCnt="0"/>
      <dgm:spPr/>
    </dgm:pt>
    <dgm:pt modelId="{9D089CE9-18E7-4674-89C7-743C6C5E62F4}" type="pres">
      <dgm:prSet presAssocID="{C5EB9ED7-2787-4363-8377-F9269F397EA0}" presName="parentLin" presStyleCnt="0"/>
      <dgm:spPr/>
    </dgm:pt>
    <dgm:pt modelId="{9379D611-A61B-418A-8E15-932E2CF617B8}" type="pres">
      <dgm:prSet presAssocID="{C5EB9ED7-2787-4363-8377-F9269F397EA0}" presName="parentLeftMargin" presStyleLbl="node1" presStyleIdx="0" presStyleCnt="3"/>
      <dgm:spPr/>
    </dgm:pt>
    <dgm:pt modelId="{00FE5138-94C4-4B6E-9DCB-F3ED580E5893}" type="pres">
      <dgm:prSet presAssocID="{C5EB9ED7-2787-4363-8377-F9269F397EA0}" presName="parentText" presStyleLbl="node1" presStyleIdx="1" presStyleCnt="3" custScaleX="117775" custScaleY="145447" custLinFactY="100000" custLinFactNeighborX="-53821" custLinFactNeighborY="187062">
        <dgm:presLayoutVars>
          <dgm:chMax val="0"/>
          <dgm:bulletEnabled val="1"/>
        </dgm:presLayoutVars>
      </dgm:prSet>
      <dgm:spPr/>
    </dgm:pt>
    <dgm:pt modelId="{C92EC7A6-15C5-4906-920B-6F15D7FBE4F4}" type="pres">
      <dgm:prSet presAssocID="{C5EB9ED7-2787-4363-8377-F9269F397EA0}" presName="negativeSpace" presStyleCnt="0"/>
      <dgm:spPr/>
    </dgm:pt>
    <dgm:pt modelId="{8D496D6D-B13D-46F5-9B4F-CBD31F08EBCA}" type="pres">
      <dgm:prSet presAssocID="{C5EB9ED7-2787-4363-8377-F9269F397EA0}" presName="childText" presStyleLbl="conFgAcc1" presStyleIdx="1" presStyleCnt="3">
        <dgm:presLayoutVars>
          <dgm:bulletEnabled val="1"/>
        </dgm:presLayoutVars>
      </dgm:prSet>
      <dgm:spPr/>
    </dgm:pt>
    <dgm:pt modelId="{827E9EEB-4D3E-4398-BC5F-618FDDE1D848}" type="pres">
      <dgm:prSet presAssocID="{737B2096-2194-4794-9A4F-C25ADDDF787E}" presName="spaceBetweenRectangles" presStyleCnt="0"/>
      <dgm:spPr/>
    </dgm:pt>
    <dgm:pt modelId="{B4A6261D-D3A0-4D28-9257-9D9CCA94597C}" type="pres">
      <dgm:prSet presAssocID="{F662D9DC-5A1E-48E6-8FC0-EDD5321ACB07}" presName="parentLin" presStyleCnt="0"/>
      <dgm:spPr/>
    </dgm:pt>
    <dgm:pt modelId="{957E9723-DFE4-4710-93E9-181FE91E110C}" type="pres">
      <dgm:prSet presAssocID="{F662D9DC-5A1E-48E6-8FC0-EDD5321ACB07}" presName="parentLeftMargin" presStyleLbl="node1" presStyleIdx="1" presStyleCnt="3"/>
      <dgm:spPr/>
    </dgm:pt>
    <dgm:pt modelId="{EC46C249-729D-4303-A0B7-89C60934516F}" type="pres">
      <dgm:prSet presAssocID="{F662D9DC-5A1E-48E6-8FC0-EDD5321ACB07}" presName="parentText" presStyleLbl="node1" presStyleIdx="2" presStyleCnt="3" custScaleX="103168" custScaleY="122784" custLinFactY="-60006" custLinFactNeighborX="-43913" custLinFactNeighborY="-100000">
        <dgm:presLayoutVars>
          <dgm:chMax val="0"/>
          <dgm:bulletEnabled val="1"/>
        </dgm:presLayoutVars>
      </dgm:prSet>
      <dgm:spPr/>
    </dgm:pt>
    <dgm:pt modelId="{E53F5444-6987-4F02-975B-0BB64CE9CA9D}" type="pres">
      <dgm:prSet presAssocID="{F662D9DC-5A1E-48E6-8FC0-EDD5321ACB07}" presName="negativeSpace" presStyleCnt="0"/>
      <dgm:spPr/>
    </dgm:pt>
    <dgm:pt modelId="{901C8F02-2C1A-46A6-A999-666524889B88}" type="pres">
      <dgm:prSet presAssocID="{F662D9DC-5A1E-48E6-8FC0-EDD5321ACB07}" presName="childText" presStyleLbl="conFgAcc1" presStyleIdx="2" presStyleCnt="3" custLinFactY="-84490" custLinFactNeighborX="982" custLinFactNeighborY="-100000">
        <dgm:presLayoutVars>
          <dgm:bulletEnabled val="1"/>
        </dgm:presLayoutVars>
      </dgm:prSet>
      <dgm:spPr/>
    </dgm:pt>
  </dgm:ptLst>
  <dgm:cxnLst>
    <dgm:cxn modelId="{78ABCC00-7FC4-4399-B89D-8224D21DDA47}" type="presOf" srcId="{C5EB9ED7-2787-4363-8377-F9269F397EA0}" destId="{9379D611-A61B-418A-8E15-932E2CF617B8}" srcOrd="0" destOrd="0" presId="urn:microsoft.com/office/officeart/2005/8/layout/list1"/>
    <dgm:cxn modelId="{086FCE34-5D0C-4779-A4F9-528A3230A982}" type="presOf" srcId="{36B91244-3727-4A9E-90C4-CDAB252CC514}" destId="{4FF476DE-E643-41A5-A490-B712661A4C7E}" srcOrd="1" destOrd="0" presId="urn:microsoft.com/office/officeart/2005/8/layout/list1"/>
    <dgm:cxn modelId="{462D2235-B1F6-40A6-BECD-AF7306F8166F}" type="presOf" srcId="{F662D9DC-5A1E-48E6-8FC0-EDD5321ACB07}" destId="{EC46C249-729D-4303-A0B7-89C60934516F}" srcOrd="1" destOrd="0" presId="urn:microsoft.com/office/officeart/2005/8/layout/list1"/>
    <dgm:cxn modelId="{B3A3CE63-A489-4B79-8985-57CD6273BD3C}" srcId="{C5494BE7-6646-41E9-858B-E88A6CA216B9}" destId="{36B91244-3727-4A9E-90C4-CDAB252CC514}" srcOrd="0" destOrd="0" parTransId="{03D32522-5045-4905-9F79-AF4ED0BDB316}" sibTransId="{2EAC77A9-BF15-4CF7-B24C-176D0CF42CD5}"/>
    <dgm:cxn modelId="{B7F31053-06D5-429D-8F89-39B5BF9D4086}" srcId="{C5494BE7-6646-41E9-858B-E88A6CA216B9}" destId="{C5EB9ED7-2787-4363-8377-F9269F397EA0}" srcOrd="1" destOrd="0" parTransId="{7C594B2F-65EA-462D-B7AF-041988DEE05E}" sibTransId="{737B2096-2194-4794-9A4F-C25ADDDF787E}"/>
    <dgm:cxn modelId="{26238D55-72E9-4693-B9CE-FBC7929C59F9}" srcId="{C5494BE7-6646-41E9-858B-E88A6CA216B9}" destId="{F662D9DC-5A1E-48E6-8FC0-EDD5321ACB07}" srcOrd="2" destOrd="0" parTransId="{21B30901-40B0-474B-940B-3D9B4715D7A8}" sibTransId="{EFFDF60C-0A60-4E49-8482-76D171F5D6B2}"/>
    <dgm:cxn modelId="{58B03F82-0B79-4E99-8A3C-18664804A365}" type="presOf" srcId="{36B91244-3727-4A9E-90C4-CDAB252CC514}" destId="{A74B00F1-A5C5-4CB2-A70C-8F21FD0682F8}" srcOrd="0" destOrd="0" presId="urn:microsoft.com/office/officeart/2005/8/layout/list1"/>
    <dgm:cxn modelId="{20DE2B8E-F45A-4F3A-858D-3C8AE86EDB16}" type="presOf" srcId="{F662D9DC-5A1E-48E6-8FC0-EDD5321ACB07}" destId="{957E9723-DFE4-4710-93E9-181FE91E110C}" srcOrd="0" destOrd="0" presId="urn:microsoft.com/office/officeart/2005/8/layout/list1"/>
    <dgm:cxn modelId="{637D678F-AF7A-41A3-848A-91C9CE213C2D}" type="presOf" srcId="{F949A10F-7AED-4FDD-A960-822C062285EC}" destId="{B253BC58-DDB0-47F9-BAD6-AAE15DB174F3}" srcOrd="0" destOrd="0" presId="urn:microsoft.com/office/officeart/2005/8/layout/list1"/>
    <dgm:cxn modelId="{328E65C5-F618-4B19-9C5D-F885512742B8}" type="presOf" srcId="{C5494BE7-6646-41E9-858B-E88A6CA216B9}" destId="{A89931AF-6B89-48C4-A807-9AB0336B84DF}" srcOrd="0" destOrd="0" presId="urn:microsoft.com/office/officeart/2005/8/layout/list1"/>
    <dgm:cxn modelId="{106407CA-DB17-4C71-A231-EA7B8AD9144B}" type="presOf" srcId="{C5EB9ED7-2787-4363-8377-F9269F397EA0}" destId="{00FE5138-94C4-4B6E-9DCB-F3ED580E5893}" srcOrd="1" destOrd="0" presId="urn:microsoft.com/office/officeart/2005/8/layout/list1"/>
    <dgm:cxn modelId="{55B4DADD-2D00-48C8-B24B-357D1BB336A9}" srcId="{36B91244-3727-4A9E-90C4-CDAB252CC514}" destId="{F949A10F-7AED-4FDD-A960-822C062285EC}" srcOrd="0" destOrd="0" parTransId="{C6E06942-8EDB-455E-9645-0568457F29DC}" sibTransId="{7B60F623-D0CF-4D0F-9068-768CBD4401FE}"/>
    <dgm:cxn modelId="{66641AB1-A004-4C54-82B2-95712538C4FD}" type="presParOf" srcId="{A89931AF-6B89-48C4-A807-9AB0336B84DF}" destId="{86CB461F-8B58-467F-9D34-3040F75CBFEB}" srcOrd="0" destOrd="0" presId="urn:microsoft.com/office/officeart/2005/8/layout/list1"/>
    <dgm:cxn modelId="{6D2911CE-2C3D-4F0C-9F25-54748BF5AB9D}" type="presParOf" srcId="{86CB461F-8B58-467F-9D34-3040F75CBFEB}" destId="{A74B00F1-A5C5-4CB2-A70C-8F21FD0682F8}" srcOrd="0" destOrd="0" presId="urn:microsoft.com/office/officeart/2005/8/layout/list1"/>
    <dgm:cxn modelId="{5E88B89E-FE70-4BCB-BDB8-18875F1981BC}" type="presParOf" srcId="{86CB461F-8B58-467F-9D34-3040F75CBFEB}" destId="{4FF476DE-E643-41A5-A490-B712661A4C7E}" srcOrd="1" destOrd="0" presId="urn:microsoft.com/office/officeart/2005/8/layout/list1"/>
    <dgm:cxn modelId="{9657CD33-C355-48A6-9737-A978B739B928}" type="presParOf" srcId="{A89931AF-6B89-48C4-A807-9AB0336B84DF}" destId="{E07D23D6-08A5-427F-8CE3-24237AED00F8}" srcOrd="1" destOrd="0" presId="urn:microsoft.com/office/officeart/2005/8/layout/list1"/>
    <dgm:cxn modelId="{50F4295B-18EF-45AB-BE40-2CADB07BE837}" type="presParOf" srcId="{A89931AF-6B89-48C4-A807-9AB0336B84DF}" destId="{B253BC58-DDB0-47F9-BAD6-AAE15DB174F3}" srcOrd="2" destOrd="0" presId="urn:microsoft.com/office/officeart/2005/8/layout/list1"/>
    <dgm:cxn modelId="{C8871915-6FF6-49F0-BE6E-9FAA0635CDC8}" type="presParOf" srcId="{A89931AF-6B89-48C4-A807-9AB0336B84DF}" destId="{119A2180-7E10-4642-85D4-F7B30ED0B384}" srcOrd="3" destOrd="0" presId="urn:microsoft.com/office/officeart/2005/8/layout/list1"/>
    <dgm:cxn modelId="{78347203-3E7C-4059-9BC4-57A9736B7B2B}" type="presParOf" srcId="{A89931AF-6B89-48C4-A807-9AB0336B84DF}" destId="{9D089CE9-18E7-4674-89C7-743C6C5E62F4}" srcOrd="4" destOrd="0" presId="urn:microsoft.com/office/officeart/2005/8/layout/list1"/>
    <dgm:cxn modelId="{301DC62B-41A2-4DB8-9E67-23855878366E}" type="presParOf" srcId="{9D089CE9-18E7-4674-89C7-743C6C5E62F4}" destId="{9379D611-A61B-418A-8E15-932E2CF617B8}" srcOrd="0" destOrd="0" presId="urn:microsoft.com/office/officeart/2005/8/layout/list1"/>
    <dgm:cxn modelId="{19B98AF5-7848-4397-971E-4BAFA3480209}" type="presParOf" srcId="{9D089CE9-18E7-4674-89C7-743C6C5E62F4}" destId="{00FE5138-94C4-4B6E-9DCB-F3ED580E5893}" srcOrd="1" destOrd="0" presId="urn:microsoft.com/office/officeart/2005/8/layout/list1"/>
    <dgm:cxn modelId="{5C569FB8-2310-419D-8BED-77FA8B5F9D13}" type="presParOf" srcId="{A89931AF-6B89-48C4-A807-9AB0336B84DF}" destId="{C92EC7A6-15C5-4906-920B-6F15D7FBE4F4}" srcOrd="5" destOrd="0" presId="urn:microsoft.com/office/officeart/2005/8/layout/list1"/>
    <dgm:cxn modelId="{7C1C114D-B0D9-4D22-87D5-9E4B2803C424}" type="presParOf" srcId="{A89931AF-6B89-48C4-A807-9AB0336B84DF}" destId="{8D496D6D-B13D-46F5-9B4F-CBD31F08EBCA}" srcOrd="6" destOrd="0" presId="urn:microsoft.com/office/officeart/2005/8/layout/list1"/>
    <dgm:cxn modelId="{280A0F30-4E04-435F-85A1-CD926F2BE40D}" type="presParOf" srcId="{A89931AF-6B89-48C4-A807-9AB0336B84DF}" destId="{827E9EEB-4D3E-4398-BC5F-618FDDE1D848}" srcOrd="7" destOrd="0" presId="urn:microsoft.com/office/officeart/2005/8/layout/list1"/>
    <dgm:cxn modelId="{82F3ED63-B1CC-4233-AA23-2A80C3632D0F}" type="presParOf" srcId="{A89931AF-6B89-48C4-A807-9AB0336B84DF}" destId="{B4A6261D-D3A0-4D28-9257-9D9CCA94597C}" srcOrd="8" destOrd="0" presId="urn:microsoft.com/office/officeart/2005/8/layout/list1"/>
    <dgm:cxn modelId="{EACAC92E-7F57-4DBA-9A89-E9B6EF031925}" type="presParOf" srcId="{B4A6261D-D3A0-4D28-9257-9D9CCA94597C}" destId="{957E9723-DFE4-4710-93E9-181FE91E110C}" srcOrd="0" destOrd="0" presId="urn:microsoft.com/office/officeart/2005/8/layout/list1"/>
    <dgm:cxn modelId="{DD9885DF-BBBF-46BC-BE49-2FBFE78D879A}" type="presParOf" srcId="{B4A6261D-D3A0-4D28-9257-9D9CCA94597C}" destId="{EC46C249-729D-4303-A0B7-89C60934516F}" srcOrd="1" destOrd="0" presId="urn:microsoft.com/office/officeart/2005/8/layout/list1"/>
    <dgm:cxn modelId="{3FBFFF89-A067-4FC4-9509-2FCAE714CA5D}" type="presParOf" srcId="{A89931AF-6B89-48C4-A807-9AB0336B84DF}" destId="{E53F5444-6987-4F02-975B-0BB64CE9CA9D}" srcOrd="9" destOrd="0" presId="urn:microsoft.com/office/officeart/2005/8/layout/list1"/>
    <dgm:cxn modelId="{A1D6A876-8173-4012-AF5F-FC903CD8E983}" type="presParOf" srcId="{A89931AF-6B89-48C4-A807-9AB0336B84DF}" destId="{901C8F02-2C1A-46A6-A999-666524889B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7AEC6-B157-4C63-BA5E-B68DB5D4A72E}"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n-US"/>
        </a:p>
      </dgm:t>
    </dgm:pt>
    <dgm:pt modelId="{8ABC685A-5C51-42DB-8A7B-7ABE4BD3FA13}">
      <dgm:prSet custT="1"/>
      <dgm:spPr/>
      <dgm:t>
        <a:bodyPr/>
        <a:lstStyle/>
        <a:p>
          <a:pPr marL="342900" lvl="1" indent="-285750" defTabSz="889000">
            <a:lnSpc>
              <a:spcPct val="90000"/>
            </a:lnSpc>
            <a:spcBef>
              <a:spcPct val="0"/>
            </a:spcBef>
            <a:spcAft>
              <a:spcPct val="20000"/>
            </a:spcAft>
            <a:buClr>
              <a:srgbClr val="0070C0"/>
            </a:buClr>
            <a:buFont typeface="Wingdings" panose="05000000000000000000" pitchFamily="2" charset="2"/>
            <a:buChar char="Ø"/>
          </a:pPr>
          <a:r>
            <a:rPr lang="ro-RO" sz="2000" u="none" dirty="0">
              <a:solidFill>
                <a:schemeClr val="tx1"/>
              </a:solidFill>
              <a:latin typeface="Arial" panose="020B0604020202020204" pitchFamily="34" charset="0"/>
              <a:cs typeface="Arial" panose="020B0604020202020204" pitchFamily="34" charset="0"/>
            </a:rPr>
            <a:t>oportunități și resurse limitate pentru atragerea și menținerea personalului statistic calificat, în special în cadrul BNS, în calitate de autoritate centrală în domeniul statisticii, pentru a răspunde cererii de date în creștere, cerințelor metodologice internaționale și necesităților </a:t>
          </a:r>
          <a:r>
            <a:rPr lang="ro-RO" sz="2000" u="none" dirty="0">
              <a:latin typeface="Arial" panose="020B0604020202020204" pitchFamily="34" charset="0"/>
              <a:cs typeface="Arial" panose="020B0604020202020204" pitchFamily="34" charset="0"/>
            </a:rPr>
            <a:t>de suport ale altor producători de date statistice</a:t>
          </a:r>
          <a:endParaRPr lang="en-US" sz="1800" dirty="0">
            <a:latin typeface="Arial" panose="020B0604020202020204" pitchFamily="34" charset="0"/>
            <a:cs typeface="Arial" panose="020B0604020202020204" pitchFamily="34" charset="0"/>
          </a:endParaRPr>
        </a:p>
      </dgm:t>
    </dgm:pt>
    <dgm:pt modelId="{C44BAA9C-9180-4885-85EA-DE83E024C43E}" type="parTrans" cxnId="{718859C0-8DBD-4DDD-917C-CA5BD5967C45}">
      <dgm:prSet/>
      <dgm:spPr/>
      <dgm:t>
        <a:bodyPr/>
        <a:lstStyle/>
        <a:p>
          <a:endParaRPr lang="en-US"/>
        </a:p>
      </dgm:t>
    </dgm:pt>
    <dgm:pt modelId="{649A8FF4-571C-4C75-B21D-AB09CB553CAF}" type="sibTrans" cxnId="{718859C0-8DBD-4DDD-917C-CA5BD5967C45}">
      <dgm:prSet/>
      <dgm:spPr/>
      <dgm:t>
        <a:bodyPr/>
        <a:lstStyle/>
        <a:p>
          <a:endParaRPr lang="en-US"/>
        </a:p>
      </dgm:t>
    </dgm:pt>
    <dgm:pt modelId="{743D7F45-B10D-4360-8903-8503EFC9ED84}">
      <dgm:prSet custT="1"/>
      <dgm:spPr/>
      <dgm:t>
        <a:bodyPr/>
        <a:lstStyle/>
        <a:p>
          <a:pPr marL="171450" lvl="1" indent="0" defTabSz="800100">
            <a:lnSpc>
              <a:spcPct val="90000"/>
            </a:lnSpc>
            <a:spcBef>
              <a:spcPct val="0"/>
            </a:spcBef>
            <a:spcAft>
              <a:spcPct val="20000"/>
            </a:spcAft>
            <a:buClr>
              <a:srgbClr val="0070C0"/>
            </a:buCl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dgm:t>
    </dgm:pt>
    <dgm:pt modelId="{BB548321-22AC-4BB8-A6DE-79AF9321F65C}" type="sibTrans" cxnId="{9E53E288-65A4-4643-902F-791CFB3BA0FC}">
      <dgm:prSet/>
      <dgm:spPr/>
      <dgm:t>
        <a:bodyPr/>
        <a:lstStyle/>
        <a:p>
          <a:endParaRPr lang="en-US"/>
        </a:p>
      </dgm:t>
    </dgm:pt>
    <dgm:pt modelId="{753E9A76-E619-4B8F-8B1E-8C2C38300837}" type="parTrans" cxnId="{9E53E288-65A4-4643-902F-791CFB3BA0FC}">
      <dgm:prSet/>
      <dgm:spPr/>
      <dgm:t>
        <a:bodyPr/>
        <a:lstStyle/>
        <a:p>
          <a:endParaRPr lang="en-US"/>
        </a:p>
      </dgm:t>
    </dgm:pt>
    <dgm:pt modelId="{DACEA1CD-0AE5-44EA-986E-1EBEF54E8185}">
      <dgm:prSet phldrT="[Text]" custT="1"/>
      <dgm:spPr/>
      <dgm:t>
        <a:bodyPr/>
        <a:lstStyle/>
        <a:p>
          <a:pPr marL="342900" marR="0" lvl="0" indent="-285750" defTabSz="91440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ro-RO" sz="2000" dirty="0">
              <a:solidFill>
                <a:schemeClr val="tx1"/>
              </a:solidFill>
              <a:latin typeface="Arial" panose="020B0604020202020204" pitchFamily="34" charset="0"/>
              <a:cs typeface="Arial" panose="020B0604020202020204" pitchFamily="34" charset="0"/>
            </a:rPr>
            <a:t>nivelul de dezvoltare instituțională și de independență profesională suficient  pentru asigurarea dezvoltării durabile a SSN</a:t>
          </a:r>
          <a:endParaRPr lang="en-US" sz="2000" dirty="0">
            <a:solidFill>
              <a:schemeClr val="tx1"/>
            </a:solidFill>
            <a:latin typeface="Arial" panose="020B0604020202020204" pitchFamily="34" charset="0"/>
            <a:cs typeface="Arial" panose="020B0604020202020204" pitchFamily="34" charset="0"/>
          </a:endParaRPr>
        </a:p>
      </dgm:t>
    </dgm:pt>
    <dgm:pt modelId="{25E05367-CF83-4CB6-8B91-FAA7D3642197}" type="parTrans" cxnId="{501D316F-00D0-422A-9DDF-CF71C7A4F0C0}">
      <dgm:prSet/>
      <dgm:spPr/>
      <dgm:t>
        <a:bodyPr/>
        <a:lstStyle/>
        <a:p>
          <a:endParaRPr lang="en-US"/>
        </a:p>
      </dgm:t>
    </dgm:pt>
    <dgm:pt modelId="{00B54B59-53AB-4D00-8061-734AD89F9606}" type="sibTrans" cxnId="{501D316F-00D0-422A-9DDF-CF71C7A4F0C0}">
      <dgm:prSet/>
      <dgm:spPr/>
      <dgm:t>
        <a:bodyPr/>
        <a:lstStyle/>
        <a:p>
          <a:endParaRPr lang="en-US"/>
        </a:p>
      </dgm:t>
    </dgm:pt>
    <dgm:pt modelId="{54378EC3-552A-4103-9C5B-0E47AA544BA0}">
      <dgm:prSet custT="1"/>
      <dgm:spPr/>
      <dgm:t>
        <a:bodyPr/>
        <a:lstStyle/>
        <a:p>
          <a:pPr marL="342900" lvl="1" indent="-285750" defTabSz="889000">
            <a:lnSpc>
              <a:spcPct val="90000"/>
            </a:lnSpc>
            <a:spcBef>
              <a:spcPct val="0"/>
            </a:spcBef>
            <a:spcAft>
              <a:spcPct val="20000"/>
            </a:spcAft>
            <a:buClr>
              <a:srgbClr val="0070C0"/>
            </a:buClr>
            <a:buFont typeface="Wingdings" panose="05000000000000000000" pitchFamily="2" charset="2"/>
            <a:buChar char="Ø"/>
          </a:pPr>
          <a:r>
            <a:rPr lang="ro-RO" sz="2000" u="none" dirty="0">
              <a:solidFill>
                <a:schemeClr val="tx1"/>
              </a:solidFill>
              <a:latin typeface="Arial" panose="020B0604020202020204" pitchFamily="34" charset="0"/>
              <a:cs typeface="Arial" panose="020B0604020202020204" pitchFamily="34" charset="0"/>
            </a:rPr>
            <a:t>alocările de resurse financiare și umane insuficiente pentru funcționarea unui SSN durabil și eficient</a:t>
          </a:r>
          <a:endParaRPr lang="en-US" sz="2000" u="none" dirty="0">
            <a:solidFill>
              <a:schemeClr val="tx1"/>
            </a:solidFill>
            <a:latin typeface="Arial" panose="020B0604020202020204" pitchFamily="34" charset="0"/>
            <a:cs typeface="Arial" panose="020B0604020202020204" pitchFamily="34" charset="0"/>
          </a:endParaRPr>
        </a:p>
      </dgm:t>
    </dgm:pt>
    <dgm:pt modelId="{0620C6CD-36B0-476E-AB10-0DBC8657E2DC}" type="sibTrans" cxnId="{A25CD977-30FE-4CC9-A8B8-39AFE5AF4943}">
      <dgm:prSet/>
      <dgm:spPr/>
      <dgm:t>
        <a:bodyPr/>
        <a:lstStyle/>
        <a:p>
          <a:endParaRPr lang="en-US"/>
        </a:p>
      </dgm:t>
    </dgm:pt>
    <dgm:pt modelId="{F2507FFE-B631-41EC-B44C-102870A00F60}" type="parTrans" cxnId="{A25CD977-30FE-4CC9-A8B8-39AFE5AF4943}">
      <dgm:prSet/>
      <dgm:spPr/>
      <dgm:t>
        <a:bodyPr/>
        <a:lstStyle/>
        <a:p>
          <a:endParaRPr lang="en-US"/>
        </a:p>
      </dgm:t>
    </dgm:pt>
    <dgm:pt modelId="{5AB90235-3832-454B-8CCA-99361A5C6D6B}">
      <dgm:prSet phldrT="[Text]" custT="1"/>
      <dgm:spPr/>
      <dgm:t>
        <a:bodyPr/>
        <a:lstStyle/>
        <a:p>
          <a:pPr marL="342900" lvl="1" indent="-285750" defTabSz="889000">
            <a:lnSpc>
              <a:spcPct val="90000"/>
            </a:lnSpc>
            <a:spcBef>
              <a:spcPct val="0"/>
            </a:spcBef>
            <a:spcAft>
              <a:spcPct val="20000"/>
            </a:spcAft>
            <a:buClr>
              <a:srgbClr val="0070C0"/>
            </a:buClr>
            <a:buFont typeface="Wingdings" panose="05000000000000000000" pitchFamily="2" charset="2"/>
            <a:buChar char="Ø"/>
          </a:pPr>
          <a:r>
            <a:rPr lang="ro-RO" sz="2000" u="none" dirty="0">
              <a:solidFill>
                <a:schemeClr val="tx1"/>
              </a:solidFill>
              <a:latin typeface="Arial" panose="020B0604020202020204" pitchFamily="34" charset="0"/>
              <a:cs typeface="Arial" panose="020B0604020202020204" pitchFamily="34" charset="0"/>
            </a:rPr>
            <a:t>independență instituțională, profesională și metodologică incompletă</a:t>
          </a:r>
          <a:endParaRPr lang="en-US" sz="2000" dirty="0">
            <a:solidFill>
              <a:schemeClr val="tx1"/>
            </a:solidFill>
            <a:latin typeface="Arial" panose="020B0604020202020204" pitchFamily="34" charset="0"/>
            <a:cs typeface="Arial" panose="020B0604020202020204" pitchFamily="34" charset="0"/>
          </a:endParaRPr>
        </a:p>
      </dgm:t>
    </dgm:pt>
    <dgm:pt modelId="{B8B923BD-DB7C-4D37-A93B-E7C4EB741CB5}" type="sibTrans" cxnId="{91EEF6EA-4C01-4B27-B7DB-B53B293FF358}">
      <dgm:prSet/>
      <dgm:spPr/>
      <dgm:t>
        <a:bodyPr/>
        <a:lstStyle/>
        <a:p>
          <a:endParaRPr lang="en-US"/>
        </a:p>
      </dgm:t>
    </dgm:pt>
    <dgm:pt modelId="{B0DD3700-0A76-495E-B8D1-6E73E5C9CEC0}" type="parTrans" cxnId="{91EEF6EA-4C01-4B27-B7DB-B53B293FF358}">
      <dgm:prSet/>
      <dgm:spPr/>
      <dgm:t>
        <a:bodyPr/>
        <a:lstStyle/>
        <a:p>
          <a:endParaRPr lang="en-US"/>
        </a:p>
      </dgm:t>
    </dgm:pt>
    <dgm:pt modelId="{67F72556-5132-4F26-876B-66CB73D665DB}">
      <dgm:prSet phldrT="[Text]" custT="1"/>
      <dgm:spPr/>
      <dgm:t>
        <a:bodyPr/>
        <a:lstStyle/>
        <a:p>
          <a:pPr marL="342900" lvl="1" indent="-285750" defTabSz="889000">
            <a:lnSpc>
              <a:spcPct val="90000"/>
            </a:lnSpc>
            <a:spcBef>
              <a:spcPct val="0"/>
            </a:spcBef>
            <a:spcAft>
              <a:spcPct val="20000"/>
            </a:spcAft>
            <a:buClr>
              <a:srgbClr val="0070C0"/>
            </a:buClr>
            <a:buFont typeface="Wingdings" panose="05000000000000000000" pitchFamily="2" charset="2"/>
            <a:buChar char="Ø"/>
          </a:pPr>
          <a:r>
            <a:rPr lang="ro-RO" sz="2000" dirty="0">
              <a:solidFill>
                <a:schemeClr val="tx1"/>
              </a:solidFill>
              <a:latin typeface="Arial" panose="020B0604020202020204" pitchFamily="34" charset="0"/>
              <a:cs typeface="Arial" panose="020B0604020202020204" pitchFamily="34" charset="0"/>
            </a:rPr>
            <a:t>recunoașterea valorii datelor statistice ca resursă informațională indispensabilă actului de guvernare și ca bun public pentru dezvoltarea durabilă și echitabilă a societății</a:t>
          </a:r>
          <a:endParaRPr lang="en-US" sz="2000" dirty="0">
            <a:solidFill>
              <a:schemeClr val="tx1"/>
            </a:solidFill>
            <a:latin typeface="Arial" panose="020B0604020202020204" pitchFamily="34" charset="0"/>
            <a:cs typeface="Arial" panose="020B0604020202020204" pitchFamily="34" charset="0"/>
          </a:endParaRPr>
        </a:p>
      </dgm:t>
    </dgm:pt>
    <dgm:pt modelId="{D4349123-4816-4B54-AB4C-189EC4C42D55}" type="sibTrans" cxnId="{FB53077F-947E-4DDA-B3AF-1DF41B3C5F6D}">
      <dgm:prSet/>
      <dgm:spPr/>
      <dgm:t>
        <a:bodyPr/>
        <a:lstStyle/>
        <a:p>
          <a:endParaRPr lang="en-US"/>
        </a:p>
      </dgm:t>
    </dgm:pt>
    <dgm:pt modelId="{AB3D9B30-1B51-4159-AD4C-E867A40548D3}" type="parTrans" cxnId="{FB53077F-947E-4DDA-B3AF-1DF41B3C5F6D}">
      <dgm:prSet/>
      <dgm:spPr/>
      <dgm:t>
        <a:bodyPr/>
        <a:lstStyle/>
        <a:p>
          <a:endParaRPr lang="en-US"/>
        </a:p>
      </dgm:t>
    </dgm:pt>
    <dgm:pt modelId="{093E7E3F-EF41-4653-85FF-96DD699D48C1}">
      <dgm:prSet phldrT="[Text]" custT="1"/>
      <dgm:spPr/>
      <dgm:t>
        <a:bodyPr/>
        <a:lstStyle/>
        <a:p>
          <a:r>
            <a:rPr lang="ro-RO" sz="2400" dirty="0">
              <a:solidFill>
                <a:schemeClr val="tx1"/>
              </a:solidFill>
              <a:latin typeface="Arial" panose="020B0604020202020204" pitchFamily="34" charset="0"/>
              <a:cs typeface="Arial" panose="020B0604020202020204" pitchFamily="34" charset="0"/>
            </a:rPr>
            <a:t>Definrea problemelor SSN și Analiza prin prisma principiilor din Codul de bune practici al statisticilor europene</a:t>
          </a:r>
          <a:endParaRPr lang="en-US" sz="2400" dirty="0">
            <a:solidFill>
              <a:schemeClr val="tx1"/>
            </a:solidFill>
            <a:latin typeface="Arial" panose="020B0604020202020204" pitchFamily="34" charset="0"/>
            <a:cs typeface="Arial" panose="020B0604020202020204" pitchFamily="34" charset="0"/>
          </a:endParaRPr>
        </a:p>
      </dgm:t>
    </dgm:pt>
    <dgm:pt modelId="{5F1704FD-9AE1-43BA-96D0-5B3AA07CC45D}" type="sibTrans" cxnId="{088E4C1E-DD13-4608-AF89-917C980C60AA}">
      <dgm:prSet/>
      <dgm:spPr/>
      <dgm:t>
        <a:bodyPr/>
        <a:lstStyle/>
        <a:p>
          <a:endParaRPr lang="en-US"/>
        </a:p>
      </dgm:t>
    </dgm:pt>
    <dgm:pt modelId="{E1C6EC64-1C2A-43EB-8E23-CF3E99B167E9}" type="parTrans" cxnId="{088E4C1E-DD13-4608-AF89-917C980C60AA}">
      <dgm:prSet/>
      <dgm:spPr/>
      <dgm:t>
        <a:bodyPr/>
        <a:lstStyle/>
        <a:p>
          <a:endParaRPr lang="en-US"/>
        </a:p>
      </dgm:t>
    </dgm:pt>
    <dgm:pt modelId="{0687E945-AF88-44FC-A734-CAC96E35C96D}" type="pres">
      <dgm:prSet presAssocID="{5747AEC6-B157-4C63-BA5E-B68DB5D4A72E}" presName="linear" presStyleCnt="0">
        <dgm:presLayoutVars>
          <dgm:animLvl val="lvl"/>
          <dgm:resizeHandles val="exact"/>
        </dgm:presLayoutVars>
      </dgm:prSet>
      <dgm:spPr/>
    </dgm:pt>
    <dgm:pt modelId="{518B2B09-F5BC-4C8C-B0C8-544EAB739B86}" type="pres">
      <dgm:prSet presAssocID="{093E7E3F-EF41-4653-85FF-96DD699D48C1}" presName="parentText" presStyleLbl="node1" presStyleIdx="0" presStyleCnt="1" custScaleY="82474" custLinFactNeighborY="-36603">
        <dgm:presLayoutVars>
          <dgm:chMax val="0"/>
          <dgm:bulletEnabled val="1"/>
        </dgm:presLayoutVars>
      </dgm:prSet>
      <dgm:spPr/>
    </dgm:pt>
    <dgm:pt modelId="{DF59ED75-ADAF-42D2-ACA2-7DC7DB594704}" type="pres">
      <dgm:prSet presAssocID="{093E7E3F-EF41-4653-85FF-96DD699D48C1}" presName="childText" presStyleLbl="revTx" presStyleIdx="0" presStyleCnt="1" custScaleY="100418" custLinFactNeighborY="-6373">
        <dgm:presLayoutVars>
          <dgm:bulletEnabled val="1"/>
        </dgm:presLayoutVars>
      </dgm:prSet>
      <dgm:spPr/>
    </dgm:pt>
  </dgm:ptLst>
  <dgm:cxnLst>
    <dgm:cxn modelId="{E4BEDA0B-B7B1-466B-B7D7-19694BF81B52}" type="presOf" srcId="{743D7F45-B10D-4360-8903-8503EFC9ED84}" destId="{DF59ED75-ADAF-42D2-ACA2-7DC7DB594704}" srcOrd="0" destOrd="5" presId="urn:microsoft.com/office/officeart/2005/8/layout/vList2"/>
    <dgm:cxn modelId="{088E4C1E-DD13-4608-AF89-917C980C60AA}" srcId="{5747AEC6-B157-4C63-BA5E-B68DB5D4A72E}" destId="{093E7E3F-EF41-4653-85FF-96DD699D48C1}" srcOrd="0" destOrd="0" parTransId="{E1C6EC64-1C2A-43EB-8E23-CF3E99B167E9}" sibTransId="{5F1704FD-9AE1-43BA-96D0-5B3AA07CC45D}"/>
    <dgm:cxn modelId="{422E285B-D006-499D-9FFD-11C0A51DFE21}" type="presOf" srcId="{DACEA1CD-0AE5-44EA-986E-1EBEF54E8185}" destId="{DF59ED75-ADAF-42D2-ACA2-7DC7DB594704}" srcOrd="0" destOrd="2" presId="urn:microsoft.com/office/officeart/2005/8/layout/vList2"/>
    <dgm:cxn modelId="{08CBB248-0E03-436A-A420-0FDEEB04FBB2}" type="presOf" srcId="{8ABC685A-5C51-42DB-8A7B-7ABE4BD3FA13}" destId="{DF59ED75-ADAF-42D2-ACA2-7DC7DB594704}" srcOrd="0" destOrd="4" presId="urn:microsoft.com/office/officeart/2005/8/layout/vList2"/>
    <dgm:cxn modelId="{501D316F-00D0-422A-9DDF-CF71C7A4F0C0}" srcId="{093E7E3F-EF41-4653-85FF-96DD699D48C1}" destId="{DACEA1CD-0AE5-44EA-986E-1EBEF54E8185}" srcOrd="2" destOrd="0" parTransId="{25E05367-CF83-4CB6-8B91-FAA7D3642197}" sibTransId="{00B54B59-53AB-4D00-8061-734AD89F9606}"/>
    <dgm:cxn modelId="{3B735D73-1D06-490B-8F6D-F2B40E8F7847}" type="presOf" srcId="{093E7E3F-EF41-4653-85FF-96DD699D48C1}" destId="{518B2B09-F5BC-4C8C-B0C8-544EAB739B86}" srcOrd="0" destOrd="0" presId="urn:microsoft.com/office/officeart/2005/8/layout/vList2"/>
    <dgm:cxn modelId="{A25CD977-30FE-4CC9-A8B8-39AFE5AF4943}" srcId="{093E7E3F-EF41-4653-85FF-96DD699D48C1}" destId="{54378EC3-552A-4103-9C5B-0E47AA544BA0}" srcOrd="3" destOrd="0" parTransId="{F2507FFE-B631-41EC-B44C-102870A00F60}" sibTransId="{0620C6CD-36B0-476E-AB10-0DBC8657E2DC}"/>
    <dgm:cxn modelId="{FB53077F-947E-4DDA-B3AF-1DF41B3C5F6D}" srcId="{093E7E3F-EF41-4653-85FF-96DD699D48C1}" destId="{67F72556-5132-4F26-876B-66CB73D665DB}" srcOrd="0" destOrd="0" parTransId="{AB3D9B30-1B51-4159-AD4C-E867A40548D3}" sibTransId="{D4349123-4816-4B54-AB4C-189EC4C42D55}"/>
    <dgm:cxn modelId="{5EAB9288-62EB-47B8-9D17-FD2F3037AC7E}" type="presOf" srcId="{5747AEC6-B157-4C63-BA5E-B68DB5D4A72E}" destId="{0687E945-AF88-44FC-A734-CAC96E35C96D}" srcOrd="0" destOrd="0" presId="urn:microsoft.com/office/officeart/2005/8/layout/vList2"/>
    <dgm:cxn modelId="{9E53E288-65A4-4643-902F-791CFB3BA0FC}" srcId="{093E7E3F-EF41-4653-85FF-96DD699D48C1}" destId="{743D7F45-B10D-4360-8903-8503EFC9ED84}" srcOrd="5" destOrd="0" parTransId="{753E9A76-E619-4B8F-8B1E-8C2C38300837}" sibTransId="{BB548321-22AC-4BB8-A6DE-79AF9321F65C}"/>
    <dgm:cxn modelId="{718859C0-8DBD-4DDD-917C-CA5BD5967C45}" srcId="{093E7E3F-EF41-4653-85FF-96DD699D48C1}" destId="{8ABC685A-5C51-42DB-8A7B-7ABE4BD3FA13}" srcOrd="4" destOrd="0" parTransId="{C44BAA9C-9180-4885-85EA-DE83E024C43E}" sibTransId="{649A8FF4-571C-4C75-B21D-AB09CB553CAF}"/>
    <dgm:cxn modelId="{B2CCD3CE-1D01-4F94-89A2-E1584412A67A}" type="presOf" srcId="{67F72556-5132-4F26-876B-66CB73D665DB}" destId="{DF59ED75-ADAF-42D2-ACA2-7DC7DB594704}" srcOrd="0" destOrd="0" presId="urn:microsoft.com/office/officeart/2005/8/layout/vList2"/>
    <dgm:cxn modelId="{45B003D1-BFD3-4786-87E4-DE41949C0307}" type="presOf" srcId="{5AB90235-3832-454B-8CCA-99361A5C6D6B}" destId="{DF59ED75-ADAF-42D2-ACA2-7DC7DB594704}" srcOrd="0" destOrd="1" presId="urn:microsoft.com/office/officeart/2005/8/layout/vList2"/>
    <dgm:cxn modelId="{91EEF6EA-4C01-4B27-B7DB-B53B293FF358}" srcId="{093E7E3F-EF41-4653-85FF-96DD699D48C1}" destId="{5AB90235-3832-454B-8CCA-99361A5C6D6B}" srcOrd="1" destOrd="0" parTransId="{B0DD3700-0A76-495E-B8D1-6E73E5C9CEC0}" sibTransId="{B8B923BD-DB7C-4D37-A93B-E7C4EB741CB5}"/>
    <dgm:cxn modelId="{A5B9CDFD-28E6-4849-AA3B-CD9122E5AA4F}" type="presOf" srcId="{54378EC3-552A-4103-9C5B-0E47AA544BA0}" destId="{DF59ED75-ADAF-42D2-ACA2-7DC7DB594704}" srcOrd="0" destOrd="3" presId="urn:microsoft.com/office/officeart/2005/8/layout/vList2"/>
    <dgm:cxn modelId="{1A64CB1E-A658-494A-A777-37E84659F60F}" type="presParOf" srcId="{0687E945-AF88-44FC-A734-CAC96E35C96D}" destId="{518B2B09-F5BC-4C8C-B0C8-544EAB739B86}" srcOrd="0" destOrd="0" presId="urn:microsoft.com/office/officeart/2005/8/layout/vList2"/>
    <dgm:cxn modelId="{F80ECA96-6850-489E-9E4C-731254EB74E4}" type="presParOf" srcId="{0687E945-AF88-44FC-A734-CAC96E35C96D}" destId="{DF59ED75-ADAF-42D2-ACA2-7DC7DB59470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47AEC6-B157-4C63-BA5E-B68DB5D4A72E}"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n-US"/>
        </a:p>
      </dgm:t>
    </dgm:pt>
    <dgm:pt modelId="{67F72556-5132-4F26-876B-66CB73D665DB}">
      <dgm:prSet phldrT="[Text]" custT="1"/>
      <dgm:spPr/>
      <dgm:t>
        <a:bodyPr/>
        <a:lstStyle/>
        <a:p>
          <a:pPr>
            <a:lnSpc>
              <a:spcPct val="90000"/>
            </a:lnSpc>
            <a:spcBef>
              <a:spcPct val="0"/>
            </a:spcBef>
            <a:spcAft>
              <a:spcPct val="20000"/>
            </a:spcAft>
            <a:buClr>
              <a:srgbClr val="0070C0"/>
            </a:buCl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dgm:t>
    </dgm:pt>
    <dgm:pt modelId="{AB3D9B30-1B51-4159-AD4C-E867A40548D3}" type="parTrans" cxnId="{FB53077F-947E-4DDA-B3AF-1DF41B3C5F6D}">
      <dgm:prSet/>
      <dgm:spPr/>
      <dgm:t>
        <a:bodyPr/>
        <a:lstStyle/>
        <a:p>
          <a:endParaRPr lang="en-US"/>
        </a:p>
      </dgm:t>
    </dgm:pt>
    <dgm:pt modelId="{D4349123-4816-4B54-AB4C-189EC4C42D55}" type="sibTrans" cxnId="{FB53077F-947E-4DDA-B3AF-1DF41B3C5F6D}">
      <dgm:prSet/>
      <dgm:spPr/>
      <dgm:t>
        <a:bodyPr/>
        <a:lstStyle/>
        <a:p>
          <a:endParaRPr lang="en-US"/>
        </a:p>
      </dgm:t>
    </dgm:pt>
    <dgm:pt modelId="{743D7F45-B10D-4360-8903-8503EFC9ED84}">
      <dgm:prSet custT="1"/>
      <dgm:spPr/>
      <dgm:t>
        <a:bodyPr/>
        <a:lstStyle/>
        <a:p>
          <a:pPr>
            <a:lnSpc>
              <a:spcPct val="100000"/>
            </a:lnSpc>
            <a:spcBef>
              <a:spcPts val="600"/>
            </a:spcBef>
            <a:spcAft>
              <a:spcPts val="1000"/>
            </a:spcAft>
            <a:buClr>
              <a:srgbClr val="0070C0"/>
            </a:buClr>
            <a:buFont typeface="Wingdings" panose="05000000000000000000" pitchFamily="2" charset="2"/>
            <a:buChar char="Ø"/>
          </a:pPr>
          <a:r>
            <a:rPr lang="ro-RO" sz="2200" noProof="0" dirty="0">
              <a:latin typeface="Arial" panose="020B0604020202020204" pitchFamily="34" charset="0"/>
              <a:cs typeface="Arial" panose="020B0604020202020204" pitchFamily="34" charset="0"/>
            </a:rPr>
            <a:t>lipsa</a:t>
          </a:r>
          <a:r>
            <a:rPr lang="ro-RO" sz="2200" dirty="0">
              <a:latin typeface="Arial" panose="020B0604020202020204" pitchFamily="34" charset="0"/>
              <a:cs typeface="Arial" panose="020B0604020202020204" pitchFamily="34" charset="0"/>
            </a:rPr>
            <a:t> unui sistem eficient și durabil de formare inițială și instruire continuă în statistică, pentru dezvoltare profesională și abilitare cu capacități de inovare și know-how</a:t>
          </a:r>
          <a:endParaRPr lang="en-US" sz="2200" dirty="0">
            <a:latin typeface="Arial" panose="020B0604020202020204" pitchFamily="34" charset="0"/>
            <a:cs typeface="Arial" panose="020B0604020202020204" pitchFamily="34" charset="0"/>
          </a:endParaRPr>
        </a:p>
      </dgm:t>
    </dgm:pt>
    <dgm:pt modelId="{753E9A76-E619-4B8F-8B1E-8C2C38300837}" type="parTrans" cxnId="{9E53E288-65A4-4643-902F-791CFB3BA0FC}">
      <dgm:prSet/>
      <dgm:spPr/>
      <dgm:t>
        <a:bodyPr/>
        <a:lstStyle/>
        <a:p>
          <a:endParaRPr lang="en-US"/>
        </a:p>
      </dgm:t>
    </dgm:pt>
    <dgm:pt modelId="{BB548321-22AC-4BB8-A6DE-79AF9321F65C}" type="sibTrans" cxnId="{9E53E288-65A4-4643-902F-791CFB3BA0FC}">
      <dgm:prSet/>
      <dgm:spPr/>
      <dgm:t>
        <a:bodyPr/>
        <a:lstStyle/>
        <a:p>
          <a:endParaRPr lang="en-US"/>
        </a:p>
      </dgm:t>
    </dgm:pt>
    <dgm:pt modelId="{093E7E3F-EF41-4653-85FF-96DD699D48C1}">
      <dgm:prSet phldrT="[Text]" custT="1"/>
      <dgm:spPr/>
      <dgm:t>
        <a:bodyPr/>
        <a:lstStyle/>
        <a:p>
          <a:r>
            <a:rPr lang="ro-RO" sz="2400" b="1" dirty="0">
              <a:solidFill>
                <a:schemeClr val="bg1"/>
              </a:solidFill>
              <a:latin typeface="Arial" panose="020B0604020202020204" pitchFamily="34" charset="0"/>
              <a:cs typeface="Arial" panose="020B0604020202020204" pitchFamily="34" charset="0"/>
            </a:rPr>
            <a:t>Definirea problemelor SSN și Analiza prin prisma principiilor din Codul de bune practici al statisticilor europene</a:t>
          </a:r>
          <a:endParaRPr lang="en-US" sz="2400" b="1" dirty="0">
            <a:solidFill>
              <a:schemeClr val="bg1"/>
            </a:solidFill>
            <a:latin typeface="Arial" panose="020B0604020202020204" pitchFamily="34" charset="0"/>
            <a:cs typeface="Arial" panose="020B0604020202020204" pitchFamily="34" charset="0"/>
          </a:endParaRPr>
        </a:p>
      </dgm:t>
    </dgm:pt>
    <dgm:pt modelId="{5F1704FD-9AE1-43BA-96D0-5B3AA07CC45D}" type="sibTrans" cxnId="{088E4C1E-DD13-4608-AF89-917C980C60AA}">
      <dgm:prSet/>
      <dgm:spPr/>
      <dgm:t>
        <a:bodyPr/>
        <a:lstStyle/>
        <a:p>
          <a:endParaRPr lang="en-US"/>
        </a:p>
      </dgm:t>
    </dgm:pt>
    <dgm:pt modelId="{E1C6EC64-1C2A-43EB-8E23-CF3E99B167E9}" type="parTrans" cxnId="{088E4C1E-DD13-4608-AF89-917C980C60AA}">
      <dgm:prSet/>
      <dgm:spPr/>
      <dgm:t>
        <a:bodyPr/>
        <a:lstStyle/>
        <a:p>
          <a:endParaRPr lang="en-US"/>
        </a:p>
      </dgm:t>
    </dgm:pt>
    <dgm:pt modelId="{E8A3CEF3-AC96-4E5A-AF72-97B9CF4F250A}">
      <dgm:prSet custT="1"/>
      <dgm:spPr/>
      <dgm:t>
        <a:bodyPr/>
        <a:lstStyle/>
        <a:p>
          <a:pPr>
            <a:lnSpc>
              <a:spcPct val="100000"/>
            </a:lnSpc>
            <a:spcBef>
              <a:spcPts val="600"/>
            </a:spcBef>
            <a:spcAft>
              <a:spcPts val="1000"/>
            </a:spcAft>
            <a:buClr>
              <a:srgbClr val="0070C0"/>
            </a:buClr>
            <a:buFont typeface="Wingdings" panose="05000000000000000000" pitchFamily="2" charset="2"/>
            <a:buChar char="Ø"/>
          </a:pPr>
          <a:r>
            <a:rPr lang="ro-RO" sz="2200" dirty="0">
              <a:latin typeface="Arial" panose="020B0604020202020204" pitchFamily="34" charset="0"/>
              <a:cs typeface="Arial" panose="020B0604020202020204" pitchFamily="34" charset="0"/>
            </a:rPr>
            <a:t>utilizarea limitată și sporadică a sistemelor, tehnologiilor, soluțiilor TIC și a surselor noi de date în contextul revoluției datelor </a:t>
          </a:r>
          <a:endParaRPr lang="en-US" sz="2200" dirty="0">
            <a:latin typeface="Arial" panose="020B0604020202020204" pitchFamily="34" charset="0"/>
            <a:cs typeface="Arial" panose="020B0604020202020204" pitchFamily="34" charset="0"/>
          </a:endParaRPr>
        </a:p>
      </dgm:t>
    </dgm:pt>
    <dgm:pt modelId="{275CDC47-4BE8-4C02-97B1-522E19740C88}" type="parTrans" cxnId="{787D66A9-01B1-425E-8C03-FABF270BD8D9}">
      <dgm:prSet/>
      <dgm:spPr/>
      <dgm:t>
        <a:bodyPr/>
        <a:lstStyle/>
        <a:p>
          <a:endParaRPr lang="en-US"/>
        </a:p>
      </dgm:t>
    </dgm:pt>
    <dgm:pt modelId="{16EA14F4-0B40-4CF3-B664-367426389FF0}" type="sibTrans" cxnId="{787D66A9-01B1-425E-8C03-FABF270BD8D9}">
      <dgm:prSet/>
      <dgm:spPr/>
      <dgm:t>
        <a:bodyPr/>
        <a:lstStyle/>
        <a:p>
          <a:endParaRPr lang="en-US"/>
        </a:p>
      </dgm:t>
    </dgm:pt>
    <dgm:pt modelId="{D09B78C9-7636-4ABE-AC2F-DE24E47908F6}">
      <dgm:prSet custT="1"/>
      <dgm:spPr/>
      <dgm:t>
        <a:bodyPr/>
        <a:lstStyle/>
        <a:p>
          <a:pPr>
            <a:lnSpc>
              <a:spcPct val="100000"/>
            </a:lnSpc>
            <a:spcBef>
              <a:spcPts val="600"/>
            </a:spcBef>
            <a:spcAft>
              <a:spcPts val="1000"/>
            </a:spcAft>
            <a:buClr>
              <a:srgbClr val="0070C0"/>
            </a:buClr>
            <a:buFont typeface="Wingdings" panose="05000000000000000000" pitchFamily="2" charset="2"/>
            <a:buChar char="Ø"/>
          </a:pPr>
          <a:r>
            <a:rPr lang="ro-RO" sz="2200" dirty="0">
              <a:latin typeface="Arial" panose="020B0604020202020204" pitchFamily="34" charset="0"/>
              <a:cs typeface="Arial" panose="020B0604020202020204" pitchFamily="34" charset="0"/>
            </a:rPr>
            <a:t>asigurarea implementării standardelor de calitate și a metodologiilor internaționale în procesele și la elaborarea produselor statistice la nivelul fiecărui producător de statistici oficiale și la nivelul SSN în ansamblu</a:t>
          </a:r>
          <a:endParaRPr lang="en-US" sz="2200" dirty="0">
            <a:latin typeface="Arial" panose="020B0604020202020204" pitchFamily="34" charset="0"/>
            <a:cs typeface="Arial" panose="020B0604020202020204" pitchFamily="34" charset="0"/>
          </a:endParaRPr>
        </a:p>
      </dgm:t>
    </dgm:pt>
    <dgm:pt modelId="{A4163894-B6BF-4A39-AF4C-025F88EC0F50}" type="parTrans" cxnId="{40BB5801-4BA6-43B3-994D-223F208BEAEC}">
      <dgm:prSet/>
      <dgm:spPr/>
      <dgm:t>
        <a:bodyPr/>
        <a:lstStyle/>
        <a:p>
          <a:endParaRPr lang="en-US"/>
        </a:p>
      </dgm:t>
    </dgm:pt>
    <dgm:pt modelId="{D375BAFD-3D95-414C-BF93-AE476288F3CF}" type="sibTrans" cxnId="{40BB5801-4BA6-43B3-994D-223F208BEAEC}">
      <dgm:prSet/>
      <dgm:spPr/>
      <dgm:t>
        <a:bodyPr/>
        <a:lstStyle/>
        <a:p>
          <a:endParaRPr lang="en-US"/>
        </a:p>
      </dgm:t>
    </dgm:pt>
    <dgm:pt modelId="{BFD64B9C-C0A8-49E0-9F37-1F857BA74ADE}">
      <dgm:prSet custT="1"/>
      <dgm:spPr/>
      <dgm:t>
        <a:bodyPr/>
        <a:lstStyle/>
        <a:p>
          <a:pPr>
            <a:lnSpc>
              <a:spcPct val="100000"/>
            </a:lnSpc>
            <a:spcBef>
              <a:spcPts val="600"/>
            </a:spcBef>
            <a:spcAft>
              <a:spcPts val="1000"/>
            </a:spcAft>
            <a:buClr>
              <a:srgbClr val="0070C0"/>
            </a:buClr>
            <a:buFont typeface="Wingdings" panose="05000000000000000000" pitchFamily="2" charset="2"/>
            <a:buChar char="Ø"/>
          </a:pPr>
          <a:r>
            <a:rPr lang="ro-RO" sz="2200" dirty="0">
              <a:latin typeface="Arial" panose="020B0604020202020204" pitchFamily="34" charset="0"/>
              <a:cs typeface="Arial" panose="020B0604020202020204" pitchFamily="34" charset="0"/>
            </a:rPr>
            <a:t>sporirea culturii statistice în instituțiile de stat și în societate în ansamblu</a:t>
          </a:r>
          <a:endParaRPr lang="en-US" sz="2200" dirty="0">
            <a:latin typeface="Arial" panose="020B0604020202020204" pitchFamily="34" charset="0"/>
            <a:cs typeface="Arial" panose="020B0604020202020204" pitchFamily="34" charset="0"/>
          </a:endParaRPr>
        </a:p>
      </dgm:t>
    </dgm:pt>
    <dgm:pt modelId="{87332B19-0731-496E-A319-BE830AFBAC23}" type="parTrans" cxnId="{E659B4BE-CA27-4C3E-98E5-48CB956EEAAB}">
      <dgm:prSet/>
      <dgm:spPr/>
      <dgm:t>
        <a:bodyPr/>
        <a:lstStyle/>
        <a:p>
          <a:endParaRPr lang="en-US"/>
        </a:p>
      </dgm:t>
    </dgm:pt>
    <dgm:pt modelId="{6212FA8F-C374-4DFA-A2F0-B5AF0DFAB98E}" type="sibTrans" cxnId="{E659B4BE-CA27-4C3E-98E5-48CB956EEAAB}">
      <dgm:prSet/>
      <dgm:spPr/>
      <dgm:t>
        <a:bodyPr/>
        <a:lstStyle/>
        <a:p>
          <a:endParaRPr lang="en-US"/>
        </a:p>
      </dgm:t>
    </dgm:pt>
    <dgm:pt modelId="{0687E945-AF88-44FC-A734-CAC96E35C96D}" type="pres">
      <dgm:prSet presAssocID="{5747AEC6-B157-4C63-BA5E-B68DB5D4A72E}" presName="linear" presStyleCnt="0">
        <dgm:presLayoutVars>
          <dgm:animLvl val="lvl"/>
          <dgm:resizeHandles val="exact"/>
        </dgm:presLayoutVars>
      </dgm:prSet>
      <dgm:spPr/>
    </dgm:pt>
    <dgm:pt modelId="{518B2B09-F5BC-4C8C-B0C8-544EAB739B86}" type="pres">
      <dgm:prSet presAssocID="{093E7E3F-EF41-4653-85FF-96DD699D48C1}" presName="parentText" presStyleLbl="node1" presStyleIdx="0" presStyleCnt="1" custAng="0" custScaleY="255526" custLinFactNeighborY="-36603">
        <dgm:presLayoutVars>
          <dgm:chMax val="0"/>
          <dgm:bulletEnabled val="1"/>
        </dgm:presLayoutVars>
      </dgm:prSet>
      <dgm:spPr/>
    </dgm:pt>
    <dgm:pt modelId="{DF59ED75-ADAF-42D2-ACA2-7DC7DB594704}" type="pres">
      <dgm:prSet presAssocID="{093E7E3F-EF41-4653-85FF-96DD699D48C1}" presName="childText" presStyleLbl="revTx" presStyleIdx="0" presStyleCnt="1" custScaleY="141122" custLinFactNeighborY="-6373">
        <dgm:presLayoutVars>
          <dgm:bulletEnabled val="1"/>
        </dgm:presLayoutVars>
      </dgm:prSet>
      <dgm:spPr/>
    </dgm:pt>
  </dgm:ptLst>
  <dgm:cxnLst>
    <dgm:cxn modelId="{40BB5801-4BA6-43B3-994D-223F208BEAEC}" srcId="{093E7E3F-EF41-4653-85FF-96DD699D48C1}" destId="{D09B78C9-7636-4ABE-AC2F-DE24E47908F6}" srcOrd="3" destOrd="0" parTransId="{A4163894-B6BF-4A39-AF4C-025F88EC0F50}" sibTransId="{D375BAFD-3D95-414C-BF93-AE476288F3CF}"/>
    <dgm:cxn modelId="{26339A09-DBCA-457B-803F-9FC650172EBC}" type="presOf" srcId="{BFD64B9C-C0A8-49E0-9F37-1F857BA74ADE}" destId="{DF59ED75-ADAF-42D2-ACA2-7DC7DB594704}" srcOrd="0" destOrd="4" presId="urn:microsoft.com/office/officeart/2005/8/layout/vList2"/>
    <dgm:cxn modelId="{E4BEDA0B-B7B1-466B-B7D7-19694BF81B52}" type="presOf" srcId="{743D7F45-B10D-4360-8903-8503EFC9ED84}" destId="{DF59ED75-ADAF-42D2-ACA2-7DC7DB594704}" srcOrd="0" destOrd="1" presId="urn:microsoft.com/office/officeart/2005/8/layout/vList2"/>
    <dgm:cxn modelId="{088E4C1E-DD13-4608-AF89-917C980C60AA}" srcId="{5747AEC6-B157-4C63-BA5E-B68DB5D4A72E}" destId="{093E7E3F-EF41-4653-85FF-96DD699D48C1}" srcOrd="0" destOrd="0" parTransId="{E1C6EC64-1C2A-43EB-8E23-CF3E99B167E9}" sibTransId="{5F1704FD-9AE1-43BA-96D0-5B3AA07CC45D}"/>
    <dgm:cxn modelId="{3B735D73-1D06-490B-8F6D-F2B40E8F7847}" type="presOf" srcId="{093E7E3F-EF41-4653-85FF-96DD699D48C1}" destId="{518B2B09-F5BC-4C8C-B0C8-544EAB739B86}" srcOrd="0" destOrd="0" presId="urn:microsoft.com/office/officeart/2005/8/layout/vList2"/>
    <dgm:cxn modelId="{FB53077F-947E-4DDA-B3AF-1DF41B3C5F6D}" srcId="{093E7E3F-EF41-4653-85FF-96DD699D48C1}" destId="{67F72556-5132-4F26-876B-66CB73D665DB}" srcOrd="0" destOrd="0" parTransId="{AB3D9B30-1B51-4159-AD4C-E867A40548D3}" sibTransId="{D4349123-4816-4B54-AB4C-189EC4C42D55}"/>
    <dgm:cxn modelId="{5EAB9288-62EB-47B8-9D17-FD2F3037AC7E}" type="presOf" srcId="{5747AEC6-B157-4C63-BA5E-B68DB5D4A72E}" destId="{0687E945-AF88-44FC-A734-CAC96E35C96D}" srcOrd="0" destOrd="0" presId="urn:microsoft.com/office/officeart/2005/8/layout/vList2"/>
    <dgm:cxn modelId="{9E53E288-65A4-4643-902F-791CFB3BA0FC}" srcId="{093E7E3F-EF41-4653-85FF-96DD699D48C1}" destId="{743D7F45-B10D-4360-8903-8503EFC9ED84}" srcOrd="1" destOrd="0" parTransId="{753E9A76-E619-4B8F-8B1E-8C2C38300837}" sibTransId="{BB548321-22AC-4BB8-A6DE-79AF9321F65C}"/>
    <dgm:cxn modelId="{787D66A9-01B1-425E-8C03-FABF270BD8D9}" srcId="{093E7E3F-EF41-4653-85FF-96DD699D48C1}" destId="{E8A3CEF3-AC96-4E5A-AF72-97B9CF4F250A}" srcOrd="2" destOrd="0" parTransId="{275CDC47-4BE8-4C02-97B1-522E19740C88}" sibTransId="{16EA14F4-0B40-4CF3-B664-367426389FF0}"/>
    <dgm:cxn modelId="{E659B4BE-CA27-4C3E-98E5-48CB956EEAAB}" srcId="{093E7E3F-EF41-4653-85FF-96DD699D48C1}" destId="{BFD64B9C-C0A8-49E0-9F37-1F857BA74ADE}" srcOrd="4" destOrd="0" parTransId="{87332B19-0731-496E-A319-BE830AFBAC23}" sibTransId="{6212FA8F-C374-4DFA-A2F0-B5AF0DFAB98E}"/>
    <dgm:cxn modelId="{B2CCD3CE-1D01-4F94-89A2-E1584412A67A}" type="presOf" srcId="{67F72556-5132-4F26-876B-66CB73D665DB}" destId="{DF59ED75-ADAF-42D2-ACA2-7DC7DB594704}" srcOrd="0" destOrd="0" presId="urn:microsoft.com/office/officeart/2005/8/layout/vList2"/>
    <dgm:cxn modelId="{AB3AD9DA-3F43-4674-964A-BE1538CC5312}" type="presOf" srcId="{E8A3CEF3-AC96-4E5A-AF72-97B9CF4F250A}" destId="{DF59ED75-ADAF-42D2-ACA2-7DC7DB594704}" srcOrd="0" destOrd="2" presId="urn:microsoft.com/office/officeart/2005/8/layout/vList2"/>
    <dgm:cxn modelId="{AD2573E7-92DD-4515-A87A-5A7B6ACA57E3}" type="presOf" srcId="{D09B78C9-7636-4ABE-AC2F-DE24E47908F6}" destId="{DF59ED75-ADAF-42D2-ACA2-7DC7DB594704}" srcOrd="0" destOrd="3" presId="urn:microsoft.com/office/officeart/2005/8/layout/vList2"/>
    <dgm:cxn modelId="{1A64CB1E-A658-494A-A777-37E84659F60F}" type="presParOf" srcId="{0687E945-AF88-44FC-A734-CAC96E35C96D}" destId="{518B2B09-F5BC-4C8C-B0C8-544EAB739B86}" srcOrd="0" destOrd="0" presId="urn:microsoft.com/office/officeart/2005/8/layout/vList2"/>
    <dgm:cxn modelId="{F80ECA96-6850-489E-9E4C-731254EB74E4}" type="presParOf" srcId="{0687E945-AF88-44FC-A734-CAC96E35C96D}" destId="{DF59ED75-ADAF-42D2-ACA2-7DC7DB594704}"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346787-3744-42B1-B986-8190036FD77C}" type="doc">
      <dgm:prSet loTypeId="urn:microsoft.com/office/officeart/2008/layout/VerticalCurvedList" loCatId="list" qsTypeId="urn:microsoft.com/office/officeart/2005/8/quickstyle/3d1" qsCatId="3D" csTypeId="urn:microsoft.com/office/officeart/2005/8/colors/accent1_5" csCatId="accent1" phldr="1"/>
      <dgm:spPr/>
      <dgm:t>
        <a:bodyPr/>
        <a:lstStyle/>
        <a:p>
          <a:endParaRPr lang="en-US"/>
        </a:p>
      </dgm:t>
    </dgm:pt>
    <dgm:pt modelId="{B931A4A7-54EB-49CA-A22F-E8AE041D4101}">
      <dgm:prSet phldrT="[Text]" custT="1"/>
      <dgm:spPr/>
      <dgm:t>
        <a:bodyPr/>
        <a:lstStyle/>
        <a:p>
          <a:r>
            <a:rPr lang="ro-RO" sz="1800" dirty="0"/>
            <a:t>Capacitatea instituțională a membrilor SSN consolidată pentru a produce date statistice relevante, accesibile și interoperabile, guvernate de standarde și condusă de inovație.</a:t>
          </a:r>
          <a:endParaRPr lang="en-US" sz="1800" dirty="0">
            <a:solidFill>
              <a:schemeClr val="tx1"/>
            </a:solidFill>
            <a:latin typeface="Arial" panose="020B0604020202020204" pitchFamily="34" charset="0"/>
            <a:cs typeface="Arial" panose="020B0604020202020204" pitchFamily="34" charset="0"/>
          </a:endParaRPr>
        </a:p>
      </dgm:t>
    </dgm:pt>
    <dgm:pt modelId="{2F57B272-E064-4049-B2C2-EEE7611CF318}" type="parTrans" cxnId="{B54715E5-98E1-40A3-BEBA-038D5B8C6203}">
      <dgm:prSet/>
      <dgm:spPr/>
      <dgm:t>
        <a:bodyPr/>
        <a:lstStyle/>
        <a:p>
          <a:endParaRPr lang="en-US"/>
        </a:p>
      </dgm:t>
    </dgm:pt>
    <dgm:pt modelId="{E3CF599E-A24B-404D-B2DA-6E5CC814CC31}" type="sibTrans" cxnId="{B54715E5-98E1-40A3-BEBA-038D5B8C6203}">
      <dgm:prSet/>
      <dgm:spPr/>
      <dgm:t>
        <a:bodyPr/>
        <a:lstStyle/>
        <a:p>
          <a:endParaRPr lang="en-US"/>
        </a:p>
      </dgm:t>
    </dgm:pt>
    <dgm:pt modelId="{58BEC378-C5A2-4512-B352-0340DF1D7FE0}">
      <dgm:prSet phldrT="[Text]" custT="1"/>
      <dgm:spPr/>
      <dgm:t>
        <a:bodyPr/>
        <a:lstStyle/>
        <a:p>
          <a:r>
            <a:rPr lang="ro-RO" sz="1800" dirty="0"/>
            <a:t>SSN fortificat prin sisteme de bună guvernare, cadrul legal și de reglementare comun, practici de confidențialitate și protecție a datelor pentru a asigura transparența și accesibilitatea datelor de interes public și pentru a crește încrederea publicului în date și utilizarea acestora. </a:t>
          </a:r>
          <a:endParaRPr lang="en-US" sz="1800" dirty="0">
            <a:solidFill>
              <a:schemeClr val="tx1"/>
            </a:solidFill>
            <a:latin typeface="Arial" panose="020B0604020202020204" pitchFamily="34" charset="0"/>
            <a:cs typeface="Arial" panose="020B0604020202020204" pitchFamily="34" charset="0"/>
          </a:endParaRPr>
        </a:p>
      </dgm:t>
    </dgm:pt>
    <dgm:pt modelId="{57667073-1775-4561-BBA2-61D7E7690D45}" type="parTrans" cxnId="{5DECD822-C649-4213-9E34-5B3282A8742F}">
      <dgm:prSet/>
      <dgm:spPr/>
      <dgm:t>
        <a:bodyPr/>
        <a:lstStyle/>
        <a:p>
          <a:endParaRPr lang="en-US"/>
        </a:p>
      </dgm:t>
    </dgm:pt>
    <dgm:pt modelId="{7BBE95AD-E99C-4F43-8446-85D62EDCEAED}" type="sibTrans" cxnId="{5DECD822-C649-4213-9E34-5B3282A8742F}">
      <dgm:prSet/>
      <dgm:spPr/>
      <dgm:t>
        <a:bodyPr/>
        <a:lstStyle/>
        <a:p>
          <a:endParaRPr lang="en-US"/>
        </a:p>
      </dgm:t>
    </dgm:pt>
    <dgm:pt modelId="{211B34B4-D7F8-456D-8D37-C5346A152518}">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sz="1800" dirty="0"/>
            <a:t>Date de înaltă calitate, inclusiv seturi noi de date  (oportune, relevante, fiabile, accesibile, dezagregate, coerente, comparabile la nivel internațional și armonizate la cerințele UE), produse pentru a informa societatea și pentru a susține luarea deciziilor eficiente și implementarea politicilor publice, bazate pe dovezi, care să conducă la o dezvoltare durabilă și o societate incluzivă.</a:t>
          </a:r>
          <a:endParaRPr lang="en-US" sz="2000" dirty="0">
            <a:solidFill>
              <a:schemeClr val="tx1"/>
            </a:solidFill>
            <a:latin typeface="Arial" panose="020B0604020202020204" pitchFamily="34" charset="0"/>
            <a:cs typeface="Arial" panose="020B0604020202020204" pitchFamily="34" charset="0"/>
          </a:endParaRPr>
        </a:p>
      </dgm:t>
    </dgm:pt>
    <dgm:pt modelId="{C2CAFA2D-921F-4487-9FDE-81D02BE9DA05}" type="parTrans" cxnId="{C74DE744-D888-4D0B-AAFC-62C9A815F8F6}">
      <dgm:prSet/>
      <dgm:spPr/>
      <dgm:t>
        <a:bodyPr/>
        <a:lstStyle/>
        <a:p>
          <a:endParaRPr lang="en-US"/>
        </a:p>
      </dgm:t>
    </dgm:pt>
    <dgm:pt modelId="{56435484-2C69-4D8B-B8C0-9A33038CF68F}" type="sibTrans" cxnId="{C74DE744-D888-4D0B-AAFC-62C9A815F8F6}">
      <dgm:prSet/>
      <dgm:spPr/>
      <dgm:t>
        <a:bodyPr/>
        <a:lstStyle/>
        <a:p>
          <a:endParaRPr lang="en-US"/>
        </a:p>
      </dgm:t>
    </dgm:pt>
    <dgm:pt modelId="{4359BC60-2F0A-40C0-B2D7-7061C19FB024}">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ro-RO" sz="1800" dirty="0"/>
            <a:t>Cultura statistică în societate consolidată pentru a permite factorilor de decizie să utilizeze datele în mod eficient și să furnizeze într-un mod durabil serviciile și resursele de care populația are nevoie, pentru recuperarea în situații de criză și pentru a oferi posibilitate publicului larg de a înțelege mai bine statisticile și a responsabiliza autoritățile.</a:t>
          </a:r>
          <a:endParaRPr lang="en-US" sz="1500" dirty="0">
            <a:latin typeface="Arial" panose="020B0604020202020204" pitchFamily="34" charset="0"/>
            <a:cs typeface="Arial" panose="020B0604020202020204" pitchFamily="34" charset="0"/>
          </a:endParaRPr>
        </a:p>
      </dgm:t>
    </dgm:pt>
    <dgm:pt modelId="{75FBD899-93C3-4D42-96A6-2A02424B1A02}" type="parTrans" cxnId="{9531C054-A691-4FA8-9A99-2F8B67B3AD75}">
      <dgm:prSet/>
      <dgm:spPr/>
      <dgm:t>
        <a:bodyPr/>
        <a:lstStyle/>
        <a:p>
          <a:endParaRPr lang="en-US"/>
        </a:p>
      </dgm:t>
    </dgm:pt>
    <dgm:pt modelId="{6F270DCE-1179-4300-8DCC-F466A9ADA9D0}" type="sibTrans" cxnId="{9531C054-A691-4FA8-9A99-2F8B67B3AD75}">
      <dgm:prSet/>
      <dgm:spPr/>
      <dgm:t>
        <a:bodyPr/>
        <a:lstStyle/>
        <a:p>
          <a:endParaRPr lang="en-US"/>
        </a:p>
      </dgm:t>
    </dgm:pt>
    <dgm:pt modelId="{5AD2351E-2CC5-43E4-9072-00E6D7F5925F}" type="pres">
      <dgm:prSet presAssocID="{2B346787-3744-42B1-B986-8190036FD77C}" presName="Name0" presStyleCnt="0">
        <dgm:presLayoutVars>
          <dgm:chMax val="7"/>
          <dgm:chPref val="7"/>
          <dgm:dir/>
        </dgm:presLayoutVars>
      </dgm:prSet>
      <dgm:spPr/>
    </dgm:pt>
    <dgm:pt modelId="{A66CC56D-6AA1-4438-A815-2EDE171935CE}" type="pres">
      <dgm:prSet presAssocID="{2B346787-3744-42B1-B986-8190036FD77C}" presName="Name1" presStyleCnt="0"/>
      <dgm:spPr/>
    </dgm:pt>
    <dgm:pt modelId="{56E67F71-C0E0-4BEC-B64A-DDFC1D0DF39E}" type="pres">
      <dgm:prSet presAssocID="{2B346787-3744-42B1-B986-8190036FD77C}" presName="cycle" presStyleCnt="0"/>
      <dgm:spPr/>
    </dgm:pt>
    <dgm:pt modelId="{55BAFD28-6AED-4DD7-9BFD-EDFC94A43526}" type="pres">
      <dgm:prSet presAssocID="{2B346787-3744-42B1-B986-8190036FD77C}" presName="srcNode" presStyleLbl="node1" presStyleIdx="0" presStyleCnt="4"/>
      <dgm:spPr/>
    </dgm:pt>
    <dgm:pt modelId="{F316965F-2225-452A-B61A-305C9F4BD147}" type="pres">
      <dgm:prSet presAssocID="{2B346787-3744-42B1-B986-8190036FD77C}" presName="conn" presStyleLbl="parChTrans1D2" presStyleIdx="0" presStyleCnt="1"/>
      <dgm:spPr/>
    </dgm:pt>
    <dgm:pt modelId="{31A75E09-3359-4162-B636-B440AE3C8202}" type="pres">
      <dgm:prSet presAssocID="{2B346787-3744-42B1-B986-8190036FD77C}" presName="extraNode" presStyleLbl="node1" presStyleIdx="0" presStyleCnt="4"/>
      <dgm:spPr/>
    </dgm:pt>
    <dgm:pt modelId="{0EFF0CA5-36AC-43EB-87D8-63F9E765772D}" type="pres">
      <dgm:prSet presAssocID="{2B346787-3744-42B1-B986-8190036FD77C}" presName="dstNode" presStyleLbl="node1" presStyleIdx="0" presStyleCnt="4"/>
      <dgm:spPr/>
    </dgm:pt>
    <dgm:pt modelId="{CBBA1047-8A32-41B9-B13E-F05A40B3E243}" type="pres">
      <dgm:prSet presAssocID="{B931A4A7-54EB-49CA-A22F-E8AE041D4101}" presName="text_1" presStyleLbl="node1" presStyleIdx="0" presStyleCnt="4" custLinFactNeighborX="789" custLinFactNeighborY="-18094">
        <dgm:presLayoutVars>
          <dgm:bulletEnabled val="1"/>
        </dgm:presLayoutVars>
      </dgm:prSet>
      <dgm:spPr/>
    </dgm:pt>
    <dgm:pt modelId="{D62B8670-D102-4760-80B9-8B66EA605A3D}" type="pres">
      <dgm:prSet presAssocID="{B931A4A7-54EB-49CA-A22F-E8AE041D4101}" presName="accent_1" presStyleCnt="0"/>
      <dgm:spPr/>
    </dgm:pt>
    <dgm:pt modelId="{427DFC43-08AC-47AF-89A2-0D486485731B}" type="pres">
      <dgm:prSet presAssocID="{B931A4A7-54EB-49CA-A22F-E8AE041D4101}" presName="accentRepeatNode" presStyleLbl="solidFgAcc1" presStyleIdx="0" presStyleCnt="4" custLinFactNeighborX="877" custLinFactNeighborY="-15070"/>
      <dgm:spPr/>
    </dgm:pt>
    <dgm:pt modelId="{FDE22EAD-5A06-4089-A434-7C7E5A00ABF6}" type="pres">
      <dgm:prSet presAssocID="{58BEC378-C5A2-4512-B352-0340DF1D7FE0}" presName="text_2" presStyleLbl="node1" presStyleIdx="1" presStyleCnt="4" custScaleY="155419" custLinFactNeighborX="99" custLinFactNeighborY="-28501">
        <dgm:presLayoutVars>
          <dgm:bulletEnabled val="1"/>
        </dgm:presLayoutVars>
      </dgm:prSet>
      <dgm:spPr/>
    </dgm:pt>
    <dgm:pt modelId="{2098C34F-36D5-4A6D-9C05-7A286E950950}" type="pres">
      <dgm:prSet presAssocID="{58BEC378-C5A2-4512-B352-0340DF1D7FE0}" presName="accent_2" presStyleCnt="0"/>
      <dgm:spPr/>
    </dgm:pt>
    <dgm:pt modelId="{8488F7EB-7E64-4705-B5B1-76227D086C8E}" type="pres">
      <dgm:prSet presAssocID="{58BEC378-C5A2-4512-B352-0340DF1D7FE0}" presName="accentRepeatNode" presStyleLbl="solidFgAcc1" presStyleIdx="1" presStyleCnt="4" custLinFactNeighborX="0" custLinFactNeighborY="-20889"/>
      <dgm:spPr/>
    </dgm:pt>
    <dgm:pt modelId="{608CAA7A-2B84-401C-A7E1-44F553B32686}" type="pres">
      <dgm:prSet presAssocID="{211B34B4-D7F8-456D-8D37-C5346A152518}" presName="text_3" presStyleLbl="node1" presStyleIdx="2" presStyleCnt="4" custScaleY="155855" custLinFactNeighborX="-99" custLinFactNeighborY="-12058">
        <dgm:presLayoutVars>
          <dgm:bulletEnabled val="1"/>
        </dgm:presLayoutVars>
      </dgm:prSet>
      <dgm:spPr/>
    </dgm:pt>
    <dgm:pt modelId="{4A933141-7C70-49D8-A44C-AEE187A06F42}" type="pres">
      <dgm:prSet presAssocID="{211B34B4-D7F8-456D-8D37-C5346A152518}" presName="accent_3" presStyleCnt="0"/>
      <dgm:spPr/>
    </dgm:pt>
    <dgm:pt modelId="{7DFE1BDB-FCE2-4232-A0BF-946F5C425F86}" type="pres">
      <dgm:prSet presAssocID="{211B34B4-D7F8-456D-8D37-C5346A152518}" presName="accentRepeatNode" presStyleLbl="solidFgAcc1" presStyleIdx="2" presStyleCnt="4" custLinFactNeighborX="1754" custLinFactNeighborY="-11401"/>
      <dgm:spPr/>
    </dgm:pt>
    <dgm:pt modelId="{E90BDFCD-D885-4BD6-B9D3-481F785DCD96}" type="pres">
      <dgm:prSet presAssocID="{4359BC60-2F0A-40C0-B2D7-7061C19FB024}" presName="text_4" presStyleLbl="node1" presStyleIdx="3" presStyleCnt="4" custScaleY="149591">
        <dgm:presLayoutVars>
          <dgm:bulletEnabled val="1"/>
        </dgm:presLayoutVars>
      </dgm:prSet>
      <dgm:spPr/>
    </dgm:pt>
    <dgm:pt modelId="{8A817510-BF69-4193-BC03-D8190B786F5D}" type="pres">
      <dgm:prSet presAssocID="{4359BC60-2F0A-40C0-B2D7-7061C19FB024}" presName="accent_4" presStyleCnt="0"/>
      <dgm:spPr/>
    </dgm:pt>
    <dgm:pt modelId="{8A4752E4-8629-476A-AC54-CE1E968C30CA}" type="pres">
      <dgm:prSet presAssocID="{4359BC60-2F0A-40C0-B2D7-7061C19FB024}" presName="accentRepeatNode" presStyleLbl="solidFgAcc1" presStyleIdx="3" presStyleCnt="4"/>
      <dgm:spPr/>
    </dgm:pt>
  </dgm:ptLst>
  <dgm:cxnLst>
    <dgm:cxn modelId="{5DECD822-C649-4213-9E34-5B3282A8742F}" srcId="{2B346787-3744-42B1-B986-8190036FD77C}" destId="{58BEC378-C5A2-4512-B352-0340DF1D7FE0}" srcOrd="1" destOrd="0" parTransId="{57667073-1775-4561-BBA2-61D7E7690D45}" sibTransId="{7BBE95AD-E99C-4F43-8446-85D62EDCEAED}"/>
    <dgm:cxn modelId="{2B21BA30-3D46-4FAC-B4B9-206AD354831B}" type="presOf" srcId="{4359BC60-2F0A-40C0-B2D7-7061C19FB024}" destId="{E90BDFCD-D885-4BD6-B9D3-481F785DCD96}" srcOrd="0" destOrd="0" presId="urn:microsoft.com/office/officeart/2008/layout/VerticalCurvedList"/>
    <dgm:cxn modelId="{D4E85031-E68E-41D7-A024-75EFC023608B}" type="presOf" srcId="{58BEC378-C5A2-4512-B352-0340DF1D7FE0}" destId="{FDE22EAD-5A06-4089-A434-7C7E5A00ABF6}" srcOrd="0" destOrd="0" presId="urn:microsoft.com/office/officeart/2008/layout/VerticalCurvedList"/>
    <dgm:cxn modelId="{C74DE744-D888-4D0B-AAFC-62C9A815F8F6}" srcId="{2B346787-3744-42B1-B986-8190036FD77C}" destId="{211B34B4-D7F8-456D-8D37-C5346A152518}" srcOrd="2" destOrd="0" parTransId="{C2CAFA2D-921F-4487-9FDE-81D02BE9DA05}" sibTransId="{56435484-2C69-4D8B-B8C0-9A33038CF68F}"/>
    <dgm:cxn modelId="{53B2C365-6E17-4D01-B538-3974BD15950F}" type="presOf" srcId="{211B34B4-D7F8-456D-8D37-C5346A152518}" destId="{608CAA7A-2B84-401C-A7E1-44F553B32686}" srcOrd="0" destOrd="0" presId="urn:microsoft.com/office/officeart/2008/layout/VerticalCurvedList"/>
    <dgm:cxn modelId="{72692666-89FD-47E4-BA3B-C518F1CE7078}" type="presOf" srcId="{E3CF599E-A24B-404D-B2DA-6E5CC814CC31}" destId="{F316965F-2225-452A-B61A-305C9F4BD147}" srcOrd="0" destOrd="0" presId="urn:microsoft.com/office/officeart/2008/layout/VerticalCurvedList"/>
    <dgm:cxn modelId="{9531C054-A691-4FA8-9A99-2F8B67B3AD75}" srcId="{2B346787-3744-42B1-B986-8190036FD77C}" destId="{4359BC60-2F0A-40C0-B2D7-7061C19FB024}" srcOrd="3" destOrd="0" parTransId="{75FBD899-93C3-4D42-96A6-2A02424B1A02}" sibTransId="{6F270DCE-1179-4300-8DCC-F466A9ADA9D0}"/>
    <dgm:cxn modelId="{D8063792-E37C-45C4-8D95-222A5E338F6C}" type="presOf" srcId="{2B346787-3744-42B1-B986-8190036FD77C}" destId="{5AD2351E-2CC5-43E4-9072-00E6D7F5925F}" srcOrd="0" destOrd="0" presId="urn:microsoft.com/office/officeart/2008/layout/VerticalCurvedList"/>
    <dgm:cxn modelId="{784F58AC-6797-40EC-A626-54C0A7D4AD04}" type="presOf" srcId="{B931A4A7-54EB-49CA-A22F-E8AE041D4101}" destId="{CBBA1047-8A32-41B9-B13E-F05A40B3E243}" srcOrd="0" destOrd="0" presId="urn:microsoft.com/office/officeart/2008/layout/VerticalCurvedList"/>
    <dgm:cxn modelId="{B54715E5-98E1-40A3-BEBA-038D5B8C6203}" srcId="{2B346787-3744-42B1-B986-8190036FD77C}" destId="{B931A4A7-54EB-49CA-A22F-E8AE041D4101}" srcOrd="0" destOrd="0" parTransId="{2F57B272-E064-4049-B2C2-EEE7611CF318}" sibTransId="{E3CF599E-A24B-404D-B2DA-6E5CC814CC31}"/>
    <dgm:cxn modelId="{F0686EBC-78BC-4BD4-8FBA-F2BB9AAAC285}" type="presParOf" srcId="{5AD2351E-2CC5-43E4-9072-00E6D7F5925F}" destId="{A66CC56D-6AA1-4438-A815-2EDE171935CE}" srcOrd="0" destOrd="0" presId="urn:microsoft.com/office/officeart/2008/layout/VerticalCurvedList"/>
    <dgm:cxn modelId="{D4BF9E78-7B07-43DC-8CCD-F685D1F65CF7}" type="presParOf" srcId="{A66CC56D-6AA1-4438-A815-2EDE171935CE}" destId="{56E67F71-C0E0-4BEC-B64A-DDFC1D0DF39E}" srcOrd="0" destOrd="0" presId="urn:microsoft.com/office/officeart/2008/layout/VerticalCurvedList"/>
    <dgm:cxn modelId="{E647DA42-13B0-47FC-B63A-98041FA55D06}" type="presParOf" srcId="{56E67F71-C0E0-4BEC-B64A-DDFC1D0DF39E}" destId="{55BAFD28-6AED-4DD7-9BFD-EDFC94A43526}" srcOrd="0" destOrd="0" presId="urn:microsoft.com/office/officeart/2008/layout/VerticalCurvedList"/>
    <dgm:cxn modelId="{84F146A2-1346-4199-A3A1-C09421517877}" type="presParOf" srcId="{56E67F71-C0E0-4BEC-B64A-DDFC1D0DF39E}" destId="{F316965F-2225-452A-B61A-305C9F4BD147}" srcOrd="1" destOrd="0" presId="urn:microsoft.com/office/officeart/2008/layout/VerticalCurvedList"/>
    <dgm:cxn modelId="{FE6101F9-28C6-49CD-8D9B-15ABB83AB723}" type="presParOf" srcId="{56E67F71-C0E0-4BEC-B64A-DDFC1D0DF39E}" destId="{31A75E09-3359-4162-B636-B440AE3C8202}" srcOrd="2" destOrd="0" presId="urn:microsoft.com/office/officeart/2008/layout/VerticalCurvedList"/>
    <dgm:cxn modelId="{D001179F-D86D-474F-9F5B-9E3F703BB471}" type="presParOf" srcId="{56E67F71-C0E0-4BEC-B64A-DDFC1D0DF39E}" destId="{0EFF0CA5-36AC-43EB-87D8-63F9E765772D}" srcOrd="3" destOrd="0" presId="urn:microsoft.com/office/officeart/2008/layout/VerticalCurvedList"/>
    <dgm:cxn modelId="{97319770-CA6E-4390-9AFE-4756900C1A29}" type="presParOf" srcId="{A66CC56D-6AA1-4438-A815-2EDE171935CE}" destId="{CBBA1047-8A32-41B9-B13E-F05A40B3E243}" srcOrd="1" destOrd="0" presId="urn:microsoft.com/office/officeart/2008/layout/VerticalCurvedList"/>
    <dgm:cxn modelId="{01703726-0589-46AD-A74D-5F4B61253783}" type="presParOf" srcId="{A66CC56D-6AA1-4438-A815-2EDE171935CE}" destId="{D62B8670-D102-4760-80B9-8B66EA605A3D}" srcOrd="2" destOrd="0" presId="urn:microsoft.com/office/officeart/2008/layout/VerticalCurvedList"/>
    <dgm:cxn modelId="{09B1228E-1396-4976-89A9-2F449A86FE67}" type="presParOf" srcId="{D62B8670-D102-4760-80B9-8B66EA605A3D}" destId="{427DFC43-08AC-47AF-89A2-0D486485731B}" srcOrd="0" destOrd="0" presId="urn:microsoft.com/office/officeart/2008/layout/VerticalCurvedList"/>
    <dgm:cxn modelId="{CE0230DA-705D-4650-95B4-F5579790B0D8}" type="presParOf" srcId="{A66CC56D-6AA1-4438-A815-2EDE171935CE}" destId="{FDE22EAD-5A06-4089-A434-7C7E5A00ABF6}" srcOrd="3" destOrd="0" presId="urn:microsoft.com/office/officeart/2008/layout/VerticalCurvedList"/>
    <dgm:cxn modelId="{2B0B57CB-6C59-4387-9553-E13834341564}" type="presParOf" srcId="{A66CC56D-6AA1-4438-A815-2EDE171935CE}" destId="{2098C34F-36D5-4A6D-9C05-7A286E950950}" srcOrd="4" destOrd="0" presId="urn:microsoft.com/office/officeart/2008/layout/VerticalCurvedList"/>
    <dgm:cxn modelId="{B9AB541B-A4E0-4AFC-A1DC-A0BC112FB507}" type="presParOf" srcId="{2098C34F-36D5-4A6D-9C05-7A286E950950}" destId="{8488F7EB-7E64-4705-B5B1-76227D086C8E}" srcOrd="0" destOrd="0" presId="urn:microsoft.com/office/officeart/2008/layout/VerticalCurvedList"/>
    <dgm:cxn modelId="{8ED0F5DE-2662-48EA-A480-4BC189C36D88}" type="presParOf" srcId="{A66CC56D-6AA1-4438-A815-2EDE171935CE}" destId="{608CAA7A-2B84-401C-A7E1-44F553B32686}" srcOrd="5" destOrd="0" presId="urn:microsoft.com/office/officeart/2008/layout/VerticalCurvedList"/>
    <dgm:cxn modelId="{E944B1E9-3D0D-4485-AB15-EF318C299EE1}" type="presParOf" srcId="{A66CC56D-6AA1-4438-A815-2EDE171935CE}" destId="{4A933141-7C70-49D8-A44C-AEE187A06F42}" srcOrd="6" destOrd="0" presId="urn:microsoft.com/office/officeart/2008/layout/VerticalCurvedList"/>
    <dgm:cxn modelId="{98695F6F-6E5C-4B7A-8B15-4EDAC444A1E7}" type="presParOf" srcId="{4A933141-7C70-49D8-A44C-AEE187A06F42}" destId="{7DFE1BDB-FCE2-4232-A0BF-946F5C425F86}" srcOrd="0" destOrd="0" presId="urn:microsoft.com/office/officeart/2008/layout/VerticalCurvedList"/>
    <dgm:cxn modelId="{55F83B3C-FA94-48E3-BA77-3EEF0CAA4F83}" type="presParOf" srcId="{A66CC56D-6AA1-4438-A815-2EDE171935CE}" destId="{E90BDFCD-D885-4BD6-B9D3-481F785DCD96}" srcOrd="7" destOrd="0" presId="urn:microsoft.com/office/officeart/2008/layout/VerticalCurvedList"/>
    <dgm:cxn modelId="{1DABE6BF-ADC2-4446-A9DE-9BF845EED770}" type="presParOf" srcId="{A66CC56D-6AA1-4438-A815-2EDE171935CE}" destId="{8A817510-BF69-4193-BC03-D8190B786F5D}" srcOrd="8" destOrd="0" presId="urn:microsoft.com/office/officeart/2008/layout/VerticalCurvedList"/>
    <dgm:cxn modelId="{8420D104-99CE-4C1A-8E2E-DC7775C98970}" type="presParOf" srcId="{8A817510-BF69-4193-BC03-D8190B786F5D}" destId="{8A4752E4-8629-476A-AC54-CE1E968C30C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65EB53-E99A-4309-9076-4FBEEEBA1C83}"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9E09CFFB-1E84-489E-8566-54B0B1A46006}">
      <dgm:prSet phldrT="[Text]" custT="1"/>
      <dgm:spPr/>
      <dgm:t>
        <a:bodyPr/>
        <a:lstStyle/>
        <a:p>
          <a:r>
            <a:rPr lang="ro-RO" sz="2800" b="1" dirty="0">
              <a:latin typeface="Arial" panose="020B0604020202020204" pitchFamily="34" charset="0"/>
              <a:cs typeface="Arial" panose="020B0604020202020204" pitchFamily="34" charset="0"/>
            </a:rPr>
            <a:t>BNS, BNM, alți producători de statistici oficiale (instituții din cadrul SSN)</a:t>
          </a:r>
          <a:endParaRPr lang="en-US" sz="2800" b="1" dirty="0">
            <a:latin typeface="Arial" panose="020B0604020202020204" pitchFamily="34" charset="0"/>
            <a:cs typeface="Arial" panose="020B0604020202020204" pitchFamily="34" charset="0"/>
          </a:endParaRPr>
        </a:p>
      </dgm:t>
    </dgm:pt>
    <dgm:pt modelId="{3C827219-09F6-440B-A87E-1C6DFA62A49A}" type="parTrans" cxnId="{AB4D1970-3285-40A1-BBA3-C672ECA290AB}">
      <dgm:prSet/>
      <dgm:spPr/>
      <dgm:t>
        <a:bodyPr/>
        <a:lstStyle/>
        <a:p>
          <a:endParaRPr lang="en-US"/>
        </a:p>
      </dgm:t>
    </dgm:pt>
    <dgm:pt modelId="{B7496FAF-A60F-4E99-8583-AFDA291F1EC2}" type="sibTrans" cxnId="{AB4D1970-3285-40A1-BBA3-C672ECA290AB}">
      <dgm:prSet/>
      <dgm:spPr/>
      <dgm:t>
        <a:bodyPr/>
        <a:lstStyle/>
        <a:p>
          <a:endParaRPr lang="en-US"/>
        </a:p>
      </dgm:t>
    </dgm:pt>
    <dgm:pt modelId="{DBED8A97-F260-4555-B7F1-F999C2116F49}">
      <dgm:prSet phldrT="[Text]" custT="1"/>
      <dgm:spPr/>
      <dgm:t>
        <a:bodyPr/>
        <a:lstStyle/>
        <a:p>
          <a:r>
            <a:rPr lang="ro-RO" sz="2800" b="1" dirty="0">
              <a:latin typeface="Arial" panose="020B0604020202020204" pitchFamily="34" charset="0"/>
              <a:cs typeface="Arial" panose="020B0604020202020204" pitchFamily="34" charset="0"/>
            </a:rPr>
            <a:t>Furnizori de date administrative și private</a:t>
          </a:r>
          <a:endParaRPr lang="en-US" sz="2800" b="1" dirty="0">
            <a:latin typeface="Arial" panose="020B0604020202020204" pitchFamily="34" charset="0"/>
            <a:cs typeface="Arial" panose="020B0604020202020204" pitchFamily="34" charset="0"/>
          </a:endParaRPr>
        </a:p>
      </dgm:t>
    </dgm:pt>
    <dgm:pt modelId="{8057370D-751B-43FA-91AD-1EEB1F987DAD}" type="parTrans" cxnId="{D2768E16-5E9D-40FF-A529-3DB7C764087A}">
      <dgm:prSet/>
      <dgm:spPr/>
      <dgm:t>
        <a:bodyPr/>
        <a:lstStyle/>
        <a:p>
          <a:endParaRPr lang="en-US"/>
        </a:p>
      </dgm:t>
    </dgm:pt>
    <dgm:pt modelId="{2BDE7DDD-F10F-41E3-938C-9EB230720337}" type="sibTrans" cxnId="{D2768E16-5E9D-40FF-A529-3DB7C764087A}">
      <dgm:prSet/>
      <dgm:spPr/>
      <dgm:t>
        <a:bodyPr/>
        <a:lstStyle/>
        <a:p>
          <a:endParaRPr lang="en-US"/>
        </a:p>
      </dgm:t>
    </dgm:pt>
    <dgm:pt modelId="{01F89DEB-17C7-4E74-8619-08AC639D08D2}">
      <dgm:prSet phldrT="[Text]" custT="1"/>
      <dgm:spPr/>
      <dgm:t>
        <a:bodyPr/>
        <a:lstStyle/>
        <a:p>
          <a:r>
            <a:rPr lang="ro-RO" sz="2800" b="1" dirty="0">
              <a:latin typeface="Arial" panose="020B0604020202020204" pitchFamily="34" charset="0"/>
              <a:cs typeface="Arial" panose="020B0604020202020204" pitchFamily="34" charset="0"/>
            </a:rPr>
            <a:t>Alți parteneri: instituțiile academice/din sfera educației, partenerii de dezvoltare etc.</a:t>
          </a:r>
          <a:endParaRPr lang="en-US" sz="2800" b="1" dirty="0">
            <a:latin typeface="Arial" panose="020B0604020202020204" pitchFamily="34" charset="0"/>
            <a:cs typeface="Arial" panose="020B0604020202020204" pitchFamily="34" charset="0"/>
          </a:endParaRPr>
        </a:p>
      </dgm:t>
    </dgm:pt>
    <dgm:pt modelId="{97B1AE20-8D91-4EC2-B002-9B828585C03E}" type="parTrans" cxnId="{8626B49E-C7E3-4A1D-A48F-AED1B18109B7}">
      <dgm:prSet/>
      <dgm:spPr/>
      <dgm:t>
        <a:bodyPr/>
        <a:lstStyle/>
        <a:p>
          <a:endParaRPr lang="en-US"/>
        </a:p>
      </dgm:t>
    </dgm:pt>
    <dgm:pt modelId="{2121C966-4C57-481B-9439-0914CCB52AEA}" type="sibTrans" cxnId="{8626B49E-C7E3-4A1D-A48F-AED1B18109B7}">
      <dgm:prSet/>
      <dgm:spPr/>
      <dgm:t>
        <a:bodyPr/>
        <a:lstStyle/>
        <a:p>
          <a:endParaRPr lang="en-US"/>
        </a:p>
      </dgm:t>
    </dgm:pt>
    <dgm:pt modelId="{D8D5631D-ED58-430B-91A9-5DF0BA06411C}" type="pres">
      <dgm:prSet presAssocID="{8465EB53-E99A-4309-9076-4FBEEEBA1C83}" presName="linear" presStyleCnt="0">
        <dgm:presLayoutVars>
          <dgm:dir/>
          <dgm:animLvl val="lvl"/>
          <dgm:resizeHandles val="exact"/>
        </dgm:presLayoutVars>
      </dgm:prSet>
      <dgm:spPr/>
    </dgm:pt>
    <dgm:pt modelId="{F89F7C86-3978-4992-8C9E-ED0C26C5F4D8}" type="pres">
      <dgm:prSet presAssocID="{9E09CFFB-1E84-489E-8566-54B0B1A46006}" presName="parentLin" presStyleCnt="0"/>
      <dgm:spPr/>
    </dgm:pt>
    <dgm:pt modelId="{DB97B3E9-4A5B-46C5-8BE1-B3F148776B30}" type="pres">
      <dgm:prSet presAssocID="{9E09CFFB-1E84-489E-8566-54B0B1A46006}" presName="parentLeftMargin" presStyleLbl="node1" presStyleIdx="0" presStyleCnt="3"/>
      <dgm:spPr/>
    </dgm:pt>
    <dgm:pt modelId="{4350802F-92E5-4B96-B127-CF1E8F60F978}" type="pres">
      <dgm:prSet presAssocID="{9E09CFFB-1E84-489E-8566-54B0B1A46006}" presName="parentText" presStyleLbl="node1" presStyleIdx="0" presStyleCnt="3" custScaleY="58907">
        <dgm:presLayoutVars>
          <dgm:chMax val="0"/>
          <dgm:bulletEnabled val="1"/>
        </dgm:presLayoutVars>
      </dgm:prSet>
      <dgm:spPr/>
    </dgm:pt>
    <dgm:pt modelId="{5012B869-A0D0-4236-9D3B-FC393F51DB11}" type="pres">
      <dgm:prSet presAssocID="{9E09CFFB-1E84-489E-8566-54B0B1A46006}" presName="negativeSpace" presStyleCnt="0"/>
      <dgm:spPr/>
    </dgm:pt>
    <dgm:pt modelId="{B35FFC26-1BF4-4C36-B048-B094BBC6D17A}" type="pres">
      <dgm:prSet presAssocID="{9E09CFFB-1E84-489E-8566-54B0B1A46006}" presName="childText" presStyleLbl="conFgAcc1" presStyleIdx="0" presStyleCnt="3">
        <dgm:presLayoutVars>
          <dgm:bulletEnabled val="1"/>
        </dgm:presLayoutVars>
      </dgm:prSet>
      <dgm:spPr/>
    </dgm:pt>
    <dgm:pt modelId="{9B89D692-766E-4385-B92B-AEA8E0954E3D}" type="pres">
      <dgm:prSet presAssocID="{B7496FAF-A60F-4E99-8583-AFDA291F1EC2}" presName="spaceBetweenRectangles" presStyleCnt="0"/>
      <dgm:spPr/>
    </dgm:pt>
    <dgm:pt modelId="{6EBEF483-8C33-460C-A504-E07E94B9469E}" type="pres">
      <dgm:prSet presAssocID="{DBED8A97-F260-4555-B7F1-F999C2116F49}" presName="parentLin" presStyleCnt="0"/>
      <dgm:spPr/>
    </dgm:pt>
    <dgm:pt modelId="{570C6E5F-34DD-42BA-9348-ACA1D50CA194}" type="pres">
      <dgm:prSet presAssocID="{DBED8A97-F260-4555-B7F1-F999C2116F49}" presName="parentLeftMargin" presStyleLbl="node1" presStyleIdx="0" presStyleCnt="3"/>
      <dgm:spPr/>
    </dgm:pt>
    <dgm:pt modelId="{4B03991B-9916-4F7B-8E04-80B627D9BD73}" type="pres">
      <dgm:prSet presAssocID="{DBED8A97-F260-4555-B7F1-F999C2116F49}" presName="parentText" presStyleLbl="node1" presStyleIdx="1" presStyleCnt="3" custScaleY="75870">
        <dgm:presLayoutVars>
          <dgm:chMax val="0"/>
          <dgm:bulletEnabled val="1"/>
        </dgm:presLayoutVars>
      </dgm:prSet>
      <dgm:spPr/>
    </dgm:pt>
    <dgm:pt modelId="{5EEB9922-D17D-44C5-9914-7F4AA31F0633}" type="pres">
      <dgm:prSet presAssocID="{DBED8A97-F260-4555-B7F1-F999C2116F49}" presName="negativeSpace" presStyleCnt="0"/>
      <dgm:spPr/>
    </dgm:pt>
    <dgm:pt modelId="{D6B89403-879D-45F0-9B6E-65FC7596BBEA}" type="pres">
      <dgm:prSet presAssocID="{DBED8A97-F260-4555-B7F1-F999C2116F49}" presName="childText" presStyleLbl="conFgAcc1" presStyleIdx="1" presStyleCnt="3">
        <dgm:presLayoutVars>
          <dgm:bulletEnabled val="1"/>
        </dgm:presLayoutVars>
      </dgm:prSet>
      <dgm:spPr/>
    </dgm:pt>
    <dgm:pt modelId="{87C19D52-56F1-4EDD-B61D-9592D97C4A18}" type="pres">
      <dgm:prSet presAssocID="{2BDE7DDD-F10F-41E3-938C-9EB230720337}" presName="spaceBetweenRectangles" presStyleCnt="0"/>
      <dgm:spPr/>
    </dgm:pt>
    <dgm:pt modelId="{C3261A59-5E82-4478-AECB-A92D92550121}" type="pres">
      <dgm:prSet presAssocID="{01F89DEB-17C7-4E74-8619-08AC639D08D2}" presName="parentLin" presStyleCnt="0"/>
      <dgm:spPr/>
    </dgm:pt>
    <dgm:pt modelId="{436C4138-8C6D-4909-8BE5-08396EC8E726}" type="pres">
      <dgm:prSet presAssocID="{01F89DEB-17C7-4E74-8619-08AC639D08D2}" presName="parentLeftMargin" presStyleLbl="node1" presStyleIdx="1" presStyleCnt="3"/>
      <dgm:spPr/>
    </dgm:pt>
    <dgm:pt modelId="{7C802CE0-16FA-4347-B06A-6BCBC8E8A878}" type="pres">
      <dgm:prSet presAssocID="{01F89DEB-17C7-4E74-8619-08AC639D08D2}" presName="parentText" presStyleLbl="node1" presStyleIdx="2" presStyleCnt="3" custScaleX="104375" custScaleY="73398">
        <dgm:presLayoutVars>
          <dgm:chMax val="0"/>
          <dgm:bulletEnabled val="1"/>
        </dgm:presLayoutVars>
      </dgm:prSet>
      <dgm:spPr/>
    </dgm:pt>
    <dgm:pt modelId="{F0069CE7-3ACB-40A1-8D8B-EE394C278CB2}" type="pres">
      <dgm:prSet presAssocID="{01F89DEB-17C7-4E74-8619-08AC639D08D2}" presName="negativeSpace" presStyleCnt="0"/>
      <dgm:spPr/>
    </dgm:pt>
    <dgm:pt modelId="{A5399D4C-9F14-44A3-9FB3-4F367DC8EDF3}" type="pres">
      <dgm:prSet presAssocID="{01F89DEB-17C7-4E74-8619-08AC639D08D2}" presName="childText" presStyleLbl="conFgAcc1" presStyleIdx="2" presStyleCnt="3">
        <dgm:presLayoutVars>
          <dgm:bulletEnabled val="1"/>
        </dgm:presLayoutVars>
      </dgm:prSet>
      <dgm:spPr/>
    </dgm:pt>
  </dgm:ptLst>
  <dgm:cxnLst>
    <dgm:cxn modelId="{B7B64A0D-7E56-4824-8716-C3DDC231AE5F}" type="presOf" srcId="{8465EB53-E99A-4309-9076-4FBEEEBA1C83}" destId="{D8D5631D-ED58-430B-91A9-5DF0BA06411C}" srcOrd="0" destOrd="0" presId="urn:microsoft.com/office/officeart/2005/8/layout/list1"/>
    <dgm:cxn modelId="{D2768E16-5E9D-40FF-A529-3DB7C764087A}" srcId="{8465EB53-E99A-4309-9076-4FBEEEBA1C83}" destId="{DBED8A97-F260-4555-B7F1-F999C2116F49}" srcOrd="1" destOrd="0" parTransId="{8057370D-751B-43FA-91AD-1EEB1F987DAD}" sibTransId="{2BDE7DDD-F10F-41E3-938C-9EB230720337}"/>
    <dgm:cxn modelId="{A425CE6F-C90E-44E3-BE30-0E4ADDC9D4FA}" type="presOf" srcId="{9E09CFFB-1E84-489E-8566-54B0B1A46006}" destId="{DB97B3E9-4A5B-46C5-8BE1-B3F148776B30}" srcOrd="0" destOrd="0" presId="urn:microsoft.com/office/officeart/2005/8/layout/list1"/>
    <dgm:cxn modelId="{AB4D1970-3285-40A1-BBA3-C672ECA290AB}" srcId="{8465EB53-E99A-4309-9076-4FBEEEBA1C83}" destId="{9E09CFFB-1E84-489E-8566-54B0B1A46006}" srcOrd="0" destOrd="0" parTransId="{3C827219-09F6-440B-A87E-1C6DFA62A49A}" sibTransId="{B7496FAF-A60F-4E99-8583-AFDA291F1EC2}"/>
    <dgm:cxn modelId="{0D6E777A-08A8-40D9-930D-C314C8B47562}" type="presOf" srcId="{DBED8A97-F260-4555-B7F1-F999C2116F49}" destId="{570C6E5F-34DD-42BA-9348-ACA1D50CA194}" srcOrd="0" destOrd="0" presId="urn:microsoft.com/office/officeart/2005/8/layout/list1"/>
    <dgm:cxn modelId="{2A3CC37D-1E6B-4325-A9AE-3512E3ED04EA}" type="presOf" srcId="{01F89DEB-17C7-4E74-8619-08AC639D08D2}" destId="{7C802CE0-16FA-4347-B06A-6BCBC8E8A878}" srcOrd="1" destOrd="0" presId="urn:microsoft.com/office/officeart/2005/8/layout/list1"/>
    <dgm:cxn modelId="{8626B49E-C7E3-4A1D-A48F-AED1B18109B7}" srcId="{8465EB53-E99A-4309-9076-4FBEEEBA1C83}" destId="{01F89DEB-17C7-4E74-8619-08AC639D08D2}" srcOrd="2" destOrd="0" parTransId="{97B1AE20-8D91-4EC2-B002-9B828585C03E}" sibTransId="{2121C966-4C57-481B-9439-0914CCB52AEA}"/>
    <dgm:cxn modelId="{4562E0AA-33A0-424E-8D86-0AC20C000471}" type="presOf" srcId="{DBED8A97-F260-4555-B7F1-F999C2116F49}" destId="{4B03991B-9916-4F7B-8E04-80B627D9BD73}" srcOrd="1" destOrd="0" presId="urn:microsoft.com/office/officeart/2005/8/layout/list1"/>
    <dgm:cxn modelId="{56A580B2-F5D3-4EB3-9039-7F8F612CB67E}" type="presOf" srcId="{01F89DEB-17C7-4E74-8619-08AC639D08D2}" destId="{436C4138-8C6D-4909-8BE5-08396EC8E726}" srcOrd="0" destOrd="0" presId="urn:microsoft.com/office/officeart/2005/8/layout/list1"/>
    <dgm:cxn modelId="{1526FDC0-85D8-46CC-840D-826F04FCE989}" type="presOf" srcId="{9E09CFFB-1E84-489E-8566-54B0B1A46006}" destId="{4350802F-92E5-4B96-B127-CF1E8F60F978}" srcOrd="1" destOrd="0" presId="urn:microsoft.com/office/officeart/2005/8/layout/list1"/>
    <dgm:cxn modelId="{6A709E61-8690-450B-8FFA-79C580A4D590}" type="presParOf" srcId="{D8D5631D-ED58-430B-91A9-5DF0BA06411C}" destId="{F89F7C86-3978-4992-8C9E-ED0C26C5F4D8}" srcOrd="0" destOrd="0" presId="urn:microsoft.com/office/officeart/2005/8/layout/list1"/>
    <dgm:cxn modelId="{568BF53F-48BE-4F47-9CF9-ED2DFD7D4E3C}" type="presParOf" srcId="{F89F7C86-3978-4992-8C9E-ED0C26C5F4D8}" destId="{DB97B3E9-4A5B-46C5-8BE1-B3F148776B30}" srcOrd="0" destOrd="0" presId="urn:microsoft.com/office/officeart/2005/8/layout/list1"/>
    <dgm:cxn modelId="{B24E3FE0-9AF3-4DF1-8558-F8979154050D}" type="presParOf" srcId="{F89F7C86-3978-4992-8C9E-ED0C26C5F4D8}" destId="{4350802F-92E5-4B96-B127-CF1E8F60F978}" srcOrd="1" destOrd="0" presId="urn:microsoft.com/office/officeart/2005/8/layout/list1"/>
    <dgm:cxn modelId="{C8EE8990-FA30-4CB0-B83F-5DF653752E95}" type="presParOf" srcId="{D8D5631D-ED58-430B-91A9-5DF0BA06411C}" destId="{5012B869-A0D0-4236-9D3B-FC393F51DB11}" srcOrd="1" destOrd="0" presId="urn:microsoft.com/office/officeart/2005/8/layout/list1"/>
    <dgm:cxn modelId="{7A351B54-39D2-42C0-B427-4519F914038E}" type="presParOf" srcId="{D8D5631D-ED58-430B-91A9-5DF0BA06411C}" destId="{B35FFC26-1BF4-4C36-B048-B094BBC6D17A}" srcOrd="2" destOrd="0" presId="urn:microsoft.com/office/officeart/2005/8/layout/list1"/>
    <dgm:cxn modelId="{80216D48-6707-46DE-B325-8E1A2E663142}" type="presParOf" srcId="{D8D5631D-ED58-430B-91A9-5DF0BA06411C}" destId="{9B89D692-766E-4385-B92B-AEA8E0954E3D}" srcOrd="3" destOrd="0" presId="urn:microsoft.com/office/officeart/2005/8/layout/list1"/>
    <dgm:cxn modelId="{EBE4AA05-E273-438E-9C4B-DC44383496D3}" type="presParOf" srcId="{D8D5631D-ED58-430B-91A9-5DF0BA06411C}" destId="{6EBEF483-8C33-460C-A504-E07E94B9469E}" srcOrd="4" destOrd="0" presId="urn:microsoft.com/office/officeart/2005/8/layout/list1"/>
    <dgm:cxn modelId="{232B0DAC-1FFA-4CB1-A8B9-EE7DBFC0820F}" type="presParOf" srcId="{6EBEF483-8C33-460C-A504-E07E94B9469E}" destId="{570C6E5F-34DD-42BA-9348-ACA1D50CA194}" srcOrd="0" destOrd="0" presId="urn:microsoft.com/office/officeart/2005/8/layout/list1"/>
    <dgm:cxn modelId="{B493FE53-378E-469C-88A7-254AFA939228}" type="presParOf" srcId="{6EBEF483-8C33-460C-A504-E07E94B9469E}" destId="{4B03991B-9916-4F7B-8E04-80B627D9BD73}" srcOrd="1" destOrd="0" presId="urn:microsoft.com/office/officeart/2005/8/layout/list1"/>
    <dgm:cxn modelId="{4A6F69E2-6084-460B-889A-50FDABD9FA56}" type="presParOf" srcId="{D8D5631D-ED58-430B-91A9-5DF0BA06411C}" destId="{5EEB9922-D17D-44C5-9914-7F4AA31F0633}" srcOrd="5" destOrd="0" presId="urn:microsoft.com/office/officeart/2005/8/layout/list1"/>
    <dgm:cxn modelId="{D462ECD2-4DB5-4B89-8E01-61AC3E2C3C1D}" type="presParOf" srcId="{D8D5631D-ED58-430B-91A9-5DF0BA06411C}" destId="{D6B89403-879D-45F0-9B6E-65FC7596BBEA}" srcOrd="6" destOrd="0" presId="urn:microsoft.com/office/officeart/2005/8/layout/list1"/>
    <dgm:cxn modelId="{3C5AA44D-2BE0-4362-8139-6A8EC532E3FE}" type="presParOf" srcId="{D8D5631D-ED58-430B-91A9-5DF0BA06411C}" destId="{87C19D52-56F1-4EDD-B61D-9592D97C4A18}" srcOrd="7" destOrd="0" presId="urn:microsoft.com/office/officeart/2005/8/layout/list1"/>
    <dgm:cxn modelId="{6EA5EBDE-A9F3-4E77-ACFE-1C64A3102458}" type="presParOf" srcId="{D8D5631D-ED58-430B-91A9-5DF0BA06411C}" destId="{C3261A59-5E82-4478-AECB-A92D92550121}" srcOrd="8" destOrd="0" presId="urn:microsoft.com/office/officeart/2005/8/layout/list1"/>
    <dgm:cxn modelId="{080CD438-399C-43EA-A7BB-A65D9125DC7A}" type="presParOf" srcId="{C3261A59-5E82-4478-AECB-A92D92550121}" destId="{436C4138-8C6D-4909-8BE5-08396EC8E726}" srcOrd="0" destOrd="0" presId="urn:microsoft.com/office/officeart/2005/8/layout/list1"/>
    <dgm:cxn modelId="{239C32CA-3AE5-4C9C-B70C-46770CC91828}" type="presParOf" srcId="{C3261A59-5E82-4478-AECB-A92D92550121}" destId="{7C802CE0-16FA-4347-B06A-6BCBC8E8A878}" srcOrd="1" destOrd="0" presId="urn:microsoft.com/office/officeart/2005/8/layout/list1"/>
    <dgm:cxn modelId="{4D5608A1-95B5-421B-9304-FD882167F9B4}" type="presParOf" srcId="{D8D5631D-ED58-430B-91A9-5DF0BA06411C}" destId="{F0069CE7-3ACB-40A1-8D8B-EE394C278CB2}" srcOrd="9" destOrd="0" presId="urn:microsoft.com/office/officeart/2005/8/layout/list1"/>
    <dgm:cxn modelId="{F89252C5-12C2-4A85-BD3A-533899A52207}" type="presParOf" srcId="{D8D5631D-ED58-430B-91A9-5DF0BA06411C}" destId="{A5399D4C-9F14-44A3-9FB3-4F367DC8EDF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3BC58-DDB0-47F9-BAD6-AAE15DB174F3}">
      <dsp:nvSpPr>
        <dsp:cNvPr id="0" name=""/>
        <dsp:cNvSpPr/>
      </dsp:nvSpPr>
      <dsp:spPr>
        <a:xfrm>
          <a:off x="0" y="446745"/>
          <a:ext cx="10515600" cy="11221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20700"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latin typeface="Arial" panose="020B0604020202020204" pitchFamily="34" charset="0"/>
              <a:cs typeface="Arial" panose="020B0604020202020204" pitchFamily="34" charset="0"/>
            </a:rPr>
            <a:t>Prevede</a:t>
          </a:r>
          <a:r>
            <a:rPr lang="en-US" sz="1800" kern="1200" dirty="0">
              <a:latin typeface="Arial" panose="020B0604020202020204" pitchFamily="34" charset="0"/>
              <a:cs typeface="Arial" panose="020B0604020202020204" pitchFamily="34" charset="0"/>
            </a:rPr>
            <a:t> </a:t>
          </a:r>
          <a:r>
            <a:rPr lang="ro-RO" sz="1800" kern="1200" dirty="0">
              <a:latin typeface="Arial" panose="020B0604020202020204" pitchFamily="34" charset="0"/>
              <a:cs typeface="Arial" panose="020B0604020202020204" pitchFamily="34" charset="0"/>
            </a:rPr>
            <a:t>că programul multianual de lucrări statistice stabilește obiectivele și direcțiile principale de dezvoltare a statisticii oficiale</a:t>
          </a:r>
          <a:endParaRPr lang="en-US" sz="1800" kern="1200" dirty="0">
            <a:latin typeface="Arial" panose="020B0604020202020204" pitchFamily="34" charset="0"/>
            <a:cs typeface="Arial" panose="020B0604020202020204" pitchFamily="34" charset="0"/>
          </a:endParaRPr>
        </a:p>
      </dsp:txBody>
      <dsp:txXfrm>
        <a:off x="0" y="446745"/>
        <a:ext cx="10515600" cy="1122187"/>
      </dsp:txXfrm>
    </dsp:sp>
    <dsp:sp modelId="{4FF476DE-E643-41A5-A490-B712661A4C7E}">
      <dsp:nvSpPr>
        <dsp:cNvPr id="0" name=""/>
        <dsp:cNvSpPr/>
      </dsp:nvSpPr>
      <dsp:spPr>
        <a:xfrm>
          <a:off x="230218" y="10860"/>
          <a:ext cx="7360920" cy="804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Arial" panose="020B0604020202020204" pitchFamily="34" charset="0"/>
              <a:cs typeface="Arial" panose="020B0604020202020204" pitchFamily="34" charset="0"/>
            </a:rPr>
            <a:t>Legea nr. 93 din 26 mai 2017 cu privire la statistica oficială oficiale</a:t>
          </a:r>
          <a:endParaRPr lang="en-US" sz="2400" kern="1200" dirty="0">
            <a:latin typeface="Arial" panose="020B0604020202020204" pitchFamily="34" charset="0"/>
            <a:cs typeface="Arial" panose="020B0604020202020204" pitchFamily="34" charset="0"/>
          </a:endParaRPr>
        </a:p>
      </dsp:txBody>
      <dsp:txXfrm>
        <a:off x="269509" y="50151"/>
        <a:ext cx="7282338" cy="726302"/>
      </dsp:txXfrm>
    </dsp:sp>
    <dsp:sp modelId="{8D496D6D-B13D-46F5-9B4F-CBD31F08EBCA}">
      <dsp:nvSpPr>
        <dsp:cNvPr id="0" name=""/>
        <dsp:cNvSpPr/>
      </dsp:nvSpPr>
      <dsp:spPr>
        <a:xfrm>
          <a:off x="0" y="2408331"/>
          <a:ext cx="105156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FE5138-94C4-4B6E-9DCB-F3ED580E5893}">
      <dsp:nvSpPr>
        <dsp:cNvPr id="0" name=""/>
        <dsp:cNvSpPr/>
      </dsp:nvSpPr>
      <dsp:spPr>
        <a:xfrm>
          <a:off x="242799" y="3277939"/>
          <a:ext cx="8669323" cy="10733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ro-RO" sz="1800" u="none" kern="1200" dirty="0">
              <a:solidFill>
                <a:prstClr val="white"/>
              </a:solidFill>
              <a:latin typeface="Arial" panose="020B0604020202020204" pitchFamily="34" charset="0"/>
              <a:ea typeface="+mn-ea"/>
              <a:cs typeface="Arial" panose="020B0604020202020204" pitchFamily="34" charset="0"/>
            </a:rPr>
            <a:t>Strategia</a:t>
          </a:r>
          <a:r>
            <a:rPr lang="ro-RO" sz="2000" u="none" kern="1200" dirty="0">
              <a:solidFill>
                <a:prstClr val="white"/>
              </a:solidFill>
              <a:latin typeface="Calibri" panose="020F0502020204030204"/>
              <a:ea typeface="+mn-ea"/>
              <a:cs typeface="+mn-cs"/>
            </a:rPr>
            <a:t> de Dezvoltare a Sistemului Statistic Național pentru perioada 2023-2030 </a:t>
          </a:r>
          <a:r>
            <a:rPr lang="ro-RO" sz="2000" u="none" kern="1200" dirty="0"/>
            <a:t>aprobat</a:t>
          </a:r>
          <a:r>
            <a:rPr lang="ro-MD" sz="2000" u="none" kern="1200" dirty="0"/>
            <a:t>ă prin Hotărârea Guvernului nr.954/2022</a:t>
          </a:r>
          <a:endParaRPr lang="en-US" sz="2000" u="none" kern="1200" dirty="0">
            <a:latin typeface="Arial" panose="020B0604020202020204" pitchFamily="34" charset="0"/>
            <a:cs typeface="Arial" panose="020B0604020202020204" pitchFamily="34" charset="0"/>
          </a:endParaRPr>
        </a:p>
      </dsp:txBody>
      <dsp:txXfrm>
        <a:off x="295198" y="3330338"/>
        <a:ext cx="8564525" cy="968600"/>
      </dsp:txXfrm>
    </dsp:sp>
    <dsp:sp modelId="{901C8F02-2C1A-46A6-A999-666524889B88}">
      <dsp:nvSpPr>
        <dsp:cNvPr id="0" name=""/>
        <dsp:cNvSpPr/>
      </dsp:nvSpPr>
      <dsp:spPr>
        <a:xfrm>
          <a:off x="0" y="2809190"/>
          <a:ext cx="105156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46C249-729D-4303-A0B7-89C60934516F}">
      <dsp:nvSpPr>
        <dsp:cNvPr id="0" name=""/>
        <dsp:cNvSpPr/>
      </dsp:nvSpPr>
      <dsp:spPr>
        <a:xfrm>
          <a:off x="294894" y="1992487"/>
          <a:ext cx="7594113" cy="9061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ro-RO" sz="2000" kern="1200" dirty="0">
              <a:latin typeface="Arial" panose="020B0604020202020204" pitchFamily="34" charset="0"/>
              <a:cs typeface="Arial" panose="020B0604020202020204" pitchFamily="34" charset="0"/>
            </a:rPr>
            <a:t>Hotărârea Guvernului nr.386 din 17.06.2020 cu privire la planificarea, elaborarea, aprobarea, implementarea, monitorizarea și evaluarea documentelor de politici publice</a:t>
          </a:r>
          <a:endParaRPr lang="en-US" sz="2000" kern="1200" dirty="0">
            <a:latin typeface="Arial" panose="020B0604020202020204" pitchFamily="34" charset="0"/>
            <a:cs typeface="Arial" panose="020B0604020202020204" pitchFamily="34" charset="0"/>
          </a:endParaRPr>
        </a:p>
      </dsp:txBody>
      <dsp:txXfrm>
        <a:off x="339128" y="2036721"/>
        <a:ext cx="7505645" cy="817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B2B09-F5BC-4C8C-B0C8-544EAB739B86}">
      <dsp:nvSpPr>
        <dsp:cNvPr id="0" name=""/>
        <dsp:cNvSpPr/>
      </dsp:nvSpPr>
      <dsp:spPr>
        <a:xfrm>
          <a:off x="0" y="0"/>
          <a:ext cx="10661073" cy="1003543"/>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ro-RO" sz="2400" kern="1200" dirty="0">
              <a:solidFill>
                <a:schemeClr val="tx1"/>
              </a:solidFill>
              <a:latin typeface="Arial" panose="020B0604020202020204" pitchFamily="34" charset="0"/>
              <a:cs typeface="Arial" panose="020B0604020202020204" pitchFamily="34" charset="0"/>
            </a:rPr>
            <a:t>Definrea problemelor SSN și Analiza prin prisma principiilor din Codul de bune practici al statisticilor europene</a:t>
          </a:r>
          <a:endParaRPr lang="en-US" sz="2400" kern="1200" dirty="0">
            <a:solidFill>
              <a:schemeClr val="tx1"/>
            </a:solidFill>
            <a:latin typeface="Arial" panose="020B0604020202020204" pitchFamily="34" charset="0"/>
            <a:cs typeface="Arial" panose="020B0604020202020204" pitchFamily="34" charset="0"/>
          </a:endParaRPr>
        </a:p>
      </dsp:txBody>
      <dsp:txXfrm>
        <a:off x="48989" y="48989"/>
        <a:ext cx="10563095" cy="905565"/>
      </dsp:txXfrm>
    </dsp:sp>
    <dsp:sp modelId="{DF59ED75-ADAF-42D2-ACA2-7DC7DB594704}">
      <dsp:nvSpPr>
        <dsp:cNvPr id="0" name=""/>
        <dsp:cNvSpPr/>
      </dsp:nvSpPr>
      <dsp:spPr>
        <a:xfrm>
          <a:off x="0" y="1323072"/>
          <a:ext cx="10661073" cy="3512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489" tIns="25400" rIns="142240" bIns="25400" numCol="1" spcCol="1270" anchor="t" anchorCtr="0">
          <a:noAutofit/>
        </a:bodyPr>
        <a:lstStyle/>
        <a:p>
          <a:pPr marL="342900" lvl="1" indent="-285750" algn="l" defTabSz="889000">
            <a:lnSpc>
              <a:spcPct val="90000"/>
            </a:lnSpc>
            <a:spcBef>
              <a:spcPct val="0"/>
            </a:spcBef>
            <a:spcAft>
              <a:spcPct val="20000"/>
            </a:spcAft>
            <a:buClr>
              <a:srgbClr val="0070C0"/>
            </a:buClr>
            <a:buFont typeface="Wingdings" panose="05000000000000000000" pitchFamily="2" charset="2"/>
            <a:buChar char="Ø"/>
          </a:pPr>
          <a:r>
            <a:rPr lang="ro-RO" sz="2000" kern="1200" dirty="0">
              <a:solidFill>
                <a:schemeClr val="tx1"/>
              </a:solidFill>
              <a:latin typeface="Arial" panose="020B0604020202020204" pitchFamily="34" charset="0"/>
              <a:cs typeface="Arial" panose="020B0604020202020204" pitchFamily="34" charset="0"/>
            </a:rPr>
            <a:t>recunoașterea valorii datelor statistice ca resursă informațională indispensabilă actului de guvernare și ca bun public pentru dezvoltarea durabilă și echitabilă a societății</a:t>
          </a:r>
          <a:endParaRPr lang="en-US" sz="2000" kern="1200" dirty="0">
            <a:solidFill>
              <a:schemeClr val="tx1"/>
            </a:solidFill>
            <a:latin typeface="Arial" panose="020B0604020202020204" pitchFamily="34" charset="0"/>
            <a:cs typeface="Arial" panose="020B0604020202020204" pitchFamily="34" charset="0"/>
          </a:endParaRPr>
        </a:p>
        <a:p>
          <a:pPr marL="342900" lvl="1" indent="-285750" algn="l" defTabSz="889000">
            <a:lnSpc>
              <a:spcPct val="90000"/>
            </a:lnSpc>
            <a:spcBef>
              <a:spcPct val="0"/>
            </a:spcBef>
            <a:spcAft>
              <a:spcPct val="20000"/>
            </a:spcAft>
            <a:buClr>
              <a:srgbClr val="0070C0"/>
            </a:buClr>
            <a:buFont typeface="Wingdings" panose="05000000000000000000" pitchFamily="2" charset="2"/>
            <a:buChar char="Ø"/>
          </a:pPr>
          <a:r>
            <a:rPr lang="ro-RO" sz="2000" u="none" kern="1200" dirty="0">
              <a:solidFill>
                <a:schemeClr val="tx1"/>
              </a:solidFill>
              <a:latin typeface="Arial" panose="020B0604020202020204" pitchFamily="34" charset="0"/>
              <a:cs typeface="Arial" panose="020B0604020202020204" pitchFamily="34" charset="0"/>
            </a:rPr>
            <a:t>independență instituțională, profesională și metodologică incompletă</a:t>
          </a:r>
          <a:endParaRPr lang="en-US" sz="2000" kern="1200" dirty="0">
            <a:solidFill>
              <a:schemeClr val="tx1"/>
            </a:solidFill>
            <a:latin typeface="Arial" panose="020B0604020202020204" pitchFamily="34" charset="0"/>
            <a:cs typeface="Arial" panose="020B0604020202020204" pitchFamily="34" charset="0"/>
          </a:endParaRPr>
        </a:p>
        <a:p>
          <a:pPr marL="342900" marR="0" lvl="0" indent="-285750" algn="l" defTabSz="914400" eaLnBrk="1" fontAlgn="auto" latinLnBrk="0" hangingPunct="1">
            <a:lnSpc>
              <a:spcPct val="100000"/>
            </a:lnSpc>
            <a:spcBef>
              <a:spcPct val="0"/>
            </a:spcBef>
            <a:spcAft>
              <a:spcPts val="0"/>
            </a:spcAft>
            <a:buClr>
              <a:srgbClr val="0070C0"/>
            </a:buClr>
            <a:buSzTx/>
            <a:buFont typeface="Wingdings" panose="05000000000000000000" pitchFamily="2" charset="2"/>
            <a:buChar char="Ø"/>
            <a:tabLst/>
            <a:defRPr/>
          </a:pPr>
          <a:r>
            <a:rPr lang="ro-RO" sz="2000" kern="1200" dirty="0">
              <a:solidFill>
                <a:schemeClr val="tx1"/>
              </a:solidFill>
              <a:latin typeface="Arial" panose="020B0604020202020204" pitchFamily="34" charset="0"/>
              <a:cs typeface="Arial" panose="020B0604020202020204" pitchFamily="34" charset="0"/>
            </a:rPr>
            <a:t>nivelul de dezvoltare instituțională și de independență profesională suficient  pentru asigurarea dezvoltării durabile a SSN</a:t>
          </a:r>
          <a:endParaRPr lang="en-US" sz="2000" kern="1200" dirty="0">
            <a:solidFill>
              <a:schemeClr val="tx1"/>
            </a:solidFill>
            <a:latin typeface="Arial" panose="020B0604020202020204" pitchFamily="34" charset="0"/>
            <a:cs typeface="Arial" panose="020B0604020202020204" pitchFamily="34" charset="0"/>
          </a:endParaRPr>
        </a:p>
        <a:p>
          <a:pPr marL="342900" lvl="1" indent="-285750" algn="l" defTabSz="889000">
            <a:lnSpc>
              <a:spcPct val="90000"/>
            </a:lnSpc>
            <a:spcBef>
              <a:spcPct val="0"/>
            </a:spcBef>
            <a:spcAft>
              <a:spcPct val="20000"/>
            </a:spcAft>
            <a:buClr>
              <a:srgbClr val="0070C0"/>
            </a:buClr>
            <a:buFont typeface="Wingdings" panose="05000000000000000000" pitchFamily="2" charset="2"/>
            <a:buChar char="Ø"/>
          </a:pPr>
          <a:r>
            <a:rPr lang="ro-RO" sz="2000" u="none" kern="1200" dirty="0">
              <a:solidFill>
                <a:schemeClr val="tx1"/>
              </a:solidFill>
              <a:latin typeface="Arial" panose="020B0604020202020204" pitchFamily="34" charset="0"/>
              <a:cs typeface="Arial" panose="020B0604020202020204" pitchFamily="34" charset="0"/>
            </a:rPr>
            <a:t>alocările de resurse financiare și umane insuficiente pentru funcționarea unui SSN durabil și eficient</a:t>
          </a:r>
          <a:endParaRPr lang="en-US" sz="2000" u="none" kern="1200" dirty="0">
            <a:solidFill>
              <a:schemeClr val="tx1"/>
            </a:solidFill>
            <a:latin typeface="Arial" panose="020B0604020202020204" pitchFamily="34" charset="0"/>
            <a:cs typeface="Arial" panose="020B0604020202020204" pitchFamily="34" charset="0"/>
          </a:endParaRPr>
        </a:p>
        <a:p>
          <a:pPr marL="342900" lvl="1" indent="-285750" algn="l" defTabSz="889000">
            <a:lnSpc>
              <a:spcPct val="90000"/>
            </a:lnSpc>
            <a:spcBef>
              <a:spcPct val="0"/>
            </a:spcBef>
            <a:spcAft>
              <a:spcPct val="20000"/>
            </a:spcAft>
            <a:buClr>
              <a:srgbClr val="0070C0"/>
            </a:buClr>
            <a:buFont typeface="Wingdings" panose="05000000000000000000" pitchFamily="2" charset="2"/>
            <a:buChar char="Ø"/>
          </a:pPr>
          <a:r>
            <a:rPr lang="ro-RO" sz="2000" u="none" kern="1200" dirty="0">
              <a:solidFill>
                <a:schemeClr val="tx1"/>
              </a:solidFill>
              <a:latin typeface="Arial" panose="020B0604020202020204" pitchFamily="34" charset="0"/>
              <a:cs typeface="Arial" panose="020B0604020202020204" pitchFamily="34" charset="0"/>
            </a:rPr>
            <a:t>oportunități și resurse limitate pentru atragerea și menținerea personalului statistic calificat, în special în cadrul BNS, în calitate de autoritate centrală în domeniul statisticii, pentru a răspunde cererii de date în creștere, cerințelor metodologice internaționale și necesităților </a:t>
          </a:r>
          <a:r>
            <a:rPr lang="ro-RO" sz="2000" u="none" kern="1200" dirty="0">
              <a:latin typeface="Arial" panose="020B0604020202020204" pitchFamily="34" charset="0"/>
              <a:cs typeface="Arial" panose="020B0604020202020204" pitchFamily="34" charset="0"/>
            </a:rPr>
            <a:t>de suport ale altor producători de date statistice</a:t>
          </a:r>
          <a:endParaRPr lang="en-US" sz="1800" kern="1200" dirty="0">
            <a:latin typeface="Arial" panose="020B0604020202020204" pitchFamily="34" charset="0"/>
            <a:cs typeface="Arial" panose="020B0604020202020204" pitchFamily="34" charset="0"/>
          </a:endParaRPr>
        </a:p>
        <a:p>
          <a:pPr marL="171450" lvl="1" indent="0" algn="l" defTabSz="800100">
            <a:lnSpc>
              <a:spcPct val="90000"/>
            </a:lnSpc>
            <a:spcBef>
              <a:spcPct val="0"/>
            </a:spcBef>
            <a:spcAft>
              <a:spcPct val="20000"/>
            </a:spcAft>
            <a:buClr>
              <a:srgbClr val="0070C0"/>
            </a:buClr>
            <a:buFont typeface="Wingdings" panose="05000000000000000000" pitchFamily="2" charset="2"/>
            <a:buChar char="Ø"/>
          </a:pPr>
          <a:endParaRPr lang="en-US" sz="1800" kern="1200" dirty="0">
            <a:latin typeface="Arial" panose="020B0604020202020204" pitchFamily="34" charset="0"/>
            <a:cs typeface="Arial" panose="020B0604020202020204" pitchFamily="34" charset="0"/>
          </a:endParaRPr>
        </a:p>
      </dsp:txBody>
      <dsp:txXfrm>
        <a:off x="0" y="1323072"/>
        <a:ext cx="10661073" cy="3512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B2B09-F5BC-4C8C-B0C8-544EAB739B86}">
      <dsp:nvSpPr>
        <dsp:cNvPr id="0" name=""/>
        <dsp:cNvSpPr/>
      </dsp:nvSpPr>
      <dsp:spPr>
        <a:xfrm>
          <a:off x="0" y="0"/>
          <a:ext cx="10677525" cy="1610736"/>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ro-RO" sz="2400" b="1" kern="1200" dirty="0">
              <a:solidFill>
                <a:schemeClr val="bg1"/>
              </a:solidFill>
              <a:latin typeface="Arial" panose="020B0604020202020204" pitchFamily="34" charset="0"/>
              <a:cs typeface="Arial" panose="020B0604020202020204" pitchFamily="34" charset="0"/>
            </a:rPr>
            <a:t>Definirea problemelor SSN și Analiza prin prisma principiilor din Codul de bune practici al statisticilor europene</a:t>
          </a:r>
          <a:endParaRPr lang="en-US" sz="2400" b="1" kern="1200" dirty="0">
            <a:solidFill>
              <a:schemeClr val="bg1"/>
            </a:solidFill>
            <a:latin typeface="Arial" panose="020B0604020202020204" pitchFamily="34" charset="0"/>
            <a:cs typeface="Arial" panose="020B0604020202020204" pitchFamily="34" charset="0"/>
          </a:endParaRPr>
        </a:p>
      </dsp:txBody>
      <dsp:txXfrm>
        <a:off x="78630" y="78630"/>
        <a:ext cx="10520265" cy="1453476"/>
      </dsp:txXfrm>
    </dsp:sp>
    <dsp:sp modelId="{DF59ED75-ADAF-42D2-ACA2-7DC7DB594704}">
      <dsp:nvSpPr>
        <dsp:cNvPr id="0" name=""/>
        <dsp:cNvSpPr/>
      </dsp:nvSpPr>
      <dsp:spPr>
        <a:xfrm>
          <a:off x="0" y="1576595"/>
          <a:ext cx="10677525" cy="35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011" tIns="22860" rIns="128016" bIns="22860" numCol="1" spcCol="1270" anchor="t" anchorCtr="0">
          <a:noAutofit/>
        </a:bodyPr>
        <a:lstStyle/>
        <a:p>
          <a:pPr marL="171450" lvl="1" indent="-171450" algn="l" defTabSz="800100">
            <a:lnSpc>
              <a:spcPct val="90000"/>
            </a:lnSpc>
            <a:spcBef>
              <a:spcPct val="0"/>
            </a:spcBef>
            <a:spcAft>
              <a:spcPct val="20000"/>
            </a:spcAft>
            <a:buClr>
              <a:srgbClr val="0070C0"/>
            </a:buClr>
            <a:buFont typeface="Wingdings" panose="05000000000000000000" pitchFamily="2" charset="2"/>
            <a:buChar char="Ø"/>
          </a:pPr>
          <a:endParaRPr lang="en-US" sz="1800" kern="1200" dirty="0">
            <a:latin typeface="Arial" panose="020B0604020202020204" pitchFamily="34" charset="0"/>
            <a:cs typeface="Arial" panose="020B0604020202020204" pitchFamily="34" charset="0"/>
          </a:endParaRPr>
        </a:p>
        <a:p>
          <a:pPr marL="228600" lvl="1" indent="-228600" algn="l" defTabSz="977900">
            <a:lnSpc>
              <a:spcPct val="100000"/>
            </a:lnSpc>
            <a:spcBef>
              <a:spcPct val="0"/>
            </a:spcBef>
            <a:spcAft>
              <a:spcPts val="1000"/>
            </a:spcAft>
            <a:buClr>
              <a:srgbClr val="0070C0"/>
            </a:buClr>
            <a:buFont typeface="Wingdings" panose="05000000000000000000" pitchFamily="2" charset="2"/>
            <a:buChar char="Ø"/>
          </a:pPr>
          <a:r>
            <a:rPr lang="ro-RO" sz="2200" kern="1200" noProof="0" dirty="0">
              <a:latin typeface="Arial" panose="020B0604020202020204" pitchFamily="34" charset="0"/>
              <a:cs typeface="Arial" panose="020B0604020202020204" pitchFamily="34" charset="0"/>
            </a:rPr>
            <a:t>lipsa</a:t>
          </a:r>
          <a:r>
            <a:rPr lang="ro-RO" sz="2200" kern="1200" dirty="0">
              <a:latin typeface="Arial" panose="020B0604020202020204" pitchFamily="34" charset="0"/>
              <a:cs typeface="Arial" panose="020B0604020202020204" pitchFamily="34" charset="0"/>
            </a:rPr>
            <a:t> unui sistem eficient și durabil de formare inițială și instruire continuă în statistică, pentru dezvoltare profesională și abilitare cu capacități de inovare și know-how</a:t>
          </a:r>
          <a:endParaRPr lang="en-US" sz="2200" kern="1200" dirty="0">
            <a:latin typeface="Arial" panose="020B0604020202020204" pitchFamily="34" charset="0"/>
            <a:cs typeface="Arial" panose="020B0604020202020204" pitchFamily="34" charset="0"/>
          </a:endParaRPr>
        </a:p>
        <a:p>
          <a:pPr marL="228600" lvl="1" indent="-228600" algn="l" defTabSz="977900">
            <a:lnSpc>
              <a:spcPct val="100000"/>
            </a:lnSpc>
            <a:spcBef>
              <a:spcPct val="0"/>
            </a:spcBef>
            <a:spcAft>
              <a:spcPts val="1000"/>
            </a:spcAft>
            <a:buClr>
              <a:srgbClr val="0070C0"/>
            </a:buClr>
            <a:buFont typeface="Wingdings" panose="05000000000000000000" pitchFamily="2" charset="2"/>
            <a:buChar char="Ø"/>
          </a:pPr>
          <a:r>
            <a:rPr lang="ro-RO" sz="2200" kern="1200" dirty="0">
              <a:latin typeface="Arial" panose="020B0604020202020204" pitchFamily="34" charset="0"/>
              <a:cs typeface="Arial" panose="020B0604020202020204" pitchFamily="34" charset="0"/>
            </a:rPr>
            <a:t>utilizarea limitată și sporadică a sistemelor, tehnologiilor, soluțiilor TIC și a surselor noi de date în contextul revoluției datelor </a:t>
          </a:r>
          <a:endParaRPr lang="en-US" sz="2200" kern="1200" dirty="0">
            <a:latin typeface="Arial" panose="020B0604020202020204" pitchFamily="34" charset="0"/>
            <a:cs typeface="Arial" panose="020B0604020202020204" pitchFamily="34" charset="0"/>
          </a:endParaRPr>
        </a:p>
        <a:p>
          <a:pPr marL="228600" lvl="1" indent="-228600" algn="l" defTabSz="977900">
            <a:lnSpc>
              <a:spcPct val="100000"/>
            </a:lnSpc>
            <a:spcBef>
              <a:spcPct val="0"/>
            </a:spcBef>
            <a:spcAft>
              <a:spcPts val="1000"/>
            </a:spcAft>
            <a:buClr>
              <a:srgbClr val="0070C0"/>
            </a:buClr>
            <a:buFont typeface="Wingdings" panose="05000000000000000000" pitchFamily="2" charset="2"/>
            <a:buChar char="Ø"/>
          </a:pPr>
          <a:r>
            <a:rPr lang="ro-RO" sz="2200" kern="1200" dirty="0">
              <a:latin typeface="Arial" panose="020B0604020202020204" pitchFamily="34" charset="0"/>
              <a:cs typeface="Arial" panose="020B0604020202020204" pitchFamily="34" charset="0"/>
            </a:rPr>
            <a:t>asigurarea implementării standardelor de calitate și a metodologiilor internaționale în procesele și la elaborarea produselor statistice la nivelul fiecărui producător de statistici oficiale și la nivelul SSN în ansamblu</a:t>
          </a:r>
          <a:endParaRPr lang="en-US" sz="2200" kern="1200" dirty="0">
            <a:latin typeface="Arial" panose="020B0604020202020204" pitchFamily="34" charset="0"/>
            <a:cs typeface="Arial" panose="020B0604020202020204" pitchFamily="34" charset="0"/>
          </a:endParaRPr>
        </a:p>
        <a:p>
          <a:pPr marL="228600" lvl="1" indent="-228600" algn="l" defTabSz="977900">
            <a:lnSpc>
              <a:spcPct val="100000"/>
            </a:lnSpc>
            <a:spcBef>
              <a:spcPct val="0"/>
            </a:spcBef>
            <a:spcAft>
              <a:spcPts val="1000"/>
            </a:spcAft>
            <a:buClr>
              <a:srgbClr val="0070C0"/>
            </a:buClr>
            <a:buFont typeface="Wingdings" panose="05000000000000000000" pitchFamily="2" charset="2"/>
            <a:buChar char="Ø"/>
          </a:pPr>
          <a:r>
            <a:rPr lang="ro-RO" sz="2200" kern="1200" dirty="0">
              <a:latin typeface="Arial" panose="020B0604020202020204" pitchFamily="34" charset="0"/>
              <a:cs typeface="Arial" panose="020B0604020202020204" pitchFamily="34" charset="0"/>
            </a:rPr>
            <a:t>sporirea culturii statistice în instituțiile de stat și în societate în ansamblu</a:t>
          </a:r>
          <a:endParaRPr lang="en-US" sz="2200" kern="1200" dirty="0">
            <a:latin typeface="Arial" panose="020B0604020202020204" pitchFamily="34" charset="0"/>
            <a:cs typeface="Arial" panose="020B0604020202020204" pitchFamily="34" charset="0"/>
          </a:endParaRPr>
        </a:p>
      </dsp:txBody>
      <dsp:txXfrm>
        <a:off x="0" y="1576595"/>
        <a:ext cx="10677525" cy="3551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6965F-2225-452A-B61A-305C9F4BD147}">
      <dsp:nvSpPr>
        <dsp:cNvPr id="0" name=""/>
        <dsp:cNvSpPr/>
      </dsp:nvSpPr>
      <dsp:spPr>
        <a:xfrm>
          <a:off x="-6192836" y="-947422"/>
          <a:ext cx="7371720" cy="7371720"/>
        </a:xfrm>
        <a:prstGeom prst="blockArc">
          <a:avLst>
            <a:gd name="adj1" fmla="val 18900000"/>
            <a:gd name="adj2" fmla="val 2700000"/>
            <a:gd name="adj3" fmla="val 293"/>
          </a:avLst>
        </a:pr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BBA1047-8A32-41B9-B13E-F05A40B3E243}">
      <dsp:nvSpPr>
        <dsp:cNvPr id="0" name=""/>
        <dsp:cNvSpPr/>
      </dsp:nvSpPr>
      <dsp:spPr>
        <a:xfrm>
          <a:off x="694455" y="268608"/>
          <a:ext cx="9821132" cy="842562"/>
        </a:xfrm>
        <a:prstGeom prst="rect">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784" tIns="45720" rIns="45720" bIns="45720" numCol="1" spcCol="1270" anchor="ctr" anchorCtr="0">
          <a:noAutofit/>
        </a:bodyPr>
        <a:lstStyle/>
        <a:p>
          <a:pPr marL="0" lvl="0" indent="0" algn="l" defTabSz="800100">
            <a:lnSpc>
              <a:spcPct val="90000"/>
            </a:lnSpc>
            <a:spcBef>
              <a:spcPct val="0"/>
            </a:spcBef>
            <a:spcAft>
              <a:spcPct val="35000"/>
            </a:spcAft>
            <a:buNone/>
          </a:pPr>
          <a:r>
            <a:rPr lang="ro-RO" sz="1800" kern="1200" dirty="0"/>
            <a:t>Capacitatea instituțională a membrilor SSN consolidată pentru a produce date statistice relevante, accesibile și interoperabile, guvernate de standarde și condusă de inovație.</a:t>
          </a:r>
          <a:endParaRPr lang="en-US" sz="1800" kern="1200" dirty="0">
            <a:solidFill>
              <a:schemeClr val="tx1"/>
            </a:solidFill>
            <a:latin typeface="Arial" panose="020B0604020202020204" pitchFamily="34" charset="0"/>
            <a:cs typeface="Arial" panose="020B0604020202020204" pitchFamily="34" charset="0"/>
          </a:endParaRPr>
        </a:p>
      </dsp:txBody>
      <dsp:txXfrm>
        <a:off x="694455" y="268608"/>
        <a:ext cx="9821132" cy="842562"/>
      </dsp:txXfrm>
    </dsp:sp>
    <dsp:sp modelId="{427DFC43-08AC-47AF-89A2-0D486485731B}">
      <dsp:nvSpPr>
        <dsp:cNvPr id="0" name=""/>
        <dsp:cNvSpPr/>
      </dsp:nvSpPr>
      <dsp:spPr>
        <a:xfrm>
          <a:off x="99601" y="157024"/>
          <a:ext cx="1053203" cy="1053203"/>
        </a:xfrm>
        <a:prstGeom prst="ellipse">
          <a:avLst/>
        </a:prstGeom>
        <a:solidFill>
          <a:schemeClr val="lt1">
            <a:hueOff val="0"/>
            <a:satOff val="0"/>
            <a:lumOff val="0"/>
            <a:alphaOff val="0"/>
          </a:schemeClr>
        </a:solidFill>
        <a:ln w="6350" cap="flat" cmpd="sng" algn="ctr">
          <a:solidFill>
            <a:schemeClr val="accent1">
              <a:alpha val="90000"/>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DE22EAD-5A06-4089-A434-7C7E5A00ABF6}">
      <dsp:nvSpPr>
        <dsp:cNvPr id="0" name=""/>
        <dsp:cNvSpPr/>
      </dsp:nvSpPr>
      <dsp:spPr>
        <a:xfrm>
          <a:off x="1109271" y="1211516"/>
          <a:ext cx="9338071" cy="1309502"/>
        </a:xfrm>
        <a:prstGeom prst="rect">
          <a:avLst/>
        </a:prstGeom>
        <a:gradFill rotWithShape="0">
          <a:gsLst>
            <a:gs pos="0">
              <a:schemeClr val="accent1">
                <a:alpha val="90000"/>
                <a:hueOff val="0"/>
                <a:satOff val="0"/>
                <a:lumOff val="0"/>
                <a:alphaOff val="-13333"/>
                <a:satMod val="103000"/>
                <a:lumMod val="102000"/>
                <a:tint val="94000"/>
              </a:schemeClr>
            </a:gs>
            <a:gs pos="50000">
              <a:schemeClr val="accent1">
                <a:alpha val="90000"/>
                <a:hueOff val="0"/>
                <a:satOff val="0"/>
                <a:lumOff val="0"/>
                <a:alphaOff val="-13333"/>
                <a:satMod val="110000"/>
                <a:lumMod val="100000"/>
                <a:shade val="100000"/>
              </a:schemeClr>
            </a:gs>
            <a:gs pos="100000">
              <a:schemeClr val="accent1">
                <a:alpha val="90000"/>
                <a:hueOff val="0"/>
                <a:satOff val="0"/>
                <a:lumOff val="0"/>
                <a:alphaOff val="-13333"/>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784" tIns="45720" rIns="45720" bIns="45720" numCol="1" spcCol="1270" anchor="ctr" anchorCtr="0">
          <a:noAutofit/>
        </a:bodyPr>
        <a:lstStyle/>
        <a:p>
          <a:pPr marL="0" lvl="0" indent="0" algn="l" defTabSz="800100">
            <a:lnSpc>
              <a:spcPct val="90000"/>
            </a:lnSpc>
            <a:spcBef>
              <a:spcPct val="0"/>
            </a:spcBef>
            <a:spcAft>
              <a:spcPct val="35000"/>
            </a:spcAft>
            <a:buNone/>
          </a:pPr>
          <a:r>
            <a:rPr lang="ro-RO" sz="1800" kern="1200" dirty="0"/>
            <a:t>SSN fortificat prin sisteme de bună guvernare, cadrul legal și de reglementare comun, practici de confidențialitate și protecție a datelor pentru a asigura transparența și accesibilitatea datelor de interes public și pentru a crește încrederea publicului în date și utilizarea acestora. </a:t>
          </a:r>
          <a:endParaRPr lang="en-US" sz="1800" kern="1200" dirty="0">
            <a:solidFill>
              <a:schemeClr val="tx1"/>
            </a:solidFill>
            <a:latin typeface="Arial" panose="020B0604020202020204" pitchFamily="34" charset="0"/>
            <a:cs typeface="Arial" panose="020B0604020202020204" pitchFamily="34" charset="0"/>
          </a:endParaRPr>
        </a:p>
      </dsp:txBody>
      <dsp:txXfrm>
        <a:off x="1109271" y="1211516"/>
        <a:ext cx="9338071" cy="1309502"/>
      </dsp:txXfrm>
    </dsp:sp>
    <dsp:sp modelId="{8488F7EB-7E64-4705-B5B1-76227D086C8E}">
      <dsp:nvSpPr>
        <dsp:cNvPr id="0" name=""/>
        <dsp:cNvSpPr/>
      </dsp:nvSpPr>
      <dsp:spPr>
        <a:xfrm>
          <a:off x="573425" y="1359801"/>
          <a:ext cx="1053203" cy="1053203"/>
        </a:xfrm>
        <a:prstGeom prst="ellipse">
          <a:avLst/>
        </a:prstGeom>
        <a:solidFill>
          <a:schemeClr val="lt1">
            <a:hueOff val="0"/>
            <a:satOff val="0"/>
            <a:lumOff val="0"/>
            <a:alphaOff val="0"/>
          </a:schemeClr>
        </a:solidFill>
        <a:ln w="6350" cap="flat" cmpd="sng" algn="ctr">
          <a:solidFill>
            <a:schemeClr val="accent1">
              <a:alpha val="90000"/>
              <a:hueOff val="0"/>
              <a:satOff val="0"/>
              <a:lumOff val="0"/>
              <a:alphaOff val="-13333"/>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08CAA7A-2B84-401C-A7E1-44F553B32686}">
      <dsp:nvSpPr>
        <dsp:cNvPr id="0" name=""/>
        <dsp:cNvSpPr/>
      </dsp:nvSpPr>
      <dsp:spPr>
        <a:xfrm>
          <a:off x="1090782" y="2612284"/>
          <a:ext cx="9338071" cy="1313175"/>
        </a:xfrm>
        <a:prstGeom prst="rect">
          <a:avLst/>
        </a:prstGeom>
        <a:gradFill rotWithShape="0">
          <a:gsLst>
            <a:gs pos="0">
              <a:schemeClr val="accent1">
                <a:alpha val="90000"/>
                <a:hueOff val="0"/>
                <a:satOff val="0"/>
                <a:lumOff val="0"/>
                <a:alphaOff val="-26667"/>
                <a:satMod val="103000"/>
                <a:lumMod val="102000"/>
                <a:tint val="94000"/>
              </a:schemeClr>
            </a:gs>
            <a:gs pos="50000">
              <a:schemeClr val="accent1">
                <a:alpha val="90000"/>
                <a:hueOff val="0"/>
                <a:satOff val="0"/>
                <a:lumOff val="0"/>
                <a:alphaOff val="-26667"/>
                <a:satMod val="110000"/>
                <a:lumMod val="100000"/>
                <a:shade val="100000"/>
              </a:schemeClr>
            </a:gs>
            <a:gs pos="100000">
              <a:schemeClr val="accent1">
                <a:alpha val="90000"/>
                <a:hueOff val="0"/>
                <a:satOff val="0"/>
                <a:lumOff val="0"/>
                <a:alphaOff val="-26667"/>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784"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800" kern="1200" dirty="0"/>
            <a:t>Date de înaltă calitate, inclusiv seturi noi de date  (oportune, relevante, fiabile, accesibile, dezagregate, coerente, comparabile la nivel internațional și armonizate la cerințele UE), produse pentru a informa societatea și pentru a susține luarea deciziilor eficiente și implementarea politicilor publice, bazate pe dovezi, care să conducă la o dezvoltare durabilă și o societate incluzivă.</a:t>
          </a:r>
          <a:endParaRPr lang="en-US" sz="2000" kern="1200" dirty="0">
            <a:solidFill>
              <a:schemeClr val="tx1"/>
            </a:solidFill>
            <a:latin typeface="Arial" panose="020B0604020202020204" pitchFamily="34" charset="0"/>
            <a:cs typeface="Arial" panose="020B0604020202020204" pitchFamily="34" charset="0"/>
          </a:endParaRPr>
        </a:p>
      </dsp:txBody>
      <dsp:txXfrm>
        <a:off x="1090782" y="2612284"/>
        <a:ext cx="9338071" cy="1313175"/>
      </dsp:txXfrm>
    </dsp:sp>
    <dsp:sp modelId="{7DFE1BDB-FCE2-4232-A0BF-946F5C425F86}">
      <dsp:nvSpPr>
        <dsp:cNvPr id="0" name=""/>
        <dsp:cNvSpPr/>
      </dsp:nvSpPr>
      <dsp:spPr>
        <a:xfrm>
          <a:off x="591898" y="2723791"/>
          <a:ext cx="1053203" cy="1053203"/>
        </a:xfrm>
        <a:prstGeom prst="ellipse">
          <a:avLst/>
        </a:prstGeom>
        <a:solidFill>
          <a:schemeClr val="lt1">
            <a:hueOff val="0"/>
            <a:satOff val="0"/>
            <a:lumOff val="0"/>
            <a:alphaOff val="0"/>
          </a:schemeClr>
        </a:solidFill>
        <a:ln w="6350" cap="flat" cmpd="sng" algn="ctr">
          <a:solidFill>
            <a:schemeClr val="accent1">
              <a:alpha val="90000"/>
              <a:hueOff val="0"/>
              <a:satOff val="0"/>
              <a:lumOff val="0"/>
              <a:alphaOff val="-26667"/>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90BDFCD-D885-4BD6-B9D3-481F785DCD96}">
      <dsp:nvSpPr>
        <dsp:cNvPr id="0" name=""/>
        <dsp:cNvSpPr/>
      </dsp:nvSpPr>
      <dsp:spPr>
        <a:xfrm>
          <a:off x="616966" y="4004332"/>
          <a:ext cx="9821132" cy="1260397"/>
        </a:xfrm>
        <a:prstGeom prst="rect">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8784"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o-RO" sz="1800" kern="1200" dirty="0"/>
            <a:t>Cultura statistică în societate consolidată pentru a permite factorilor de decizie să utilizeze datele în mod eficient și să furnizeze într-un mod durabil serviciile și resursele de care populația are nevoie, pentru recuperarea în situații de criză și pentru a oferi posibilitate publicului larg de a înțelege mai bine statisticile și a responsabiliza autoritățile.</a:t>
          </a:r>
          <a:endParaRPr lang="en-US" sz="1500" kern="1200" dirty="0">
            <a:latin typeface="Arial" panose="020B0604020202020204" pitchFamily="34" charset="0"/>
            <a:cs typeface="Arial" panose="020B0604020202020204" pitchFamily="34" charset="0"/>
          </a:endParaRPr>
        </a:p>
      </dsp:txBody>
      <dsp:txXfrm>
        <a:off x="616966" y="4004332"/>
        <a:ext cx="9821132" cy="1260397"/>
      </dsp:txXfrm>
    </dsp:sp>
    <dsp:sp modelId="{8A4752E4-8629-476A-AC54-CE1E968C30CA}">
      <dsp:nvSpPr>
        <dsp:cNvPr id="0" name=""/>
        <dsp:cNvSpPr/>
      </dsp:nvSpPr>
      <dsp:spPr>
        <a:xfrm>
          <a:off x="90364" y="4107930"/>
          <a:ext cx="1053203" cy="1053203"/>
        </a:xfrm>
        <a:prstGeom prst="ellipse">
          <a:avLst/>
        </a:prstGeom>
        <a:solidFill>
          <a:schemeClr val="lt1">
            <a:hueOff val="0"/>
            <a:satOff val="0"/>
            <a:lumOff val="0"/>
            <a:alphaOff val="0"/>
          </a:schemeClr>
        </a:solidFill>
        <a:ln w="6350" cap="flat" cmpd="sng" algn="ctr">
          <a:solidFill>
            <a:schemeClr val="accent1">
              <a:alpha val="90000"/>
              <a:hueOff val="0"/>
              <a:satOff val="0"/>
              <a:lumOff val="0"/>
              <a:alphaOff val="-4000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FFC26-1BF4-4C36-B048-B094BBC6D17A}">
      <dsp:nvSpPr>
        <dsp:cNvPr id="0" name=""/>
        <dsp:cNvSpPr/>
      </dsp:nvSpPr>
      <dsp:spPr>
        <a:xfrm>
          <a:off x="0" y="144260"/>
          <a:ext cx="10515600" cy="11592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50802F-92E5-4B96-B127-CF1E8F60F978}">
      <dsp:nvSpPr>
        <dsp:cNvPr id="0" name=""/>
        <dsp:cNvSpPr/>
      </dsp:nvSpPr>
      <dsp:spPr>
        <a:xfrm>
          <a:off x="525780" y="23310"/>
          <a:ext cx="7360920" cy="79990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ro-RO" sz="2800" b="1" kern="1200" dirty="0">
              <a:latin typeface="Arial" panose="020B0604020202020204" pitchFamily="34" charset="0"/>
              <a:cs typeface="Arial" panose="020B0604020202020204" pitchFamily="34" charset="0"/>
            </a:rPr>
            <a:t>BNS, BNM, alți producători de statistici oficiale (instituții din cadrul SSN)</a:t>
          </a:r>
          <a:endParaRPr lang="en-US" sz="2800" b="1" kern="1200" dirty="0">
            <a:latin typeface="Arial" panose="020B0604020202020204" pitchFamily="34" charset="0"/>
            <a:cs typeface="Arial" panose="020B0604020202020204" pitchFamily="34" charset="0"/>
          </a:endParaRPr>
        </a:p>
      </dsp:txBody>
      <dsp:txXfrm>
        <a:off x="564828" y="62358"/>
        <a:ext cx="7282824" cy="721813"/>
      </dsp:txXfrm>
    </dsp:sp>
    <dsp:sp modelId="{D6B89403-879D-45F0-9B6E-65FC7596BBEA}">
      <dsp:nvSpPr>
        <dsp:cNvPr id="0" name=""/>
        <dsp:cNvSpPr/>
      </dsp:nvSpPr>
      <dsp:spPr>
        <a:xfrm>
          <a:off x="0" y="1903154"/>
          <a:ext cx="10515600" cy="11592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03991B-9916-4F7B-8E04-80B627D9BD73}">
      <dsp:nvSpPr>
        <dsp:cNvPr id="0" name=""/>
        <dsp:cNvSpPr/>
      </dsp:nvSpPr>
      <dsp:spPr>
        <a:xfrm>
          <a:off x="525780" y="1551860"/>
          <a:ext cx="7360920" cy="1030253"/>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ro-RO" sz="2800" b="1" kern="1200" dirty="0">
              <a:latin typeface="Arial" panose="020B0604020202020204" pitchFamily="34" charset="0"/>
              <a:cs typeface="Arial" panose="020B0604020202020204" pitchFamily="34" charset="0"/>
            </a:rPr>
            <a:t>Furnizori de date administrative și private</a:t>
          </a:r>
          <a:endParaRPr lang="en-US" sz="2800" b="1" kern="1200" dirty="0">
            <a:latin typeface="Arial" panose="020B0604020202020204" pitchFamily="34" charset="0"/>
            <a:cs typeface="Arial" panose="020B0604020202020204" pitchFamily="34" charset="0"/>
          </a:endParaRPr>
        </a:p>
      </dsp:txBody>
      <dsp:txXfrm>
        <a:off x="576073" y="1602153"/>
        <a:ext cx="7260334" cy="929667"/>
      </dsp:txXfrm>
    </dsp:sp>
    <dsp:sp modelId="{A5399D4C-9F14-44A3-9FB3-4F367DC8EDF3}">
      <dsp:nvSpPr>
        <dsp:cNvPr id="0" name=""/>
        <dsp:cNvSpPr/>
      </dsp:nvSpPr>
      <dsp:spPr>
        <a:xfrm>
          <a:off x="0" y="3628480"/>
          <a:ext cx="10515600" cy="11592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802CE0-16FA-4347-B06A-6BCBC8E8A878}">
      <dsp:nvSpPr>
        <dsp:cNvPr id="0" name=""/>
        <dsp:cNvSpPr/>
      </dsp:nvSpPr>
      <dsp:spPr>
        <a:xfrm>
          <a:off x="525780" y="3310754"/>
          <a:ext cx="7682960" cy="99668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ro-RO" sz="2800" b="1" kern="1200" dirty="0">
              <a:latin typeface="Arial" panose="020B0604020202020204" pitchFamily="34" charset="0"/>
              <a:cs typeface="Arial" panose="020B0604020202020204" pitchFamily="34" charset="0"/>
            </a:rPr>
            <a:t>Alți parteneri: instituțiile academice/din sfera educației, partenerii de dezvoltare etc.</a:t>
          </a:r>
          <a:endParaRPr lang="en-US" sz="2800" b="1" kern="1200" dirty="0">
            <a:latin typeface="Arial" panose="020B0604020202020204" pitchFamily="34" charset="0"/>
            <a:cs typeface="Arial" panose="020B0604020202020204" pitchFamily="34" charset="0"/>
          </a:endParaRPr>
        </a:p>
      </dsp:txBody>
      <dsp:txXfrm>
        <a:off x="574434" y="3359408"/>
        <a:ext cx="7585652" cy="89937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C14F30-7DAF-4D44-BB03-0481A4316F4C}" type="datetimeFigureOut">
              <a:rPr lang="en-US" smtClean="0"/>
              <a:t>6/27/2023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CA53F3-547E-4BB2-82B9-651286F11957}" type="slidenum">
              <a:rPr lang="en-US" smtClean="0"/>
              <a:t>‹#›</a:t>
            </a:fld>
            <a:endParaRPr lang="en-US"/>
          </a:p>
        </p:txBody>
      </p:sp>
    </p:spTree>
    <p:extLst>
      <p:ext uri="{BB962C8B-B14F-4D97-AF65-F5344CB8AC3E}">
        <p14:creationId xmlns:p14="http://schemas.microsoft.com/office/powerpoint/2010/main" val="2447672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69772E-9BD5-4005-898D-E9D3B4C20286}"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AEE33-C9DC-4714-B3F0-329023304C35}" type="slidenum">
              <a:rPr lang="en-US" smtClean="0"/>
              <a:t>‹#›</a:t>
            </a:fld>
            <a:endParaRPr lang="en-US"/>
          </a:p>
        </p:txBody>
      </p:sp>
    </p:spTree>
    <p:extLst>
      <p:ext uri="{BB962C8B-B14F-4D97-AF65-F5344CB8AC3E}">
        <p14:creationId xmlns:p14="http://schemas.microsoft.com/office/powerpoint/2010/main" val="33161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5060" indent="-290408" eaLnBrk="0" hangingPunct="0">
              <a:defRPr>
                <a:solidFill>
                  <a:schemeClr val="tx1"/>
                </a:solidFill>
                <a:latin typeface="Arial" charset="0"/>
                <a:cs typeface="Arial" charset="0"/>
              </a:defRPr>
            </a:lvl2pPr>
            <a:lvl3pPr marL="1161631" indent="-232326" eaLnBrk="0" hangingPunct="0">
              <a:defRPr>
                <a:solidFill>
                  <a:schemeClr val="tx1"/>
                </a:solidFill>
                <a:latin typeface="Arial" charset="0"/>
                <a:cs typeface="Arial" charset="0"/>
              </a:defRPr>
            </a:lvl3pPr>
            <a:lvl4pPr marL="1626283" indent="-232326" eaLnBrk="0" hangingPunct="0">
              <a:defRPr>
                <a:solidFill>
                  <a:schemeClr val="tx1"/>
                </a:solidFill>
                <a:latin typeface="Arial" charset="0"/>
                <a:cs typeface="Arial" charset="0"/>
              </a:defRPr>
            </a:lvl4pPr>
            <a:lvl5pPr marL="2090936" indent="-232326" eaLnBrk="0" hangingPunct="0">
              <a:defRPr>
                <a:solidFill>
                  <a:schemeClr val="tx1"/>
                </a:solidFill>
                <a:latin typeface="Arial" charset="0"/>
                <a:cs typeface="Arial" charset="0"/>
              </a:defRPr>
            </a:lvl5pPr>
            <a:lvl6pPr marL="2555588" indent="-232326" eaLnBrk="0" fontAlgn="base" hangingPunct="0">
              <a:spcBef>
                <a:spcPct val="0"/>
              </a:spcBef>
              <a:spcAft>
                <a:spcPct val="0"/>
              </a:spcAft>
              <a:defRPr>
                <a:solidFill>
                  <a:schemeClr val="tx1"/>
                </a:solidFill>
                <a:latin typeface="Arial" charset="0"/>
                <a:cs typeface="Arial" charset="0"/>
              </a:defRPr>
            </a:lvl6pPr>
            <a:lvl7pPr marL="3020240" indent="-232326" eaLnBrk="0" fontAlgn="base" hangingPunct="0">
              <a:spcBef>
                <a:spcPct val="0"/>
              </a:spcBef>
              <a:spcAft>
                <a:spcPct val="0"/>
              </a:spcAft>
              <a:defRPr>
                <a:solidFill>
                  <a:schemeClr val="tx1"/>
                </a:solidFill>
                <a:latin typeface="Arial" charset="0"/>
                <a:cs typeface="Arial" charset="0"/>
              </a:defRPr>
            </a:lvl7pPr>
            <a:lvl8pPr marL="3484893" indent="-232326" eaLnBrk="0" fontAlgn="base" hangingPunct="0">
              <a:spcBef>
                <a:spcPct val="0"/>
              </a:spcBef>
              <a:spcAft>
                <a:spcPct val="0"/>
              </a:spcAft>
              <a:defRPr>
                <a:solidFill>
                  <a:schemeClr val="tx1"/>
                </a:solidFill>
                <a:latin typeface="Arial" charset="0"/>
                <a:cs typeface="Arial" charset="0"/>
              </a:defRPr>
            </a:lvl8pPr>
            <a:lvl9pPr marL="3949545" indent="-232326" eaLnBrk="0" fontAlgn="base" hangingPunct="0">
              <a:spcBef>
                <a:spcPct val="0"/>
              </a:spcBef>
              <a:spcAft>
                <a:spcPct val="0"/>
              </a:spcAft>
              <a:defRPr>
                <a:solidFill>
                  <a:schemeClr val="tx1"/>
                </a:solidFill>
                <a:latin typeface="Arial" charset="0"/>
                <a:cs typeface="Arial" charset="0"/>
              </a:defRPr>
            </a:lvl9pPr>
          </a:lstStyle>
          <a:p>
            <a:pPr eaLnBrk="1" hangingPunct="1"/>
            <a:fld id="{7C7D3527-DB59-43D1-B862-904AC1184863}" type="slidenum">
              <a:rPr lang="ru-RU" altLang="en-US"/>
              <a:pPr eaLnBrk="1" hangingPunct="1"/>
              <a:t>1</a:t>
            </a:fld>
            <a:endParaRPr lang="ru-RU" altLang="en-US"/>
          </a:p>
        </p:txBody>
      </p:sp>
      <p:sp>
        <p:nvSpPr>
          <p:cNvPr id="22531" name="Rectangle 1026"/>
          <p:cNvSpPr>
            <a:spLocks noGrp="1" noRot="1" noChangeAspect="1" noChangeArrowheads="1" noTextEdit="1"/>
          </p:cNvSpPr>
          <p:nvPr>
            <p:ph type="sldImg"/>
          </p:nvPr>
        </p:nvSpPr>
        <p:spPr>
          <a:xfrm>
            <a:off x="2338388" y="522288"/>
            <a:ext cx="4633912" cy="2606675"/>
          </a:xfrm>
          <a:ln/>
        </p:spPr>
      </p:sp>
      <p:sp>
        <p:nvSpPr>
          <p:cNvPr id="2253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ts val="1220"/>
              </a:spcAft>
            </a:pPr>
            <a:endParaRPr lang="ro-RO" sz="1000" dirty="0"/>
          </a:p>
        </p:txBody>
      </p:sp>
    </p:spTree>
    <p:extLst>
      <p:ext uri="{BB962C8B-B14F-4D97-AF65-F5344CB8AC3E}">
        <p14:creationId xmlns:p14="http://schemas.microsoft.com/office/powerpoint/2010/main" val="325874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CAEE33-C9DC-4714-B3F0-329023304C35}" type="slidenum">
              <a:rPr lang="en-US" smtClean="0"/>
              <a:t>5</a:t>
            </a:fld>
            <a:endParaRPr lang="en-US"/>
          </a:p>
        </p:txBody>
      </p:sp>
    </p:spTree>
    <p:extLst>
      <p:ext uri="{BB962C8B-B14F-4D97-AF65-F5344CB8AC3E}">
        <p14:creationId xmlns:p14="http://schemas.microsoft.com/office/powerpoint/2010/main" val="2464562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CAEE33-C9DC-4714-B3F0-329023304C35}" type="slidenum">
              <a:rPr lang="en-US" smtClean="0"/>
              <a:t>6</a:t>
            </a:fld>
            <a:endParaRPr lang="en-US"/>
          </a:p>
        </p:txBody>
      </p:sp>
    </p:spTree>
    <p:extLst>
      <p:ext uri="{BB962C8B-B14F-4D97-AF65-F5344CB8AC3E}">
        <p14:creationId xmlns:p14="http://schemas.microsoft.com/office/powerpoint/2010/main" val="3290129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CAEE33-C9DC-4714-B3F0-329023304C35}" type="slidenum">
              <a:rPr lang="en-US" smtClean="0"/>
              <a:t>17</a:t>
            </a:fld>
            <a:endParaRPr lang="en-US"/>
          </a:p>
        </p:txBody>
      </p:sp>
    </p:spTree>
    <p:extLst>
      <p:ext uri="{BB962C8B-B14F-4D97-AF65-F5344CB8AC3E}">
        <p14:creationId xmlns:p14="http://schemas.microsoft.com/office/powerpoint/2010/main" val="855774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CAEE33-C9DC-4714-B3F0-329023304C35}" type="slidenum">
              <a:rPr lang="en-US" smtClean="0"/>
              <a:t>18</a:t>
            </a:fld>
            <a:endParaRPr lang="en-US"/>
          </a:p>
        </p:txBody>
      </p:sp>
    </p:spTree>
    <p:extLst>
      <p:ext uri="{BB962C8B-B14F-4D97-AF65-F5344CB8AC3E}">
        <p14:creationId xmlns:p14="http://schemas.microsoft.com/office/powerpoint/2010/main" val="428371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9602326-F3B9-4174-8717-23829200443D}" type="datetime1">
              <a:rPr lang="en-US" smtClean="0"/>
              <a:t>6/27/2023</a:t>
            </a:fld>
            <a:endParaRPr lang="en-US" dirty="0"/>
          </a:p>
        </p:txBody>
      </p:sp>
      <p:sp>
        <p:nvSpPr>
          <p:cNvPr id="5" name="Footer Placeholder 4"/>
          <p:cNvSpPr>
            <a:spLocks noGrp="1"/>
          </p:cNvSpPr>
          <p:nvPr>
            <p:ph type="ftr" sz="quarter" idx="11"/>
          </p:nvPr>
        </p:nvSpPr>
        <p:spPr/>
        <p:txBody>
          <a:bodyPr/>
          <a:lstStyle>
            <a:lvl1pPr>
              <a:defRPr sz="1200"/>
            </a:lvl1pPr>
          </a:lstStyle>
          <a:p>
            <a:r>
              <a:rPr lang="ru-RU"/>
              <a:t>„Распространение и коммуникация  статистических данных” Кишинев, 21-23 мая 2018 г.</a:t>
            </a:r>
            <a:endParaRPr lang="en-US" dirty="0"/>
          </a:p>
        </p:txBody>
      </p:sp>
      <p:sp>
        <p:nvSpPr>
          <p:cNvPr id="6" name="Slide Number Placeholder 5"/>
          <p:cNvSpPr>
            <a:spLocks noGrp="1"/>
          </p:cNvSpPr>
          <p:nvPr>
            <p:ph type="sldNum" sz="quarter" idx="12"/>
          </p:nvPr>
        </p:nvSpPr>
        <p:spPr/>
        <p:txBody>
          <a:bodyPr/>
          <a:lstStyle/>
          <a:p>
            <a:fld id="{D7662F32-C9F4-4FBF-995D-8E0B0B572CC5}" type="slidenum">
              <a:rPr lang="en-US" smtClean="0"/>
              <a:t>‹#›</a:t>
            </a:fld>
            <a:endParaRPr lang="en-US" dirty="0"/>
          </a:p>
        </p:txBody>
      </p:sp>
    </p:spTree>
    <p:extLst>
      <p:ext uri="{BB962C8B-B14F-4D97-AF65-F5344CB8AC3E}">
        <p14:creationId xmlns:p14="http://schemas.microsoft.com/office/powerpoint/2010/main" val="37980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515DF7-3CEF-4C36-964D-BF4A6875A4E4}" type="datetime1">
              <a:rPr lang="en-US" smtClean="0"/>
              <a:t>6/27/2023</a:t>
            </a:fld>
            <a:endParaRPr lang="en-US"/>
          </a:p>
        </p:txBody>
      </p:sp>
      <p:sp>
        <p:nvSpPr>
          <p:cNvPr id="5" name="Footer Placeholder 4"/>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6" name="Slide Number Placeholder 5"/>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140912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69A50-BBA6-4805-8300-A963127A51FC}" type="datetime1">
              <a:rPr lang="en-US" smtClean="0"/>
              <a:t>6/27/2023</a:t>
            </a:fld>
            <a:endParaRPr lang="en-US"/>
          </a:p>
        </p:txBody>
      </p:sp>
      <p:sp>
        <p:nvSpPr>
          <p:cNvPr id="5" name="Footer Placeholder 4"/>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6" name="Slide Number Placeholder 5"/>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32510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691C253-4D1B-4E99-AC5D-151ACEAA3527}" type="datetime1">
              <a:rPr lang="en-US" smtClean="0"/>
              <a:t>6/27/2023</a:t>
            </a:fld>
            <a:endParaRPr lang="en-US"/>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ru-RU" i="1" dirty="0"/>
              <a:t>„Распространение и коммуникация </a:t>
            </a:r>
            <a:endParaRPr lang="en-US" i="1" dirty="0"/>
          </a:p>
          <a:p>
            <a:r>
              <a:rPr lang="ru-RU" i="1" dirty="0"/>
              <a:t>статистических данных” Кишинев, 21-23 мая 2018 г.</a:t>
            </a:r>
            <a:endParaRPr lang="en-US" dirty="0"/>
          </a:p>
        </p:txBody>
      </p:sp>
      <p:sp>
        <p:nvSpPr>
          <p:cNvPr id="6" name="Slide Number Placeholder 5"/>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387969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EE666B-88F2-4BDB-930D-E55B892F724B}" type="datetime1">
              <a:rPr lang="en-US" smtClean="0"/>
              <a:t>6/27/2023</a:t>
            </a:fld>
            <a:endParaRPr lang="en-US"/>
          </a:p>
        </p:txBody>
      </p:sp>
      <p:sp>
        <p:nvSpPr>
          <p:cNvPr id="5" name="Footer Placeholder 4"/>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6" name="Slide Number Placeholder 5"/>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395624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70B24D-B72D-41E9-A3CC-404B2F6AF855}" type="datetime1">
              <a:rPr lang="en-US" smtClean="0"/>
              <a:t>6/27/2023</a:t>
            </a:fld>
            <a:endParaRPr lang="en-US"/>
          </a:p>
        </p:txBody>
      </p:sp>
      <p:sp>
        <p:nvSpPr>
          <p:cNvPr id="6" name="Footer Placeholder 5"/>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7" name="Slide Number Placeholder 6"/>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9651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DF78EB-A711-47DB-A75D-AC123EB9F09C}" type="datetime1">
              <a:rPr lang="en-US" smtClean="0"/>
              <a:t>6/27/2023</a:t>
            </a:fld>
            <a:endParaRPr lang="en-US"/>
          </a:p>
        </p:txBody>
      </p:sp>
      <p:sp>
        <p:nvSpPr>
          <p:cNvPr id="8" name="Footer Placeholder 7"/>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9" name="Slide Number Placeholder 8"/>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384380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A12781-6D13-4FE9-9546-46F10754AA9F}" type="datetime1">
              <a:rPr lang="en-US" smtClean="0"/>
              <a:t>6/27/2023</a:t>
            </a:fld>
            <a:endParaRPr lang="en-US"/>
          </a:p>
        </p:txBody>
      </p:sp>
      <p:sp>
        <p:nvSpPr>
          <p:cNvPr id="4" name="Footer Placeholder 3"/>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5" name="Slide Number Placeholder 4"/>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72831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C5EDE-A904-4DE5-A113-8197470D6F46}" type="datetime1">
              <a:rPr lang="en-US" smtClean="0"/>
              <a:t>6/27/2023</a:t>
            </a:fld>
            <a:endParaRPr lang="en-US"/>
          </a:p>
        </p:txBody>
      </p:sp>
      <p:sp>
        <p:nvSpPr>
          <p:cNvPr id="3" name="Footer Placeholder 2"/>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4" name="Slide Number Placeholder 3"/>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240613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4D537B-B96D-4F11-983B-DD9E5C881387}" type="datetime1">
              <a:rPr lang="en-US" smtClean="0"/>
              <a:t>6/27/2023</a:t>
            </a:fld>
            <a:endParaRPr lang="en-US"/>
          </a:p>
        </p:txBody>
      </p:sp>
      <p:sp>
        <p:nvSpPr>
          <p:cNvPr id="6" name="Footer Placeholder 5"/>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7" name="Slide Number Placeholder 6"/>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122147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A813C6-57CF-4E58-ABAF-B256C74746C1}" type="datetime1">
              <a:rPr lang="en-US" smtClean="0"/>
              <a:t>6/27/2023</a:t>
            </a:fld>
            <a:endParaRPr lang="en-US"/>
          </a:p>
        </p:txBody>
      </p:sp>
      <p:sp>
        <p:nvSpPr>
          <p:cNvPr id="6" name="Footer Placeholder 5"/>
          <p:cNvSpPr>
            <a:spLocks noGrp="1"/>
          </p:cNvSpPr>
          <p:nvPr>
            <p:ph type="ftr" sz="quarter" idx="11"/>
          </p:nvPr>
        </p:nvSpPr>
        <p:spPr/>
        <p:txBody>
          <a:bodyPr/>
          <a:lstStyle/>
          <a:p>
            <a:r>
              <a:rPr lang="ru-RU"/>
              <a:t>„Распространение и коммуникация  статистических данных” Кишинев, 21-23 мая 2018 г.</a:t>
            </a:r>
            <a:endParaRPr lang="en-US"/>
          </a:p>
        </p:txBody>
      </p:sp>
      <p:sp>
        <p:nvSpPr>
          <p:cNvPr id="7" name="Slide Number Placeholder 6"/>
          <p:cNvSpPr>
            <a:spLocks noGrp="1"/>
          </p:cNvSpPr>
          <p:nvPr>
            <p:ph type="sldNum" sz="quarter" idx="12"/>
          </p:nvPr>
        </p:nvSpPr>
        <p:spPr/>
        <p:txBody>
          <a:bodyPr/>
          <a:lstStyle/>
          <a:p>
            <a:fld id="{D7662F32-C9F4-4FBF-995D-8E0B0B572CC5}" type="slidenum">
              <a:rPr lang="en-US" smtClean="0"/>
              <a:t>‹#›</a:t>
            </a:fld>
            <a:endParaRPr lang="en-US"/>
          </a:p>
        </p:txBody>
      </p:sp>
    </p:spTree>
    <p:extLst>
      <p:ext uri="{BB962C8B-B14F-4D97-AF65-F5344CB8AC3E}">
        <p14:creationId xmlns:p14="http://schemas.microsoft.com/office/powerpoint/2010/main" val="241188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7CF32-3C9A-4434-A930-45EAC102DF9D}" type="datetime1">
              <a:rPr lang="en-US" smtClean="0"/>
              <a:t>6/27/2023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„Распространение и коммуникация  статистических данных” Кишинев, 21-23 мая 2018 г.</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62F32-C9F4-4FBF-995D-8E0B0B572CC5}"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55778" y="192542"/>
            <a:ext cx="1566483" cy="732744"/>
          </a:xfrm>
          <a:prstGeom prst="rect">
            <a:avLst/>
          </a:prstGeom>
        </p:spPr>
      </p:pic>
    </p:spTree>
    <p:extLst>
      <p:ext uri="{BB962C8B-B14F-4D97-AF65-F5344CB8AC3E}">
        <p14:creationId xmlns:p14="http://schemas.microsoft.com/office/powerpoint/2010/main" val="337645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2_PDDSSN/Set%20final/Anexa%202_HG_Programul%20SSN_2023-2026_proiect.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2_PDDSSN/Set%20final/Anexa%202_HG_Programul%20SSN_2023-2026_proiect.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articip.gov.md/" TargetMode="External"/><Relationship Id="rId2" Type="http://schemas.openxmlformats.org/officeDocument/2006/relationships/hyperlink" Target="http://www.statistica.gov.m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024"/>
          <p:cNvSpPr>
            <a:spLocks noChangeArrowheads="1"/>
          </p:cNvSpPr>
          <p:nvPr/>
        </p:nvSpPr>
        <p:spPr bwMode="auto">
          <a:xfrm>
            <a:off x="1390837" y="1871875"/>
            <a:ext cx="957630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08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o-RO" sz="3200" b="1" dirty="0">
                <a:solidFill>
                  <a:schemeClr val="accent1">
                    <a:lumMod val="75000"/>
                  </a:schemeClr>
                </a:solidFill>
              </a:rPr>
              <a:t>Cu privire la proiectul Programului</a:t>
            </a:r>
            <a:r>
              <a:rPr lang="ro-RO" sz="3200" dirty="0">
                <a:solidFill>
                  <a:schemeClr val="accent1">
                    <a:lumMod val="75000"/>
                  </a:schemeClr>
                </a:solidFill>
              </a:rPr>
              <a:t> </a:t>
            </a:r>
            <a:r>
              <a:rPr lang="ro-RO" sz="3200" b="1" dirty="0">
                <a:solidFill>
                  <a:schemeClr val="accent1">
                    <a:lumMod val="75000"/>
                  </a:schemeClr>
                </a:solidFill>
              </a:rPr>
              <a:t>de dezvoltare a Sistemului Statistic Național (SSN) pentru perioada 2023-2026</a:t>
            </a:r>
          </a:p>
        </p:txBody>
      </p:sp>
      <p:sp>
        <p:nvSpPr>
          <p:cNvPr id="4" name="Rectangle 4"/>
          <p:cNvSpPr>
            <a:spLocks noChangeArrowheads="1"/>
          </p:cNvSpPr>
          <p:nvPr/>
        </p:nvSpPr>
        <p:spPr bwMode="auto">
          <a:xfrm>
            <a:off x="1125089" y="178956"/>
            <a:ext cx="659478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ro-RO" sz="2000" b="1" i="1" dirty="0">
                <a:solidFill>
                  <a:srgbClr val="002060"/>
                </a:solidFill>
              </a:rPr>
              <a:t>Şedința Consiliului Național pentru Statistică (CNS)</a:t>
            </a:r>
          </a:p>
          <a:p>
            <a:pPr algn="ctr"/>
            <a:r>
              <a:rPr lang="en-US" sz="2000" b="1" i="1" dirty="0">
                <a:solidFill>
                  <a:srgbClr val="002060"/>
                </a:solidFill>
              </a:rPr>
              <a:t>din </a:t>
            </a:r>
            <a:r>
              <a:rPr lang="ro-RO" sz="2000" b="1" i="1" dirty="0">
                <a:solidFill>
                  <a:srgbClr val="002060"/>
                </a:solidFill>
              </a:rPr>
              <a:t>27 iunie 2023</a:t>
            </a:r>
            <a:r>
              <a:rPr lang="en-US" sz="2000" b="1" i="1" dirty="0">
                <a:solidFill>
                  <a:srgbClr val="002060"/>
                </a:solidFill>
              </a:rPr>
              <a:t> </a:t>
            </a:r>
            <a:endParaRPr lang="ro-RO" sz="2000" b="1" i="1" dirty="0">
              <a:solidFill>
                <a:srgbClr val="002060"/>
              </a:solidFill>
            </a:endParaRPr>
          </a:p>
        </p:txBody>
      </p:sp>
    </p:spTree>
    <p:extLst>
      <p:ext uri="{BB962C8B-B14F-4D97-AF65-F5344CB8AC3E}">
        <p14:creationId xmlns:p14="http://schemas.microsoft.com/office/powerpoint/2010/main" val="1976787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5616-8EA6-0DC0-7FDF-96192F5E0BB9}"/>
              </a:ext>
            </a:extLst>
          </p:cNvPr>
          <p:cNvSpPr>
            <a:spLocks noGrp="1"/>
          </p:cNvSpPr>
          <p:nvPr>
            <p:ph type="title"/>
          </p:nvPr>
        </p:nvSpPr>
        <p:spPr>
          <a:xfrm>
            <a:off x="838200" y="365126"/>
            <a:ext cx="9515764" cy="678584"/>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C863215-5E93-9519-B5B6-73B6C3078D98}"/>
              </a:ext>
            </a:extLst>
          </p:cNvPr>
          <p:cNvSpPr>
            <a:spLocks noGrp="1"/>
          </p:cNvSpPr>
          <p:nvPr>
            <p:ph idx="1"/>
          </p:nvPr>
        </p:nvSpPr>
        <p:spPr>
          <a:xfrm>
            <a:off x="838200" y="1265382"/>
            <a:ext cx="10651836" cy="5090968"/>
          </a:xfrm>
        </p:spPr>
        <p:txBody>
          <a:bodyPr>
            <a:normAutofit lnSpcReduction="10000"/>
          </a:bodyPr>
          <a:lstStyle/>
          <a:p>
            <a:pPr marL="3371850" marR="29210" indent="-3275013">
              <a:lnSpc>
                <a:spcPct val="100000"/>
              </a:lnSpc>
              <a:spcBef>
                <a:spcPts val="0"/>
              </a:spcBef>
              <a:spcAft>
                <a:spcPts val="1200"/>
              </a:spcAft>
              <a:buNone/>
            </a:pPr>
            <a:r>
              <a:rPr lang="ro-RO" sz="24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Obiectivul</a:t>
            </a:r>
            <a:r>
              <a:rPr lang="en-US" sz="24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ro-RO" sz="2400"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specific1.3: Asigurarea alocării de resurse financiare </a:t>
            </a:r>
            <a:r>
              <a:rPr lang="ro-RO" sz="24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și tehnice sustenabile și eficiente</a:t>
            </a:r>
            <a:endParaRPr lang="en-US" sz="2400"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600"/>
              </a:spcBef>
              <a:spcAft>
                <a:spcPts val="0"/>
              </a:spcAft>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Analiza eficienței utilizării resurselor alocate instituțiilor din cadrul SSN întru identificarea oportunităților de eficientizare a acestora. </a:t>
            </a:r>
          </a:p>
          <a:p>
            <a:pPr marR="0" lvl="0" algn="just">
              <a:lnSpc>
                <a:spcPct val="107000"/>
              </a:lnSpc>
              <a:spcBef>
                <a:spcPts val="600"/>
              </a:spcBef>
              <a:spcAft>
                <a:spcPts val="0"/>
              </a:spcAft>
            </a:pPr>
            <a:r>
              <a:rPr lang="ro-RO"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Documentarea proceselor statistice conform standardului GSBPM (Modelul generic al proceselor de producție statistică)</a:t>
            </a:r>
          </a:p>
          <a:p>
            <a:pPr marR="0" lvl="0" algn="just">
              <a:lnSpc>
                <a:spcPct val="107000"/>
              </a:lnSpc>
              <a:spcBef>
                <a:spcPts val="600"/>
              </a:spcBef>
              <a:spcAft>
                <a:spcPts val="0"/>
              </a:spcAft>
            </a:pPr>
            <a:r>
              <a:rPr lang="ro-RO"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Operaționalizarea Consiliului sectorial în domeniul asistenței externe privind statistica oficială cu BNS în calitate de coordonator al acestuia</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r>
              <a:rPr lang="ro-RO" sz="2000" dirty="0">
                <a:effectLst/>
                <a:latin typeface="Arial" panose="020B0604020202020204" pitchFamily="34" charset="0"/>
                <a:ea typeface="Times New Roman" panose="02020603050405020304" pitchFamily="18" charset="0"/>
                <a:cs typeface="Arial" panose="020B0604020202020204" pitchFamily="34" charset="0"/>
              </a:rPr>
              <a:t>Identificarea rezervelor de optimizare a resurselor bugetare în rezultatul revizuirii activităților statistice </a:t>
            </a:r>
            <a:endParaRPr lang="ro-RO" sz="2000" dirty="0">
              <a:latin typeface="Arial" panose="020B0604020202020204" pitchFamily="34" charset="0"/>
              <a:ea typeface="Times New Roman" panose="02020603050405020304" pitchFamily="18" charset="0"/>
              <a:cs typeface="Arial" panose="020B0604020202020204" pitchFamily="34" charset="0"/>
            </a:endParaRPr>
          </a:p>
          <a:p>
            <a:r>
              <a:rPr lang="ro-RO" sz="2000" dirty="0">
                <a:latin typeface="Arial" panose="020B0604020202020204" pitchFamily="34" charset="0"/>
                <a:ea typeface="Times New Roman" panose="02020603050405020304" pitchFamily="18" charset="0"/>
                <a:cs typeface="Arial" panose="020B0604020202020204" pitchFamily="34" charset="0"/>
              </a:rPr>
              <a:t>Consolidarea capacităților instituționale ale BNS și altor producător de statistici oficiale pentru atragerea și accesarea proiectelor de asistenţă externă în scopul completării resurselor financiare și tehnice ale SSN</a:t>
            </a:r>
            <a:endParaRPr lang="ro-RO" sz="2000" dirty="0">
              <a:solidFill>
                <a:srgbClr val="000000"/>
              </a:solidFill>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a:p>
            <a:r>
              <a:rPr lang="ro-RO" sz="2000" dirty="0">
                <a:effectLst/>
                <a:latin typeface="Arial" panose="020B0604020202020204" pitchFamily="34" charset="0"/>
                <a:ea typeface="Times New Roman" panose="02020603050405020304" pitchFamily="18" charset="0"/>
                <a:cs typeface="Arial" panose="020B0604020202020204" pitchFamily="34" charset="0"/>
              </a:rPr>
              <a:t>Fortificarea capacităților de instruire în statistică ale BNS </a:t>
            </a:r>
            <a:r>
              <a:rPr lang="ro-RO" sz="2000" dirty="0">
                <a:latin typeface="Arial" panose="020B0604020202020204" pitchFamily="34" charset="0"/>
                <a:ea typeface="Times New Roman" panose="02020603050405020304" pitchFamily="18" charset="0"/>
                <a:cs typeface="Arial" panose="020B0604020202020204" pitchFamily="34" charset="0"/>
              </a:rPr>
              <a:t>și altor producător de statistici oficiale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B2074D00-511B-F2F4-8056-66D927378F7B}"/>
              </a:ext>
            </a:extLst>
          </p:cNvPr>
          <p:cNvSpPr>
            <a:spLocks noGrp="1"/>
          </p:cNvSpPr>
          <p:nvPr>
            <p:ph type="ftr" sz="quarter" idx="11"/>
          </p:nvPr>
        </p:nvSpPr>
        <p:spPr>
          <a:xfrm>
            <a:off x="4038600" y="6356351"/>
            <a:ext cx="4114800" cy="201468"/>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36CCF9C7-A942-1A5A-915B-181726515914}"/>
              </a:ext>
            </a:extLst>
          </p:cNvPr>
          <p:cNvSpPr>
            <a:spLocks noGrp="1"/>
          </p:cNvSpPr>
          <p:nvPr>
            <p:ph type="sldNum" sz="quarter" idx="12"/>
          </p:nvPr>
        </p:nvSpPr>
        <p:spPr/>
        <p:txBody>
          <a:bodyPr/>
          <a:lstStyle/>
          <a:p>
            <a:fld id="{D7662F32-C9F4-4FBF-995D-8E0B0B572CC5}" type="slidenum">
              <a:rPr lang="en-US" smtClean="0"/>
              <a:t>10</a:t>
            </a:fld>
            <a:endParaRPr lang="en-US"/>
          </a:p>
        </p:txBody>
      </p:sp>
    </p:spTree>
    <p:extLst>
      <p:ext uri="{BB962C8B-B14F-4D97-AF65-F5344CB8AC3E}">
        <p14:creationId xmlns:p14="http://schemas.microsoft.com/office/powerpoint/2010/main" val="3427436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24345-AEBB-E3C6-4B11-30D47B7B4A87}"/>
              </a:ext>
            </a:extLst>
          </p:cNvPr>
          <p:cNvSpPr>
            <a:spLocks noGrp="1"/>
          </p:cNvSpPr>
          <p:nvPr>
            <p:ph type="title"/>
          </p:nvPr>
        </p:nvSpPr>
        <p:spPr>
          <a:xfrm>
            <a:off x="838200" y="365126"/>
            <a:ext cx="9534236" cy="669348"/>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46D93E-929F-7333-009B-54EA14C5F000}"/>
              </a:ext>
            </a:extLst>
          </p:cNvPr>
          <p:cNvSpPr>
            <a:spLocks noGrp="1"/>
          </p:cNvSpPr>
          <p:nvPr>
            <p:ph idx="1"/>
          </p:nvPr>
        </p:nvSpPr>
        <p:spPr>
          <a:xfrm>
            <a:off x="838200" y="1376218"/>
            <a:ext cx="10515600" cy="4800745"/>
          </a:xfrm>
        </p:spPr>
        <p:txBody>
          <a:bodyPr/>
          <a:lstStyle/>
          <a:p>
            <a:pPr marL="3371850" marR="0" indent="-3371850">
              <a:lnSpc>
                <a:spcPct val="100000"/>
              </a:lnSpc>
              <a:spcBef>
                <a:spcPts val="200"/>
              </a:spcBef>
              <a:spcAft>
                <a:spcPts val="1200"/>
              </a:spcAft>
              <a:buNone/>
            </a:pPr>
            <a:r>
              <a:rPr lang="ro-RO" sz="2400" b="1" dirty="0">
                <a:solidFill>
                  <a:schemeClr val="accent6">
                    <a:lumMod val="75000"/>
                  </a:schemeClr>
                </a:solidFill>
                <a:effectLst/>
                <a:latin typeface="Arial" panose="020B0604020202020204" pitchFamily="34" charset="0"/>
                <a:cs typeface="Arial" panose="020B0604020202020204" pitchFamily="34" charset="0"/>
              </a:rPr>
              <a:t>Obiectivul</a:t>
            </a:r>
            <a:r>
              <a:rPr lang="en-US" sz="2400" b="1" dirty="0">
                <a:solidFill>
                  <a:schemeClr val="accent6">
                    <a:lumMod val="75000"/>
                  </a:schemeClr>
                </a:solidFill>
                <a:effectLst/>
                <a:latin typeface="Arial" panose="020B0604020202020204" pitchFamily="34" charset="0"/>
                <a:cs typeface="Arial" panose="020B0604020202020204" pitchFamily="34" charset="0"/>
              </a:rPr>
              <a:t> </a:t>
            </a:r>
            <a:r>
              <a:rPr lang="ro-RO" sz="2400" b="1" dirty="0">
                <a:solidFill>
                  <a:schemeClr val="accent6">
                    <a:lumMod val="75000"/>
                  </a:schemeClr>
                </a:solidFill>
                <a:effectLst/>
                <a:latin typeface="Arial" panose="020B0604020202020204" pitchFamily="34" charset="0"/>
                <a:cs typeface="Arial" panose="020B0604020202020204" pitchFamily="34" charset="0"/>
              </a:rPr>
              <a:t>specific 1.4. Optimizarea structurii organizatorice a instituțiilor din cadrul SSN </a:t>
            </a:r>
            <a:endParaRPr lang="en-US" sz="2400" b="1" dirty="0">
              <a:solidFill>
                <a:schemeClr val="accent6">
                  <a:lumMod val="75000"/>
                </a:schemeClr>
              </a:solidFill>
              <a:effectLst/>
              <a:latin typeface="Arial" panose="020B0604020202020204" pitchFamily="34" charset="0"/>
              <a:cs typeface="Arial" panose="020B0604020202020204" pitchFamily="34" charset="0"/>
            </a:endParaRPr>
          </a:p>
          <a:p>
            <a:pPr algn="just">
              <a:lnSpc>
                <a:spcPct val="100000"/>
              </a:lnSpc>
              <a:spcBef>
                <a:spcPts val="600"/>
              </a:spcBef>
              <a:spcAft>
                <a:spcPts val="1200"/>
              </a:spcAft>
            </a:pPr>
            <a:r>
              <a:rPr lang="ro-RO" sz="2200" dirty="0">
                <a:effectLst/>
                <a:latin typeface="Arial" panose="020B0604020202020204" pitchFamily="34" charset="0"/>
                <a:ea typeface="SimSun" panose="02010600030101010101" pitchFamily="2" charset="-122"/>
                <a:cs typeface="Arial" panose="020B0604020202020204" pitchFamily="34" charset="0"/>
              </a:rPr>
              <a:t>Evaluarea funcțională a BNS și revizuirea structurii BNS întru eficientizarea activității și optimizării proceselor statistice</a:t>
            </a:r>
            <a:endParaRPr lang="en-US" sz="2200" dirty="0">
              <a:effectLst/>
              <a:latin typeface="Arial" panose="020B0604020202020204" pitchFamily="34" charset="0"/>
              <a:ea typeface="SimSun" panose="02010600030101010101" pitchFamily="2" charset="-122"/>
              <a:cs typeface="Arial" panose="020B0604020202020204" pitchFamily="34" charset="0"/>
            </a:endParaRPr>
          </a:p>
          <a:p>
            <a:pPr marR="0" lvl="0" algn="just">
              <a:lnSpc>
                <a:spcPct val="100000"/>
              </a:lnSpc>
              <a:spcBef>
                <a:spcPts val="600"/>
              </a:spcBef>
              <a:spcAft>
                <a:spcPts val="1200"/>
              </a:spcAft>
            </a:pPr>
            <a:r>
              <a:rPr lang="ro-RO" sz="2200" u="none" strike="noStrike" dirty="0">
                <a:effectLst/>
                <a:latin typeface="Arial" panose="020B0604020202020204" pitchFamily="34" charset="0"/>
                <a:ea typeface="Times New Roman" panose="02020603050405020304" pitchFamily="18" charset="0"/>
                <a:cs typeface="Arial" panose="020B0604020202020204" pitchFamily="34" charset="0"/>
              </a:rPr>
              <a:t>Asigurarea posibilităților efective de realocare independentă a personalului în cadrul subdiviziunilor structurale ale BNS, din cadrul oficiilor teritoriale către aparatul central și viceversa, în dependență de necesitățile și prioritățile BNS</a:t>
            </a:r>
            <a:endParaRPr lang="en-US" sz="22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600"/>
              </a:spcBef>
              <a:spcAft>
                <a:spcPts val="1200"/>
              </a:spcAft>
            </a:pPr>
            <a:r>
              <a:rPr lang="ro-RO" sz="2200" dirty="0">
                <a:effectLst/>
                <a:latin typeface="Arial" panose="020B0604020202020204" pitchFamily="34" charset="0"/>
                <a:ea typeface="Times New Roman" panose="02020603050405020304" pitchFamily="18" charset="0"/>
                <a:cs typeface="Arial" panose="020B0604020202020204" pitchFamily="34" charset="0"/>
              </a:rPr>
              <a:t>Asigurarea existenței unor unități structurale cu funcții statistice clar atribuite în cadrul altor producători de statistici oficiale</a:t>
            </a:r>
            <a:endParaRPr lang="en-US"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EF089C5-167E-F891-EA82-EDE305712F62}"/>
              </a:ext>
            </a:extLst>
          </p:cNvPr>
          <p:cNvSpPr>
            <a:spLocks noGrp="1"/>
          </p:cNvSpPr>
          <p:nvPr>
            <p:ph type="ftr" sz="quarter" idx="11"/>
          </p:nvPr>
        </p:nvSpPr>
        <p:spPr>
          <a:xfrm>
            <a:off x="4038600" y="6289964"/>
            <a:ext cx="4114800" cy="202911"/>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37BAE361-F6A0-2C54-7D9C-B8FBC70780DC}"/>
              </a:ext>
            </a:extLst>
          </p:cNvPr>
          <p:cNvSpPr>
            <a:spLocks noGrp="1"/>
          </p:cNvSpPr>
          <p:nvPr>
            <p:ph type="sldNum" sz="quarter" idx="12"/>
          </p:nvPr>
        </p:nvSpPr>
        <p:spPr/>
        <p:txBody>
          <a:bodyPr/>
          <a:lstStyle/>
          <a:p>
            <a:fld id="{D7662F32-C9F4-4FBF-995D-8E0B0B572CC5}" type="slidenum">
              <a:rPr lang="en-US" smtClean="0"/>
              <a:t>11</a:t>
            </a:fld>
            <a:endParaRPr lang="en-US"/>
          </a:p>
        </p:txBody>
      </p:sp>
    </p:spTree>
    <p:extLst>
      <p:ext uri="{BB962C8B-B14F-4D97-AF65-F5344CB8AC3E}">
        <p14:creationId xmlns:p14="http://schemas.microsoft.com/office/powerpoint/2010/main" val="156206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2E6E7-44F1-CD31-ED14-29EDAE9B1661}"/>
              </a:ext>
            </a:extLst>
          </p:cNvPr>
          <p:cNvSpPr>
            <a:spLocks noGrp="1"/>
          </p:cNvSpPr>
          <p:nvPr>
            <p:ph type="title"/>
          </p:nvPr>
        </p:nvSpPr>
        <p:spPr>
          <a:xfrm>
            <a:off x="838200" y="365126"/>
            <a:ext cx="9561945" cy="678584"/>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64D56D-41B7-1B9A-49CC-E0D36CDE281D}"/>
              </a:ext>
            </a:extLst>
          </p:cNvPr>
          <p:cNvSpPr>
            <a:spLocks noGrp="1"/>
          </p:cNvSpPr>
          <p:nvPr>
            <p:ph idx="1"/>
          </p:nvPr>
        </p:nvSpPr>
        <p:spPr>
          <a:xfrm>
            <a:off x="848496" y="1219200"/>
            <a:ext cx="10659763" cy="5638800"/>
          </a:xfrm>
        </p:spPr>
        <p:txBody>
          <a:bodyPr>
            <a:normAutofit lnSpcReduction="10000"/>
          </a:bodyPr>
          <a:lstStyle/>
          <a:p>
            <a:pPr marL="2225675" marR="0" indent="-2225675" algn="just">
              <a:spcBef>
                <a:spcPts val="1200"/>
              </a:spcBef>
              <a:spcAft>
                <a:spcPts val="1200"/>
              </a:spcAft>
              <a:buNone/>
            </a:pPr>
            <a:r>
              <a:rPr lang="ro-RO" sz="2000" b="1" dirty="0">
                <a:effectLst/>
                <a:latin typeface="Arial" panose="020B0604020202020204" pitchFamily="34" charset="0"/>
                <a:ea typeface="Times New Roman" panose="02020603050405020304" pitchFamily="18" charset="0"/>
                <a:cs typeface="Arial" panose="020B0604020202020204" pitchFamily="34" charset="0"/>
              </a:rPr>
              <a:t>Obiectivul general 2: </a:t>
            </a:r>
            <a:r>
              <a:rPr lang="ro-RO" sz="2000" b="1" i="1" dirty="0">
                <a:solidFill>
                  <a:srgbClr val="0070C0"/>
                </a:solidFill>
                <a:latin typeface="Arial" panose="020B0604020202020204" pitchFamily="34" charset="0"/>
                <a:cs typeface="Arial" panose="020B0604020202020204" pitchFamily="34" charset="0"/>
              </a:rPr>
              <a:t>Sistemul statistic național fortificat prin sisteme de bună guvernare, cadrul legal și de reglementare comun, practici de confidențialitate și protecție a datelor pentru a asigura transparența și accesibilitatea datelor de interes public și pentru a crește încrederea publicului în date și utilizarea acestora. </a:t>
            </a:r>
          </a:p>
          <a:p>
            <a:pPr marL="2225675" marR="0" indent="-2225675" algn="just">
              <a:spcBef>
                <a:spcPts val="1200"/>
              </a:spcBef>
              <a:spcAft>
                <a:spcPts val="1200"/>
              </a:spcAft>
              <a:buNone/>
            </a:pPr>
            <a:r>
              <a:rPr lang="ro-RO" sz="2000" b="1" dirty="0">
                <a:solidFill>
                  <a:schemeClr val="accent6">
                    <a:lumMod val="75000"/>
                  </a:schemeClr>
                </a:solidFill>
                <a:effectLst/>
                <a:latin typeface="Arial" panose="020B0604020202020204" pitchFamily="34" charset="0"/>
                <a:cs typeface="Arial" panose="020B0604020202020204" pitchFamily="34" charset="0"/>
              </a:rPr>
              <a:t>Obiectivul</a:t>
            </a:r>
            <a:r>
              <a:rPr lang="en-US" sz="2000" b="1" dirty="0">
                <a:solidFill>
                  <a:schemeClr val="accent6">
                    <a:lumMod val="75000"/>
                  </a:schemeClr>
                </a:solidFill>
                <a:effectLst/>
                <a:latin typeface="Arial" panose="020B0604020202020204" pitchFamily="34" charset="0"/>
                <a:cs typeface="Arial" panose="020B0604020202020204" pitchFamily="34" charset="0"/>
              </a:rPr>
              <a:t> </a:t>
            </a:r>
            <a:r>
              <a:rPr lang="ro-RO" sz="2000" b="1" dirty="0">
                <a:solidFill>
                  <a:schemeClr val="accent6">
                    <a:lumMod val="75000"/>
                  </a:schemeClr>
                </a:solidFill>
                <a:effectLst/>
                <a:latin typeface="Arial" panose="020B0604020202020204" pitchFamily="34" charset="0"/>
                <a:cs typeface="Arial" panose="020B0604020202020204" pitchFamily="34" charset="0"/>
              </a:rPr>
              <a:t>specific 2.1: Fortificarea independenței profesionale și coordonării strategice a BNS (1)</a:t>
            </a:r>
            <a:endParaRPr lang="en-US" sz="2000" b="1" dirty="0">
              <a:solidFill>
                <a:schemeClr val="accent6">
                  <a:lumMod val="75000"/>
                </a:schemeClr>
              </a:solidFill>
              <a:effectLst/>
              <a:latin typeface="Arial" panose="020B0604020202020204" pitchFamily="34" charset="0"/>
              <a:cs typeface="Arial" panose="020B0604020202020204" pitchFamily="34" charset="0"/>
            </a:endParaRPr>
          </a:p>
          <a:p>
            <a:pPr marL="342900" lvl="0" indent="-342900" algn="just">
              <a:lnSpc>
                <a:spcPct val="107000"/>
              </a:lnSpc>
              <a:spcBef>
                <a:spcPts val="600"/>
              </a:spcBef>
              <a:buFont typeface="Arial" panose="020B0604020202020204" pitchFamily="34" charset="0"/>
              <a:buChar char="●"/>
            </a:pPr>
            <a:r>
              <a:rPr lang="ro-RO" sz="1800" dirty="0">
                <a:latin typeface="Arial" panose="020B0604020202020204" pitchFamily="34" charset="0"/>
                <a:ea typeface="Times New Roman" panose="02020603050405020304" pitchFamily="18" charset="0"/>
                <a:cs typeface="Arial" panose="020B0604020202020204" pitchFamily="34" charset="0"/>
              </a:rPr>
              <a:t>Asigurarea condițiilor necesare pentru consolidarea/valorificarea independenței profesionale cu privire la producerea și diseminarea statisticilor oficiale (adecvarea resurselor pentru realizarea atribuțiilor și împuternicirilor sale, inclusiv pentru realizarea lucrărilor statistice, formarea și motivarea personalului, dezvoltarea bazei tehnico-materiale conforme, asigurarea respectării deontologiei statistice etc.)</a:t>
            </a: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spcBef>
                <a:spcPts val="600"/>
              </a:spcBef>
              <a:buFont typeface="Arial" panose="020B0604020202020204" pitchFamily="34" charset="0"/>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Consolidarea prezenței autorității centrale în domeniul statisticii în spațiul public cu scopul promovării standardelor și metodologiilor în statistica oficială, feedback constructiv la critici și la utilizarea eronată a statisticilor, </a:t>
            </a:r>
            <a:r>
              <a:rPr lang="ro-RO"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contribuind, astfel, la </a:t>
            </a:r>
            <a:r>
              <a:rPr lang="ro-RO" sz="1800" dirty="0">
                <a:effectLst/>
                <a:latin typeface="Arial" panose="020B0604020202020204" pitchFamily="34" charset="0"/>
                <a:ea typeface="Times New Roman" panose="02020603050405020304" pitchFamily="18" charset="0"/>
                <a:cs typeface="Arial" panose="020B0604020202020204" pitchFamily="34" charset="0"/>
              </a:rPr>
              <a:t>formarea </a:t>
            </a:r>
            <a:r>
              <a:rPr lang="ro-RO" sz="1800" dirty="0">
                <a:effectLst/>
                <a:highlight>
                  <a:srgbClr val="FFFFFF"/>
                </a:highlight>
                <a:latin typeface="Arial" panose="020B0604020202020204" pitchFamily="34" charset="0"/>
                <a:ea typeface="Times New Roman" panose="02020603050405020304" pitchFamily="18" charset="0"/>
                <a:cs typeface="Arial" panose="020B0604020202020204" pitchFamily="34" charset="0"/>
              </a:rPr>
              <a:t>corectă </a:t>
            </a:r>
            <a:r>
              <a:rPr lang="ro-RO" sz="1800" dirty="0">
                <a:effectLst/>
                <a:latin typeface="Arial" panose="020B0604020202020204" pitchFamily="34" charset="0"/>
                <a:ea typeface="Times New Roman" panose="02020603050405020304" pitchFamily="18" charset="0"/>
                <a:cs typeface="Arial" panose="020B0604020202020204" pitchFamily="34" charset="0"/>
              </a:rPr>
              <a:t>a opiniei publice cu privire la aspectele statistice și creșterea culturii statistice în societate</a:t>
            </a:r>
          </a:p>
          <a:p>
            <a:pPr marL="342900" lvl="0" indent="-342900" algn="just">
              <a:lnSpc>
                <a:spcPct val="107000"/>
              </a:lnSpc>
              <a:spcBef>
                <a:spcPts val="600"/>
              </a:spcBef>
              <a:buFont typeface="Arial" panose="020B0604020202020204" pitchFamily="34" charset="0"/>
              <a:buChar char="●"/>
            </a:pPr>
            <a:r>
              <a:rPr lang="ro-RO"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Dezvoltarea capacităților interne de coordonare ale BNS, inclusiv la nivelul personalului responsabil de procesele și metodologiile statistice</a:t>
            </a:r>
          </a:p>
        </p:txBody>
      </p:sp>
      <p:sp>
        <p:nvSpPr>
          <p:cNvPr id="4" name="Footer Placeholder 3">
            <a:extLst>
              <a:ext uri="{FF2B5EF4-FFF2-40B4-BE49-F238E27FC236}">
                <a16:creationId xmlns:a16="http://schemas.microsoft.com/office/drawing/2014/main" id="{3EFA0A85-F793-5593-348B-A6D01558C3D7}"/>
              </a:ext>
            </a:extLst>
          </p:cNvPr>
          <p:cNvSpPr>
            <a:spLocks noGrp="1"/>
          </p:cNvSpPr>
          <p:nvPr>
            <p:ph type="ftr" sz="quarter" idx="11"/>
          </p:nvPr>
        </p:nvSpPr>
        <p:spPr>
          <a:xfrm>
            <a:off x="4038600" y="6234545"/>
            <a:ext cx="4114800" cy="258330"/>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B7DB2398-69E1-D73A-16EA-9A46BB7B9F95}"/>
              </a:ext>
            </a:extLst>
          </p:cNvPr>
          <p:cNvSpPr>
            <a:spLocks noGrp="1"/>
          </p:cNvSpPr>
          <p:nvPr>
            <p:ph type="sldNum" sz="quarter" idx="12"/>
          </p:nvPr>
        </p:nvSpPr>
        <p:spPr/>
        <p:txBody>
          <a:bodyPr/>
          <a:lstStyle/>
          <a:p>
            <a:fld id="{D7662F32-C9F4-4FBF-995D-8E0B0B572CC5}" type="slidenum">
              <a:rPr lang="en-US" smtClean="0"/>
              <a:t>12</a:t>
            </a:fld>
            <a:endParaRPr lang="en-US"/>
          </a:p>
        </p:txBody>
      </p:sp>
    </p:spTree>
    <p:extLst>
      <p:ext uri="{BB962C8B-B14F-4D97-AF65-F5344CB8AC3E}">
        <p14:creationId xmlns:p14="http://schemas.microsoft.com/office/powerpoint/2010/main" val="3824588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2E6E7-44F1-CD31-ED14-29EDAE9B1661}"/>
              </a:ext>
            </a:extLst>
          </p:cNvPr>
          <p:cNvSpPr>
            <a:spLocks noGrp="1"/>
          </p:cNvSpPr>
          <p:nvPr>
            <p:ph type="title"/>
          </p:nvPr>
        </p:nvSpPr>
        <p:spPr>
          <a:xfrm>
            <a:off x="838200" y="365126"/>
            <a:ext cx="9561945" cy="678584"/>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A64D56D-41B7-1B9A-49CC-E0D36CDE281D}"/>
              </a:ext>
            </a:extLst>
          </p:cNvPr>
          <p:cNvSpPr>
            <a:spLocks noGrp="1"/>
          </p:cNvSpPr>
          <p:nvPr>
            <p:ph idx="1"/>
          </p:nvPr>
        </p:nvSpPr>
        <p:spPr>
          <a:xfrm>
            <a:off x="716692" y="1219200"/>
            <a:ext cx="11022227" cy="5273674"/>
          </a:xfrm>
        </p:spPr>
        <p:txBody>
          <a:bodyPr>
            <a:normAutofit fontScale="55000" lnSpcReduction="20000"/>
          </a:bodyPr>
          <a:lstStyle/>
          <a:p>
            <a:pPr marL="2225675" marR="0" indent="-2225675" algn="just">
              <a:spcBef>
                <a:spcPts val="1200"/>
              </a:spcBef>
              <a:spcAft>
                <a:spcPts val="1200"/>
              </a:spcAft>
              <a:buNone/>
            </a:pPr>
            <a:r>
              <a:rPr lang="ro-RO" sz="4600" b="1" dirty="0">
                <a:solidFill>
                  <a:schemeClr val="accent6">
                    <a:lumMod val="75000"/>
                  </a:schemeClr>
                </a:solidFill>
                <a:effectLst/>
                <a:latin typeface="Arial" panose="020B0604020202020204" pitchFamily="34" charset="0"/>
                <a:cs typeface="Arial" panose="020B0604020202020204" pitchFamily="34" charset="0"/>
              </a:rPr>
              <a:t>Obiectivul</a:t>
            </a:r>
            <a:r>
              <a:rPr lang="en-US" sz="4600" b="1" dirty="0">
                <a:solidFill>
                  <a:schemeClr val="accent6">
                    <a:lumMod val="75000"/>
                  </a:schemeClr>
                </a:solidFill>
                <a:effectLst/>
                <a:latin typeface="Arial" panose="020B0604020202020204" pitchFamily="34" charset="0"/>
                <a:cs typeface="Arial" panose="020B0604020202020204" pitchFamily="34" charset="0"/>
              </a:rPr>
              <a:t> </a:t>
            </a:r>
            <a:r>
              <a:rPr lang="ro-RO" sz="4600" b="1" dirty="0">
                <a:solidFill>
                  <a:schemeClr val="accent6">
                    <a:lumMod val="75000"/>
                  </a:schemeClr>
                </a:solidFill>
                <a:effectLst/>
                <a:latin typeface="Arial" panose="020B0604020202020204" pitchFamily="34" charset="0"/>
                <a:cs typeface="Arial" panose="020B0604020202020204" pitchFamily="34" charset="0"/>
              </a:rPr>
              <a:t>specific 2.1: Fortificarea independenței profesionale și coordonării strategice a BNS (2)</a:t>
            </a:r>
            <a:endParaRPr lang="en-US" sz="4600" b="1" dirty="0">
              <a:solidFill>
                <a:schemeClr val="accent6">
                  <a:lumMod val="75000"/>
                </a:schemeClr>
              </a:solidFill>
              <a:effectLst/>
              <a:latin typeface="Arial" panose="020B0604020202020204" pitchFamily="34" charset="0"/>
              <a:cs typeface="Arial" panose="020B0604020202020204" pitchFamily="34" charset="0"/>
            </a:endParaRPr>
          </a:p>
          <a:p>
            <a:pPr marL="342900" indent="-342900" algn="just">
              <a:lnSpc>
                <a:spcPct val="107000"/>
              </a:lnSpc>
              <a:spcBef>
                <a:spcPts val="600"/>
              </a:spcBef>
              <a:buFont typeface="Arial" panose="020B0604020202020204" pitchFamily="34" charset="0"/>
              <a:buChar char="●"/>
            </a:pPr>
            <a:r>
              <a:rPr lang="ro-RO" sz="4300" dirty="0">
                <a:latin typeface="Arial" panose="020B0604020202020204" pitchFamily="34" charset="0"/>
                <a:ea typeface="Times New Roman" panose="02020603050405020304" pitchFamily="18" charset="0"/>
                <a:cs typeface="Arial" panose="020B0604020202020204" pitchFamily="34" charset="0"/>
              </a:rPr>
              <a:t>Elaborarea programelor anuale și multianuale de lucrări statistice </a:t>
            </a:r>
            <a:r>
              <a:rPr lang="ro-RO" sz="4300" u="sng" dirty="0">
                <a:latin typeface="Arial" panose="020B0604020202020204" pitchFamily="34" charset="0"/>
                <a:ea typeface="Times New Roman" panose="02020603050405020304" pitchFamily="18" charset="0"/>
                <a:cs typeface="Arial" panose="020B0604020202020204" pitchFamily="34" charset="0"/>
              </a:rPr>
              <a:t>la nivelul întregului SSN</a:t>
            </a:r>
            <a:endParaRPr lang="en-US" sz="4300" u="sng"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7000"/>
              </a:lnSpc>
              <a:spcBef>
                <a:spcPts val="600"/>
              </a:spcBef>
              <a:buFont typeface="Arial" panose="020B0604020202020204" pitchFamily="34" charset="0"/>
              <a:buChar char="●"/>
            </a:pPr>
            <a:r>
              <a:rPr lang="ro-RO" sz="4300" dirty="0">
                <a:latin typeface="Arial" panose="020B0604020202020204" pitchFamily="34" charset="0"/>
                <a:ea typeface="Times New Roman" panose="02020603050405020304" pitchFamily="18" charset="0"/>
                <a:cs typeface="Arial" panose="020B0604020202020204" pitchFamily="34" charset="0"/>
              </a:rPr>
              <a:t>Dezvoltarea platformelor de dialog în cadrul SSN în vederea asigurării coerenței statisticilor oficiale elaborate de membrii acestuia, optimizării cercetărilor statistice și reducerii sarcinii informaționale asupra respondenților cu scopul implementării coordonate a Compendiului statisticilor europene și Codului de bune practici al statisticilor europene </a:t>
            </a:r>
            <a:endParaRPr lang="en-US" sz="43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spcBef>
                <a:spcPts val="600"/>
              </a:spcBef>
              <a:buFont typeface="Arial" panose="020B0604020202020204" pitchFamily="34" charset="0"/>
              <a:buChar char="●"/>
            </a:pPr>
            <a:r>
              <a:rPr lang="ro-RO" sz="4300" dirty="0">
                <a:effectLst/>
                <a:latin typeface="Arial" panose="020B0604020202020204" pitchFamily="34" charset="0"/>
                <a:ea typeface="Times New Roman" panose="02020603050405020304" pitchFamily="18" charset="0"/>
                <a:cs typeface="Arial" panose="020B0604020202020204" pitchFamily="34" charset="0"/>
              </a:rPr>
              <a:t>Asigurarea uniformizării, inclusiv prin prevederi regulatorii, a proceselor și metodologiilor utilizate de alți producătorii de statistici oficiale, pe baza standardelor elaborate și/sau recomandărilor BNS</a:t>
            </a:r>
            <a:endParaRPr lang="ro-RO" sz="4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07000"/>
              </a:lnSpc>
              <a:spcBef>
                <a:spcPts val="600"/>
              </a:spcBef>
              <a:buFont typeface="Arial" panose="020B0604020202020204" pitchFamily="34" charset="0"/>
              <a:buChar char="●"/>
            </a:pPr>
            <a:r>
              <a:rPr lang="ro-RO" sz="4300" dirty="0">
                <a:effectLst/>
                <a:latin typeface="Arial" panose="020B0604020202020204" pitchFamily="34" charset="0"/>
                <a:ea typeface="Times New Roman" panose="02020603050405020304" pitchFamily="18" charset="0"/>
                <a:cs typeface="Arial" panose="020B0604020202020204" pitchFamily="34" charset="0"/>
              </a:rPr>
              <a:t>Asigurarea diseminării coordonate a statisticilor oficiale la nivelul întregului SSN în corespundere cu un calendar comun de diseminare</a:t>
            </a:r>
            <a:endParaRPr lang="en-US" sz="43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3EFA0A85-F793-5593-348B-A6D01558C3D7}"/>
              </a:ext>
            </a:extLst>
          </p:cNvPr>
          <p:cNvSpPr>
            <a:spLocks noGrp="1"/>
          </p:cNvSpPr>
          <p:nvPr>
            <p:ph type="ftr" sz="quarter" idx="11"/>
          </p:nvPr>
        </p:nvSpPr>
        <p:spPr>
          <a:xfrm>
            <a:off x="4038600" y="6234545"/>
            <a:ext cx="4114800" cy="258330"/>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B7DB2398-69E1-D73A-16EA-9A46BB7B9F95}"/>
              </a:ext>
            </a:extLst>
          </p:cNvPr>
          <p:cNvSpPr>
            <a:spLocks noGrp="1"/>
          </p:cNvSpPr>
          <p:nvPr>
            <p:ph type="sldNum" sz="quarter" idx="12"/>
          </p:nvPr>
        </p:nvSpPr>
        <p:spPr/>
        <p:txBody>
          <a:bodyPr/>
          <a:lstStyle/>
          <a:p>
            <a:fld id="{D7662F32-C9F4-4FBF-995D-8E0B0B572CC5}" type="slidenum">
              <a:rPr lang="en-US" smtClean="0"/>
              <a:t>13</a:t>
            </a:fld>
            <a:endParaRPr lang="en-US"/>
          </a:p>
        </p:txBody>
      </p:sp>
    </p:spTree>
    <p:extLst>
      <p:ext uri="{BB962C8B-B14F-4D97-AF65-F5344CB8AC3E}">
        <p14:creationId xmlns:p14="http://schemas.microsoft.com/office/powerpoint/2010/main" val="3335277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0250-8EB4-1FA8-1296-BAB66B8A05E3}"/>
              </a:ext>
            </a:extLst>
          </p:cNvPr>
          <p:cNvSpPr>
            <a:spLocks noGrp="1"/>
          </p:cNvSpPr>
          <p:nvPr>
            <p:ph type="title"/>
          </p:nvPr>
        </p:nvSpPr>
        <p:spPr>
          <a:xfrm>
            <a:off x="838200" y="365125"/>
            <a:ext cx="9561945" cy="604693"/>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E762B4-BB1B-ADCA-789C-6CE429F3694C}"/>
              </a:ext>
            </a:extLst>
          </p:cNvPr>
          <p:cNvSpPr>
            <a:spLocks noGrp="1"/>
          </p:cNvSpPr>
          <p:nvPr>
            <p:ph idx="1"/>
          </p:nvPr>
        </p:nvSpPr>
        <p:spPr>
          <a:xfrm>
            <a:off x="444843" y="925944"/>
            <a:ext cx="10908957" cy="5566931"/>
          </a:xfrm>
        </p:spPr>
        <p:txBody>
          <a:bodyPr>
            <a:normAutofit/>
          </a:bodyPr>
          <a:lstStyle/>
          <a:p>
            <a:pPr marL="2797175" marR="0" indent="-2797175">
              <a:spcBef>
                <a:spcPts val="200"/>
              </a:spcBef>
              <a:spcAft>
                <a:spcPts val="1200"/>
              </a:spcAft>
              <a:buNone/>
            </a:pPr>
            <a:r>
              <a:rPr lang="ro-RO" sz="2200" b="1" dirty="0">
                <a:solidFill>
                  <a:schemeClr val="accent6">
                    <a:lumMod val="75000"/>
                  </a:schemeClr>
                </a:solidFill>
                <a:effectLst/>
                <a:latin typeface="Arial" panose="020B0604020202020204" pitchFamily="34" charset="0"/>
                <a:cs typeface="Arial" panose="020B0604020202020204" pitchFamily="34" charset="0"/>
              </a:rPr>
              <a:t>Obiectivul</a:t>
            </a:r>
            <a:r>
              <a:rPr lang="en-US" sz="2200" b="1" dirty="0">
                <a:solidFill>
                  <a:schemeClr val="accent6">
                    <a:lumMod val="75000"/>
                  </a:schemeClr>
                </a:solidFill>
                <a:effectLst/>
                <a:latin typeface="Arial" panose="020B0604020202020204" pitchFamily="34" charset="0"/>
                <a:cs typeface="Arial" panose="020B0604020202020204" pitchFamily="34" charset="0"/>
              </a:rPr>
              <a:t> </a:t>
            </a:r>
            <a:r>
              <a:rPr lang="ro-RO" sz="2200" b="1" dirty="0">
                <a:solidFill>
                  <a:schemeClr val="accent6">
                    <a:lumMod val="75000"/>
                  </a:schemeClr>
                </a:solidFill>
                <a:effectLst/>
                <a:latin typeface="Arial" panose="020B0604020202020204" pitchFamily="34" charset="0"/>
                <a:cs typeface="Arial" panose="020B0604020202020204" pitchFamily="34" charset="0"/>
              </a:rPr>
              <a:t>specific 2.2: Asigurarea unui mediu sigur pentru respectarea confidențialității statistice și protecției datelor</a:t>
            </a:r>
            <a:endParaRPr lang="en-US" sz="22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0000"/>
              </a:lnSpc>
              <a:spcBef>
                <a:spcPts val="600"/>
              </a:spcBef>
              <a:spcAft>
                <a:spcPts val="60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Consolidarea</a:t>
            </a:r>
            <a:r>
              <a:rPr lang="ro-RO" sz="2000" dirty="0">
                <a:effectLst/>
                <a:latin typeface="Arial" panose="020B0604020202020204" pitchFamily="34" charset="0"/>
                <a:ea typeface="Times New Roman" panose="02020603050405020304" pitchFamily="18" charset="0"/>
                <a:cs typeface="Arial" panose="020B0604020202020204" pitchFamily="34" charset="0"/>
              </a:rPr>
              <a:t>, pentru producătorii de statistici oficiale,</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a măsurilor regulatorii, administrative, tehnice și organizatorice de protecție a datelor, pentru facilitarea consumului de date și utilizării acestora în scopuri statistice</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0000"/>
              </a:lnSpc>
              <a:spcBef>
                <a:spcPts val="600"/>
              </a:spcBef>
              <a:spcAft>
                <a:spcPts val="60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Facilitarea accesului cercetătorilor la date statistice individuale în scopuri științifice</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0000"/>
              </a:lnSpc>
              <a:spcBef>
                <a:spcPts val="600"/>
              </a:spcBef>
              <a:spcAft>
                <a:spcPts val="600"/>
              </a:spcAft>
              <a:buFont typeface="Arial" panose="020B0604020202020204" pitchFamily="34" charset="0"/>
              <a:buChar char="●"/>
            </a:pPr>
            <a:r>
              <a:rPr lang="ro-RO" sz="2000" dirty="0">
                <a:latin typeface="Arial" panose="020B0604020202020204" pitchFamily="34" charset="0"/>
                <a:ea typeface="Times New Roman" panose="02020603050405020304" pitchFamily="18" charset="0"/>
                <a:cs typeface="Arial" panose="020B0604020202020204" pitchFamily="34" charset="0"/>
              </a:rPr>
              <a:t>Fortificarea capacităților și abilităților  producătorilor de statistici oficiale întru  respectarea confidențialității și protecției datelor în procesul de prelucrare și diseminare a datelor</a:t>
            </a:r>
          </a:p>
          <a:p>
            <a:pPr marL="914400" indent="-287338" algn="just">
              <a:lnSpc>
                <a:spcPct val="100000"/>
              </a:lnSpc>
              <a:spcBef>
                <a:spcPts val="600"/>
              </a:spcBef>
              <a:spcAft>
                <a:spcPts val="600"/>
              </a:spcAft>
              <a:buFont typeface="Courier New" panose="02070309020205020404" pitchFamily="49" charset="0"/>
              <a:buChar char="o"/>
            </a:pPr>
            <a:r>
              <a:rPr lang="ro-RO" sz="2000" dirty="0">
                <a:latin typeface="Arial" panose="020B0604020202020204" pitchFamily="34" charset="0"/>
                <a:cs typeface="Arial" panose="020B0604020202020204" pitchFamily="34" charset="0"/>
              </a:rPr>
              <a:t>Implementarea prevederilor legislației naționale în domeniu (în proces de revizuire în corespundere cu GDPR-ul european), a standardelor</a:t>
            </a:r>
            <a:r>
              <a:rPr lang="en-US" sz="2000" dirty="0">
                <a:latin typeface="Arial" panose="020B0604020202020204" pitchFamily="34" charset="0"/>
                <a:cs typeface="Arial" panose="020B0604020202020204" pitchFamily="34" charset="0"/>
              </a:rPr>
              <a:t> ISO/IEC 27001:2013 </a:t>
            </a:r>
            <a:r>
              <a:rPr lang="ro-RO" sz="2000" dirty="0">
                <a:latin typeface="Arial" panose="020B0604020202020204" pitchFamily="34" charset="0"/>
                <a:cs typeface="Arial" panose="020B0604020202020204" pitchFamily="34" charset="0"/>
              </a:rPr>
              <a:t>privind</a:t>
            </a:r>
            <a:r>
              <a:rPr lang="en-US" sz="2000" dirty="0">
                <a:latin typeface="Arial" panose="020B0604020202020204" pitchFamily="34" charset="0"/>
                <a:cs typeface="Arial" panose="020B0604020202020204" pitchFamily="34" charset="0"/>
              </a:rPr>
              <a:t> </a:t>
            </a:r>
            <a:r>
              <a:rPr lang="ro-RO" sz="2000" dirty="0">
                <a:latin typeface="Arial" panose="020B0604020202020204" pitchFamily="34" charset="0"/>
                <a:cs typeface="Arial" panose="020B0604020202020204" pitchFamily="34" charset="0"/>
              </a:rPr>
              <a:t>securitatea informației și </a:t>
            </a:r>
            <a:r>
              <a:rPr lang="en-US" sz="2000" dirty="0">
                <a:latin typeface="Arial" panose="020B0604020202020204" pitchFamily="34" charset="0"/>
                <a:cs typeface="Arial" panose="020B0604020202020204" pitchFamily="34" charset="0"/>
              </a:rPr>
              <a:t>ISO/IEC 27701:2019 </a:t>
            </a:r>
            <a:r>
              <a:rPr lang="ro-RO" sz="2000" dirty="0">
                <a:latin typeface="Arial" panose="020B0604020202020204" pitchFamily="34" charset="0"/>
                <a:cs typeface="Arial" panose="020B0604020202020204" pitchFamily="34" charset="0"/>
              </a:rPr>
              <a:t>privind protecția datelor cu caracter </a:t>
            </a:r>
            <a:r>
              <a:rPr lang="en-US" sz="2000" dirty="0">
                <a:latin typeface="Arial" panose="020B0604020202020204" pitchFamily="34" charset="0"/>
                <a:cs typeface="Arial" panose="020B0604020202020204" pitchFamily="34" charset="0"/>
              </a:rPr>
              <a:t>personal/</a:t>
            </a:r>
            <a:r>
              <a:rPr lang="ro-RO" sz="2000" dirty="0">
                <a:latin typeface="Arial" panose="020B0604020202020204" pitchFamily="34" charset="0"/>
                <a:cs typeface="Arial" panose="020B0604020202020204" pitchFamily="34" charset="0"/>
              </a:rPr>
              <a:t>confidențiale.</a:t>
            </a:r>
          </a:p>
          <a:p>
            <a:pPr marL="342900" marR="0" lvl="0" indent="-342900" algn="just">
              <a:lnSpc>
                <a:spcPct val="100000"/>
              </a:lnSpc>
              <a:spcBef>
                <a:spcPts val="600"/>
              </a:spcBef>
              <a:spcAft>
                <a:spcPts val="60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Efectuarea periodică a auditului privind protecția și securitatea datelor (inclusiv a datelor individuale) pentru asigurarea corespunderii la cerințele </a:t>
            </a:r>
            <a:r>
              <a:rPr lang="ro-RO" sz="2000" dirty="0">
                <a:effectLst/>
                <a:latin typeface="Arial" panose="020B0604020202020204" pitchFamily="34" charset="0"/>
                <a:ea typeface="Times New Roman" panose="02020603050405020304" pitchFamily="18" charset="0"/>
                <a:cs typeface="Arial" panose="020B0604020202020204" pitchFamily="34" charset="0"/>
              </a:rPr>
              <a:t>minime de securitate cibernetică și adaptarea la noile tehnologii informaționale</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a:t>
            </a:r>
          </a:p>
        </p:txBody>
      </p:sp>
      <p:sp>
        <p:nvSpPr>
          <p:cNvPr id="4" name="Footer Placeholder 3">
            <a:extLst>
              <a:ext uri="{FF2B5EF4-FFF2-40B4-BE49-F238E27FC236}">
                <a16:creationId xmlns:a16="http://schemas.microsoft.com/office/drawing/2014/main" id="{950E1DA2-3EEB-720C-9DC3-C93351642F13}"/>
              </a:ext>
            </a:extLst>
          </p:cNvPr>
          <p:cNvSpPr>
            <a:spLocks noGrp="1"/>
          </p:cNvSpPr>
          <p:nvPr>
            <p:ph type="ftr" sz="quarter" idx="11"/>
          </p:nvPr>
        </p:nvSpPr>
        <p:spPr>
          <a:xfrm>
            <a:off x="4038600" y="6356350"/>
            <a:ext cx="4114800" cy="219941"/>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C1A7168F-F7F0-C178-733E-67DB491344CA}"/>
              </a:ext>
            </a:extLst>
          </p:cNvPr>
          <p:cNvSpPr>
            <a:spLocks noGrp="1"/>
          </p:cNvSpPr>
          <p:nvPr>
            <p:ph type="sldNum" sz="quarter" idx="12"/>
          </p:nvPr>
        </p:nvSpPr>
        <p:spPr/>
        <p:txBody>
          <a:bodyPr/>
          <a:lstStyle/>
          <a:p>
            <a:fld id="{D7662F32-C9F4-4FBF-995D-8E0B0B572CC5}" type="slidenum">
              <a:rPr lang="en-US" smtClean="0"/>
              <a:t>14</a:t>
            </a:fld>
            <a:endParaRPr lang="en-US"/>
          </a:p>
        </p:txBody>
      </p:sp>
    </p:spTree>
    <p:extLst>
      <p:ext uri="{BB962C8B-B14F-4D97-AF65-F5344CB8AC3E}">
        <p14:creationId xmlns:p14="http://schemas.microsoft.com/office/powerpoint/2010/main" val="3389322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9288-0A72-7BCB-3B0B-2C9B1FF38DFB}"/>
              </a:ext>
            </a:extLst>
          </p:cNvPr>
          <p:cNvSpPr>
            <a:spLocks noGrp="1"/>
          </p:cNvSpPr>
          <p:nvPr>
            <p:ph type="title"/>
          </p:nvPr>
        </p:nvSpPr>
        <p:spPr>
          <a:xfrm>
            <a:off x="838200" y="365126"/>
            <a:ext cx="9488055" cy="586220"/>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35867E-5BB0-E82A-C4D8-4035158DACDB}"/>
              </a:ext>
            </a:extLst>
          </p:cNvPr>
          <p:cNvSpPr>
            <a:spLocks noGrp="1"/>
          </p:cNvSpPr>
          <p:nvPr>
            <p:ph idx="1"/>
          </p:nvPr>
        </p:nvSpPr>
        <p:spPr>
          <a:xfrm>
            <a:off x="838200" y="1246909"/>
            <a:ext cx="10515600" cy="4930054"/>
          </a:xfrm>
        </p:spPr>
        <p:txBody>
          <a:bodyPr>
            <a:normAutofit lnSpcReduction="10000"/>
          </a:bodyPr>
          <a:lstStyle/>
          <a:p>
            <a:pPr marL="0" marR="0" indent="0" algn="just">
              <a:lnSpc>
                <a:spcPct val="100000"/>
              </a:lnSpc>
              <a:spcBef>
                <a:spcPts val="200"/>
              </a:spcBef>
              <a:spcAft>
                <a:spcPts val="1200"/>
              </a:spcAft>
              <a:buNone/>
            </a:pPr>
            <a:r>
              <a:rPr lang="ro-RO" sz="2000" b="1" dirty="0">
                <a:solidFill>
                  <a:schemeClr val="accent6">
                    <a:lumMod val="75000"/>
                  </a:schemeClr>
                </a:solidFill>
                <a:effectLst/>
                <a:latin typeface="Arial" panose="020B0604020202020204" pitchFamily="34" charset="0"/>
                <a:cs typeface="Arial" panose="020B0604020202020204" pitchFamily="34" charset="0"/>
              </a:rPr>
              <a:t>Obiectivul</a:t>
            </a:r>
            <a:r>
              <a:rPr lang="en-US" sz="2000" b="1" dirty="0">
                <a:solidFill>
                  <a:schemeClr val="accent6">
                    <a:lumMod val="75000"/>
                  </a:schemeClr>
                </a:solidFill>
                <a:effectLst/>
                <a:latin typeface="Arial" panose="020B0604020202020204" pitchFamily="34" charset="0"/>
                <a:cs typeface="Arial" panose="020B0604020202020204" pitchFamily="34" charset="0"/>
              </a:rPr>
              <a:t> </a:t>
            </a:r>
            <a:r>
              <a:rPr lang="ro-RO" sz="2000" b="1" dirty="0">
                <a:solidFill>
                  <a:schemeClr val="accent6">
                    <a:lumMod val="75000"/>
                  </a:schemeClr>
                </a:solidFill>
                <a:effectLst/>
                <a:latin typeface="Arial" panose="020B0604020202020204" pitchFamily="34" charset="0"/>
                <a:cs typeface="Arial" panose="020B0604020202020204" pitchFamily="34" charset="0"/>
              </a:rPr>
              <a:t>specific 2.</a:t>
            </a:r>
            <a:r>
              <a:rPr lang="en-US" sz="2000" b="1" dirty="0">
                <a:solidFill>
                  <a:schemeClr val="accent6">
                    <a:lumMod val="75000"/>
                  </a:schemeClr>
                </a:solidFill>
                <a:effectLst/>
                <a:latin typeface="Arial" panose="020B0604020202020204" pitchFamily="34" charset="0"/>
                <a:cs typeface="Arial" panose="020B0604020202020204" pitchFamily="34" charset="0"/>
              </a:rPr>
              <a:t>3</a:t>
            </a:r>
            <a:r>
              <a:rPr lang="ro-RO" sz="2000" b="1" dirty="0">
                <a:solidFill>
                  <a:schemeClr val="accent6">
                    <a:lumMod val="75000"/>
                  </a:schemeClr>
                </a:solidFill>
                <a:effectLst/>
                <a:latin typeface="Arial" panose="020B0604020202020204" pitchFamily="34" charset="0"/>
                <a:cs typeface="Arial" panose="020B0604020202020204" pitchFamily="34" charset="0"/>
              </a:rPr>
              <a:t>: Optimizarea procedurilor de producție statistică</a:t>
            </a:r>
            <a:endParaRPr lang="en-US" sz="20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Intensificarea colaborării cu deținătorii  resurselor informaționale de stat și private pentru sporirea utilizării acestora în scopul producerii statisticilor oficiale</a:t>
            </a:r>
            <a:r>
              <a:rPr lang="en-US" sz="2000" u="none" strike="noStrike" dirty="0">
                <a:effectLst/>
                <a:latin typeface="Arial" panose="020B0604020202020204" pitchFamily="34" charset="0"/>
                <a:ea typeface="Times New Roman" panose="02020603050405020304" pitchFamily="18" charset="0"/>
                <a:cs typeface="Arial" panose="020B0604020202020204" pitchFamily="34" charset="0"/>
              </a:rPr>
              <a:t>.</a:t>
            </a:r>
            <a:r>
              <a:rPr lang="en-US" sz="2000" dirty="0">
                <a:latin typeface="Arial" panose="020B0604020202020204" pitchFamily="34" charset="0"/>
                <a:ea typeface="Times New Roman" panose="02020603050405020304" pitchFamily="18" charset="0"/>
                <a:cs typeface="Arial" panose="020B0604020202020204" pitchFamily="34" charset="0"/>
              </a:rPr>
              <a:t> </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Identificarea și stabilirea de parteneriate pentru  utilizarea de noi surse de date (e.g. Big Data, date spațiale) și tehnici (web scraping, machine learning, etc.), cu potențial de completare sau substituire parțială a surselor statistice existente</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Valorificarea potențialului surselor de date administrative, private (e.g. companiile din domeniul energetic, telecomunicații, comerț) și date noi prin elaborarea statisticilor experimentale cu integrarea ulterioară în producția statistică. </a:t>
            </a:r>
          </a:p>
          <a:p>
            <a:pPr marL="346075" marR="0" lvl="0" indent="0" algn="just">
              <a:lnSpc>
                <a:spcPct val="107000"/>
              </a:lnSpc>
              <a:spcBef>
                <a:spcPts val="600"/>
              </a:spcBef>
              <a:spcAft>
                <a:spcPts val="0"/>
              </a:spcAft>
              <a:buNone/>
            </a:pPr>
            <a:r>
              <a:rPr lang="ro-RO" sz="2000" i="1" u="none" strike="noStrike" dirty="0">
                <a:effectLst/>
                <a:latin typeface="Arial" panose="020B0604020202020204" pitchFamily="34" charset="0"/>
                <a:ea typeface="Times New Roman" panose="02020603050405020304" pitchFamily="18" charset="0"/>
                <a:cs typeface="Arial" panose="020B0604020202020204" pitchFamily="34" charset="0"/>
              </a:rPr>
              <a:t>Utilizarea sporită a surselor de date administrative și private în scopuri statistice va permite (i) substituirea cercetărilor statistice existente; (ii) elaborarea datelor statistice cu frecvență mai mare; (iii) reducerea costurilor pentru producerea de statistici oficiale; (iv) reducerea presiunii informaționale asupra respondenților statistici; (v) </a:t>
            </a:r>
            <a:r>
              <a:rPr lang="ro-RO"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reducerea termenelor de producere și diseminare a statisticilor oficiale</a:t>
            </a:r>
            <a:endParaRPr lang="en-US" sz="2000" i="1"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3B5EA8C8-14BD-B807-A486-38CE20870B75}"/>
              </a:ext>
            </a:extLst>
          </p:cNvPr>
          <p:cNvSpPr>
            <a:spLocks noGrp="1"/>
          </p:cNvSpPr>
          <p:nvPr>
            <p:ph type="ftr" sz="quarter" idx="11"/>
          </p:nvPr>
        </p:nvSpPr>
        <p:spPr>
          <a:xfrm>
            <a:off x="4038600" y="6262255"/>
            <a:ext cx="4114800" cy="230620"/>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8FC10680-723F-5D3D-29D4-5D6ED5BF1DF6}"/>
              </a:ext>
            </a:extLst>
          </p:cNvPr>
          <p:cNvSpPr>
            <a:spLocks noGrp="1"/>
          </p:cNvSpPr>
          <p:nvPr>
            <p:ph type="sldNum" sz="quarter" idx="12"/>
          </p:nvPr>
        </p:nvSpPr>
        <p:spPr/>
        <p:txBody>
          <a:bodyPr/>
          <a:lstStyle/>
          <a:p>
            <a:fld id="{D7662F32-C9F4-4FBF-995D-8E0B0B572CC5}" type="slidenum">
              <a:rPr lang="en-US" smtClean="0"/>
              <a:t>15</a:t>
            </a:fld>
            <a:endParaRPr lang="en-US"/>
          </a:p>
        </p:txBody>
      </p:sp>
    </p:spTree>
    <p:extLst>
      <p:ext uri="{BB962C8B-B14F-4D97-AF65-F5344CB8AC3E}">
        <p14:creationId xmlns:p14="http://schemas.microsoft.com/office/powerpoint/2010/main" val="1093559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AE57-F3BA-6296-4B4B-1696EBF713B9}"/>
              </a:ext>
            </a:extLst>
          </p:cNvPr>
          <p:cNvSpPr>
            <a:spLocks noGrp="1"/>
          </p:cNvSpPr>
          <p:nvPr>
            <p:ph type="title"/>
          </p:nvPr>
        </p:nvSpPr>
        <p:spPr>
          <a:xfrm>
            <a:off x="838200" y="365126"/>
            <a:ext cx="9534236" cy="576984"/>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8FECF03-5B9A-5DAA-B490-A88F3C9AA3BD}"/>
              </a:ext>
            </a:extLst>
          </p:cNvPr>
          <p:cNvSpPr>
            <a:spLocks noGrp="1"/>
          </p:cNvSpPr>
          <p:nvPr>
            <p:ph idx="1"/>
          </p:nvPr>
        </p:nvSpPr>
        <p:spPr>
          <a:xfrm>
            <a:off x="838200" y="1191491"/>
            <a:ext cx="10515600" cy="5164859"/>
          </a:xfrm>
        </p:spPr>
        <p:txBody>
          <a:bodyPr>
            <a:normAutofit/>
          </a:bodyPr>
          <a:lstStyle/>
          <a:p>
            <a:pPr marL="3371850" marR="0" indent="-3371850">
              <a:lnSpc>
                <a:spcPct val="100000"/>
              </a:lnSpc>
              <a:spcBef>
                <a:spcPts val="200"/>
              </a:spcBef>
              <a:spcAft>
                <a:spcPts val="1200"/>
              </a:spcAft>
              <a:buNone/>
            </a:pPr>
            <a:r>
              <a:rPr lang="ro-RO" sz="2000" b="1" dirty="0">
                <a:solidFill>
                  <a:schemeClr val="accent6">
                    <a:lumMod val="75000"/>
                  </a:schemeClr>
                </a:solidFill>
                <a:effectLst/>
                <a:latin typeface="Arial" panose="020B0604020202020204" pitchFamily="34" charset="0"/>
                <a:cs typeface="Arial" panose="020B0604020202020204" pitchFamily="34" charset="0"/>
              </a:rPr>
              <a:t>Obiectivul</a:t>
            </a:r>
            <a:r>
              <a:rPr lang="en-US" sz="2000" b="1" dirty="0">
                <a:solidFill>
                  <a:schemeClr val="accent6">
                    <a:lumMod val="75000"/>
                  </a:schemeClr>
                </a:solidFill>
                <a:effectLst/>
                <a:latin typeface="Arial" panose="020B0604020202020204" pitchFamily="34" charset="0"/>
                <a:cs typeface="Arial" panose="020B0604020202020204" pitchFamily="34" charset="0"/>
              </a:rPr>
              <a:t> </a:t>
            </a:r>
            <a:r>
              <a:rPr lang="ro-RO" sz="2000" b="1" dirty="0">
                <a:solidFill>
                  <a:schemeClr val="accent6">
                    <a:lumMod val="75000"/>
                  </a:schemeClr>
                </a:solidFill>
                <a:effectLst/>
                <a:latin typeface="Arial" panose="020B0604020202020204" pitchFamily="34" charset="0"/>
                <a:cs typeface="Arial" panose="020B0604020202020204" pitchFamily="34" charset="0"/>
              </a:rPr>
              <a:t>specific 2.4: Reducerea presiunii informaționale asupra respondenților  </a:t>
            </a:r>
            <a:endParaRPr lang="en-US" sz="20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Colaborarea membrilor SSN cu respondenții în vederea promovării înțelegerii mai bune a scopului, conținutului și modului de prezentare a chestionarelor statistice și identificării căilor de optimizare a sarcinii de răspuns</a:t>
            </a:r>
          </a:p>
          <a:p>
            <a:pPr marL="342900" marR="0" lvl="0" indent="-342900" algn="just">
              <a:lnSpc>
                <a:spcPct val="107000"/>
              </a:lnSpc>
              <a:spcBef>
                <a:spcPts val="600"/>
              </a:spcBef>
              <a:spcAft>
                <a:spcPts val="0"/>
              </a:spcAft>
              <a:buFont typeface="Arial" panose="020B0604020202020204" pitchFamily="34" charset="0"/>
              <a:buChar char="●"/>
            </a:pPr>
            <a:r>
              <a:rPr lang="ro-RO"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Analiza sistemului de raportare statistică  și identificarea soluțiilor de optimizare a acestuia, inclusiv prin excluderea redundanței informației colectate, interconectarea rapoartelor statistice și asigurarea schimbului de date între diferite domenii de raportare statistică</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Dezvoltarea și implementarea unui sistem de monitorizare și evaluare în mod regulat a sarcinii de răspuns asupra respondenților, </a:t>
            </a:r>
            <a:r>
              <a:rPr lang="ro-RO" sz="2000" dirty="0">
                <a:effectLst/>
                <a:latin typeface="Arial" panose="020B0604020202020204" pitchFamily="34" charset="0"/>
                <a:ea typeface="Times New Roman" panose="02020603050405020304" pitchFamily="18" charset="0"/>
                <a:cs typeface="Arial" panose="020B0604020202020204" pitchFamily="34" charset="0"/>
              </a:rPr>
              <a:t>în special mediul de afaceri</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pentru optimizarea acesteia </a:t>
            </a: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Extinderea digitalizării chestionarelor statistice pentru entități pentru facilitarea raportării electronice a datelor statistice</a:t>
            </a:r>
            <a:r>
              <a:rPr lang="ro-RO" sz="2000" dirty="0">
                <a:effectLst/>
                <a:latin typeface="Arial" panose="020B0604020202020204" pitchFamily="34" charset="0"/>
                <a:ea typeface="Times New Roman" panose="02020603050405020304" pitchFamily="18" charset="0"/>
                <a:cs typeface="Arial" panose="020B0604020202020204" pitchFamily="34" charset="0"/>
              </a:rPr>
              <a:t>, în special cu utilizarea metodei CAWI (Computer </a:t>
            </a:r>
            <a:r>
              <a:rPr lang="en-US" sz="2000" dirty="0">
                <a:effectLst/>
                <a:latin typeface="Arial" panose="020B0604020202020204" pitchFamily="34" charset="0"/>
                <a:ea typeface="Times New Roman" panose="02020603050405020304" pitchFamily="18" charset="0"/>
                <a:cs typeface="Arial" panose="020B0604020202020204" pitchFamily="34" charset="0"/>
              </a:rPr>
              <a:t>Assisted</a:t>
            </a:r>
            <a:r>
              <a:rPr lang="ro-RO" sz="2000" dirty="0">
                <a:effectLst/>
                <a:latin typeface="Arial" panose="020B0604020202020204" pitchFamily="34" charset="0"/>
                <a:ea typeface="Times New Roman" panose="02020603050405020304" pitchFamily="18" charset="0"/>
                <a:cs typeface="Arial" panose="020B0604020202020204" pitchFamily="34" charset="0"/>
              </a:rPr>
              <a:t> Web </a:t>
            </a:r>
            <a:r>
              <a:rPr lang="en-US" sz="2000" dirty="0">
                <a:effectLst/>
                <a:latin typeface="Arial" panose="020B0604020202020204" pitchFamily="34" charset="0"/>
                <a:ea typeface="Times New Roman" panose="02020603050405020304" pitchFamily="18" charset="0"/>
                <a:cs typeface="Arial" panose="020B0604020202020204" pitchFamily="34" charset="0"/>
              </a:rPr>
              <a:t>Interviewing</a:t>
            </a:r>
            <a:r>
              <a:rPr lang="ro-RO" sz="2000" dirty="0">
                <a:effectLst/>
                <a:latin typeface="Arial" panose="020B0604020202020204" pitchFamily="34" charset="0"/>
                <a:ea typeface="Times New Roman" panose="02020603050405020304" pitchFamily="18" charset="0"/>
                <a:cs typeface="Arial" panose="020B0604020202020204" pitchFamily="34" charset="0"/>
              </a:rPr>
              <a:t>) de auto recenzare on-line</a:t>
            </a:r>
            <a:endParaRPr lang="en-US"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059FA97-9B8E-92A5-53B5-9E28891F0410}"/>
              </a:ext>
            </a:extLst>
          </p:cNvPr>
          <p:cNvSpPr>
            <a:spLocks noGrp="1"/>
          </p:cNvSpPr>
          <p:nvPr>
            <p:ph type="ftr" sz="quarter" idx="11"/>
          </p:nvPr>
        </p:nvSpPr>
        <p:spPr>
          <a:xfrm>
            <a:off x="4038600" y="6356350"/>
            <a:ext cx="4114800" cy="219941"/>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6DC96A34-5A08-9AD9-70F6-01334DD66F2D}"/>
              </a:ext>
            </a:extLst>
          </p:cNvPr>
          <p:cNvSpPr>
            <a:spLocks noGrp="1"/>
          </p:cNvSpPr>
          <p:nvPr>
            <p:ph type="sldNum" sz="quarter" idx="12"/>
          </p:nvPr>
        </p:nvSpPr>
        <p:spPr/>
        <p:txBody>
          <a:bodyPr/>
          <a:lstStyle/>
          <a:p>
            <a:fld id="{D7662F32-C9F4-4FBF-995D-8E0B0B572CC5}" type="slidenum">
              <a:rPr lang="en-US" smtClean="0"/>
              <a:t>16</a:t>
            </a:fld>
            <a:endParaRPr lang="en-US"/>
          </a:p>
        </p:txBody>
      </p:sp>
    </p:spTree>
    <p:extLst>
      <p:ext uri="{BB962C8B-B14F-4D97-AF65-F5344CB8AC3E}">
        <p14:creationId xmlns:p14="http://schemas.microsoft.com/office/powerpoint/2010/main" val="412504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FDB9-B711-2824-8BB7-06E02E21983C}"/>
              </a:ext>
            </a:extLst>
          </p:cNvPr>
          <p:cNvSpPr>
            <a:spLocks noGrp="1"/>
          </p:cNvSpPr>
          <p:nvPr>
            <p:ph type="title"/>
          </p:nvPr>
        </p:nvSpPr>
        <p:spPr>
          <a:xfrm>
            <a:off x="838200" y="365126"/>
            <a:ext cx="9561945" cy="669348"/>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B74B8B-CD21-925A-FC8D-69596B1B5E4E}"/>
              </a:ext>
            </a:extLst>
          </p:cNvPr>
          <p:cNvSpPr>
            <a:spLocks noGrp="1"/>
          </p:cNvSpPr>
          <p:nvPr>
            <p:ph idx="1"/>
          </p:nvPr>
        </p:nvSpPr>
        <p:spPr>
          <a:xfrm>
            <a:off x="838200" y="1136072"/>
            <a:ext cx="10515600" cy="5220277"/>
          </a:xfrm>
        </p:spPr>
        <p:txBody>
          <a:bodyPr>
            <a:normAutofit/>
          </a:bodyPr>
          <a:lstStyle/>
          <a:p>
            <a:pPr algn="just">
              <a:lnSpc>
                <a:spcPct val="110000"/>
              </a:lnSpc>
              <a:spcBef>
                <a:spcPts val="1000"/>
              </a:spcBef>
              <a:spcAft>
                <a:spcPts val="600"/>
              </a:spcAft>
            </a:pPr>
            <a:r>
              <a:rPr lang="ro-RO" sz="2200" b="1" dirty="0">
                <a:effectLst/>
                <a:latin typeface="Arial" panose="020B0604020202020204" pitchFamily="34" charset="0"/>
                <a:ea typeface="Times New Roman" panose="02020603050405020304" pitchFamily="18" charset="0"/>
                <a:cs typeface="Arial" panose="020B0604020202020204" pitchFamily="34" charset="0"/>
              </a:rPr>
              <a:t>Obiectivul general  3: </a:t>
            </a:r>
            <a:r>
              <a:rPr lang="ro-RO" sz="2200" b="1" i="1" dirty="0">
                <a:solidFill>
                  <a:srgbClr val="0070C0"/>
                </a:solidFill>
                <a:latin typeface="Arial" panose="020B0604020202020204" pitchFamily="34" charset="0"/>
                <a:cs typeface="Arial" panose="020B0604020202020204" pitchFamily="34" charset="0"/>
              </a:rPr>
              <a:t>Date de înaltă calitate, inclusiv seturi noi de date  (oportune, relevante, fiabile, accesibile, dezagregate, coerente, comparabile la nivel internațional și armonizate gradual cu cerințele Uniunii Europene), produse pentru a informa societatea și pentru a susține luarea deciziilor eficiente, bazate pe dovezi, care să conducă la o dezvoltare durabilă și o societate incluzivă.</a:t>
            </a:r>
            <a:endParaRPr lang="ro-MD" sz="2200" b="1" i="1" dirty="0">
              <a:solidFill>
                <a:srgbClr val="0070C0"/>
              </a:solidFill>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E64CE19E-F350-F6C8-15BE-5FAA58E03864}"/>
              </a:ext>
            </a:extLst>
          </p:cNvPr>
          <p:cNvSpPr>
            <a:spLocks noGrp="1"/>
          </p:cNvSpPr>
          <p:nvPr>
            <p:ph type="ftr" sz="quarter" idx="11"/>
          </p:nvPr>
        </p:nvSpPr>
        <p:spPr>
          <a:xfrm>
            <a:off x="4038600" y="6356351"/>
            <a:ext cx="4114800" cy="136524"/>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A929477D-BDD4-B08C-2788-C88CA08FC43C}"/>
              </a:ext>
            </a:extLst>
          </p:cNvPr>
          <p:cNvSpPr>
            <a:spLocks noGrp="1"/>
          </p:cNvSpPr>
          <p:nvPr>
            <p:ph type="sldNum" sz="quarter" idx="12"/>
          </p:nvPr>
        </p:nvSpPr>
        <p:spPr/>
        <p:txBody>
          <a:bodyPr/>
          <a:lstStyle/>
          <a:p>
            <a:fld id="{D7662F32-C9F4-4FBF-995D-8E0B0B572CC5}" type="slidenum">
              <a:rPr lang="en-US" smtClean="0"/>
              <a:t>17</a:t>
            </a:fld>
            <a:endParaRPr lang="en-US"/>
          </a:p>
        </p:txBody>
      </p:sp>
    </p:spTree>
    <p:extLst>
      <p:ext uri="{BB962C8B-B14F-4D97-AF65-F5344CB8AC3E}">
        <p14:creationId xmlns:p14="http://schemas.microsoft.com/office/powerpoint/2010/main" val="185288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5FDB9-B711-2824-8BB7-06E02E21983C}"/>
              </a:ext>
            </a:extLst>
          </p:cNvPr>
          <p:cNvSpPr>
            <a:spLocks noGrp="1"/>
          </p:cNvSpPr>
          <p:nvPr>
            <p:ph type="title"/>
          </p:nvPr>
        </p:nvSpPr>
        <p:spPr>
          <a:xfrm>
            <a:off x="838200" y="365126"/>
            <a:ext cx="9561945" cy="669348"/>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B74B8B-CD21-925A-FC8D-69596B1B5E4E}"/>
              </a:ext>
            </a:extLst>
          </p:cNvPr>
          <p:cNvSpPr>
            <a:spLocks noGrp="1"/>
          </p:cNvSpPr>
          <p:nvPr>
            <p:ph idx="1"/>
          </p:nvPr>
        </p:nvSpPr>
        <p:spPr>
          <a:xfrm>
            <a:off x="838200" y="1136072"/>
            <a:ext cx="10515600" cy="5220277"/>
          </a:xfrm>
        </p:spPr>
        <p:txBody>
          <a:bodyPr>
            <a:normAutofit/>
          </a:bodyPr>
          <a:lstStyle/>
          <a:p>
            <a:pPr marL="2743200" marR="0" indent="-2743200">
              <a:lnSpc>
                <a:spcPct val="107000"/>
              </a:lnSpc>
              <a:spcBef>
                <a:spcPts val="200"/>
              </a:spcBef>
              <a:spcAft>
                <a:spcPts val="600"/>
              </a:spcAft>
              <a:buNone/>
            </a:pPr>
            <a:r>
              <a:rPr lang="ro-RO" sz="2000" b="1" dirty="0">
                <a:solidFill>
                  <a:schemeClr val="accent6">
                    <a:lumMod val="75000"/>
                  </a:schemeClr>
                </a:solidFill>
                <a:effectLst/>
                <a:latin typeface="Arial" panose="020B0604020202020204" pitchFamily="34" charset="0"/>
                <a:cs typeface="Arial" panose="020B0604020202020204" pitchFamily="34" charset="0"/>
              </a:rPr>
              <a:t>Obiectivul</a:t>
            </a:r>
            <a:r>
              <a:rPr lang="en-US" sz="2000" b="1" dirty="0">
                <a:solidFill>
                  <a:schemeClr val="accent6">
                    <a:lumMod val="75000"/>
                  </a:schemeClr>
                </a:solidFill>
                <a:effectLst/>
                <a:latin typeface="Arial" panose="020B0604020202020204" pitchFamily="34" charset="0"/>
                <a:cs typeface="Arial" panose="020B0604020202020204" pitchFamily="34" charset="0"/>
              </a:rPr>
              <a:t> </a:t>
            </a:r>
            <a:r>
              <a:rPr lang="ro-RO" sz="2000" b="1" dirty="0">
                <a:solidFill>
                  <a:schemeClr val="accent6">
                    <a:lumMod val="75000"/>
                  </a:schemeClr>
                </a:solidFill>
                <a:effectLst/>
                <a:latin typeface="Arial" panose="020B0604020202020204" pitchFamily="34" charset="0"/>
                <a:cs typeface="Arial" panose="020B0604020202020204" pitchFamily="34" charset="0"/>
              </a:rPr>
              <a:t>specific</a:t>
            </a:r>
            <a:r>
              <a:rPr lang="ro-RO" sz="2200" b="1" dirty="0">
                <a:solidFill>
                  <a:schemeClr val="accent6">
                    <a:lumMod val="75000"/>
                  </a:schemeClr>
                </a:solidFill>
                <a:effectLst/>
                <a:latin typeface="Arial" panose="020B0604020202020204" pitchFamily="34" charset="0"/>
                <a:cs typeface="Arial" panose="020B0604020202020204" pitchFamily="34" charset="0"/>
              </a:rPr>
              <a:t> 3.1: Consolidarea  managementului calității în sistemul statistic național bazat pe o abordare comună</a:t>
            </a:r>
            <a:endParaRPr lang="en-US" sz="22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Elaborarea </a:t>
            </a:r>
            <a:r>
              <a:rPr lang="ro-RO" sz="1800" b="1" u="none" strike="noStrike" dirty="0">
                <a:effectLst/>
                <a:latin typeface="Arial" panose="020B0604020202020204" pitchFamily="34" charset="0"/>
                <a:ea typeface="Times New Roman" panose="02020603050405020304" pitchFamily="18" charset="0"/>
                <a:cs typeface="Arial" panose="020B0604020202020204" pitchFamily="34" charset="0"/>
              </a:rPr>
              <a:t>Ghidului privind managementul calității </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în statistica oficială cu reguli comune </a:t>
            </a:r>
            <a:r>
              <a:rPr lang="ro-RO" sz="1800" dirty="0">
                <a:effectLst/>
                <a:latin typeface="Arial" panose="020B0604020202020204" pitchFamily="34" charset="0"/>
                <a:ea typeface="Times New Roman" panose="02020603050405020304" pitchFamily="18" charset="0"/>
                <a:cs typeface="Arial" panose="020B0604020202020204" pitchFamily="34" charset="0"/>
              </a:rPr>
              <a:t>și proceduri standardizate și implementarea acestuia </a:t>
            </a:r>
            <a:r>
              <a:rPr lang="pt-BR" sz="1800" dirty="0">
                <a:effectLst/>
                <a:latin typeface="Arial" panose="020B0604020202020204" pitchFamily="34" charset="0"/>
                <a:ea typeface="Times New Roman" panose="02020603050405020304" pitchFamily="18" charset="0"/>
                <a:cs typeface="Arial" panose="020B0604020202020204" pitchFamily="34" charset="0"/>
              </a:rPr>
              <a:t>de către producătorii de statistici oficiale</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ro-RO" sz="1800" dirty="0">
                <a:effectLst/>
                <a:latin typeface="Arial" panose="020B0604020202020204" pitchFamily="34" charset="0"/>
                <a:ea typeface="Times New Roman" panose="02020603050405020304" pitchFamily="18" charset="0"/>
                <a:cs typeface="Arial" panose="020B0604020202020204" pitchFamily="34" charset="0"/>
              </a:rPr>
              <a:t>, precum și</a:t>
            </a:r>
            <a:r>
              <a:rPr lang="pt-BR" sz="1800" dirty="0">
                <a:effectLst/>
                <a:latin typeface="Arial" panose="020B0604020202020204" pitchFamily="34" charset="0"/>
                <a:ea typeface="Times New Roman" panose="02020603050405020304" pitchFamily="18" charset="0"/>
                <a:cs typeface="Arial" panose="020B0604020202020204" pitchFamily="34" charset="0"/>
              </a:rPr>
              <a:t> a politicii de calitate, necesare pentru asumarea pe deplin a responsabilității privind managementul calității statisticilor produse</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 </a:t>
            </a: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Implementarea graduală a </a:t>
            </a:r>
            <a:r>
              <a:rPr lang="ro-RO" sz="1800" b="1" u="none" strike="noStrike" dirty="0">
                <a:effectLst/>
                <a:latin typeface="Arial" panose="020B0604020202020204" pitchFamily="34" charset="0"/>
                <a:ea typeface="Times New Roman" panose="02020603050405020304" pitchFamily="18" charset="0"/>
                <a:cs typeface="Arial" panose="020B0604020202020204" pitchFamily="34" charset="0"/>
              </a:rPr>
              <a:t>sistemului de management al calității statisticilor </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oficiale prin alinierea la </a:t>
            </a:r>
            <a:r>
              <a:rPr lang="ro-RO" sz="1800" dirty="0">
                <a:effectLst/>
                <a:latin typeface="Arial" panose="020B0604020202020204" pitchFamily="34" charset="0"/>
                <a:ea typeface="Times New Roman" panose="02020603050405020304" pitchFamily="18" charset="0"/>
                <a:cs typeface="Arial" panose="020B0604020202020204" pitchFamily="34" charset="0"/>
              </a:rPr>
              <a:t>standardele UE și internaționale de calitate</a:t>
            </a:r>
            <a:endParaRPr lang="ro-RO" sz="18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7000"/>
              </a:lnSpc>
              <a:spcBef>
                <a:spcPts val="600"/>
              </a:spcBef>
              <a:buFont typeface="Arial" panose="020B0604020202020204" pitchFamily="34" charset="0"/>
              <a:buChar char="●"/>
            </a:pPr>
            <a:r>
              <a:rPr lang="ro-RO" sz="1800" dirty="0">
                <a:solidFill>
                  <a:srgbClr val="000000"/>
                </a:solidFill>
                <a:latin typeface="Arial" panose="020B0604020202020204" pitchFamily="34" charset="0"/>
                <a:ea typeface="SimSun" panose="02010600030101010101" pitchFamily="2" charset="-122"/>
                <a:cs typeface="Arial" panose="020B0604020202020204" pitchFamily="34" charset="0"/>
              </a:rPr>
              <a:t>Elaborarea </a:t>
            </a:r>
            <a:r>
              <a:rPr lang="ro-RO" sz="1800" b="1" dirty="0">
                <a:solidFill>
                  <a:srgbClr val="000000"/>
                </a:solidFill>
                <a:latin typeface="Arial" panose="020B0604020202020204" pitchFamily="34" charset="0"/>
                <a:ea typeface="SimSun" panose="02010600030101010101" pitchFamily="2" charset="-122"/>
                <a:cs typeface="Arial" panose="020B0604020202020204" pitchFamily="34" charset="0"/>
              </a:rPr>
              <a:t>rapoartelor de calitate </a:t>
            </a:r>
            <a:r>
              <a:rPr lang="ro-RO" sz="1800" dirty="0">
                <a:solidFill>
                  <a:srgbClr val="000000"/>
                </a:solidFill>
                <a:latin typeface="Arial" panose="020B0604020202020204" pitchFamily="34" charset="0"/>
                <a:ea typeface="SimSun" panose="02010600030101010101" pitchFamily="2" charset="-122"/>
                <a:cs typeface="Arial" panose="020B0604020202020204" pitchFamily="34" charset="0"/>
              </a:rPr>
              <a:t>ale statisticilor oficiale în conformitate cu standardele internaționale cu aplicarea modelului SIMS (</a:t>
            </a:r>
            <a:r>
              <a:rPr lang="ro-RO" sz="1800" dirty="0" err="1">
                <a:solidFill>
                  <a:srgbClr val="000000"/>
                </a:solidFill>
                <a:latin typeface="Arial" panose="020B0604020202020204" pitchFamily="34" charset="0"/>
                <a:ea typeface="SimSun" panose="02010600030101010101" pitchFamily="2" charset="-122"/>
                <a:cs typeface="Arial" panose="020B0604020202020204" pitchFamily="34" charset="0"/>
              </a:rPr>
              <a:t>eng</a:t>
            </a:r>
            <a:r>
              <a:rPr lang="ro-RO" sz="1800" dirty="0">
                <a:solidFill>
                  <a:srgbClr val="000000"/>
                </a:solidFill>
                <a:latin typeface="Arial" panose="020B0604020202020204" pitchFamily="34" charset="0"/>
                <a:ea typeface="SimSun" panose="02010600030101010101" pitchFamily="2" charset="-122"/>
                <a:cs typeface="Arial" panose="020B0604020202020204" pitchFamily="34" charset="0"/>
              </a:rPr>
              <a:t>. Single </a:t>
            </a:r>
            <a:r>
              <a:rPr lang="en-US" sz="1800" dirty="0">
                <a:solidFill>
                  <a:srgbClr val="000000"/>
                </a:solidFill>
                <a:latin typeface="Arial" panose="020B0604020202020204" pitchFamily="34" charset="0"/>
                <a:ea typeface="SimSun" panose="02010600030101010101" pitchFamily="2" charset="-122"/>
                <a:cs typeface="Arial" panose="020B0604020202020204" pitchFamily="34" charset="0"/>
              </a:rPr>
              <a:t>Integrated Metadata Structure</a:t>
            </a:r>
            <a:r>
              <a:rPr lang="ro-RO" sz="1800" dirty="0">
                <a:solidFill>
                  <a:srgbClr val="000000"/>
                </a:solidFill>
                <a:latin typeface="Arial" panose="020B0604020202020204" pitchFamily="34" charset="0"/>
                <a:ea typeface="SimSun" panose="02010600030101010101" pitchFamily="2" charset="-122"/>
                <a:cs typeface="Arial" panose="020B0604020202020204" pitchFamily="34" charset="0"/>
              </a:rPr>
              <a:t>)</a:t>
            </a:r>
            <a:endParaRPr lang="en-US" sz="1800" dirty="0">
              <a:latin typeface="Arial" panose="020B0604020202020204" pitchFamily="34" charset="0"/>
              <a:ea typeface="SimSun" panose="02010600030101010101" pitchFamily="2" charset="-122"/>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E64CE19E-F350-F6C8-15BE-5FAA58E03864}"/>
              </a:ext>
            </a:extLst>
          </p:cNvPr>
          <p:cNvSpPr>
            <a:spLocks noGrp="1"/>
          </p:cNvSpPr>
          <p:nvPr>
            <p:ph type="ftr" sz="quarter" idx="11"/>
          </p:nvPr>
        </p:nvSpPr>
        <p:spPr>
          <a:xfrm>
            <a:off x="4038600" y="6356351"/>
            <a:ext cx="4114800" cy="136524"/>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A929477D-BDD4-B08C-2788-C88CA08FC43C}"/>
              </a:ext>
            </a:extLst>
          </p:cNvPr>
          <p:cNvSpPr>
            <a:spLocks noGrp="1"/>
          </p:cNvSpPr>
          <p:nvPr>
            <p:ph type="sldNum" sz="quarter" idx="12"/>
          </p:nvPr>
        </p:nvSpPr>
        <p:spPr/>
        <p:txBody>
          <a:bodyPr/>
          <a:lstStyle/>
          <a:p>
            <a:fld id="{D7662F32-C9F4-4FBF-995D-8E0B0B572CC5}" type="slidenum">
              <a:rPr lang="en-US" smtClean="0"/>
              <a:t>18</a:t>
            </a:fld>
            <a:endParaRPr lang="en-US"/>
          </a:p>
        </p:txBody>
      </p:sp>
    </p:spTree>
    <p:extLst>
      <p:ext uri="{BB962C8B-B14F-4D97-AF65-F5344CB8AC3E}">
        <p14:creationId xmlns:p14="http://schemas.microsoft.com/office/powerpoint/2010/main" val="2345111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4D1D-4F9C-677B-E54A-48F41CDD38B7}"/>
              </a:ext>
            </a:extLst>
          </p:cNvPr>
          <p:cNvSpPr>
            <a:spLocks noGrp="1"/>
          </p:cNvSpPr>
          <p:nvPr>
            <p:ph type="title"/>
          </p:nvPr>
        </p:nvSpPr>
        <p:spPr>
          <a:xfrm>
            <a:off x="838200" y="365125"/>
            <a:ext cx="9525000" cy="641639"/>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586057-B078-6228-84E1-8537E82D062B}"/>
              </a:ext>
            </a:extLst>
          </p:cNvPr>
          <p:cNvSpPr>
            <a:spLocks noGrp="1"/>
          </p:cNvSpPr>
          <p:nvPr>
            <p:ph idx="1"/>
          </p:nvPr>
        </p:nvSpPr>
        <p:spPr>
          <a:xfrm>
            <a:off x="535459" y="1256144"/>
            <a:ext cx="10936105" cy="5540071"/>
          </a:xfrm>
        </p:spPr>
        <p:txBody>
          <a:bodyPr>
            <a:normAutofit fontScale="85000" lnSpcReduction="20000"/>
          </a:bodyPr>
          <a:lstStyle/>
          <a:p>
            <a:pPr marL="3028950" marR="0" indent="-3028950">
              <a:lnSpc>
                <a:spcPct val="107000"/>
              </a:lnSpc>
              <a:spcBef>
                <a:spcPts val="200"/>
              </a:spcBef>
              <a:spcAft>
                <a:spcPts val="1200"/>
              </a:spcAft>
              <a:buNone/>
            </a:pPr>
            <a:r>
              <a:rPr lang="ro-RO" sz="2800" b="1" dirty="0">
                <a:solidFill>
                  <a:schemeClr val="accent6">
                    <a:lumMod val="75000"/>
                  </a:schemeClr>
                </a:solidFill>
                <a:effectLst/>
                <a:latin typeface="Arial" panose="020B0604020202020204" pitchFamily="34" charset="0"/>
                <a:cs typeface="Arial" panose="020B0604020202020204" pitchFamily="34" charset="0"/>
              </a:rPr>
              <a:t>Obiectivul</a:t>
            </a:r>
            <a:r>
              <a:rPr lang="en-US" sz="2800" b="1" dirty="0">
                <a:solidFill>
                  <a:schemeClr val="accent6">
                    <a:lumMod val="75000"/>
                  </a:schemeClr>
                </a:solidFill>
                <a:effectLst/>
                <a:latin typeface="Arial" panose="020B0604020202020204" pitchFamily="34" charset="0"/>
                <a:cs typeface="Arial" panose="020B0604020202020204" pitchFamily="34" charset="0"/>
              </a:rPr>
              <a:t> </a:t>
            </a:r>
            <a:r>
              <a:rPr lang="ro-RO" sz="2800" b="1" dirty="0">
                <a:solidFill>
                  <a:schemeClr val="accent6">
                    <a:lumMod val="75000"/>
                  </a:schemeClr>
                </a:solidFill>
                <a:effectLst/>
                <a:latin typeface="Arial" panose="020B0604020202020204" pitchFamily="34" charset="0"/>
                <a:cs typeface="Arial" panose="020B0604020202020204" pitchFamily="34" charset="0"/>
              </a:rPr>
              <a:t>specific</a:t>
            </a:r>
            <a:r>
              <a:rPr lang="ro-RO" sz="2600" b="1" dirty="0">
                <a:solidFill>
                  <a:schemeClr val="accent6">
                    <a:lumMod val="75000"/>
                  </a:schemeClr>
                </a:solidFill>
                <a:effectLst/>
                <a:latin typeface="Arial" panose="020B0604020202020204" pitchFamily="34" charset="0"/>
                <a:cs typeface="Arial" panose="020B0604020202020204" pitchFamily="34" charset="0"/>
              </a:rPr>
              <a:t> 3.2: Alinierea statisticilor oficiale la standardele europene și  internaționale   </a:t>
            </a:r>
            <a:endParaRPr lang="en-US" sz="2600" b="1" dirty="0">
              <a:solidFill>
                <a:schemeClr val="accent6">
                  <a:lumMod val="75000"/>
                </a:schemeClr>
              </a:solidFill>
              <a:effectLst/>
              <a:latin typeface="Arial" panose="020B0604020202020204" pitchFamily="34" charset="0"/>
              <a:cs typeface="Arial" panose="020B0604020202020204" pitchFamily="34" charset="0"/>
            </a:endParaRPr>
          </a:p>
          <a:p>
            <a:pPr marL="342900" lvl="0" indent="-342900" algn="just">
              <a:lnSpc>
                <a:spcPct val="107000"/>
              </a:lnSpc>
              <a:spcBef>
                <a:spcPts val="600"/>
              </a:spcBef>
              <a:buFont typeface="Arial" panose="020B0604020202020204" pitchFamily="34" charset="0"/>
              <a:buChar char="●"/>
            </a:pPr>
            <a:r>
              <a:rPr lang="ro-RO" sz="2100" dirty="0">
                <a:effectLst/>
                <a:latin typeface="Arial" panose="020B0604020202020204" pitchFamily="34" charset="0"/>
                <a:ea typeface="Times New Roman" panose="02020603050405020304" pitchFamily="18" charset="0"/>
                <a:cs typeface="Arial" panose="020B0604020202020204" pitchFamily="34" charset="0"/>
              </a:rPr>
              <a:t>Realizarea </a:t>
            </a:r>
            <a:r>
              <a:rPr lang="ro-RO" sz="2100" b="1" i="1" dirty="0">
                <a:effectLst/>
                <a:latin typeface="Arial" panose="020B0604020202020204" pitchFamily="34" charset="0"/>
                <a:ea typeface="Times New Roman" panose="02020603050405020304" pitchFamily="18" charset="0"/>
                <a:cs typeface="Arial" panose="020B0604020202020204" pitchFamily="34" charset="0"/>
              </a:rPr>
              <a:t>evaluărilor sectoriale și tematice periodice </a:t>
            </a:r>
            <a:r>
              <a:rPr lang="ro-RO" sz="2100" dirty="0">
                <a:effectLst/>
                <a:latin typeface="Arial" panose="020B0604020202020204" pitchFamily="34" charset="0"/>
                <a:ea typeface="Times New Roman" panose="02020603050405020304" pitchFamily="18" charset="0"/>
                <a:cs typeface="Arial" panose="020B0604020202020204" pitchFamily="34" charset="0"/>
              </a:rPr>
              <a:t>privind gradul de corespundere a metodologiilor utilizate în producerea statisticilor oficiale cu standardele </a:t>
            </a:r>
            <a:r>
              <a:rPr lang="ro-RO" sz="2100" dirty="0">
                <a:latin typeface="Arial" panose="020B0604020202020204" pitchFamily="34" charset="0"/>
                <a:ea typeface="Times New Roman" panose="02020603050405020304" pitchFamily="18" charset="0"/>
                <a:cs typeface="Arial" panose="020B0604020202020204" pitchFamily="34" charset="0"/>
              </a:rPr>
              <a:t>europene și internaționale</a:t>
            </a:r>
            <a:r>
              <a:rPr lang="ro-RO" sz="2100" dirty="0">
                <a:effectLst/>
                <a:latin typeface="Arial" panose="020B0604020202020204" pitchFamily="34" charset="0"/>
                <a:ea typeface="Times New Roman" panose="02020603050405020304" pitchFamily="18" charset="0"/>
                <a:cs typeface="Arial" panose="020B0604020202020204" pitchFamily="34" charset="0"/>
              </a:rPr>
              <a:t>, cu elaborarea foilor de parcurs</a:t>
            </a: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Dezvoltarea </a:t>
            </a:r>
            <a:r>
              <a:rPr lang="ro-RO" sz="2000" b="1" u="none" strike="noStrike" dirty="0">
                <a:effectLst/>
                <a:latin typeface="Arial" panose="020B0604020202020204" pitchFamily="34" charset="0"/>
                <a:ea typeface="Times New Roman" panose="02020603050405020304" pitchFamily="18" charset="0"/>
                <a:cs typeface="Arial" panose="020B0604020202020204" pitchFamily="34" charset="0"/>
              </a:rPr>
              <a:t>metodologiilor statistice </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conform standardelor și normelor europene și internaționale pentru asigurarea comparabilității datelor statistice produse în cadrul SSN și satisfacerea necesităților utilizatorilor </a:t>
            </a:r>
            <a:r>
              <a:rPr lang="ro-RO" sz="2100" dirty="0">
                <a:effectLst/>
                <a:latin typeface="Arial" panose="020B0604020202020204" pitchFamily="34" charset="0"/>
                <a:ea typeface="Times New Roman" panose="02020603050405020304" pitchFamily="18" charset="0"/>
                <a:cs typeface="Arial" panose="020B0604020202020204" pitchFamily="34" charset="0"/>
              </a:rPr>
              <a:t>naționali și internaționali</a:t>
            </a:r>
            <a:endParaRPr lang="en-US" sz="21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Realizarea cercetărilor și lucrărilor statistice</a:t>
            </a:r>
            <a:r>
              <a:rPr lang="ro-RO" sz="2000" dirty="0">
                <a:effectLst/>
                <a:latin typeface="Arial" panose="020B0604020202020204" pitchFamily="34" charset="0"/>
                <a:ea typeface="Times New Roman" panose="02020603050405020304" pitchFamily="18" charset="0"/>
                <a:cs typeface="Arial" panose="020B0604020202020204" pitchFamily="34" charset="0"/>
              </a:rPr>
              <a:t>, inclusiv a recensămintelor,</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în corespundere cu prevederile  </a:t>
            </a:r>
            <a:r>
              <a:rPr lang="ro-RO" sz="2000" b="1" u="none" strike="noStrike" dirty="0">
                <a:effectLst/>
                <a:latin typeface="Arial" panose="020B0604020202020204" pitchFamily="34" charset="0"/>
                <a:ea typeface="Times New Roman" panose="02020603050405020304" pitchFamily="18" charset="0"/>
                <a:cs typeface="Arial" panose="020B0604020202020204" pitchFamily="34" charset="0"/>
              </a:rPr>
              <a:t>Compendiului statistic european </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și cu </a:t>
            </a:r>
            <a:r>
              <a:rPr lang="ro-RO" sz="2000" dirty="0">
                <a:effectLst/>
                <a:latin typeface="Arial" panose="020B0604020202020204" pitchFamily="34" charset="0"/>
                <a:ea typeface="Times New Roman" panose="02020603050405020304" pitchFamily="18" charset="0"/>
                <a:cs typeface="Arial" panose="020B0604020202020204" pitchFamily="34" charset="0"/>
              </a:rPr>
              <a:t>cadrul ONU de indicatori de monitorizare a Obiectivelor de Dezvoltare Durabilă (</a:t>
            </a:r>
            <a:r>
              <a:rPr lang="ro-RO" sz="2000" b="1" dirty="0">
                <a:effectLst/>
                <a:latin typeface="Arial" panose="020B0604020202020204" pitchFamily="34" charset="0"/>
                <a:ea typeface="Times New Roman" panose="02020603050405020304" pitchFamily="18" charset="0"/>
                <a:cs typeface="Arial" panose="020B0604020202020204" pitchFamily="34" charset="0"/>
              </a:rPr>
              <a:t>ODD</a:t>
            </a:r>
            <a:r>
              <a:rPr lang="ro-RO" sz="2000" dirty="0">
                <a:effectLst/>
                <a:latin typeface="Arial" panose="020B0604020202020204" pitchFamily="34" charset="0"/>
                <a:ea typeface="Times New Roman" panose="02020603050405020304" pitchFamily="18" charset="0"/>
                <a:cs typeface="Arial" panose="020B0604020202020204" pitchFamily="34" charset="0"/>
              </a:rPr>
              <a:t>), cu accent specific pe dezagregarea datelor statistice în vederea asigurării de evidențe pentru implementarea principiului “nimeni să nu fie lăsat în urmă” în cadrul monitorizării SND “Moldova Europeană 2030” și a politicilor sectoriale </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Extinderea participării reprezentanților SSN în cadrul platformelor europene și internaționale</a:t>
            </a:r>
            <a:r>
              <a:rPr lang="en-US" sz="2000" dirty="0">
                <a:effectLst/>
                <a:latin typeface="Arial" panose="020B0604020202020204" pitchFamily="34" charset="0"/>
                <a:ea typeface="Times New Roman" panose="02020603050405020304" pitchFamily="18" charset="0"/>
                <a:cs typeface="Arial" panose="020B0604020202020204" pitchFamily="34" charset="0"/>
              </a:rPr>
              <a:t> </a:t>
            </a:r>
            <a:r>
              <a:rPr lang="ro-RO" sz="2000" dirty="0">
                <a:effectLst/>
                <a:latin typeface="Arial" panose="020B0604020202020204" pitchFamily="34" charset="0"/>
                <a:ea typeface="Times New Roman" panose="02020603050405020304" pitchFamily="18" charset="0"/>
                <a:cs typeface="Arial" panose="020B0604020202020204" pitchFamily="34" charset="0"/>
              </a:rPr>
              <a:t>în domeniul statisticii oficiale pentru a consolida schimbul de experiență cu reprezentanții instituțiilor din alte state</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Fortificarea cooperării dintre producătorii de date statistice oficiale și </a:t>
            </a:r>
            <a:r>
              <a:rPr lang="ro-RO" sz="2000" b="1" u="none" strike="noStrike" dirty="0">
                <a:effectLst/>
                <a:latin typeface="Arial" panose="020B0604020202020204" pitchFamily="34" charset="0"/>
                <a:ea typeface="Times New Roman" panose="02020603050405020304" pitchFamily="18" charset="0"/>
                <a:cs typeface="Arial" panose="020B0604020202020204" pitchFamily="34" charset="0"/>
              </a:rPr>
              <a:t>mediul academic, instituții de cercetare științifică, comunitatea de experți</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inclusiv pe dimensiunea îmbunătățirii metodologiilor statistice</a:t>
            </a:r>
            <a:endParaRPr lang="en-US" sz="2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Implementarea</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ro-RO" sz="2000" b="1" u="none" strike="noStrike" dirty="0">
                <a:effectLst/>
                <a:latin typeface="Arial" panose="020B0604020202020204" pitchFamily="34" charset="0"/>
                <a:ea typeface="Times New Roman" panose="02020603050405020304" pitchFamily="18" charset="0"/>
                <a:cs typeface="Arial" panose="020B0604020202020204" pitchFamily="34" charset="0"/>
              </a:rPr>
              <a:t>politicii de revizuire a datelor statistice </a:t>
            </a:r>
            <a:r>
              <a:rPr lang="ro-RO" sz="2000" u="none" strike="noStrike" dirty="0">
                <a:effectLst/>
                <a:latin typeface="Arial" panose="020B0604020202020204" pitchFamily="34" charset="0"/>
                <a:ea typeface="Times New Roman" panose="02020603050405020304" pitchFamily="18" charset="0"/>
                <a:cs typeface="Arial" panose="020B0604020202020204" pitchFamily="34" charset="0"/>
              </a:rPr>
              <a:t>și implementarea tehnicilor și metodelor statistice pentru reconcilierea datelor și minimizarea impactului modificărilor metodologice asupra indicatorilor</a:t>
            </a:r>
            <a:endParaRPr lang="en-US" sz="2000" u="none" strike="sngStrike"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a:extLst>
              <a:ext uri="{FF2B5EF4-FFF2-40B4-BE49-F238E27FC236}">
                <a16:creationId xmlns:a16="http://schemas.microsoft.com/office/drawing/2014/main" id="{786665B0-1015-3C30-C1FF-9A36AA8E6592}"/>
              </a:ext>
            </a:extLst>
          </p:cNvPr>
          <p:cNvSpPr>
            <a:spLocks noGrp="1"/>
          </p:cNvSpPr>
          <p:nvPr>
            <p:ph type="ftr" sz="quarter" idx="11"/>
          </p:nvPr>
        </p:nvSpPr>
        <p:spPr>
          <a:xfrm>
            <a:off x="4038600" y="6356350"/>
            <a:ext cx="4114800" cy="275359"/>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093918D3-ED82-BFE7-1178-51967F3C3EA2}"/>
              </a:ext>
            </a:extLst>
          </p:cNvPr>
          <p:cNvSpPr>
            <a:spLocks noGrp="1"/>
          </p:cNvSpPr>
          <p:nvPr>
            <p:ph type="sldNum" sz="quarter" idx="12"/>
          </p:nvPr>
        </p:nvSpPr>
        <p:spPr/>
        <p:txBody>
          <a:bodyPr/>
          <a:lstStyle/>
          <a:p>
            <a:fld id="{D7662F32-C9F4-4FBF-995D-8E0B0B572CC5}" type="slidenum">
              <a:rPr lang="en-US" smtClean="0"/>
              <a:t>19</a:t>
            </a:fld>
            <a:endParaRPr lang="en-US"/>
          </a:p>
        </p:txBody>
      </p:sp>
    </p:spTree>
    <p:extLst>
      <p:ext uri="{BB962C8B-B14F-4D97-AF65-F5344CB8AC3E}">
        <p14:creationId xmlns:p14="http://schemas.microsoft.com/office/powerpoint/2010/main" val="183590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C821-973E-274F-55C1-6A2F7DD5D34D}"/>
              </a:ext>
            </a:extLst>
          </p:cNvPr>
          <p:cNvSpPr>
            <a:spLocks noGrp="1"/>
          </p:cNvSpPr>
          <p:nvPr>
            <p:ph type="title"/>
          </p:nvPr>
        </p:nvSpPr>
        <p:spPr>
          <a:xfrm>
            <a:off x="838200" y="365125"/>
            <a:ext cx="9617364" cy="1325563"/>
          </a:xfrm>
        </p:spPr>
        <p:txBody>
          <a:bodyPr>
            <a:normAutofit/>
          </a:bodyPr>
          <a:lstStyle/>
          <a:p>
            <a:pPr algn="ctr"/>
            <a:r>
              <a:rPr lang="ro-RO" sz="3200" b="1" dirty="0">
                <a:solidFill>
                  <a:srgbClr val="0070C0"/>
                </a:solidFill>
                <a:latin typeface="Arial" panose="020B0604020202020204" pitchFamily="34" charset="0"/>
                <a:cs typeface="Arial" panose="020B0604020202020204" pitchFamily="34" charset="0"/>
              </a:rPr>
              <a:t>Cadrul </a:t>
            </a:r>
            <a:r>
              <a:rPr lang="en-US" sz="3200" b="1" dirty="0" err="1">
                <a:solidFill>
                  <a:srgbClr val="0070C0"/>
                </a:solidFill>
                <a:latin typeface="Arial" panose="020B0604020202020204" pitchFamily="34" charset="0"/>
                <a:cs typeface="Arial" panose="020B0604020202020204" pitchFamily="34" charset="0"/>
              </a:rPr>
              <a:t>normativ</a:t>
            </a:r>
            <a:r>
              <a:rPr lang="ro-RO" sz="3200" b="1" dirty="0">
                <a:solidFill>
                  <a:srgbClr val="0070C0"/>
                </a:solidFill>
                <a:latin typeface="Arial" panose="020B0604020202020204" pitchFamily="34" charset="0"/>
                <a:cs typeface="Arial" panose="020B0604020202020204" pitchFamily="34" charset="0"/>
              </a:rPr>
              <a:t> de elaborare a Programului de</a:t>
            </a:r>
            <a:r>
              <a:rPr lang="en-US" sz="3200" b="1" dirty="0">
                <a:solidFill>
                  <a:srgbClr val="0070C0"/>
                </a:solidFill>
                <a:latin typeface="Arial" panose="020B0604020202020204" pitchFamily="34" charset="0"/>
                <a:cs typeface="Arial" panose="020B0604020202020204" pitchFamily="34" charset="0"/>
              </a:rPr>
              <a:t> </a:t>
            </a:r>
            <a:r>
              <a:rPr lang="ro-RO" sz="3200" b="1" dirty="0">
                <a:solidFill>
                  <a:srgbClr val="0070C0"/>
                </a:solidFill>
                <a:latin typeface="Arial" panose="020B0604020202020204" pitchFamily="34" charset="0"/>
                <a:cs typeface="Arial" panose="020B0604020202020204" pitchFamily="34" charset="0"/>
              </a:rPr>
              <a:t>dezvoltare </a:t>
            </a:r>
            <a:r>
              <a:rPr lang="en-US" sz="3200" b="1" dirty="0">
                <a:solidFill>
                  <a:srgbClr val="0070C0"/>
                </a:solidFill>
                <a:latin typeface="Arial" panose="020B0604020202020204" pitchFamily="34" charset="0"/>
                <a:cs typeface="Arial" panose="020B0604020202020204" pitchFamily="34" charset="0"/>
              </a:rPr>
              <a:t> </a:t>
            </a:r>
            <a:r>
              <a:rPr lang="ro-RO" sz="3200" b="1" dirty="0">
                <a:solidFill>
                  <a:srgbClr val="0070C0"/>
                </a:solidFill>
                <a:latin typeface="Arial" panose="020B0604020202020204" pitchFamily="34" charset="0"/>
                <a:cs typeface="Arial" panose="020B0604020202020204" pitchFamily="34" charset="0"/>
              </a:rPr>
              <a:t>a SSN pentru perioada 2023-2026</a:t>
            </a:r>
            <a:endParaRPr lang="en-US" sz="3200" dirty="0">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2CD5AFE3-3BFC-DF64-E0CF-CC0A960EA4CC}"/>
              </a:ext>
            </a:extLst>
          </p:cNvPr>
          <p:cNvGraphicFramePr>
            <a:graphicFrameLocks noGrp="1"/>
          </p:cNvGraphicFramePr>
          <p:nvPr>
            <p:ph idx="1"/>
            <p:extLst>
              <p:ext uri="{D42A27DB-BD31-4B8C-83A1-F6EECF244321}">
                <p14:modId xmlns:p14="http://schemas.microsoft.com/office/powerpoint/2010/main" val="39064351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9F1DECD-2CC7-AD70-52F3-9B983D366282}"/>
              </a:ext>
            </a:extLst>
          </p:cNvPr>
          <p:cNvSpPr>
            <a:spLocks noGrp="1"/>
          </p:cNvSpPr>
          <p:nvPr>
            <p:ph type="ftr" sz="quarter" idx="11"/>
          </p:nvPr>
        </p:nvSpPr>
        <p:spPr/>
        <p:txBody>
          <a:bodyPr/>
          <a:lstStyle/>
          <a:p>
            <a:r>
              <a:rPr lang="ro-RO" i="1" dirty="0"/>
              <a:t>Ședința Consiliului Național pentru Statistică din 27.06.2023</a:t>
            </a:r>
            <a:endParaRPr lang="en-US" dirty="0"/>
          </a:p>
        </p:txBody>
      </p:sp>
      <p:sp>
        <p:nvSpPr>
          <p:cNvPr id="5" name="Slide Number Placeholder 4">
            <a:extLst>
              <a:ext uri="{FF2B5EF4-FFF2-40B4-BE49-F238E27FC236}">
                <a16:creationId xmlns:a16="http://schemas.microsoft.com/office/drawing/2014/main" id="{EC8B7B0F-9D7E-700F-F384-519B0076F1AE}"/>
              </a:ext>
            </a:extLst>
          </p:cNvPr>
          <p:cNvSpPr>
            <a:spLocks noGrp="1"/>
          </p:cNvSpPr>
          <p:nvPr>
            <p:ph type="sldNum" sz="quarter" idx="12"/>
          </p:nvPr>
        </p:nvSpPr>
        <p:spPr/>
        <p:txBody>
          <a:bodyPr/>
          <a:lstStyle/>
          <a:p>
            <a:fld id="{D7662F32-C9F4-4FBF-995D-8E0B0B572CC5}" type="slidenum">
              <a:rPr lang="en-US" smtClean="0"/>
              <a:t>2</a:t>
            </a:fld>
            <a:endParaRPr lang="en-US"/>
          </a:p>
        </p:txBody>
      </p:sp>
    </p:spTree>
    <p:extLst>
      <p:ext uri="{BB962C8B-B14F-4D97-AF65-F5344CB8AC3E}">
        <p14:creationId xmlns:p14="http://schemas.microsoft.com/office/powerpoint/2010/main" val="2167628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C0FAF-07B2-E3B8-7F40-F59EC36E9339}"/>
              </a:ext>
            </a:extLst>
          </p:cNvPr>
          <p:cNvSpPr>
            <a:spLocks noGrp="1"/>
          </p:cNvSpPr>
          <p:nvPr>
            <p:ph type="title"/>
          </p:nvPr>
        </p:nvSpPr>
        <p:spPr>
          <a:xfrm>
            <a:off x="838200" y="365125"/>
            <a:ext cx="9534236" cy="660111"/>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432BCE-DE2A-C9DB-602C-5138BA481449}"/>
              </a:ext>
            </a:extLst>
          </p:cNvPr>
          <p:cNvSpPr>
            <a:spLocks noGrp="1"/>
          </p:cNvSpPr>
          <p:nvPr>
            <p:ph idx="1"/>
          </p:nvPr>
        </p:nvSpPr>
        <p:spPr>
          <a:xfrm>
            <a:off x="450376" y="1025236"/>
            <a:ext cx="11316752" cy="5467639"/>
          </a:xfrm>
        </p:spPr>
        <p:txBody>
          <a:bodyPr>
            <a:normAutofit fontScale="40000" lnSpcReduction="20000"/>
          </a:bodyPr>
          <a:lstStyle/>
          <a:p>
            <a:pPr marL="2798763" marR="0" indent="-2798763">
              <a:lnSpc>
                <a:spcPct val="110000"/>
              </a:lnSpc>
              <a:spcBef>
                <a:spcPts val="200"/>
              </a:spcBef>
              <a:spcAft>
                <a:spcPts val="1000"/>
              </a:spcAft>
              <a:buNone/>
            </a:pPr>
            <a:r>
              <a:rPr lang="ro-RO" sz="4800" b="1" dirty="0">
                <a:solidFill>
                  <a:schemeClr val="accent6">
                    <a:lumMod val="75000"/>
                  </a:schemeClr>
                </a:solidFill>
                <a:effectLst/>
                <a:latin typeface="Arial" panose="020B0604020202020204" pitchFamily="34" charset="0"/>
                <a:cs typeface="Arial" panose="020B0604020202020204" pitchFamily="34" charset="0"/>
              </a:rPr>
              <a:t>Obiectivul</a:t>
            </a:r>
            <a:r>
              <a:rPr lang="en-US" sz="4800" b="1" dirty="0">
                <a:solidFill>
                  <a:schemeClr val="accent6">
                    <a:lumMod val="75000"/>
                  </a:schemeClr>
                </a:solidFill>
                <a:effectLst/>
                <a:latin typeface="Arial" panose="020B0604020202020204" pitchFamily="34" charset="0"/>
                <a:cs typeface="Arial" panose="020B0604020202020204" pitchFamily="34" charset="0"/>
              </a:rPr>
              <a:t> </a:t>
            </a:r>
            <a:r>
              <a:rPr lang="ro-RO" sz="4800" b="1" dirty="0">
                <a:solidFill>
                  <a:schemeClr val="accent6">
                    <a:lumMod val="75000"/>
                  </a:schemeClr>
                </a:solidFill>
                <a:effectLst/>
                <a:latin typeface="Arial" panose="020B0604020202020204" pitchFamily="34" charset="0"/>
                <a:cs typeface="Arial" panose="020B0604020202020204" pitchFamily="34" charset="0"/>
              </a:rPr>
              <a:t>specific</a:t>
            </a:r>
            <a:r>
              <a:rPr lang="ro-RO" sz="4500" b="1" dirty="0">
                <a:solidFill>
                  <a:schemeClr val="accent6">
                    <a:lumMod val="75000"/>
                  </a:schemeClr>
                </a:solidFill>
                <a:effectLst/>
                <a:latin typeface="Arial" panose="020B0604020202020204" pitchFamily="34" charset="0"/>
                <a:cs typeface="Arial" panose="020B0604020202020204" pitchFamily="34" charset="0"/>
              </a:rPr>
              <a:t> 3.3: Optimizarea proceselor statistice prin modernizarea infrastructurii TIC a SSN</a:t>
            </a:r>
            <a:endParaRPr lang="en-US" sz="45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Evaluarea periodică a </a:t>
            </a: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infrastructurii TIC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a instituțiilor din cadrul SSN în vederea consolidării eforturilor de digitalizare a proceselor statistice în conformitate cu agenda de guvernare electronică și transformare digitală</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Dezvoltarea și menținerea </a:t>
            </a: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sistemului informațional integrat automatizat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(SIIS) </a:t>
            </a:r>
            <a:r>
              <a:rPr lang="ro-RO" sz="4000" dirty="0">
                <a:effectLst/>
                <a:latin typeface="Arial" panose="020B0604020202020204" pitchFamily="34" charset="0"/>
                <a:ea typeface="Times New Roman" panose="02020603050405020304" pitchFamily="18" charset="0"/>
                <a:cs typeface="Arial" panose="020B0604020202020204" pitchFamily="34" charset="0"/>
              </a:rPr>
              <a:t>bazat pe metadate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al BNS în conformitate cu bunele practici în domeniu în baza evaluării cuprinzătoare a infrastructurii TIC existente și </a:t>
            </a:r>
            <a:r>
              <a:rPr lang="ro-RO" sz="40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experienței altor instituții de statistică</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 internaționale</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Utilizarea </a:t>
            </a: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noilor metode și tehnologii pentru colectarea datelor</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 precum interviurile personale asistate de computer (CAPI), interviurile web asistate de computer (CAWI), interviurile telefonice asistate de computer (CATI)</a:t>
            </a: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Gestionarea datelor geospațiale </a:t>
            </a:r>
            <a:r>
              <a:rPr lang="ro-RO" sz="4000" dirty="0">
                <a:effectLst/>
                <a:latin typeface="Arial" panose="020B0604020202020204" pitchFamily="34" charset="0"/>
                <a:ea typeface="Times New Roman" panose="02020603050405020304" pitchFamily="18" charset="0"/>
                <a:cs typeface="Arial" panose="020B0604020202020204" pitchFamily="34" charset="0"/>
              </a:rPr>
              <a:t>prin colectarea datelor cu utilizarea </a:t>
            </a:r>
            <a:r>
              <a:rPr lang="ro-RO" sz="4000" b="1" dirty="0">
                <a:effectLst/>
                <a:latin typeface="Arial" panose="020B0604020202020204" pitchFamily="34" charset="0"/>
                <a:ea typeface="Times New Roman" panose="02020603050405020304" pitchFamily="18" charset="0"/>
                <a:cs typeface="Arial" panose="020B0604020202020204" pitchFamily="34" charset="0"/>
              </a:rPr>
              <a:t>sistemelor informaționale geografice (GIS) </a:t>
            </a:r>
            <a:r>
              <a:rPr lang="ro-RO" sz="4000" dirty="0">
                <a:effectLst/>
                <a:latin typeface="Arial" panose="020B0604020202020204" pitchFamily="34" charset="0"/>
                <a:ea typeface="Times New Roman" panose="02020603050405020304" pitchFamily="18" charset="0"/>
                <a:cs typeface="Arial" panose="020B0604020202020204" pitchFamily="34" charset="0"/>
              </a:rPr>
              <a:t>și schimbul de date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ținând cont de bunele practici </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Formarea de rețele cu personalul TIC din birourile naționale de statistică din alte țări, inclusiv participarea la proiecte europene și internaționale în rândul comunității statistice și dobândirea de experiență în standardele internaționale de modernizare a sistemului statistic</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Organizarea de </a:t>
            </a: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programe de cooperare cu instituțiile de învățământ superior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pentru a atrage studenți cu profil TIC relevant prin intermediul stagiilor de practică, implicare în proiecte pe termen scurt și oferirea de locuri de muncă după finalizarea studiilor</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Instruirea continuă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a personalului din cadrul SSN în vederea consolidării capacităților privind standardele de modernizare, folosirea limbajelor </a:t>
            </a:r>
            <a:r>
              <a:rPr lang="ro-RO" sz="4000" i="1" u="none" strike="noStrike" dirty="0">
                <a:effectLst/>
                <a:latin typeface="Arial" panose="020B0604020202020204" pitchFamily="34" charset="0"/>
                <a:ea typeface="Times New Roman" panose="02020603050405020304" pitchFamily="18" charset="0"/>
                <a:cs typeface="Arial" panose="020B0604020202020204" pitchFamily="34" charset="0"/>
              </a:rPr>
              <a:t>open source</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 (e.g. R) utilizarea Big Data și a altor surse de date netradiționale împreună cu tehnici de învățare automată (</a:t>
            </a:r>
            <a:r>
              <a:rPr lang="ro-RO" sz="4000" i="1" u="none" strike="noStrike" dirty="0">
                <a:effectLst/>
                <a:latin typeface="Arial" panose="020B0604020202020204" pitchFamily="34" charset="0"/>
                <a:ea typeface="Times New Roman" panose="02020603050405020304" pitchFamily="18" charset="0"/>
                <a:cs typeface="Arial" panose="020B0604020202020204" pitchFamily="34" charset="0"/>
              </a:rPr>
              <a:t>machine learning</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 pentru producerea statisticilor oficiale </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4000" b="1" u="none" strike="noStrike" dirty="0">
                <a:effectLst/>
                <a:latin typeface="Arial" panose="020B0604020202020204" pitchFamily="34" charset="0"/>
                <a:ea typeface="Times New Roman" panose="02020603050405020304" pitchFamily="18" charset="0"/>
                <a:cs typeface="Arial" panose="020B0604020202020204" pitchFamily="34" charset="0"/>
              </a:rPr>
              <a:t>Asigurarea interoperabilității datelor </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între deţinătorii de date administrative și membrii SSN prin utilizarea pe larg a platformei de interoperabilitate (</a:t>
            </a:r>
            <a:r>
              <a:rPr lang="ro-RO" sz="4000" u="none" strike="noStrike" dirty="0" err="1">
                <a:effectLst/>
                <a:latin typeface="Arial" panose="020B0604020202020204" pitchFamily="34" charset="0"/>
                <a:ea typeface="Times New Roman" panose="02020603050405020304" pitchFamily="18" charset="0"/>
                <a:cs typeface="Arial" panose="020B0604020202020204" pitchFamily="34" charset="0"/>
              </a:rPr>
              <a:t>Mconnect</a:t>
            </a:r>
            <a:r>
              <a:rPr lang="ro-RO" sz="40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ro-RO" sz="4000" dirty="0">
                <a:effectLst/>
                <a:latin typeface="Arial" panose="020B0604020202020204" pitchFamily="34" charset="0"/>
                <a:ea typeface="Times New Roman" panose="02020603050405020304" pitchFamily="18" charset="0"/>
                <a:cs typeface="Arial" panose="020B0604020202020204" pitchFamily="34" charset="0"/>
              </a:rPr>
              <a:t>și </a:t>
            </a:r>
            <a:r>
              <a:rPr lang="ro-RO" sz="4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integrării SIIS cu sistemele informaționale partajate relevante</a:t>
            </a:r>
            <a:endParaRPr lang="en-US" sz="40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DA64325F-283B-7723-816E-2F8F5D74E355}"/>
              </a:ext>
            </a:extLst>
          </p:cNvPr>
          <p:cNvSpPr>
            <a:spLocks noGrp="1"/>
          </p:cNvSpPr>
          <p:nvPr>
            <p:ph type="sldNum" sz="quarter" idx="12"/>
          </p:nvPr>
        </p:nvSpPr>
        <p:spPr/>
        <p:txBody>
          <a:bodyPr/>
          <a:lstStyle/>
          <a:p>
            <a:fld id="{D7662F32-C9F4-4FBF-995D-8E0B0B572CC5}" type="slidenum">
              <a:rPr lang="en-US" smtClean="0"/>
              <a:t>20</a:t>
            </a:fld>
            <a:endParaRPr lang="en-US"/>
          </a:p>
        </p:txBody>
      </p:sp>
    </p:spTree>
    <p:extLst>
      <p:ext uri="{BB962C8B-B14F-4D97-AF65-F5344CB8AC3E}">
        <p14:creationId xmlns:p14="http://schemas.microsoft.com/office/powerpoint/2010/main" val="2280348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7704-B939-C2F6-FEFF-572E16D65273}"/>
              </a:ext>
            </a:extLst>
          </p:cNvPr>
          <p:cNvSpPr>
            <a:spLocks noGrp="1"/>
          </p:cNvSpPr>
          <p:nvPr>
            <p:ph type="title"/>
          </p:nvPr>
        </p:nvSpPr>
        <p:spPr>
          <a:xfrm>
            <a:off x="838200" y="365126"/>
            <a:ext cx="9571182" cy="586220"/>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AE5209A-28E4-978F-DD5D-9E7B52C1403A}"/>
              </a:ext>
            </a:extLst>
          </p:cNvPr>
          <p:cNvSpPr>
            <a:spLocks noGrp="1"/>
          </p:cNvSpPr>
          <p:nvPr>
            <p:ph idx="1"/>
          </p:nvPr>
        </p:nvSpPr>
        <p:spPr>
          <a:xfrm>
            <a:off x="838200" y="1163782"/>
            <a:ext cx="10515600" cy="5329092"/>
          </a:xfrm>
        </p:spPr>
        <p:txBody>
          <a:bodyPr>
            <a:normAutofit lnSpcReduction="10000"/>
          </a:bodyPr>
          <a:lstStyle/>
          <a:p>
            <a:pPr marL="3370263" marR="0" indent="-3370263">
              <a:lnSpc>
                <a:spcPct val="107000"/>
              </a:lnSpc>
              <a:spcBef>
                <a:spcPts val="200"/>
              </a:spcBef>
              <a:spcAft>
                <a:spcPts val="1000"/>
              </a:spcAft>
              <a:buNone/>
            </a:pPr>
            <a:r>
              <a:rPr lang="ro-RO" sz="2400" b="1" dirty="0">
                <a:solidFill>
                  <a:schemeClr val="accent6">
                    <a:lumMod val="75000"/>
                  </a:schemeClr>
                </a:solidFill>
                <a:effectLst/>
                <a:latin typeface="Arial" panose="020B0604020202020204" pitchFamily="34" charset="0"/>
                <a:cs typeface="Arial" panose="020B0604020202020204" pitchFamily="34" charset="0"/>
              </a:rPr>
              <a:t>Obiectivul</a:t>
            </a:r>
            <a:r>
              <a:rPr lang="en-US" sz="2400" b="1" dirty="0">
                <a:solidFill>
                  <a:schemeClr val="accent6">
                    <a:lumMod val="75000"/>
                  </a:schemeClr>
                </a:solidFill>
                <a:effectLst/>
                <a:latin typeface="Arial" panose="020B0604020202020204" pitchFamily="34" charset="0"/>
                <a:cs typeface="Arial" panose="020B0604020202020204" pitchFamily="34" charset="0"/>
              </a:rPr>
              <a:t> </a:t>
            </a:r>
            <a:r>
              <a:rPr lang="ro-RO" sz="2400" b="1" dirty="0">
                <a:solidFill>
                  <a:schemeClr val="accent6">
                    <a:lumMod val="75000"/>
                  </a:schemeClr>
                </a:solidFill>
                <a:effectLst/>
                <a:latin typeface="Arial" panose="020B0604020202020204" pitchFamily="34" charset="0"/>
                <a:cs typeface="Arial" panose="020B0604020202020204" pitchFamily="34" charset="0"/>
              </a:rPr>
              <a:t>specific 3.4: Extinderea accesului publicului larg la datele statistice oficiale</a:t>
            </a:r>
            <a:endParaRPr lang="en-US" sz="24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Dezvoltarea </a:t>
            </a:r>
            <a:r>
              <a:rPr lang="ro-RO" sz="1900" dirty="0">
                <a:effectLst/>
                <a:latin typeface="Arial" panose="020B0604020202020204" pitchFamily="34" charset="0"/>
                <a:ea typeface="Times New Roman" panose="02020603050405020304" pitchFamily="18" charset="0"/>
                <a:cs typeface="Arial" panose="020B0604020202020204" pitchFamily="34" charset="0"/>
              </a:rPr>
              <a:t>paginilor web dedicate statisticilor oficiale, în corespundere cu un </a:t>
            </a:r>
            <a:r>
              <a:rPr lang="ro-RO" sz="1900" b="1" dirty="0">
                <a:effectLst/>
                <a:latin typeface="Arial" panose="020B0604020202020204" pitchFamily="34" charset="0"/>
                <a:ea typeface="Times New Roman" panose="02020603050405020304" pitchFamily="18" charset="0"/>
                <a:cs typeface="Arial" panose="020B0604020202020204" pitchFamily="34" charset="0"/>
              </a:rPr>
              <a:t>standard comun de diseminare (calendarul de diseminare a datelor, publicarea metadatelor etc.)</a:t>
            </a:r>
            <a:endParaRPr lang="en-US" sz="1900" b="1"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Extinderea </a:t>
            </a:r>
            <a:r>
              <a:rPr lang="ro-RO" sz="1900" b="1" u="none" strike="noStrike" dirty="0">
                <a:effectLst/>
                <a:latin typeface="Arial" panose="020B0604020202020204" pitchFamily="34" charset="0"/>
                <a:ea typeface="Times New Roman" panose="02020603050405020304" pitchFamily="18" charset="0"/>
                <a:cs typeface="Arial" panose="020B0604020202020204" pitchFamily="34" charset="0"/>
              </a:rPr>
              <a:t>accesului securizat la </a:t>
            </a:r>
            <a:r>
              <a:rPr lang="en-US" sz="1900" b="1" u="none" strike="noStrike" dirty="0">
                <a:effectLst/>
                <a:latin typeface="Arial" panose="020B0604020202020204" pitchFamily="34" charset="0"/>
                <a:ea typeface="Times New Roman" panose="02020603050405020304" pitchFamily="18" charset="0"/>
                <a:cs typeface="Arial" panose="020B0604020202020204" pitchFamily="34" charset="0"/>
              </a:rPr>
              <a:t>micro</a:t>
            </a:r>
            <a:r>
              <a:rPr lang="ro-RO" sz="1900" b="1" u="none" strike="noStrike" dirty="0">
                <a:effectLst/>
                <a:latin typeface="Arial" panose="020B0604020202020204" pitchFamily="34" charset="0"/>
                <a:ea typeface="Times New Roman" panose="02020603050405020304" pitchFamily="18" charset="0"/>
                <a:cs typeface="Arial" panose="020B0604020202020204" pitchFamily="34" charset="0"/>
              </a:rPr>
              <a:t>date</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 statistice</a:t>
            </a:r>
            <a:r>
              <a:rPr lang="en-US" sz="19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anonimizate în scopuri științifice</a:t>
            </a:r>
            <a:r>
              <a:rPr lang="en-US" sz="19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în corespundere cu </a:t>
            </a:r>
            <a:r>
              <a:rPr lang="ro-RO" sz="1900" dirty="0">
                <a:effectLst/>
                <a:latin typeface="Arial" panose="020B0604020202020204" pitchFamily="34" charset="0"/>
                <a:ea typeface="Times New Roman" panose="02020603050405020304" pitchFamily="18" charset="0"/>
                <a:cs typeface="Arial" panose="020B0604020202020204" pitchFamily="34" charset="0"/>
              </a:rPr>
              <a:t>Regulamentul aprobat de BNS cu respectarea</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 cerințelor de confidențialitate statistică și protecție a datelor</a:t>
            </a:r>
            <a:endParaRPr lang="en-US" sz="19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900" b="1" u="none" strike="noStrike" dirty="0">
                <a:effectLst/>
                <a:latin typeface="Arial" panose="020B0604020202020204" pitchFamily="34" charset="0"/>
                <a:ea typeface="Times New Roman" panose="02020603050405020304" pitchFamily="18" charset="0"/>
                <a:cs typeface="Arial" panose="020B0604020202020204" pitchFamily="34" charset="0"/>
              </a:rPr>
              <a:t>Îmbunătățirea produselor statistice </a:t>
            </a:r>
            <a:r>
              <a:rPr lang="ro-RO" sz="1900" dirty="0">
                <a:effectLst/>
                <a:latin typeface="Arial" panose="020B0604020202020204" pitchFamily="34" charset="0"/>
                <a:ea typeface="Times New Roman" panose="02020603050405020304" pitchFamily="18" charset="0"/>
                <a:cs typeface="Arial" panose="020B0604020202020204" pitchFamily="34" charset="0"/>
              </a:rPr>
              <a:t>elaborate de instituțiile din cadrul SSN prin:</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 i) extinderea seriilor de timp, ii) </a:t>
            </a:r>
            <a:r>
              <a:rPr lang="ro-RO" sz="19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îmbunătățirea bazelor de date</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 puse la dispoziția utilizatorilor,                    iii) standardizarea și îmbunătățirea conținutului publicațiilor </a:t>
            </a:r>
            <a:endParaRPr lang="en-US" sz="19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900" b="1" u="none" strike="noStrike" dirty="0">
                <a:effectLst/>
                <a:latin typeface="Arial" panose="020B0604020202020204" pitchFamily="34" charset="0"/>
                <a:ea typeface="Times New Roman" panose="02020603050405020304" pitchFamily="18" charset="0"/>
                <a:cs typeface="Arial" panose="020B0604020202020204" pitchFamily="34" charset="0"/>
              </a:rPr>
              <a:t>Dezvoltarea și gestionarea platformei naționale </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destinate indicatorilor de monitorizare a Obiectivelor de Dezvoltare Durabilă (ODD) produse la nivel național, cu actualizarea în mod regulat a datelor și metadatelor</a:t>
            </a:r>
            <a:endParaRPr lang="en-US" sz="19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900" b="1" u="none" strike="noStrike" dirty="0">
                <a:effectLst/>
                <a:latin typeface="Arial" panose="020B0604020202020204" pitchFamily="34" charset="0"/>
                <a:ea typeface="Times New Roman" panose="02020603050405020304" pitchFamily="18" charset="0"/>
                <a:cs typeface="Arial" panose="020B0604020202020204" pitchFamily="34" charset="0"/>
              </a:rPr>
              <a:t>Crearea unui geoportal statistic </a:t>
            </a:r>
            <a:r>
              <a:rPr lang="ro-RO" sz="1900" u="none" strike="noStrike" dirty="0">
                <a:effectLst/>
                <a:latin typeface="Arial" panose="020B0604020202020204" pitchFamily="34" charset="0"/>
                <a:ea typeface="Times New Roman" panose="02020603050405020304" pitchFamily="18" charset="0"/>
                <a:cs typeface="Arial" panose="020B0604020202020204" pitchFamily="34" charset="0"/>
              </a:rPr>
              <a:t>pentru  diseminarea datelor statistice integrate cu datele spațiale</a:t>
            </a:r>
            <a:endParaRPr lang="en-US" sz="19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D606F002-4B1A-728E-DEE7-5D5FDAC17E71}"/>
              </a:ext>
            </a:extLst>
          </p:cNvPr>
          <p:cNvSpPr>
            <a:spLocks noGrp="1"/>
          </p:cNvSpPr>
          <p:nvPr>
            <p:ph type="sldNum" sz="quarter" idx="12"/>
          </p:nvPr>
        </p:nvSpPr>
        <p:spPr/>
        <p:txBody>
          <a:bodyPr/>
          <a:lstStyle/>
          <a:p>
            <a:fld id="{D7662F32-C9F4-4FBF-995D-8E0B0B572CC5}" type="slidenum">
              <a:rPr lang="en-US" smtClean="0"/>
              <a:t>21</a:t>
            </a:fld>
            <a:endParaRPr lang="en-US"/>
          </a:p>
        </p:txBody>
      </p:sp>
    </p:spTree>
    <p:extLst>
      <p:ext uri="{BB962C8B-B14F-4D97-AF65-F5344CB8AC3E}">
        <p14:creationId xmlns:p14="http://schemas.microsoft.com/office/powerpoint/2010/main" val="2626469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77DC-D55D-6C52-F64F-11D7B9CAE011}"/>
              </a:ext>
            </a:extLst>
          </p:cNvPr>
          <p:cNvSpPr>
            <a:spLocks noGrp="1"/>
          </p:cNvSpPr>
          <p:nvPr>
            <p:ph type="title"/>
          </p:nvPr>
        </p:nvSpPr>
        <p:spPr>
          <a:xfrm>
            <a:off x="838200" y="365125"/>
            <a:ext cx="9571182" cy="660111"/>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8C4E2D8-56F6-7CD8-3337-727B748E1746}"/>
              </a:ext>
            </a:extLst>
          </p:cNvPr>
          <p:cNvSpPr>
            <a:spLocks noGrp="1"/>
          </p:cNvSpPr>
          <p:nvPr>
            <p:ph idx="1"/>
          </p:nvPr>
        </p:nvSpPr>
        <p:spPr>
          <a:xfrm>
            <a:off x="838200" y="1182256"/>
            <a:ext cx="10515600" cy="5174094"/>
          </a:xfrm>
        </p:spPr>
        <p:txBody>
          <a:bodyPr>
            <a:normAutofit/>
          </a:bodyPr>
          <a:lstStyle/>
          <a:p>
            <a:pPr marL="2170113" marR="0" indent="-2170113" algn="just">
              <a:lnSpc>
                <a:spcPct val="107000"/>
              </a:lnSpc>
              <a:spcBef>
                <a:spcPts val="1200"/>
              </a:spcBef>
              <a:spcAft>
                <a:spcPts val="1200"/>
              </a:spcAft>
              <a:buNone/>
            </a:pPr>
            <a:r>
              <a:rPr lang="ro-RO" sz="1800" b="1" dirty="0">
                <a:effectLst/>
                <a:latin typeface="Arial" panose="020B0604020202020204" pitchFamily="34" charset="0"/>
                <a:ea typeface="Times New Roman" panose="02020603050405020304" pitchFamily="18" charset="0"/>
                <a:cs typeface="Arial" panose="020B0604020202020204" pitchFamily="34" charset="0"/>
              </a:rPr>
              <a:t>Obiectivul general 4: </a:t>
            </a:r>
            <a:r>
              <a:rPr lang="ro-RO" sz="1800" b="1" i="1" dirty="0">
                <a:solidFill>
                  <a:srgbClr val="0070C0"/>
                </a:solidFill>
                <a:latin typeface="Arial" panose="020B0604020202020204" pitchFamily="34" charset="0"/>
                <a:cs typeface="Arial" panose="020B0604020202020204" pitchFamily="34" charset="0"/>
              </a:rPr>
              <a:t>Cultura statistică în societate consolidată pentru a permite factorilor de decizie să utilizeze datele în mod eficient și să furnizeze într-un mod durabil serviciile și resursele de care populația are nevoie, pentru a oferi posibilitate publicului larg de a înțelege mai bine statisticile și a responsabiliza autoritățile.</a:t>
            </a:r>
          </a:p>
          <a:p>
            <a:pPr marL="2566988" marR="0" indent="-2566988" algn="just">
              <a:lnSpc>
                <a:spcPct val="107000"/>
              </a:lnSpc>
              <a:spcBef>
                <a:spcPts val="1200"/>
              </a:spcBef>
              <a:spcAft>
                <a:spcPts val="1200"/>
              </a:spcAft>
              <a:buNone/>
            </a:pPr>
            <a:r>
              <a:rPr lang="ro-RO" sz="1800" b="1" dirty="0">
                <a:solidFill>
                  <a:schemeClr val="accent6">
                    <a:lumMod val="75000"/>
                  </a:schemeClr>
                </a:solidFill>
                <a:effectLst/>
                <a:latin typeface="Arial" panose="020B0604020202020204" pitchFamily="34" charset="0"/>
                <a:cs typeface="Arial" panose="020B0604020202020204" pitchFamily="34" charset="0"/>
              </a:rPr>
              <a:t>Obiectivul</a:t>
            </a:r>
            <a:r>
              <a:rPr lang="en-US" sz="1800" b="1" dirty="0">
                <a:solidFill>
                  <a:schemeClr val="accent6">
                    <a:lumMod val="75000"/>
                  </a:schemeClr>
                </a:solidFill>
                <a:effectLst/>
                <a:latin typeface="Arial" panose="020B0604020202020204" pitchFamily="34" charset="0"/>
                <a:cs typeface="Arial" panose="020B0604020202020204" pitchFamily="34" charset="0"/>
              </a:rPr>
              <a:t> </a:t>
            </a:r>
            <a:r>
              <a:rPr lang="ro-RO" sz="1800" b="1" dirty="0">
                <a:solidFill>
                  <a:schemeClr val="accent6">
                    <a:lumMod val="75000"/>
                  </a:schemeClr>
                </a:solidFill>
                <a:effectLst/>
                <a:latin typeface="Arial" panose="020B0604020202020204" pitchFamily="34" charset="0"/>
                <a:cs typeface="Arial" panose="020B0604020202020204" pitchFamily="34" charset="0"/>
              </a:rPr>
              <a:t>specific 4.1: Consultarea opiniei utilizatorilor de date pentru îmbunătățirea continuă a ofertei de statistici oficiale </a:t>
            </a:r>
            <a:endParaRPr lang="en-US" sz="18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Evaluarea periodică a </a:t>
            </a:r>
            <a:r>
              <a:rPr lang="ro-RO" sz="1800" b="1" u="none" strike="noStrike" dirty="0">
                <a:effectLst/>
                <a:latin typeface="Arial" panose="020B0604020202020204" pitchFamily="34" charset="0"/>
                <a:ea typeface="Times New Roman" panose="02020603050405020304" pitchFamily="18" charset="0"/>
                <a:cs typeface="Arial" panose="020B0604020202020204" pitchFamily="34" charset="0"/>
              </a:rPr>
              <a:t>gradului de satisfacție a utilizatorilor </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cu produsele și serviciile statistice ale membrilor SSN, precum și a necesităților utilizatorilor de fortificare a cunoștințelor statistice</a:t>
            </a: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Asigurarea unei informări și vizibilității publice mai bune privind activitatea SSN</a:t>
            </a:r>
            <a:r>
              <a:rPr lang="ro-RO" sz="1800" dirty="0">
                <a:effectLst/>
                <a:latin typeface="Arial" panose="020B0604020202020204" pitchFamily="34" charset="0"/>
                <a:ea typeface="Times New Roman" panose="02020603050405020304" pitchFamily="18" charset="0"/>
                <a:cs typeface="Arial" panose="020B0604020202020204" pitchFamily="34" charset="0"/>
              </a:rPr>
              <a:t>, în special cu privire la cercetările statistice noi sau cercetările de interes național (precum recensămintele), progresul în </a:t>
            </a:r>
            <a:r>
              <a:rPr lang="ro-RO" sz="1800" b="1" dirty="0">
                <a:effectLst/>
                <a:latin typeface="Arial" panose="020B0604020202020204" pitchFamily="34" charset="0"/>
                <a:ea typeface="Times New Roman" panose="02020603050405020304" pitchFamily="18" charset="0"/>
                <a:cs typeface="Arial" panose="020B0604020202020204" pitchFamily="34" charset="0"/>
              </a:rPr>
              <a:t>modernizarea metodelor statistice</a:t>
            </a:r>
            <a:r>
              <a:rPr lang="ro-RO" sz="1800" dirty="0">
                <a:effectLst/>
                <a:latin typeface="Arial" panose="020B0604020202020204" pitchFamily="34" charset="0"/>
                <a:ea typeface="Times New Roman" panose="02020603050405020304" pitchFamily="18" charset="0"/>
                <a:cs typeface="Arial" panose="020B0604020202020204" pitchFamily="34" charset="0"/>
              </a:rPr>
              <a:t>, inovații în statistică etc.</a:t>
            </a: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600"/>
              </a:spcBef>
              <a:spcAft>
                <a:spcPts val="0"/>
              </a:spcAft>
              <a:buFont typeface="Arial" panose="020B0604020202020204" pitchFamily="34" charset="0"/>
              <a:buChar char="●"/>
            </a:pP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Consolidarea </a:t>
            </a:r>
            <a:r>
              <a:rPr lang="ro-RO" sz="1800" b="1" u="none" strike="noStrike" dirty="0">
                <a:effectLst/>
                <a:latin typeface="Arial" panose="020B0604020202020204" pitchFamily="34" charset="0"/>
                <a:ea typeface="Times New Roman" panose="02020603050405020304" pitchFamily="18" charset="0"/>
                <a:cs typeface="Arial" panose="020B0604020202020204" pitchFamily="34" charset="0"/>
              </a:rPr>
              <a:t>politicii  de comunicare</a:t>
            </a:r>
            <a:r>
              <a:rPr lang="ro-RO" sz="1800" u="none" strike="noStrike" dirty="0">
                <a:effectLst/>
                <a:latin typeface="Arial" panose="020B0604020202020204" pitchFamily="34" charset="0"/>
                <a:ea typeface="Times New Roman" panose="02020603050405020304" pitchFamily="18" charset="0"/>
                <a:cs typeface="Arial" panose="020B0604020202020204" pitchFamily="34" charset="0"/>
              </a:rPr>
              <a:t>, cu prezența mai activă a BNS și altor producători de statistici oficiale în spațiul public</a:t>
            </a:r>
            <a:endParaRPr lang="en-US" sz="18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1989B331-AF42-5003-04BA-EFF7A43D6C11}"/>
              </a:ext>
            </a:extLst>
          </p:cNvPr>
          <p:cNvSpPr>
            <a:spLocks noGrp="1"/>
          </p:cNvSpPr>
          <p:nvPr>
            <p:ph type="sldNum" sz="quarter" idx="12"/>
          </p:nvPr>
        </p:nvSpPr>
        <p:spPr/>
        <p:txBody>
          <a:bodyPr/>
          <a:lstStyle/>
          <a:p>
            <a:fld id="{D7662F32-C9F4-4FBF-995D-8E0B0B572CC5}" type="slidenum">
              <a:rPr lang="en-US" smtClean="0"/>
              <a:t>22</a:t>
            </a:fld>
            <a:endParaRPr lang="en-US"/>
          </a:p>
        </p:txBody>
      </p:sp>
    </p:spTree>
    <p:extLst>
      <p:ext uri="{BB962C8B-B14F-4D97-AF65-F5344CB8AC3E}">
        <p14:creationId xmlns:p14="http://schemas.microsoft.com/office/powerpoint/2010/main" val="67123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4C7C-96C2-7C96-FC6A-3358748F4D3D}"/>
              </a:ext>
            </a:extLst>
          </p:cNvPr>
          <p:cNvSpPr>
            <a:spLocks noGrp="1"/>
          </p:cNvSpPr>
          <p:nvPr>
            <p:ph type="title"/>
          </p:nvPr>
        </p:nvSpPr>
        <p:spPr>
          <a:xfrm>
            <a:off x="838200" y="365125"/>
            <a:ext cx="9561945" cy="595457"/>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57F025-E9FC-E01F-9905-117FEE17FA46}"/>
              </a:ext>
            </a:extLst>
          </p:cNvPr>
          <p:cNvSpPr>
            <a:spLocks noGrp="1"/>
          </p:cNvSpPr>
          <p:nvPr>
            <p:ph idx="1"/>
          </p:nvPr>
        </p:nvSpPr>
        <p:spPr>
          <a:xfrm>
            <a:off x="838199" y="1126836"/>
            <a:ext cx="10679545" cy="5229513"/>
          </a:xfrm>
        </p:spPr>
        <p:txBody>
          <a:bodyPr>
            <a:normAutofit/>
          </a:bodyPr>
          <a:lstStyle/>
          <a:p>
            <a:pPr marL="3371850" marR="0" indent="-3371850">
              <a:lnSpc>
                <a:spcPct val="100000"/>
              </a:lnSpc>
              <a:spcBef>
                <a:spcPts val="200"/>
              </a:spcBef>
              <a:spcAft>
                <a:spcPts val="1000"/>
              </a:spcAft>
              <a:buNone/>
            </a:pPr>
            <a:r>
              <a:rPr lang="ro-RO" sz="2400" b="1" dirty="0">
                <a:solidFill>
                  <a:schemeClr val="accent6">
                    <a:lumMod val="75000"/>
                  </a:schemeClr>
                </a:solidFill>
                <a:effectLst/>
                <a:latin typeface="Arial" panose="020B0604020202020204" pitchFamily="34" charset="0"/>
                <a:cs typeface="Arial" panose="020B0604020202020204" pitchFamily="34" charset="0"/>
              </a:rPr>
              <a:t>Obiectivul</a:t>
            </a:r>
            <a:r>
              <a:rPr lang="en-US" sz="2400" b="1" dirty="0">
                <a:solidFill>
                  <a:schemeClr val="accent6">
                    <a:lumMod val="75000"/>
                  </a:schemeClr>
                </a:solidFill>
                <a:effectLst/>
                <a:latin typeface="Arial" panose="020B0604020202020204" pitchFamily="34" charset="0"/>
                <a:cs typeface="Arial" panose="020B0604020202020204" pitchFamily="34" charset="0"/>
              </a:rPr>
              <a:t> </a:t>
            </a:r>
            <a:r>
              <a:rPr lang="ro-RO" sz="2400" b="1" dirty="0">
                <a:solidFill>
                  <a:schemeClr val="accent6">
                    <a:lumMod val="75000"/>
                  </a:schemeClr>
                </a:solidFill>
                <a:effectLst/>
                <a:latin typeface="Arial" panose="020B0604020202020204" pitchFamily="34" charset="0"/>
                <a:cs typeface="Arial" panose="020B0604020202020204" pitchFamily="34" charset="0"/>
              </a:rPr>
              <a:t>specific 4.2. Dezvoltarea calitativă a cererii de date în raport cu potențialul ofertei de date</a:t>
            </a:r>
            <a:endParaRPr lang="en-US" sz="2400" b="1" dirty="0">
              <a:solidFill>
                <a:schemeClr val="accent6">
                  <a:lumMod val="75000"/>
                </a:schemeClr>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800"/>
              </a:spcBef>
              <a:spcAft>
                <a:spcPts val="0"/>
              </a:spcAft>
              <a:buFont typeface="Arial" panose="020B0604020202020204" pitchFamily="34" charset="0"/>
              <a:buChar char="●"/>
            </a:pPr>
            <a:r>
              <a:rPr lang="ro-RO" sz="2200" u="none" strike="noStrike" dirty="0">
                <a:effectLst/>
                <a:latin typeface="Arial" panose="020B0604020202020204" pitchFamily="34" charset="0"/>
                <a:ea typeface="Times New Roman" panose="02020603050405020304" pitchFamily="18" charset="0"/>
                <a:cs typeface="Arial" panose="020B0604020202020204" pitchFamily="34" charset="0"/>
              </a:rPr>
              <a:t>Consolidarea </a:t>
            </a:r>
            <a:r>
              <a:rPr lang="ro-RO" sz="2200" b="1" u="none" strike="noStrike" dirty="0">
                <a:effectLst/>
                <a:latin typeface="Arial" panose="020B0604020202020204" pitchFamily="34" charset="0"/>
                <a:ea typeface="Times New Roman" panose="02020603050405020304" pitchFamily="18" charset="0"/>
                <a:cs typeface="Arial" panose="020B0604020202020204" pitchFamily="34" charset="0"/>
              </a:rPr>
              <a:t>cooperării dintre producătorii de date statistice, pe de-o parte, și  mediul academic, organizațiile neguvernamentale, instituțiile educaționale</a:t>
            </a:r>
            <a:r>
              <a:rPr lang="ro-RO" sz="2200" u="none" strike="noStrike" dirty="0">
                <a:effectLst/>
                <a:latin typeface="Arial" panose="020B0604020202020204" pitchFamily="34" charset="0"/>
                <a:ea typeface="Times New Roman" panose="02020603050405020304" pitchFamily="18" charset="0"/>
                <a:cs typeface="Arial" panose="020B0604020202020204" pitchFamily="34" charset="0"/>
              </a:rPr>
              <a:t>, pe de altă parte</a:t>
            </a:r>
            <a:endParaRPr lang="en-US" sz="22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800"/>
              </a:spcBef>
              <a:spcAft>
                <a:spcPts val="0"/>
              </a:spcAft>
              <a:buFont typeface="Arial" panose="020B0604020202020204" pitchFamily="34" charset="0"/>
              <a:buChar char="●"/>
            </a:pPr>
            <a:r>
              <a:rPr lang="ro-RO" sz="2200" u="none" strike="noStrike" dirty="0">
                <a:effectLst/>
                <a:latin typeface="Arial" panose="020B0604020202020204" pitchFamily="34" charset="0"/>
                <a:ea typeface="Times New Roman" panose="02020603050405020304" pitchFamily="18" charset="0"/>
                <a:cs typeface="Arial" panose="020B0604020202020204" pitchFamily="34" charset="0"/>
              </a:rPr>
              <a:t>Organizarea </a:t>
            </a:r>
            <a:r>
              <a:rPr lang="ro-RO" sz="2200" dirty="0">
                <a:effectLst/>
                <a:latin typeface="Arial" panose="020B0604020202020204" pitchFamily="34" charset="0"/>
                <a:ea typeface="Times New Roman" panose="02020603050405020304" pitchFamily="18" charset="0"/>
                <a:cs typeface="Arial" panose="020B0604020202020204" pitchFamily="34" charset="0"/>
              </a:rPr>
              <a:t>activităților de </a:t>
            </a:r>
            <a:r>
              <a:rPr lang="ro-RO" sz="2200" b="1" dirty="0">
                <a:effectLst/>
                <a:latin typeface="Arial" panose="020B0604020202020204" pitchFamily="34" charset="0"/>
                <a:ea typeface="Times New Roman" panose="02020603050405020304" pitchFamily="18" charset="0"/>
                <a:cs typeface="Arial" panose="020B0604020202020204" pitchFamily="34" charset="0"/>
              </a:rPr>
              <a:t>instruire</a:t>
            </a:r>
            <a:r>
              <a:rPr lang="ro-RO" sz="2200" dirty="0">
                <a:effectLst/>
                <a:latin typeface="Arial" panose="020B0604020202020204" pitchFamily="34" charset="0"/>
                <a:ea typeface="Times New Roman" panose="02020603050405020304" pitchFamily="18" charset="0"/>
                <a:cs typeface="Arial" panose="020B0604020202020204" pitchFamily="34" charset="0"/>
              </a:rPr>
              <a:t>, inclusiv în parteneriate cu alte instituții (ONG-uri, universități, asociații de business), cu privire la statisticile disponibile și concepte de bază în calcularea și utilizarea indicatorilor statistici cu diferite grupuri țintă</a:t>
            </a:r>
            <a:endParaRPr lang="en-US" sz="2200" u="none" strike="noStrike"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lnSpc>
                <a:spcPct val="107000"/>
              </a:lnSpc>
              <a:spcBef>
                <a:spcPts val="800"/>
              </a:spcBef>
              <a:spcAft>
                <a:spcPts val="0"/>
              </a:spcAft>
              <a:buFont typeface="Arial" panose="020B0604020202020204" pitchFamily="34" charset="0"/>
              <a:buChar char="●"/>
            </a:pPr>
            <a:r>
              <a:rPr lang="ro-RO" sz="2200" u="none" strike="noStrike" dirty="0">
                <a:effectLst/>
                <a:latin typeface="Arial" panose="020B0604020202020204" pitchFamily="34" charset="0"/>
                <a:ea typeface="Times New Roman" panose="02020603050405020304" pitchFamily="18" charset="0"/>
                <a:cs typeface="Arial" panose="020B0604020202020204" pitchFamily="34" charset="0"/>
              </a:rPr>
              <a:t>Sporirea </a:t>
            </a:r>
            <a:r>
              <a:rPr lang="ro-RO" sz="2200" b="1" u="none" strike="noStrike" dirty="0">
                <a:effectLst/>
                <a:latin typeface="Arial" panose="020B0604020202020204" pitchFamily="34" charset="0"/>
                <a:ea typeface="Times New Roman" panose="02020603050405020304" pitchFamily="18" charset="0"/>
                <a:cs typeface="Arial" panose="020B0604020202020204" pitchFamily="34" charset="0"/>
              </a:rPr>
              <a:t>transparenței activității statistice </a:t>
            </a:r>
            <a:r>
              <a:rPr lang="ro-RO"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cadrul SSN prin informarea mai bună a respondenților și utilizatorilor</a:t>
            </a:r>
            <a:endParaRPr lang="en-US" sz="2200" u="none" strike="noStrike"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Slide Number Placeholder 4">
            <a:extLst>
              <a:ext uri="{FF2B5EF4-FFF2-40B4-BE49-F238E27FC236}">
                <a16:creationId xmlns:a16="http://schemas.microsoft.com/office/drawing/2014/main" id="{1956B8EE-713B-E2C8-B455-3798239811B3}"/>
              </a:ext>
            </a:extLst>
          </p:cNvPr>
          <p:cNvSpPr>
            <a:spLocks noGrp="1"/>
          </p:cNvSpPr>
          <p:nvPr>
            <p:ph type="sldNum" sz="quarter" idx="12"/>
          </p:nvPr>
        </p:nvSpPr>
        <p:spPr/>
        <p:txBody>
          <a:bodyPr/>
          <a:lstStyle/>
          <a:p>
            <a:fld id="{D7662F32-C9F4-4FBF-995D-8E0B0B572CC5}" type="slidenum">
              <a:rPr lang="en-US" smtClean="0"/>
              <a:t>23</a:t>
            </a:fld>
            <a:endParaRPr lang="en-US"/>
          </a:p>
        </p:txBody>
      </p:sp>
    </p:spTree>
    <p:extLst>
      <p:ext uri="{BB962C8B-B14F-4D97-AF65-F5344CB8AC3E}">
        <p14:creationId xmlns:p14="http://schemas.microsoft.com/office/powerpoint/2010/main" val="1727008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C8F4-58CB-4BDB-39C2-2C1D63C8858C}"/>
              </a:ext>
            </a:extLst>
          </p:cNvPr>
          <p:cNvSpPr>
            <a:spLocks noGrp="1"/>
          </p:cNvSpPr>
          <p:nvPr>
            <p:ph type="title"/>
          </p:nvPr>
        </p:nvSpPr>
        <p:spPr>
          <a:xfrm>
            <a:off x="838200" y="365125"/>
            <a:ext cx="9534236" cy="650875"/>
          </a:xfrm>
        </p:spPr>
        <p:txBody>
          <a:bodyPr>
            <a:normAutofit/>
          </a:bodyPr>
          <a:lstStyle/>
          <a:p>
            <a:pPr algn="ct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IMPACTUL PROGRAMULUI</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14A74B-50E4-145A-5AD1-240390F08335}"/>
              </a:ext>
            </a:extLst>
          </p:cNvPr>
          <p:cNvSpPr>
            <a:spLocks noGrp="1"/>
          </p:cNvSpPr>
          <p:nvPr>
            <p:ph idx="1"/>
          </p:nvPr>
        </p:nvSpPr>
        <p:spPr>
          <a:xfrm>
            <a:off x="838200" y="1330036"/>
            <a:ext cx="10515600" cy="4846927"/>
          </a:xfrm>
        </p:spPr>
        <p:txBody>
          <a:bodyPr>
            <a:normAutofit lnSpcReduction="10000"/>
          </a:bodyPr>
          <a:lstStyle/>
          <a:p>
            <a:pPr>
              <a:lnSpc>
                <a:spcPct val="100000"/>
              </a:lnSpc>
            </a:pPr>
            <a:r>
              <a:rPr lang="ro-RO" sz="2000" b="1" dirty="0">
                <a:effectLst/>
                <a:latin typeface="Arial" panose="020B0604020202020204" pitchFamily="34" charset="0"/>
                <a:ea typeface="Times New Roman" panose="02020603050405020304" pitchFamily="18" charset="0"/>
                <a:cs typeface="Arial" panose="020B0604020202020204" pitchFamily="34" charset="0"/>
              </a:rPr>
              <a:t>sporirea capacității autorităților </a:t>
            </a:r>
            <a:r>
              <a:rPr lang="ro-RO" sz="2000" dirty="0">
                <a:effectLst/>
                <a:latin typeface="Arial" panose="020B0604020202020204" pitchFamily="34" charset="0"/>
                <a:ea typeface="Times New Roman" panose="02020603050405020304" pitchFamily="18" charset="0"/>
                <a:cs typeface="Arial" panose="020B0604020202020204" pitchFamily="34" charset="0"/>
              </a:rPr>
              <a:t>în ceea ce privește monitorizarea și evaluarea impactului politicilor pe întreg ciclul de politici publice</a:t>
            </a:r>
          </a:p>
          <a:p>
            <a:pPr>
              <a:lnSpc>
                <a:spcPct val="100000"/>
              </a:lnSpc>
            </a:pPr>
            <a:r>
              <a:rPr lang="ro-RO" sz="2000" b="1" dirty="0">
                <a:effectLst/>
                <a:latin typeface="Arial" panose="020B0604020202020204" pitchFamily="34" charset="0"/>
                <a:ea typeface="Times New Roman" panose="02020603050405020304" pitchFamily="18" charset="0"/>
                <a:cs typeface="Arial" panose="020B0604020202020204" pitchFamily="34" charset="0"/>
              </a:rPr>
              <a:t>facilitarea fundamentării politicilor bazate pe evidențe</a:t>
            </a:r>
            <a:r>
              <a:rPr lang="ro-RO" sz="2000" dirty="0">
                <a:effectLst/>
                <a:latin typeface="Arial" panose="020B0604020202020204" pitchFamily="34" charset="0"/>
                <a:ea typeface="Times New Roman" panose="02020603050405020304" pitchFamily="18" charset="0"/>
                <a:cs typeface="Arial" panose="020B0604020202020204" pitchFamily="34" charset="0"/>
              </a:rPr>
              <a:t>, comunicarea mai transparentă cu publicul și, astfel, va contribui la îmbunătățirea calității guvernării în ansamblu și va spori capacitățile autorităților publice pentru gestionarea situațiilor de criză la toate etapele</a:t>
            </a:r>
          </a:p>
          <a:p>
            <a:pPr>
              <a:lnSpc>
                <a:spcPct val="100000"/>
              </a:lnSpc>
            </a:pPr>
            <a:r>
              <a:rPr lang="ro-RO" sz="2000" b="1" dirty="0">
                <a:effectLst/>
                <a:latin typeface="Arial" panose="020B0604020202020204" pitchFamily="34" charset="0"/>
                <a:ea typeface="Times New Roman" panose="02020603050405020304" pitchFamily="18" charset="0"/>
                <a:cs typeface="Arial" panose="020B0604020202020204" pitchFamily="34" charset="0"/>
              </a:rPr>
              <a:t>îmbunătățirea eficienței economice a alocării și utilizării resurselor aflate la dispoziția utilizatorilor de date</a:t>
            </a:r>
            <a:r>
              <a:rPr lang="ro-RO" sz="2000" dirty="0">
                <a:effectLst/>
                <a:latin typeface="Arial" panose="020B0604020202020204" pitchFamily="34" charset="0"/>
                <a:ea typeface="Times New Roman" panose="02020603050405020304" pitchFamily="18" charset="0"/>
                <a:cs typeface="Arial" panose="020B0604020202020204" pitchFamily="34" charset="0"/>
              </a:rPr>
              <a:t>, în măsura în care aceste date vor fi utilizate pentru luarea unor decizii optimale din punct de vedere economic, privind proiectele investiționale, planurile de angajare a forței de muncă și amplasarea teritorială a capacităților de producție, a punctelor de vânzări și de prestări servicii</a:t>
            </a:r>
          </a:p>
          <a:p>
            <a:pPr>
              <a:lnSpc>
                <a:spcPct val="100000"/>
              </a:lnSpc>
            </a:pPr>
            <a:r>
              <a:rPr lang="ro-RO" sz="2000" dirty="0">
                <a:effectLst/>
                <a:latin typeface="Arial" panose="020B0604020202020204" pitchFamily="34" charset="0"/>
                <a:ea typeface="Times New Roman" panose="02020603050405020304" pitchFamily="18" charset="0"/>
                <a:cs typeface="Arial" panose="020B0604020202020204" pitchFamily="34" charset="0"/>
              </a:rPr>
              <a:t>oferirea </a:t>
            </a:r>
            <a:r>
              <a:rPr lang="ro-RO" sz="2000" b="1" dirty="0">
                <a:effectLst/>
                <a:latin typeface="Arial" panose="020B0604020202020204" pitchFamily="34" charset="0"/>
                <a:ea typeface="Times New Roman" panose="02020603050405020304" pitchFamily="18" charset="0"/>
                <a:cs typeface="Arial" panose="020B0604020202020204" pitchFamily="34" charset="0"/>
              </a:rPr>
              <a:t>bazei factologice </a:t>
            </a:r>
            <a:r>
              <a:rPr lang="ro-RO" sz="2000" dirty="0">
                <a:effectLst/>
                <a:latin typeface="Arial" panose="020B0604020202020204" pitchFamily="34" charset="0"/>
                <a:ea typeface="Times New Roman" panose="02020603050405020304" pitchFamily="18" charset="0"/>
                <a:cs typeface="Arial" panose="020B0604020202020204" pitchFamily="34" charset="0"/>
              </a:rPr>
              <a:t>necesare pentru cercetări științifice și analitice, precum și pentru fundamentarea deciziilor de politică publică la nivel național, regional și local, dar și deciziile orientate pe grupuri vulnerabile ale populației, cu impact așteptat asupra calității vieții acestora și aplicării în practică a principiului “nimeni să nu fie lăsat în urmă”</a:t>
            </a:r>
          </a:p>
        </p:txBody>
      </p:sp>
      <p:sp>
        <p:nvSpPr>
          <p:cNvPr id="5" name="Slide Number Placeholder 4">
            <a:extLst>
              <a:ext uri="{FF2B5EF4-FFF2-40B4-BE49-F238E27FC236}">
                <a16:creationId xmlns:a16="http://schemas.microsoft.com/office/drawing/2014/main" id="{7BCED103-C780-6F60-87B0-2B6513C76CF8}"/>
              </a:ext>
            </a:extLst>
          </p:cNvPr>
          <p:cNvSpPr>
            <a:spLocks noGrp="1"/>
          </p:cNvSpPr>
          <p:nvPr>
            <p:ph type="sldNum" sz="quarter" idx="12"/>
          </p:nvPr>
        </p:nvSpPr>
        <p:spPr/>
        <p:txBody>
          <a:bodyPr/>
          <a:lstStyle/>
          <a:p>
            <a:fld id="{D7662F32-C9F4-4FBF-995D-8E0B0B572CC5}" type="slidenum">
              <a:rPr lang="en-US" smtClean="0"/>
              <a:t>24</a:t>
            </a:fld>
            <a:endParaRPr lang="en-US"/>
          </a:p>
        </p:txBody>
      </p:sp>
    </p:spTree>
    <p:extLst>
      <p:ext uri="{BB962C8B-B14F-4D97-AF65-F5344CB8AC3E}">
        <p14:creationId xmlns:p14="http://schemas.microsoft.com/office/powerpoint/2010/main" val="2475916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7B01-F4A1-AD32-2506-FBA62B4A71FD}"/>
              </a:ext>
            </a:extLst>
          </p:cNvPr>
          <p:cNvSpPr>
            <a:spLocks noGrp="1"/>
          </p:cNvSpPr>
          <p:nvPr>
            <p:ph type="title"/>
          </p:nvPr>
        </p:nvSpPr>
        <p:spPr>
          <a:xfrm>
            <a:off x="1869743" y="365125"/>
            <a:ext cx="8939284" cy="1325563"/>
          </a:xfrm>
        </p:spPr>
        <p:txBody>
          <a:bodyPr>
            <a:normAutofit/>
          </a:bodyPr>
          <a:lstStyle/>
          <a:p>
            <a:r>
              <a:rPr lang="ro-RO" sz="36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Costurile estimative de implementare </a:t>
            </a:r>
            <a:br>
              <a:rPr lang="ro-RO" sz="36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br>
            <a:r>
              <a:rPr lang="ro-RO" sz="36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a Programului pentru anii 2023-2026 </a:t>
            </a:r>
            <a:endParaRPr lang="ro-RO" dirty="0"/>
          </a:p>
        </p:txBody>
      </p:sp>
      <p:graphicFrame>
        <p:nvGraphicFramePr>
          <p:cNvPr id="6" name="Table 6">
            <a:extLst>
              <a:ext uri="{FF2B5EF4-FFF2-40B4-BE49-F238E27FC236}">
                <a16:creationId xmlns:a16="http://schemas.microsoft.com/office/drawing/2014/main" id="{5D4E1401-DB88-E976-0997-C77D4648F6F5}"/>
              </a:ext>
            </a:extLst>
          </p:cNvPr>
          <p:cNvGraphicFramePr>
            <a:graphicFrameLocks noGrp="1"/>
          </p:cNvGraphicFramePr>
          <p:nvPr>
            <p:ph idx="1"/>
            <p:extLst>
              <p:ext uri="{D42A27DB-BD31-4B8C-83A1-F6EECF244321}">
                <p14:modId xmlns:p14="http://schemas.microsoft.com/office/powerpoint/2010/main" val="3762745980"/>
              </p:ext>
            </p:extLst>
          </p:nvPr>
        </p:nvGraphicFramePr>
        <p:xfrm>
          <a:off x="838200" y="1690689"/>
          <a:ext cx="10515600" cy="467346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651856357"/>
                    </a:ext>
                  </a:extLst>
                </a:gridCol>
                <a:gridCol w="2103120">
                  <a:extLst>
                    <a:ext uri="{9D8B030D-6E8A-4147-A177-3AD203B41FA5}">
                      <a16:colId xmlns:a16="http://schemas.microsoft.com/office/drawing/2014/main" val="645593625"/>
                    </a:ext>
                  </a:extLst>
                </a:gridCol>
                <a:gridCol w="2103120">
                  <a:extLst>
                    <a:ext uri="{9D8B030D-6E8A-4147-A177-3AD203B41FA5}">
                      <a16:colId xmlns:a16="http://schemas.microsoft.com/office/drawing/2014/main" val="137798672"/>
                    </a:ext>
                  </a:extLst>
                </a:gridCol>
                <a:gridCol w="2103120">
                  <a:extLst>
                    <a:ext uri="{9D8B030D-6E8A-4147-A177-3AD203B41FA5}">
                      <a16:colId xmlns:a16="http://schemas.microsoft.com/office/drawing/2014/main" val="1981975161"/>
                    </a:ext>
                  </a:extLst>
                </a:gridCol>
                <a:gridCol w="2103120">
                  <a:extLst>
                    <a:ext uri="{9D8B030D-6E8A-4147-A177-3AD203B41FA5}">
                      <a16:colId xmlns:a16="http://schemas.microsoft.com/office/drawing/2014/main" val="1004519844"/>
                    </a:ext>
                  </a:extLst>
                </a:gridCol>
              </a:tblGrid>
              <a:tr h="746570">
                <a:tc rowSpan="2">
                  <a:txBody>
                    <a:bodyPr/>
                    <a:lstStyle/>
                    <a:p>
                      <a:pPr marL="0" marR="0" algn="ctr">
                        <a:lnSpc>
                          <a:spcPct val="100000"/>
                        </a:lnSpc>
                        <a:spcBef>
                          <a:spcPts val="600"/>
                        </a:spcBef>
                        <a:spcAft>
                          <a:spcPts val="800"/>
                        </a:spcAft>
                        <a:tabLst>
                          <a:tab pos="270510" algn="l"/>
                        </a:tabLst>
                      </a:pPr>
                      <a:r>
                        <a:rPr lang="ro-RO" sz="2000" b="1" dirty="0">
                          <a:effectLst/>
                        </a:rPr>
                        <a:t>Costuri pe ani</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nchor="ctr">
                    <a:solidFill>
                      <a:schemeClr val="accent1">
                        <a:lumMod val="75000"/>
                      </a:schemeClr>
                    </a:solidFill>
                  </a:tcPr>
                </a:tc>
                <a:tc gridSpan="4">
                  <a:txBody>
                    <a:bodyPr/>
                    <a:lstStyle/>
                    <a:p>
                      <a:pPr algn="ctr">
                        <a:lnSpc>
                          <a:spcPct val="100000"/>
                        </a:lnSpc>
                        <a:spcBef>
                          <a:spcPts val="600"/>
                        </a:spcBef>
                        <a:spcAft>
                          <a:spcPts val="800"/>
                        </a:spcAft>
                      </a:pPr>
                      <a:r>
                        <a:rPr lang="ro-RO" sz="2000" b="1" kern="1200" dirty="0">
                          <a:solidFill>
                            <a:schemeClr val="lt1"/>
                          </a:solidFill>
                          <a:effectLst/>
                        </a:rPr>
                        <a:t>Costurile estimative pentru finanțarea Programului, mii lei</a:t>
                      </a:r>
                      <a:endParaRPr lang="ro-RO" sz="2000" dirty="0">
                        <a:latin typeface="Arial" panose="020B0604020202020204" pitchFamily="34" charset="0"/>
                        <a:cs typeface="Arial" panose="020B0604020202020204" pitchFamily="34" charset="0"/>
                      </a:endParaRPr>
                    </a:p>
                  </a:txBody>
                  <a:tcPr anchor="ctr">
                    <a:solidFill>
                      <a:schemeClr val="accent1">
                        <a:lumMod val="75000"/>
                      </a:schemeClr>
                    </a:solidFill>
                  </a:tcPr>
                </a:tc>
                <a:tc hMerge="1">
                  <a:txBody>
                    <a:bodyPr/>
                    <a:lstStyle/>
                    <a:p>
                      <a:endParaRPr lang="ro-RO" dirty="0"/>
                    </a:p>
                  </a:txBody>
                  <a:tcPr/>
                </a:tc>
                <a:tc hMerge="1">
                  <a:txBody>
                    <a:bodyPr/>
                    <a:lstStyle/>
                    <a:p>
                      <a:endParaRPr lang="ro-RO" dirty="0"/>
                    </a:p>
                  </a:txBody>
                  <a:tcPr/>
                </a:tc>
                <a:tc hMerge="1">
                  <a:txBody>
                    <a:bodyPr/>
                    <a:lstStyle/>
                    <a:p>
                      <a:endParaRPr lang="ro-RO" dirty="0"/>
                    </a:p>
                  </a:txBody>
                  <a:tcPr/>
                </a:tc>
                <a:extLst>
                  <a:ext uri="{0D108BD9-81ED-4DB2-BD59-A6C34878D82A}">
                    <a16:rowId xmlns:a16="http://schemas.microsoft.com/office/drawing/2014/main" val="1793730647"/>
                  </a:ext>
                </a:extLst>
              </a:tr>
              <a:tr h="647686">
                <a:tc vMerge="1">
                  <a:txBody>
                    <a:bodyPr/>
                    <a:lstStyle/>
                    <a:p>
                      <a:endParaRPr lang="ro-RO"/>
                    </a:p>
                  </a:txBody>
                  <a:tcPr/>
                </a:tc>
                <a:tc>
                  <a:txBody>
                    <a:bodyPr/>
                    <a:lstStyle/>
                    <a:p>
                      <a:pPr marL="0" marR="0" algn="ctr">
                        <a:lnSpc>
                          <a:spcPct val="100000"/>
                        </a:lnSpc>
                        <a:spcBef>
                          <a:spcPts val="600"/>
                        </a:spcBef>
                        <a:spcAft>
                          <a:spcPts val="800"/>
                        </a:spcAft>
                        <a:tabLst>
                          <a:tab pos="270510" algn="l"/>
                        </a:tabLst>
                      </a:pPr>
                      <a:r>
                        <a:rPr lang="ro-RO" sz="2000" b="1" dirty="0">
                          <a:solidFill>
                            <a:schemeClr val="bg1"/>
                          </a:solidFill>
                          <a:effectLst/>
                        </a:rPr>
                        <a:t>Total estimat</a:t>
                      </a:r>
                      <a:endParaRPr lang="ro-RO"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nchor="ctr">
                    <a:solidFill>
                      <a:schemeClr val="accent1">
                        <a:lumMod val="75000"/>
                      </a:schemeClr>
                    </a:solidFill>
                  </a:tcPr>
                </a:tc>
                <a:tc>
                  <a:txBody>
                    <a:bodyPr/>
                    <a:lstStyle/>
                    <a:p>
                      <a:pPr marL="0" marR="0" algn="ctr">
                        <a:lnSpc>
                          <a:spcPct val="100000"/>
                        </a:lnSpc>
                        <a:spcBef>
                          <a:spcPts val="600"/>
                        </a:spcBef>
                        <a:spcAft>
                          <a:spcPts val="800"/>
                        </a:spcAft>
                        <a:tabLst>
                          <a:tab pos="270510" algn="l"/>
                        </a:tabLst>
                      </a:pPr>
                      <a:r>
                        <a:rPr lang="ro-RO" sz="2000" b="1" dirty="0">
                          <a:solidFill>
                            <a:schemeClr val="bg1"/>
                          </a:solidFill>
                          <a:effectLst/>
                        </a:rPr>
                        <a:t>Prevăzute în CBTM</a:t>
                      </a:r>
                      <a:endParaRPr lang="ro-RO"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nchor="ctr">
                    <a:solidFill>
                      <a:schemeClr val="accent1">
                        <a:lumMod val="75000"/>
                      </a:schemeClr>
                    </a:solidFill>
                  </a:tcPr>
                </a:tc>
                <a:tc>
                  <a:txBody>
                    <a:bodyPr/>
                    <a:lstStyle/>
                    <a:p>
                      <a:pPr marL="0" marR="0" algn="ctr">
                        <a:lnSpc>
                          <a:spcPct val="100000"/>
                        </a:lnSpc>
                        <a:spcBef>
                          <a:spcPts val="600"/>
                        </a:spcBef>
                        <a:spcAft>
                          <a:spcPts val="800"/>
                        </a:spcAft>
                        <a:tabLst>
                          <a:tab pos="270510" algn="l"/>
                        </a:tabLst>
                      </a:pPr>
                      <a:r>
                        <a:rPr lang="ro-MD" sz="2000" b="1" dirty="0" err="1">
                          <a:solidFill>
                            <a:schemeClr val="bg1"/>
                          </a:solidFill>
                          <a:effectLst/>
                        </a:rPr>
                        <a:t>Exced</a:t>
                      </a:r>
                      <a:r>
                        <a:rPr lang="ro-MD" sz="2000" b="1" dirty="0">
                          <a:solidFill>
                            <a:schemeClr val="bg1"/>
                          </a:solidFill>
                          <a:effectLst/>
                        </a:rPr>
                        <a:t> CBTM</a:t>
                      </a:r>
                      <a:endParaRPr lang="ro-RO"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nchor="ctr">
                    <a:solidFill>
                      <a:schemeClr val="accent1">
                        <a:lumMod val="75000"/>
                      </a:schemeClr>
                    </a:solidFill>
                  </a:tcPr>
                </a:tc>
                <a:tc>
                  <a:txBody>
                    <a:bodyPr/>
                    <a:lstStyle/>
                    <a:p>
                      <a:pPr marL="0" marR="0" algn="ctr">
                        <a:lnSpc>
                          <a:spcPct val="100000"/>
                        </a:lnSpc>
                        <a:spcBef>
                          <a:spcPts val="600"/>
                        </a:spcBef>
                        <a:spcAft>
                          <a:spcPts val="800"/>
                        </a:spcAft>
                        <a:tabLst>
                          <a:tab pos="270510" algn="l"/>
                        </a:tabLst>
                      </a:pPr>
                      <a:r>
                        <a:rPr lang="ro-RO" sz="2000" b="1" dirty="0">
                          <a:solidFill>
                            <a:schemeClr val="bg1"/>
                          </a:solidFill>
                          <a:effectLst/>
                        </a:rPr>
                        <a:t>Din surse externe</a:t>
                      </a:r>
                      <a:endParaRPr lang="ro-RO"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nchor="ctr">
                    <a:solidFill>
                      <a:schemeClr val="accent1">
                        <a:lumMod val="75000"/>
                      </a:schemeClr>
                    </a:solidFill>
                  </a:tcPr>
                </a:tc>
                <a:extLst>
                  <a:ext uri="{0D108BD9-81ED-4DB2-BD59-A6C34878D82A}">
                    <a16:rowId xmlns:a16="http://schemas.microsoft.com/office/drawing/2014/main" val="106210904"/>
                  </a:ext>
                </a:extLst>
              </a:tr>
              <a:tr h="488550">
                <a:tc>
                  <a:txBody>
                    <a:bodyPr/>
                    <a:lstStyle/>
                    <a:p>
                      <a:pPr marL="0" marR="0" algn="ctr">
                        <a:lnSpc>
                          <a:spcPct val="100000"/>
                        </a:lnSpc>
                        <a:spcBef>
                          <a:spcPts val="600"/>
                        </a:spcBef>
                        <a:spcAft>
                          <a:spcPts val="800"/>
                        </a:spcAft>
                        <a:tabLst>
                          <a:tab pos="270510" algn="l"/>
                        </a:tabLst>
                      </a:pPr>
                      <a:r>
                        <a:rPr lang="ro-RO" sz="2000" b="1" dirty="0">
                          <a:effectLst/>
                        </a:rPr>
                        <a:t>2023</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80928,2</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74327,9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 6600,3</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464502921"/>
                  </a:ext>
                </a:extLst>
              </a:tr>
              <a:tr h="453560">
                <a:tc>
                  <a:txBody>
                    <a:bodyPr/>
                    <a:lstStyle/>
                    <a:p>
                      <a:pPr marL="0" marR="0" algn="ctr">
                        <a:lnSpc>
                          <a:spcPct val="100000"/>
                        </a:lnSpc>
                        <a:spcBef>
                          <a:spcPts val="600"/>
                        </a:spcBef>
                        <a:spcAft>
                          <a:spcPts val="800"/>
                        </a:spcAft>
                        <a:tabLst>
                          <a:tab pos="270510" algn="l"/>
                        </a:tabLst>
                      </a:pPr>
                      <a:r>
                        <a:rPr lang="ro-RO" sz="2000" b="1" dirty="0">
                          <a:effectLst/>
                        </a:rPr>
                        <a:t>2024</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276498.0</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259158,9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6606,0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10733.1</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211622957"/>
                  </a:ext>
                </a:extLst>
              </a:tr>
              <a:tr h="434109">
                <a:tc>
                  <a:txBody>
                    <a:bodyPr/>
                    <a:lstStyle/>
                    <a:p>
                      <a:pPr marL="0" marR="0" algn="ctr">
                        <a:lnSpc>
                          <a:spcPct val="100000"/>
                        </a:lnSpc>
                        <a:spcBef>
                          <a:spcPts val="600"/>
                        </a:spcBef>
                        <a:spcAft>
                          <a:spcPts val="800"/>
                        </a:spcAft>
                        <a:tabLst>
                          <a:tab pos="270510" algn="l"/>
                        </a:tabLst>
                      </a:pPr>
                      <a:r>
                        <a:rPr lang="ro-RO" sz="2000" b="1" dirty="0">
                          <a:effectLst/>
                        </a:rPr>
                        <a:t>2025</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52425,1</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19959,1 </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7340,0</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25126,0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178297160"/>
                  </a:ext>
                </a:extLst>
              </a:tr>
              <a:tr h="494575">
                <a:tc>
                  <a:txBody>
                    <a:bodyPr/>
                    <a:lstStyle/>
                    <a:p>
                      <a:pPr marL="0" marR="0" algn="ctr">
                        <a:lnSpc>
                          <a:spcPct val="100000"/>
                        </a:lnSpc>
                        <a:spcBef>
                          <a:spcPts val="600"/>
                        </a:spcBef>
                        <a:spcAft>
                          <a:spcPts val="800"/>
                        </a:spcAft>
                        <a:tabLst>
                          <a:tab pos="270510" algn="l"/>
                        </a:tabLst>
                      </a:pPr>
                      <a:r>
                        <a:rPr lang="ro-RO" sz="2000" b="1" dirty="0">
                          <a:effectLst/>
                        </a:rPr>
                        <a:t>2026</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102049,5</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16458,9 </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a:effectLst/>
                        </a:rPr>
                        <a:t>6530,0 </a:t>
                      </a:r>
                      <a:endParaRPr lang="ro-RO" sz="200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dirty="0">
                          <a:effectLst/>
                        </a:rPr>
                        <a:t>79060,6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136039252"/>
                  </a:ext>
                </a:extLst>
              </a:tr>
              <a:tr h="469470">
                <a:tc>
                  <a:txBody>
                    <a:bodyPr/>
                    <a:lstStyle/>
                    <a:p>
                      <a:pPr marL="0" marR="0" algn="ctr">
                        <a:lnSpc>
                          <a:spcPct val="100000"/>
                        </a:lnSpc>
                        <a:spcBef>
                          <a:spcPts val="600"/>
                        </a:spcBef>
                        <a:spcAft>
                          <a:spcPts val="800"/>
                        </a:spcAft>
                        <a:tabLst>
                          <a:tab pos="270510" algn="l"/>
                        </a:tabLst>
                      </a:pPr>
                      <a:r>
                        <a:rPr lang="ro-RO" sz="2000" b="1" dirty="0">
                          <a:effectLst/>
                        </a:rPr>
                        <a:t>Total</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pPr>
                      <a:r>
                        <a:rPr lang="ro-RO" sz="2000" b="1" dirty="0">
                          <a:effectLst/>
                        </a:rPr>
                        <a:t>511900,8 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b="1" dirty="0">
                          <a:effectLst/>
                        </a:rPr>
                        <a:t>369904,8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b="1" dirty="0">
                          <a:effectLst/>
                        </a:rPr>
                        <a:t>20476,0</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r>
                        <a:rPr lang="ro-RO" sz="2000" b="1" dirty="0">
                          <a:effectLst/>
                        </a:rPr>
                        <a:t>121520,0 </a:t>
                      </a: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2899765260"/>
                  </a:ext>
                </a:extLst>
              </a:tr>
              <a:tr h="469470">
                <a:tc gridSpan="5">
                  <a:txBody>
                    <a:bodyPr/>
                    <a:lstStyle/>
                    <a:p>
                      <a:pPr marL="0" marR="0" lvl="0" indent="0" algn="ctr" defTabSz="914400" rtl="0" eaLnBrk="1" fontAlgn="auto" latinLnBrk="0" hangingPunct="1">
                        <a:lnSpc>
                          <a:spcPct val="100000"/>
                        </a:lnSpc>
                        <a:spcBef>
                          <a:spcPts val="600"/>
                        </a:spcBef>
                        <a:spcAft>
                          <a:spcPts val="800"/>
                        </a:spcAft>
                        <a:buClrTx/>
                        <a:buSzTx/>
                        <a:buFontTx/>
                        <a:buNone/>
                        <a:tabLst>
                          <a:tab pos="270510" algn="l"/>
                        </a:tabLst>
                        <a:defRPr/>
                      </a:pPr>
                      <a:r>
                        <a:rPr lang="ro-RO" sz="2000" b="1" dirty="0">
                          <a:solidFill>
                            <a:schemeClr val="accent1">
                              <a:lumMod val="75000"/>
                            </a:schemeClr>
                          </a:solidFill>
                        </a:rPr>
                        <a:t>din care pentru Recensământul populației și a locuințelor (RPL)</a:t>
                      </a:r>
                    </a:p>
                  </a:txBody>
                  <a:tcPr marL="63500" marR="63500" marT="63500" marB="63500"/>
                </a:tc>
                <a:tc hMerge="1">
                  <a:txBody>
                    <a:bodyPr/>
                    <a:lstStyle/>
                    <a:p>
                      <a:pPr marL="0" marR="0" algn="ctr">
                        <a:lnSpc>
                          <a:spcPct val="100000"/>
                        </a:lnSpc>
                        <a:spcBef>
                          <a:spcPts val="600"/>
                        </a:spcBef>
                        <a:spcAft>
                          <a:spcPts val="800"/>
                        </a:spcAft>
                      </a:pP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hMerge="1">
                  <a:txBody>
                    <a:bodyPr/>
                    <a:lstStyle/>
                    <a:p>
                      <a:pPr marL="0" marR="0" algn="ctr">
                        <a:lnSpc>
                          <a:spcPct val="100000"/>
                        </a:lnSpc>
                        <a:spcBef>
                          <a:spcPts val="600"/>
                        </a:spcBef>
                        <a:spcAft>
                          <a:spcPts val="800"/>
                        </a:spcAft>
                        <a:tabLst>
                          <a:tab pos="270510" algn="l"/>
                        </a:tabLst>
                      </a:pP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hMerge="1">
                  <a:txBody>
                    <a:bodyPr/>
                    <a:lstStyle/>
                    <a:p>
                      <a:pPr marL="0" marR="0" algn="ctr">
                        <a:lnSpc>
                          <a:spcPct val="100000"/>
                        </a:lnSpc>
                        <a:spcBef>
                          <a:spcPts val="600"/>
                        </a:spcBef>
                        <a:spcAft>
                          <a:spcPts val="800"/>
                        </a:spcAft>
                        <a:tabLst>
                          <a:tab pos="270510" algn="l"/>
                        </a:tabLst>
                      </a:pP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hMerge="1">
                  <a:txBody>
                    <a:bodyPr/>
                    <a:lstStyle/>
                    <a:p>
                      <a:pPr marL="0" marR="0" algn="ctr">
                        <a:lnSpc>
                          <a:spcPct val="100000"/>
                        </a:lnSpc>
                        <a:spcBef>
                          <a:spcPts val="600"/>
                        </a:spcBef>
                        <a:spcAft>
                          <a:spcPts val="800"/>
                        </a:spcAft>
                        <a:tabLst>
                          <a:tab pos="270510" algn="l"/>
                        </a:tabLst>
                      </a:pP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1409709437"/>
                  </a:ext>
                </a:extLst>
              </a:tr>
              <a:tr h="469470">
                <a:tc>
                  <a:txBody>
                    <a:bodyPr/>
                    <a:lstStyle/>
                    <a:p>
                      <a:pPr marL="0" marR="0" algn="ctr">
                        <a:lnSpc>
                          <a:spcPct val="100000"/>
                        </a:lnSpc>
                        <a:spcBef>
                          <a:spcPts val="600"/>
                        </a:spcBef>
                        <a:spcAft>
                          <a:spcPts val="800"/>
                        </a:spcAft>
                        <a:tabLst>
                          <a:tab pos="270510" algn="l"/>
                        </a:tabLst>
                      </a:pPr>
                      <a:endParaRPr lang="ro-RO" sz="2000"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lvl="0" indent="0" algn="ctr" defTabSz="914400" rtl="0" eaLnBrk="1" fontAlgn="auto" latinLnBrk="0" hangingPunct="1">
                        <a:lnSpc>
                          <a:spcPct val="100000"/>
                        </a:lnSpc>
                        <a:spcBef>
                          <a:spcPts val="600"/>
                        </a:spcBef>
                        <a:spcAft>
                          <a:spcPts val="800"/>
                        </a:spcAft>
                        <a:buClrTx/>
                        <a:buSzTx/>
                        <a:buFontTx/>
                        <a:buNone/>
                        <a:tabLst/>
                        <a:defRPr/>
                      </a:pPr>
                      <a:r>
                        <a:rPr lang="ro-RO" sz="2000" b="1" dirty="0"/>
                        <a:t>346472,1</a:t>
                      </a:r>
                    </a:p>
                  </a:txBody>
                  <a:tcPr marL="63500" marR="63500" marT="63500" marB="63500"/>
                </a:tc>
                <a:tc>
                  <a:txBody>
                    <a:bodyPr/>
                    <a:lstStyle/>
                    <a:p>
                      <a:pPr marL="0" marR="0" algn="ctr">
                        <a:lnSpc>
                          <a:spcPct val="100000"/>
                        </a:lnSpc>
                        <a:spcBef>
                          <a:spcPts val="600"/>
                        </a:spcBef>
                        <a:spcAft>
                          <a:spcPts val="800"/>
                        </a:spcAft>
                        <a:tabLst>
                          <a:tab pos="270510" algn="l"/>
                        </a:tabLst>
                      </a:pPr>
                      <a:r>
                        <a:rPr lang="ro-RO" sz="1800" b="1" kern="1200" dirty="0">
                          <a:solidFill>
                            <a:schemeClr val="dk1"/>
                          </a:solidFill>
                          <a:effectLst/>
                          <a:latin typeface="+mn-lt"/>
                          <a:ea typeface="+mn-ea"/>
                          <a:cs typeface="+mn-cs"/>
                        </a:rPr>
                        <a:t>314840,4 </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algn="ctr">
                        <a:lnSpc>
                          <a:spcPct val="100000"/>
                        </a:lnSpc>
                        <a:spcBef>
                          <a:spcPts val="600"/>
                        </a:spcBef>
                        <a:spcAft>
                          <a:spcPts val="800"/>
                        </a:spcAft>
                        <a:tabLst>
                          <a:tab pos="270510" algn="l"/>
                        </a:tabLst>
                      </a:pP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tc>
                  <a:txBody>
                    <a:bodyPr/>
                    <a:lstStyle/>
                    <a:p>
                      <a:pPr marL="0" marR="0" lvl="0" indent="0" algn="ctr" defTabSz="914400" rtl="0" eaLnBrk="1" fontAlgn="auto" latinLnBrk="0" hangingPunct="1">
                        <a:lnSpc>
                          <a:spcPct val="100000"/>
                        </a:lnSpc>
                        <a:spcBef>
                          <a:spcPts val="600"/>
                        </a:spcBef>
                        <a:spcAft>
                          <a:spcPts val="800"/>
                        </a:spcAft>
                        <a:buClrTx/>
                        <a:buSzTx/>
                        <a:buFontTx/>
                        <a:buNone/>
                        <a:tabLst>
                          <a:tab pos="270510" algn="l"/>
                        </a:tabLst>
                        <a:defRPr/>
                      </a:pPr>
                      <a:r>
                        <a:rPr lang="ro-RO" sz="2000" b="1" kern="1200" dirty="0">
                          <a:solidFill>
                            <a:schemeClr val="dk1"/>
                          </a:solidFill>
                          <a:effectLst/>
                          <a:latin typeface="+mn-lt"/>
                          <a:ea typeface="+mn-ea"/>
                          <a:cs typeface="+mn-cs"/>
                        </a:rPr>
                        <a:t>42371,3</a:t>
                      </a:r>
                      <a:endParaRPr lang="ro-RO"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3500" marR="63500" marT="63500" marB="63500"/>
                </a:tc>
                <a:extLst>
                  <a:ext uri="{0D108BD9-81ED-4DB2-BD59-A6C34878D82A}">
                    <a16:rowId xmlns:a16="http://schemas.microsoft.com/office/drawing/2014/main" val="1089244522"/>
                  </a:ext>
                </a:extLst>
              </a:tr>
            </a:tbl>
          </a:graphicData>
        </a:graphic>
      </p:graphicFrame>
      <p:sp>
        <p:nvSpPr>
          <p:cNvPr id="4" name="Footer Placeholder 3">
            <a:extLst>
              <a:ext uri="{FF2B5EF4-FFF2-40B4-BE49-F238E27FC236}">
                <a16:creationId xmlns:a16="http://schemas.microsoft.com/office/drawing/2014/main" id="{97720576-6B4E-6C2F-BF67-03E232F533AF}"/>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4B3E160C-DC8F-6E44-251C-D2D17CF1696C}"/>
              </a:ext>
            </a:extLst>
          </p:cNvPr>
          <p:cNvSpPr>
            <a:spLocks noGrp="1"/>
          </p:cNvSpPr>
          <p:nvPr>
            <p:ph type="sldNum" sz="quarter" idx="12"/>
          </p:nvPr>
        </p:nvSpPr>
        <p:spPr/>
        <p:txBody>
          <a:bodyPr/>
          <a:lstStyle/>
          <a:p>
            <a:fld id="{D7662F32-C9F4-4FBF-995D-8E0B0B572CC5}" type="slidenum">
              <a:rPr lang="en-US" smtClean="0"/>
              <a:t>25</a:t>
            </a:fld>
            <a:endParaRPr lang="en-US"/>
          </a:p>
        </p:txBody>
      </p:sp>
    </p:spTree>
    <p:extLst>
      <p:ext uri="{BB962C8B-B14F-4D97-AF65-F5344CB8AC3E}">
        <p14:creationId xmlns:p14="http://schemas.microsoft.com/office/powerpoint/2010/main" val="1787361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443E-F0C5-4261-8ED5-459BE7C25789}"/>
              </a:ext>
            </a:extLst>
          </p:cNvPr>
          <p:cNvSpPr>
            <a:spLocks noGrp="1"/>
          </p:cNvSpPr>
          <p:nvPr>
            <p:ph type="title"/>
          </p:nvPr>
        </p:nvSpPr>
        <p:spPr>
          <a:xfrm>
            <a:off x="838200" y="365125"/>
            <a:ext cx="10515600" cy="863173"/>
          </a:xfrm>
        </p:spPr>
        <p:txBody>
          <a:bodyPr>
            <a:normAutofit/>
          </a:bodyPr>
          <a:lstStyle/>
          <a:p>
            <a:pPr algn="ctr"/>
            <a:r>
              <a:rPr lang="ro-RO" sz="3200" b="1" dirty="0">
                <a:solidFill>
                  <a:schemeClr val="accent1">
                    <a:lumMod val="75000"/>
                  </a:schemeClr>
                </a:solidFill>
                <a:latin typeface="Arial" panose="020B0604020202020204" pitchFamily="34" charset="0"/>
                <a:cs typeface="Arial" panose="020B0604020202020204" pitchFamily="34" charset="0"/>
                <a:hlinkClick r:id="rId2" action="ppaction://hlinkfile">
                  <a:extLst>
                    <a:ext uri="{A12FA001-AC4F-418D-AE19-62706E023703}">
                      <ahyp:hlinkClr xmlns:ahyp="http://schemas.microsoft.com/office/drawing/2018/hyperlinkcolor" val="tx"/>
                    </a:ext>
                  </a:extLst>
                </a:hlinkClick>
              </a:rPr>
              <a:t>Planul de acțiuni </a:t>
            </a:r>
            <a:r>
              <a:rPr lang="ro-RO" sz="3200" dirty="0">
                <a:solidFill>
                  <a:schemeClr val="accent1">
                    <a:lumMod val="75000"/>
                  </a:schemeClr>
                </a:solidFill>
                <a:latin typeface="Arial" panose="020B0604020202020204" pitchFamily="34" charset="0"/>
                <a:cs typeface="Arial" panose="020B0604020202020204" pitchFamily="34" charset="0"/>
              </a:rPr>
              <a:t>(1)</a:t>
            </a:r>
            <a:endParaRPr lang="ro-RO" sz="3200" dirty="0">
              <a:solidFill>
                <a:schemeClr val="accent1">
                  <a:lumMod val="75000"/>
                </a:schemeClr>
              </a:solidFill>
            </a:endParaRPr>
          </a:p>
        </p:txBody>
      </p:sp>
      <p:graphicFrame>
        <p:nvGraphicFramePr>
          <p:cNvPr id="6" name="Table 6">
            <a:extLst>
              <a:ext uri="{FF2B5EF4-FFF2-40B4-BE49-F238E27FC236}">
                <a16:creationId xmlns:a16="http://schemas.microsoft.com/office/drawing/2014/main" id="{9127EDC2-C56D-218B-11FB-7DC8F769DC69}"/>
              </a:ext>
            </a:extLst>
          </p:cNvPr>
          <p:cNvGraphicFramePr>
            <a:graphicFrameLocks noGrp="1"/>
          </p:cNvGraphicFramePr>
          <p:nvPr>
            <p:ph idx="1"/>
            <p:extLst>
              <p:ext uri="{D42A27DB-BD31-4B8C-83A1-F6EECF244321}">
                <p14:modId xmlns:p14="http://schemas.microsoft.com/office/powerpoint/2010/main" val="2479478746"/>
              </p:ext>
            </p:extLst>
          </p:nvPr>
        </p:nvGraphicFramePr>
        <p:xfrm>
          <a:off x="370702" y="1062681"/>
          <a:ext cx="11491783" cy="5430194"/>
        </p:xfrm>
        <a:graphic>
          <a:graphicData uri="http://schemas.openxmlformats.org/drawingml/2006/table">
            <a:tbl>
              <a:tblPr firstRow="1" bandRow="1">
                <a:tableStyleId>{93296810-A885-4BE3-A3E7-6D5BEEA58F35}</a:tableStyleId>
              </a:tblPr>
              <a:tblGrid>
                <a:gridCol w="5170692">
                  <a:extLst>
                    <a:ext uri="{9D8B030D-6E8A-4147-A177-3AD203B41FA5}">
                      <a16:colId xmlns:a16="http://schemas.microsoft.com/office/drawing/2014/main" val="615011165"/>
                    </a:ext>
                  </a:extLst>
                </a:gridCol>
                <a:gridCol w="162560">
                  <a:extLst>
                    <a:ext uri="{9D8B030D-6E8A-4147-A177-3AD203B41FA5}">
                      <a16:colId xmlns:a16="http://schemas.microsoft.com/office/drawing/2014/main" val="1683381401"/>
                    </a:ext>
                  </a:extLst>
                </a:gridCol>
                <a:gridCol w="2147718">
                  <a:extLst>
                    <a:ext uri="{9D8B030D-6E8A-4147-A177-3AD203B41FA5}">
                      <a16:colId xmlns:a16="http://schemas.microsoft.com/office/drawing/2014/main" val="78552850"/>
                    </a:ext>
                  </a:extLst>
                </a:gridCol>
                <a:gridCol w="1849423">
                  <a:extLst>
                    <a:ext uri="{9D8B030D-6E8A-4147-A177-3AD203B41FA5}">
                      <a16:colId xmlns:a16="http://schemas.microsoft.com/office/drawing/2014/main" val="1535379698"/>
                    </a:ext>
                  </a:extLst>
                </a:gridCol>
                <a:gridCol w="2161390">
                  <a:extLst>
                    <a:ext uri="{9D8B030D-6E8A-4147-A177-3AD203B41FA5}">
                      <a16:colId xmlns:a16="http://schemas.microsoft.com/office/drawing/2014/main" val="2328663811"/>
                    </a:ext>
                  </a:extLst>
                </a:gridCol>
              </a:tblGrid>
              <a:tr h="457515">
                <a:tc row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Acțiune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rowSpan="2">
                  <a:txBody>
                    <a:bodyPr/>
                    <a:lstStyle/>
                    <a:p>
                      <a:pPr marL="0" marR="0" algn="ctr">
                        <a:lnSpc>
                          <a:spcPct val="107000"/>
                        </a:lnSpc>
                        <a:spcBef>
                          <a:spcPts val="600"/>
                        </a:spcBef>
                        <a:spcAft>
                          <a:spcPts val="0"/>
                        </a:spcAft>
                      </a:pP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row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Cost total de implementare, mii lei</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grid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Surse de finanțare, mii lei</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hMerge="1">
                  <a:txBody>
                    <a:bodyPr/>
                    <a:lstStyle/>
                    <a:p>
                      <a:endParaRPr lang="ro-RO" dirty="0"/>
                    </a:p>
                  </a:txBody>
                  <a:tcPr/>
                </a:tc>
                <a:extLst>
                  <a:ext uri="{0D108BD9-81ED-4DB2-BD59-A6C34878D82A}">
                    <a16:rowId xmlns:a16="http://schemas.microsoft.com/office/drawing/2014/main" val="2219564726"/>
                  </a:ext>
                </a:extLst>
              </a:tr>
              <a:tr h="673598">
                <a:tc vMerge="1">
                  <a:txBody>
                    <a:bodyPr/>
                    <a:lstStyle/>
                    <a:p>
                      <a:endParaRPr lang="ro-RO" dirty="0"/>
                    </a:p>
                  </a:txBody>
                  <a:tcPr/>
                </a:tc>
                <a:tc vMerge="1">
                  <a:txBody>
                    <a:bodyPr/>
                    <a:lstStyle/>
                    <a:p>
                      <a:endParaRPr lang="ro-RO" dirty="0"/>
                    </a:p>
                  </a:txBody>
                  <a:tcPr/>
                </a:tc>
                <a:tc v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Surse bugetare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Alte surse (partenerii de dezvoltare)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201539080"/>
                  </a:ext>
                </a:extLst>
              </a:tr>
              <a:tr h="580332">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1.1: </a:t>
                      </a:r>
                      <a:r>
                        <a:rPr lang="ro-RO" sz="1400" b="0" kern="1200" dirty="0">
                          <a:solidFill>
                            <a:schemeClr val="dk1"/>
                          </a:solidFill>
                          <a:effectLst/>
                          <a:latin typeface="Arial" panose="020B0604020202020204" pitchFamily="34" charset="0"/>
                          <a:ea typeface="+mn-ea"/>
                          <a:cs typeface="Arial" panose="020B0604020202020204" pitchFamily="34" charset="0"/>
                        </a:rPr>
                        <a:t>Consolidarea mandatului pentru colectarea datelor  </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5042,0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3576,0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1466,0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45356687"/>
                  </a:ext>
                </a:extLst>
              </a:tr>
              <a:tr h="578128">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1.2: </a:t>
                      </a:r>
                      <a:r>
                        <a:rPr lang="ro-RO" sz="1400" b="0" kern="1200" dirty="0">
                          <a:solidFill>
                            <a:schemeClr val="dk1"/>
                          </a:solidFill>
                          <a:effectLst/>
                          <a:latin typeface="Arial" panose="020B0604020202020204" pitchFamily="34" charset="0"/>
                          <a:ea typeface="+mn-ea"/>
                          <a:cs typeface="Arial" panose="020B0604020202020204" pitchFamily="34" charset="0"/>
                        </a:rPr>
                        <a:t>Dezvoltarea resurselor umane</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11698,7</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5700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5998,7</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44996853"/>
                  </a:ext>
                </a:extLst>
              </a:tr>
              <a:tr h="580332">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1.3: </a:t>
                      </a:r>
                      <a:r>
                        <a:rPr lang="ro-RO" sz="1400" b="0" kern="1200" dirty="0">
                          <a:solidFill>
                            <a:schemeClr val="dk1"/>
                          </a:solidFill>
                          <a:effectLst/>
                          <a:latin typeface="Arial" panose="020B0604020202020204" pitchFamily="34" charset="0"/>
                          <a:ea typeface="+mn-ea"/>
                          <a:cs typeface="Arial" panose="020B0604020202020204" pitchFamily="34" charset="0"/>
                        </a:rPr>
                        <a:t>Asigurarea alocării de resurse financiare și tehnice sustenabile și eficiente</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480,0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19667693"/>
                  </a:ext>
                </a:extLst>
              </a:tr>
              <a:tr h="580332">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1.4: </a:t>
                      </a:r>
                      <a:r>
                        <a:rPr lang="ro-RO" sz="1400" b="0" kern="1200" dirty="0">
                          <a:solidFill>
                            <a:schemeClr val="dk1"/>
                          </a:solidFill>
                          <a:effectLst/>
                          <a:latin typeface="Arial" panose="020B0604020202020204" pitchFamily="34" charset="0"/>
                          <a:ea typeface="+mn-ea"/>
                          <a:cs typeface="Arial" panose="020B0604020202020204" pitchFamily="34" charset="0"/>
                        </a:rPr>
                        <a:t>Optimizarea structurii organizatorice a instituțiilor din cadrul SSN</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6612,0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1200,0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5412,0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4092617"/>
                  </a:ext>
                </a:extLst>
              </a:tr>
              <a:tr h="580332">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2.1: </a:t>
                      </a:r>
                      <a:r>
                        <a:rPr lang="ro-RO" sz="1400" b="0" kern="1200" dirty="0">
                          <a:solidFill>
                            <a:schemeClr val="dk1"/>
                          </a:solidFill>
                          <a:effectLst/>
                          <a:latin typeface="Arial" panose="020B0604020202020204" pitchFamily="34" charset="0"/>
                          <a:ea typeface="+mn-ea"/>
                          <a:cs typeface="Arial" panose="020B0604020202020204" pitchFamily="34" charset="0"/>
                        </a:rPr>
                        <a:t>Fortificarea independenței profesionale și coordonării strategice  a BNS</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1468,0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1468,0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24579484"/>
                  </a:ext>
                </a:extLst>
              </a:tr>
              <a:tr h="81929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kern="1200" dirty="0">
                          <a:solidFill>
                            <a:schemeClr val="dk1"/>
                          </a:solidFill>
                          <a:effectLst/>
                          <a:latin typeface="Arial" panose="020B0604020202020204" pitchFamily="34" charset="0"/>
                          <a:ea typeface="+mn-ea"/>
                          <a:cs typeface="Arial" panose="020B0604020202020204" pitchFamily="34" charset="0"/>
                        </a:rPr>
                        <a:t>Obiectivul specific 2.2: </a:t>
                      </a:r>
                      <a:r>
                        <a:rPr lang="ro-RO" sz="1400" b="0" kern="1200" dirty="0">
                          <a:solidFill>
                            <a:schemeClr val="dk1"/>
                          </a:solidFill>
                          <a:effectLst/>
                          <a:latin typeface="Arial" panose="020B0604020202020204" pitchFamily="34" charset="0"/>
                          <a:ea typeface="+mn-ea"/>
                          <a:cs typeface="Arial" panose="020B0604020202020204" pitchFamily="34" charset="0"/>
                        </a:rPr>
                        <a:t>Asigurarea unui mediu sigur pentru respectarea confidențialității statistice și protecției datelor</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445,0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445,0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80330309"/>
                  </a:ext>
                </a:extLst>
              </a:tr>
              <a:tr h="58033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kern="1200" dirty="0">
                          <a:solidFill>
                            <a:schemeClr val="dk1"/>
                          </a:solidFill>
                          <a:effectLst/>
                          <a:latin typeface="Arial" panose="020B0604020202020204" pitchFamily="34" charset="0"/>
                          <a:ea typeface="+mn-ea"/>
                          <a:cs typeface="Arial" panose="020B0604020202020204" pitchFamily="34" charset="0"/>
                        </a:rPr>
                        <a:t>Obiectivul specific 2.3: </a:t>
                      </a:r>
                      <a:r>
                        <a:rPr lang="ro-RO" sz="1400" b="0" kern="1200" dirty="0">
                          <a:solidFill>
                            <a:schemeClr val="dk1"/>
                          </a:solidFill>
                          <a:effectLst/>
                          <a:latin typeface="Arial" panose="020B0604020202020204" pitchFamily="34" charset="0"/>
                          <a:ea typeface="+mn-ea"/>
                          <a:cs typeface="Arial" panose="020B0604020202020204" pitchFamily="34" charset="0"/>
                        </a:rPr>
                        <a:t>Optimizarea procedurilor de producție statistică</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2660,0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2660,0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49049172"/>
                  </a:ext>
                </a:extLst>
              </a:tr>
            </a:tbl>
          </a:graphicData>
        </a:graphic>
      </p:graphicFrame>
      <p:sp>
        <p:nvSpPr>
          <p:cNvPr id="4" name="Footer Placeholder 3">
            <a:extLst>
              <a:ext uri="{FF2B5EF4-FFF2-40B4-BE49-F238E27FC236}">
                <a16:creationId xmlns:a16="http://schemas.microsoft.com/office/drawing/2014/main" id="{0CC0658E-CAB2-ED4C-F579-155B8587A732}"/>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E12A328E-F55A-48EE-B4F8-00302A91566D}"/>
              </a:ext>
            </a:extLst>
          </p:cNvPr>
          <p:cNvSpPr>
            <a:spLocks noGrp="1"/>
          </p:cNvSpPr>
          <p:nvPr>
            <p:ph type="sldNum" sz="quarter" idx="12"/>
          </p:nvPr>
        </p:nvSpPr>
        <p:spPr/>
        <p:txBody>
          <a:bodyPr/>
          <a:lstStyle/>
          <a:p>
            <a:fld id="{D7662F32-C9F4-4FBF-995D-8E0B0B572CC5}" type="slidenum">
              <a:rPr lang="en-US" smtClean="0"/>
              <a:t>26</a:t>
            </a:fld>
            <a:endParaRPr lang="en-US"/>
          </a:p>
        </p:txBody>
      </p:sp>
    </p:spTree>
    <p:extLst>
      <p:ext uri="{BB962C8B-B14F-4D97-AF65-F5344CB8AC3E}">
        <p14:creationId xmlns:p14="http://schemas.microsoft.com/office/powerpoint/2010/main" val="2552667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5443E-F0C5-4261-8ED5-459BE7C25789}"/>
              </a:ext>
            </a:extLst>
          </p:cNvPr>
          <p:cNvSpPr>
            <a:spLocks noGrp="1"/>
          </p:cNvSpPr>
          <p:nvPr>
            <p:ph type="title"/>
          </p:nvPr>
        </p:nvSpPr>
        <p:spPr>
          <a:xfrm>
            <a:off x="838200" y="365125"/>
            <a:ext cx="10515600" cy="863173"/>
          </a:xfrm>
        </p:spPr>
        <p:txBody>
          <a:bodyPr>
            <a:normAutofit/>
          </a:bodyPr>
          <a:lstStyle/>
          <a:p>
            <a:pPr algn="ctr"/>
            <a:r>
              <a:rPr lang="ro-RO" sz="3200" b="1" dirty="0">
                <a:solidFill>
                  <a:schemeClr val="accent1">
                    <a:lumMod val="75000"/>
                  </a:schemeClr>
                </a:solidFill>
                <a:latin typeface="Arial" panose="020B0604020202020204" pitchFamily="34" charset="0"/>
                <a:cs typeface="Arial" panose="020B0604020202020204" pitchFamily="34" charset="0"/>
                <a:hlinkClick r:id="rId2" action="ppaction://hlinkfile">
                  <a:extLst>
                    <a:ext uri="{A12FA001-AC4F-418D-AE19-62706E023703}">
                      <ahyp:hlinkClr xmlns:ahyp="http://schemas.microsoft.com/office/drawing/2018/hyperlinkcolor" val="tx"/>
                    </a:ext>
                  </a:extLst>
                </a:hlinkClick>
              </a:rPr>
              <a:t>Planul de acțiuni </a:t>
            </a:r>
            <a:r>
              <a:rPr lang="ro-RO" sz="3200" dirty="0">
                <a:solidFill>
                  <a:schemeClr val="accent1">
                    <a:lumMod val="75000"/>
                  </a:schemeClr>
                </a:solidFill>
                <a:latin typeface="Arial" panose="020B0604020202020204" pitchFamily="34" charset="0"/>
                <a:cs typeface="Arial" panose="020B0604020202020204" pitchFamily="34" charset="0"/>
              </a:rPr>
              <a:t>(2)</a:t>
            </a:r>
            <a:endParaRPr lang="ro-RO" sz="3200" dirty="0">
              <a:solidFill>
                <a:schemeClr val="accent1">
                  <a:lumMod val="75000"/>
                </a:schemeClr>
              </a:solidFill>
            </a:endParaRPr>
          </a:p>
        </p:txBody>
      </p:sp>
      <p:graphicFrame>
        <p:nvGraphicFramePr>
          <p:cNvPr id="6" name="Table 6">
            <a:extLst>
              <a:ext uri="{FF2B5EF4-FFF2-40B4-BE49-F238E27FC236}">
                <a16:creationId xmlns:a16="http://schemas.microsoft.com/office/drawing/2014/main" id="{9127EDC2-C56D-218B-11FB-7DC8F769DC69}"/>
              </a:ext>
            </a:extLst>
          </p:cNvPr>
          <p:cNvGraphicFramePr>
            <a:graphicFrameLocks noGrp="1"/>
          </p:cNvGraphicFramePr>
          <p:nvPr>
            <p:ph idx="1"/>
            <p:extLst>
              <p:ext uri="{D42A27DB-BD31-4B8C-83A1-F6EECF244321}">
                <p14:modId xmlns:p14="http://schemas.microsoft.com/office/powerpoint/2010/main" val="2125858931"/>
              </p:ext>
            </p:extLst>
          </p:nvPr>
        </p:nvGraphicFramePr>
        <p:xfrm>
          <a:off x="205946" y="1145059"/>
          <a:ext cx="11821296" cy="5576415"/>
        </p:xfrm>
        <a:graphic>
          <a:graphicData uri="http://schemas.openxmlformats.org/drawingml/2006/table">
            <a:tbl>
              <a:tblPr firstRow="1" bandRow="1">
                <a:tableStyleId>{93296810-A885-4BE3-A3E7-6D5BEEA58F35}</a:tableStyleId>
              </a:tblPr>
              <a:tblGrid>
                <a:gridCol w="5308273">
                  <a:extLst>
                    <a:ext uri="{9D8B030D-6E8A-4147-A177-3AD203B41FA5}">
                      <a16:colId xmlns:a16="http://schemas.microsoft.com/office/drawing/2014/main" val="615011165"/>
                    </a:ext>
                  </a:extLst>
                </a:gridCol>
                <a:gridCol w="162560">
                  <a:extLst>
                    <a:ext uri="{9D8B030D-6E8A-4147-A177-3AD203B41FA5}">
                      <a16:colId xmlns:a16="http://schemas.microsoft.com/office/drawing/2014/main" val="1683381401"/>
                    </a:ext>
                  </a:extLst>
                </a:gridCol>
                <a:gridCol w="2347383">
                  <a:extLst>
                    <a:ext uri="{9D8B030D-6E8A-4147-A177-3AD203B41FA5}">
                      <a16:colId xmlns:a16="http://schemas.microsoft.com/office/drawing/2014/main" val="78552850"/>
                    </a:ext>
                  </a:extLst>
                </a:gridCol>
                <a:gridCol w="1779715">
                  <a:extLst>
                    <a:ext uri="{9D8B030D-6E8A-4147-A177-3AD203B41FA5}">
                      <a16:colId xmlns:a16="http://schemas.microsoft.com/office/drawing/2014/main" val="1535379698"/>
                    </a:ext>
                  </a:extLst>
                </a:gridCol>
                <a:gridCol w="2223365">
                  <a:extLst>
                    <a:ext uri="{9D8B030D-6E8A-4147-A177-3AD203B41FA5}">
                      <a16:colId xmlns:a16="http://schemas.microsoft.com/office/drawing/2014/main" val="2328663811"/>
                    </a:ext>
                  </a:extLst>
                </a:gridCol>
              </a:tblGrid>
              <a:tr h="464416">
                <a:tc row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Acțiune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rowSpan="2">
                  <a:txBody>
                    <a:bodyPr/>
                    <a:lstStyle/>
                    <a:p>
                      <a:pPr marL="0" marR="0" algn="ctr">
                        <a:lnSpc>
                          <a:spcPct val="107000"/>
                        </a:lnSpc>
                        <a:spcBef>
                          <a:spcPts val="600"/>
                        </a:spcBef>
                        <a:spcAft>
                          <a:spcPts val="0"/>
                        </a:spcAft>
                      </a:pP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row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Cost total de implementare, mii lei</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gridSpan="2">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Surse de finanțare, mii lei</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hMerge="1">
                  <a:txBody>
                    <a:bodyPr/>
                    <a:lstStyle/>
                    <a:p>
                      <a:endParaRPr lang="ro-RO" dirty="0"/>
                    </a:p>
                  </a:txBody>
                  <a:tcPr/>
                </a:tc>
                <a:extLst>
                  <a:ext uri="{0D108BD9-81ED-4DB2-BD59-A6C34878D82A}">
                    <a16:rowId xmlns:a16="http://schemas.microsoft.com/office/drawing/2014/main" val="2219564726"/>
                  </a:ext>
                </a:extLst>
              </a:tr>
              <a:tr h="745824">
                <a:tc vMerge="1">
                  <a:txBody>
                    <a:bodyPr/>
                    <a:lstStyle/>
                    <a:p>
                      <a:endParaRPr lang="ro-RO" dirty="0"/>
                    </a:p>
                  </a:txBody>
                  <a:tcPr/>
                </a:tc>
                <a:tc vMerge="1">
                  <a:txBody>
                    <a:bodyPr/>
                    <a:lstStyle/>
                    <a:p>
                      <a:endParaRPr lang="ro-RO" dirty="0"/>
                    </a:p>
                  </a:txBody>
                  <a:tcPr/>
                </a:tc>
                <a:tc v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Surse bugetare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tc>
                  <a:txBody>
                    <a:bodyPr/>
                    <a:lstStyle/>
                    <a:p>
                      <a:pPr marL="0" marR="0" algn="ctr">
                        <a:lnSpc>
                          <a:spcPct val="107000"/>
                        </a:lnSpc>
                        <a:spcBef>
                          <a:spcPts val="600"/>
                        </a:spcBef>
                        <a:spcAft>
                          <a:spcPts val="0"/>
                        </a:spcAft>
                      </a:pPr>
                      <a:r>
                        <a:rPr lang="ro-RO" sz="1400" b="1" dirty="0">
                          <a:solidFill>
                            <a:schemeClr val="bg1"/>
                          </a:solidFill>
                          <a:effectLst/>
                          <a:latin typeface="Arial" panose="020B0604020202020204" pitchFamily="34" charset="0"/>
                          <a:cs typeface="Arial" panose="020B0604020202020204" pitchFamily="34" charset="0"/>
                        </a:rPr>
                        <a:t>Alte surse (partenerii de dezvoltare)</a:t>
                      </a:r>
                      <a:endParaRPr lang="ro-RO" sz="1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201539080"/>
                  </a:ext>
                </a:extLst>
              </a:tr>
              <a:tr h="58908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kern="1200" dirty="0">
                          <a:solidFill>
                            <a:schemeClr val="dk1"/>
                          </a:solidFill>
                          <a:effectLst/>
                          <a:latin typeface="Arial" panose="020B0604020202020204" pitchFamily="34" charset="0"/>
                          <a:ea typeface="+mn-ea"/>
                          <a:cs typeface="Arial" panose="020B0604020202020204" pitchFamily="34" charset="0"/>
                        </a:rPr>
                        <a:t>Obiectivul specific 2.4: </a:t>
                      </a:r>
                      <a:r>
                        <a:rPr lang="ro-RO" sz="1400" b="0" kern="1200" dirty="0">
                          <a:solidFill>
                            <a:schemeClr val="dk1"/>
                          </a:solidFill>
                          <a:effectLst/>
                          <a:latin typeface="Arial" panose="020B0604020202020204" pitchFamily="34" charset="0"/>
                          <a:ea typeface="+mn-ea"/>
                          <a:cs typeface="Arial" panose="020B0604020202020204" pitchFamily="34" charset="0"/>
                        </a:rPr>
                        <a:t>Reducerea presiunii informaționale asupra respondenților</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45356687"/>
                  </a:ext>
                </a:extLst>
              </a:tr>
              <a:tr h="8316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kern="1200" dirty="0">
                          <a:solidFill>
                            <a:schemeClr val="dk1"/>
                          </a:solidFill>
                          <a:effectLst/>
                          <a:latin typeface="Arial" panose="020B0604020202020204" pitchFamily="34" charset="0"/>
                          <a:ea typeface="+mn-ea"/>
                          <a:cs typeface="Arial" panose="020B0604020202020204" pitchFamily="34" charset="0"/>
                        </a:rPr>
                        <a:t>Obiectivul specific 3.1: </a:t>
                      </a:r>
                      <a:r>
                        <a:rPr lang="ro-RO" sz="1400" b="0" kern="1200" dirty="0">
                          <a:solidFill>
                            <a:schemeClr val="dk1"/>
                          </a:solidFill>
                          <a:effectLst/>
                          <a:latin typeface="Arial" panose="020B0604020202020204" pitchFamily="34" charset="0"/>
                          <a:ea typeface="+mn-ea"/>
                          <a:cs typeface="Arial" panose="020B0604020202020204" pitchFamily="34" charset="0"/>
                        </a:rPr>
                        <a:t>Consolidarea managementului calității în sistemul statistic național bazat pe o abordare comună</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3523,8</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3523,8</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44996853"/>
                  </a:ext>
                </a:extLst>
              </a:tr>
              <a:tr h="589087">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3.2: </a:t>
                      </a:r>
                      <a:r>
                        <a:rPr lang="ro-RO" sz="1400" b="0" kern="1200" dirty="0">
                          <a:solidFill>
                            <a:schemeClr val="dk1"/>
                          </a:solidFill>
                          <a:effectLst/>
                          <a:latin typeface="Arial" panose="020B0604020202020204" pitchFamily="34" charset="0"/>
                          <a:ea typeface="+mn-ea"/>
                          <a:cs typeface="Arial" panose="020B0604020202020204" pitchFamily="34" charset="0"/>
                        </a:rPr>
                        <a:t>Alinierea statisticilor oficiale la standardele internaționale</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66724,0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7900,0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58824,0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19667693"/>
                  </a:ext>
                </a:extLst>
              </a:tr>
              <a:tr h="589087">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3.3: </a:t>
                      </a:r>
                      <a:r>
                        <a:rPr lang="ro-RO" sz="1400" b="0" kern="1200" dirty="0">
                          <a:solidFill>
                            <a:schemeClr val="dk1"/>
                          </a:solidFill>
                          <a:effectLst/>
                          <a:latin typeface="Arial" panose="020B0604020202020204" pitchFamily="34" charset="0"/>
                          <a:ea typeface="+mn-ea"/>
                          <a:cs typeface="Arial" panose="020B0604020202020204" pitchFamily="34" charset="0"/>
                        </a:rPr>
                        <a:t>Optimizarea proceselor statistice prin modernizarea infrastructurii TIC a SSN</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33712,5</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1500,0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32212,5</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4092617"/>
                  </a:ext>
                </a:extLst>
              </a:tr>
              <a:tr h="589087">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3.4: </a:t>
                      </a:r>
                      <a:r>
                        <a:rPr lang="ro-RO" sz="1400" b="0" kern="1200" dirty="0">
                          <a:solidFill>
                            <a:schemeClr val="dk1"/>
                          </a:solidFill>
                          <a:effectLst/>
                          <a:latin typeface="Arial" panose="020B0604020202020204" pitchFamily="34" charset="0"/>
                          <a:ea typeface="+mn-ea"/>
                          <a:cs typeface="Arial" panose="020B0604020202020204" pitchFamily="34" charset="0"/>
                        </a:rPr>
                        <a:t>Extinderea accesului publicului larg la datele statistice oficiale </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4235,0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600,0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3635,0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24579484"/>
                  </a:ext>
                </a:extLst>
              </a:tr>
              <a:tr h="589087">
                <a:tc gridSpan="2">
                  <a:txBody>
                    <a:bodyPr/>
                    <a:lstStyle/>
                    <a:p>
                      <a:r>
                        <a:rPr lang="ro-RO" sz="1400" b="1" kern="1200" dirty="0">
                          <a:solidFill>
                            <a:schemeClr val="dk1"/>
                          </a:solidFill>
                          <a:effectLst/>
                          <a:latin typeface="Arial" panose="020B0604020202020204" pitchFamily="34" charset="0"/>
                          <a:ea typeface="+mn-ea"/>
                          <a:cs typeface="Arial" panose="020B0604020202020204" pitchFamily="34" charset="0"/>
                        </a:rPr>
                        <a:t>Obiectivul specific 4.1: </a:t>
                      </a:r>
                      <a:r>
                        <a:rPr lang="ro-RO" sz="1400" b="0" kern="1200" dirty="0">
                          <a:solidFill>
                            <a:schemeClr val="dk1"/>
                          </a:solidFill>
                          <a:effectLst/>
                          <a:latin typeface="+mn-lt"/>
                          <a:ea typeface="+mn-ea"/>
                          <a:cs typeface="+mn-cs"/>
                        </a:rPr>
                        <a:t>Consultarea opiniei utilizatorilor de date pentru îmbunătățirea continuă a ofertei de statistici oficiale</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1572,0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1572,0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80330309"/>
                  </a:ext>
                </a:extLst>
              </a:tr>
              <a:tr h="58908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kern="1200" dirty="0">
                          <a:solidFill>
                            <a:schemeClr val="dk1"/>
                          </a:solidFill>
                          <a:effectLst/>
                          <a:latin typeface="Arial" panose="020B0604020202020204" pitchFamily="34" charset="0"/>
                          <a:ea typeface="+mn-ea"/>
                          <a:cs typeface="Arial" panose="020B0604020202020204" pitchFamily="34" charset="0"/>
                        </a:rPr>
                        <a:t>Obiectivul specific 4.2: </a:t>
                      </a:r>
                      <a:r>
                        <a:rPr lang="ro-RO" sz="1400" b="0" kern="1200" dirty="0">
                          <a:solidFill>
                            <a:schemeClr val="dk1"/>
                          </a:solidFill>
                          <a:effectLst/>
                          <a:latin typeface="Arial" panose="020B0604020202020204" pitchFamily="34" charset="0"/>
                          <a:ea typeface="+mn-ea"/>
                          <a:cs typeface="Arial" panose="020B0604020202020204" pitchFamily="34" charset="0"/>
                        </a:rPr>
                        <a:t>Dezvoltarea calitativă a cererii de date în raport cu potențialul ofertei de date</a:t>
                      </a:r>
                      <a:endParaRPr lang="ro-RO" sz="1400" b="0" dirty="0">
                        <a:latin typeface="Arial" panose="020B0604020202020204" pitchFamily="34" charset="0"/>
                        <a:cs typeface="Arial" panose="020B0604020202020204" pitchFamily="34" charset="0"/>
                      </a:endParaRPr>
                    </a:p>
                  </a:txBody>
                  <a:tcPr anchor="ctr"/>
                </a:tc>
                <a:tc hMerge="1">
                  <a:txBody>
                    <a:bodyPr/>
                    <a:lstStyle/>
                    <a:p>
                      <a:endParaRPr lang="ro-RO" dirty="0"/>
                    </a:p>
                  </a:txBody>
                  <a:tcPr/>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3823,0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În limita bugetului</a:t>
                      </a:r>
                      <a:endParaRPr lang="ro-RO"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ct val="107000"/>
                        </a:lnSpc>
                        <a:spcBef>
                          <a:spcPts val="600"/>
                        </a:spcBef>
                        <a:spcAft>
                          <a:spcPts val="0"/>
                        </a:spcAft>
                      </a:pPr>
                      <a:r>
                        <a:rPr lang="ro-RO"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3823,0</a:t>
                      </a:r>
                      <a:endParaRPr lang="ro-RO"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49049172"/>
                  </a:ext>
                </a:extLst>
              </a:tr>
            </a:tbl>
          </a:graphicData>
        </a:graphic>
      </p:graphicFrame>
      <p:sp>
        <p:nvSpPr>
          <p:cNvPr id="4" name="Footer Placeholder 3">
            <a:extLst>
              <a:ext uri="{FF2B5EF4-FFF2-40B4-BE49-F238E27FC236}">
                <a16:creationId xmlns:a16="http://schemas.microsoft.com/office/drawing/2014/main" id="{0CC0658E-CAB2-ED4C-F579-155B8587A732}"/>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E12A328E-F55A-48EE-B4F8-00302A91566D}"/>
              </a:ext>
            </a:extLst>
          </p:cNvPr>
          <p:cNvSpPr>
            <a:spLocks noGrp="1"/>
          </p:cNvSpPr>
          <p:nvPr>
            <p:ph type="sldNum" sz="quarter" idx="12"/>
          </p:nvPr>
        </p:nvSpPr>
        <p:spPr/>
        <p:txBody>
          <a:bodyPr/>
          <a:lstStyle/>
          <a:p>
            <a:fld id="{D7662F32-C9F4-4FBF-995D-8E0B0B572CC5}" type="slidenum">
              <a:rPr lang="en-US" smtClean="0"/>
              <a:t>27</a:t>
            </a:fld>
            <a:endParaRPr lang="en-US"/>
          </a:p>
        </p:txBody>
      </p:sp>
    </p:spTree>
    <p:extLst>
      <p:ext uri="{BB962C8B-B14F-4D97-AF65-F5344CB8AC3E}">
        <p14:creationId xmlns:p14="http://schemas.microsoft.com/office/powerpoint/2010/main" val="4271517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4DD9-FD59-778D-4CDA-19CF51FAB2DF}"/>
              </a:ext>
            </a:extLst>
          </p:cNvPr>
          <p:cNvSpPr>
            <a:spLocks noGrp="1"/>
          </p:cNvSpPr>
          <p:nvPr>
            <p:ph type="ctrTitle"/>
          </p:nvPr>
        </p:nvSpPr>
        <p:spPr>
          <a:xfrm>
            <a:off x="996287" y="286603"/>
            <a:ext cx="10249467" cy="832513"/>
          </a:xfrm>
        </p:spPr>
        <p:txBody>
          <a:bodyPr>
            <a:normAutofit/>
          </a:bodyPr>
          <a:lstStyle/>
          <a:p>
            <a:pPr marL="0" marR="0">
              <a:lnSpc>
                <a:spcPct val="107000"/>
              </a:lnSpc>
              <a:spcBef>
                <a:spcPts val="0"/>
              </a:spcBef>
              <a:spcAft>
                <a:spcPts val="1200"/>
              </a:spcAft>
            </a:pP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SURSE DE FINANȚARE</a:t>
            </a:r>
            <a:endParaRPr lang="en-US" sz="3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Subtitle 2">
            <a:extLst>
              <a:ext uri="{FF2B5EF4-FFF2-40B4-BE49-F238E27FC236}">
                <a16:creationId xmlns:a16="http://schemas.microsoft.com/office/drawing/2014/main" id="{84CAF208-0C05-73DF-E370-948139617067}"/>
              </a:ext>
            </a:extLst>
          </p:cNvPr>
          <p:cNvSpPr>
            <a:spLocks noGrp="1"/>
          </p:cNvSpPr>
          <p:nvPr>
            <p:ph type="subTitle" idx="1"/>
          </p:nvPr>
        </p:nvSpPr>
        <p:spPr>
          <a:xfrm>
            <a:off x="708454" y="1241946"/>
            <a:ext cx="11162269" cy="5463653"/>
          </a:xfrm>
        </p:spPr>
        <p:txBody>
          <a:bodyPr>
            <a:normAutofit fontScale="92500" lnSpcReduction="20000"/>
          </a:bodyPr>
          <a:lstStyle/>
          <a:p>
            <a:pPr algn="l">
              <a:lnSpc>
                <a:spcPct val="110000"/>
              </a:lnSpc>
            </a:pPr>
            <a:r>
              <a:rPr lang="ro-RO" sz="2800" b="1" dirty="0">
                <a:solidFill>
                  <a:srgbClr val="0070C0"/>
                </a:solidFill>
                <a:latin typeface="Arial" panose="020B0604020202020204" pitchFamily="34" charset="0"/>
                <a:cs typeface="Arial" panose="020B0604020202020204" pitchFamily="34" charset="0"/>
              </a:rPr>
              <a:t>I. Bugetul de Stat</a:t>
            </a:r>
          </a:p>
          <a:p>
            <a:pPr marL="517525" algn="l">
              <a:lnSpc>
                <a:spcPct val="110000"/>
              </a:lnSpc>
              <a:spcBef>
                <a:spcPts val="600"/>
              </a:spcBef>
            </a:pPr>
            <a:r>
              <a:rPr lang="ro-RO" sz="1800" dirty="0">
                <a:latin typeface="Arial" panose="020B0604020202020204" pitchFamily="34" charset="0"/>
                <a:cs typeface="Arial" panose="020B0604020202020204" pitchFamily="34" charset="0"/>
              </a:rPr>
              <a:t>Subprogram </a:t>
            </a:r>
            <a:r>
              <a:rPr lang="ro-MD" sz="1800" b="1" i="1" dirty="0">
                <a:effectLst/>
                <a:latin typeface="Arial" panose="020B0604020202020204" pitchFamily="34" charset="0"/>
                <a:ea typeface="Times New Roman" panose="02020603050405020304" pitchFamily="18" charset="0"/>
                <a:cs typeface="Arial" panose="020B0604020202020204" pitchFamily="34" charset="0"/>
              </a:rPr>
              <a:t>Politici și management în domeniul statisticii  </a:t>
            </a:r>
            <a:r>
              <a:rPr lang="ro-MD" sz="1800" dirty="0">
                <a:effectLst/>
                <a:latin typeface="Arial" panose="020B0604020202020204" pitchFamily="34" charset="0"/>
                <a:ea typeface="Times New Roman" panose="02020603050405020304" pitchFamily="18" charset="0"/>
                <a:cs typeface="Arial" panose="020B0604020202020204" pitchFamily="34" charset="0"/>
              </a:rPr>
              <a:t>(</a:t>
            </a:r>
            <a:r>
              <a:rPr lang="ro-RO" sz="1800" dirty="0">
                <a:latin typeface="Arial" panose="020B0604020202020204" pitchFamily="34" charset="0"/>
                <a:cs typeface="Arial" panose="020B0604020202020204" pitchFamily="34" charset="0"/>
              </a:rPr>
              <a:t>1201) </a:t>
            </a:r>
          </a:p>
          <a:p>
            <a:pPr marL="517525" algn="l">
              <a:lnSpc>
                <a:spcPct val="110000"/>
              </a:lnSpc>
              <a:spcBef>
                <a:spcPts val="600"/>
              </a:spcBef>
            </a:pPr>
            <a:r>
              <a:rPr lang="ro-RO" sz="1800" dirty="0">
                <a:latin typeface="Arial" panose="020B0604020202020204" pitchFamily="34" charset="0"/>
                <a:cs typeface="Arial" panose="020B0604020202020204" pitchFamily="34" charset="0"/>
              </a:rPr>
              <a:t>Subprogram </a:t>
            </a:r>
            <a:r>
              <a:rPr lang="ro-MD" sz="1800" b="1" i="1" dirty="0">
                <a:effectLst/>
                <a:latin typeface="Arial" panose="020B0604020202020204" pitchFamily="34" charset="0"/>
                <a:ea typeface="Times New Roman" panose="02020603050405020304" pitchFamily="18" charset="0"/>
                <a:cs typeface="Arial" panose="020B0604020202020204" pitchFamily="34" charset="0"/>
              </a:rPr>
              <a:t>Lucrări statistice</a:t>
            </a:r>
            <a:r>
              <a:rPr lang="ro-RO" sz="1800" b="1" i="1" dirty="0">
                <a:latin typeface="Arial" panose="020B0604020202020204" pitchFamily="34" charset="0"/>
                <a:cs typeface="Arial" panose="020B0604020202020204" pitchFamily="34" charset="0"/>
              </a:rPr>
              <a:t> </a:t>
            </a:r>
            <a:r>
              <a:rPr lang="ro-RO" sz="1800" dirty="0">
                <a:latin typeface="Arial" panose="020B0604020202020204" pitchFamily="34" charset="0"/>
                <a:cs typeface="Arial" panose="020B0604020202020204" pitchFamily="34" charset="0"/>
              </a:rPr>
              <a:t>(1202)</a:t>
            </a:r>
          </a:p>
          <a:p>
            <a:pPr marL="517525" algn="l">
              <a:lnSpc>
                <a:spcPct val="110000"/>
              </a:lnSpc>
              <a:spcBef>
                <a:spcPts val="600"/>
              </a:spcBef>
            </a:pPr>
            <a:r>
              <a:rPr lang="ro-RO" sz="1800" dirty="0">
                <a:latin typeface="Arial" panose="020B0604020202020204" pitchFamily="34" charset="0"/>
                <a:cs typeface="Arial" panose="020B0604020202020204" pitchFamily="34" charset="0"/>
              </a:rPr>
              <a:t>Subprogram </a:t>
            </a:r>
            <a:r>
              <a:rPr lang="ro-MD" sz="1800" b="1" i="1" dirty="0">
                <a:effectLst/>
                <a:latin typeface="Arial" panose="020B0604020202020204" pitchFamily="34" charset="0"/>
                <a:ea typeface="Times New Roman" panose="02020603050405020304" pitchFamily="18" charset="0"/>
                <a:cs typeface="Arial" panose="020B0604020202020204" pitchFamily="34" charset="0"/>
              </a:rPr>
              <a:t>Recensăminte</a:t>
            </a:r>
            <a:r>
              <a:rPr lang="ro-RO" sz="1800" dirty="0">
                <a:latin typeface="Arial" panose="020B0604020202020204" pitchFamily="34" charset="0"/>
                <a:cs typeface="Arial" panose="020B0604020202020204" pitchFamily="34" charset="0"/>
              </a:rPr>
              <a:t> (1204)</a:t>
            </a:r>
          </a:p>
          <a:p>
            <a:pPr algn="l">
              <a:lnSpc>
                <a:spcPct val="110000"/>
              </a:lnSpc>
            </a:pPr>
            <a:r>
              <a:rPr lang="ro-RO" sz="2800" b="1" dirty="0">
                <a:solidFill>
                  <a:srgbClr val="0070C0"/>
                </a:solidFill>
                <a:latin typeface="Arial" panose="020B0604020202020204" pitchFamily="34" charset="0"/>
                <a:cs typeface="Arial" panose="020B0604020202020204" pitchFamily="34" charset="0"/>
              </a:rPr>
              <a:t>II. Alte surse de finanțare (suportul partenerilor de dezvoltare)</a:t>
            </a:r>
          </a:p>
          <a:p>
            <a:pPr marL="573088" indent="-176213" algn="l">
              <a:lnSpc>
                <a:spcPct val="110000"/>
              </a:lnSpc>
              <a:buClr>
                <a:schemeClr val="accent1">
                  <a:lumMod val="75000"/>
                </a:schemeClr>
              </a:buClr>
              <a:buFontTx/>
              <a:buChar char="‒"/>
            </a:pPr>
            <a:r>
              <a:rPr lang="ro-RO" sz="1800" i="1" dirty="0">
                <a:solidFill>
                  <a:srgbClr val="000000"/>
                </a:solidFill>
                <a:latin typeface="Arial" panose="020B0604020202020204" pitchFamily="34" charset="0"/>
                <a:ea typeface="Times New Roman" panose="02020603050405020304" pitchFamily="18" charset="0"/>
                <a:cs typeface="Arial" panose="020B0604020202020204" pitchFamily="34" charset="0"/>
              </a:rPr>
              <a:t>Cadrul de Cooperare pentru Dezvoltare Durabilă ONU – Republica Moldova 2023-2027</a:t>
            </a:r>
            <a:r>
              <a:rPr lang="ro-RO"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(UNSDCF)</a:t>
            </a:r>
          </a:p>
          <a:p>
            <a:pPr marL="573088" indent="-176213" algn="l">
              <a:lnSpc>
                <a:spcPct val="110000"/>
              </a:lnSpc>
              <a:buClr>
                <a:schemeClr val="accent1">
                  <a:lumMod val="75000"/>
                </a:schemeClr>
              </a:buClr>
              <a:buFontTx/>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Proiectul de asistență tehnică </a:t>
            </a:r>
            <a:r>
              <a:rPr lang="ro-RO" sz="1800" i="1" dirty="0">
                <a:effectLst/>
                <a:latin typeface="Arial" panose="020B0604020202020204" pitchFamily="34" charset="0"/>
                <a:ea typeface="Times New Roman" panose="02020603050405020304" pitchFamily="18" charset="0"/>
                <a:cs typeface="Arial" panose="020B0604020202020204" pitchFamily="34" charset="0"/>
              </a:rPr>
              <a:t>Sprijin pentru Biroul Național de Statistică în pregătirea recensământului populației și al locuințelor (</a:t>
            </a:r>
            <a:r>
              <a:rPr lang="ro-RO" sz="1800" dirty="0">
                <a:latin typeface="Arial" panose="020B0604020202020204" pitchFamily="34" charset="0"/>
                <a:cs typeface="Arial" panose="020B0604020202020204" pitchFamily="34" charset="0"/>
              </a:rPr>
              <a:t>UE)</a:t>
            </a:r>
          </a:p>
          <a:p>
            <a:pPr marL="573088" indent="-176213" algn="l">
              <a:lnSpc>
                <a:spcPct val="110000"/>
              </a:lnSpc>
              <a:buClr>
                <a:schemeClr val="accent1">
                  <a:lumMod val="75000"/>
                </a:schemeClr>
              </a:buClr>
              <a:buFontTx/>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Proiectul de asistență tehnică ”</a:t>
            </a:r>
            <a:r>
              <a:rPr lang="ro-RO" sz="1800" i="1" dirty="0">
                <a:effectLst/>
                <a:latin typeface="Arial" panose="020B0604020202020204" pitchFamily="34" charset="0"/>
                <a:ea typeface="Times New Roman" panose="02020603050405020304" pitchFamily="18" charset="0"/>
                <a:cs typeface="Arial" panose="020B0604020202020204" pitchFamily="34" charset="0"/>
              </a:rPr>
              <a:t>Tranziția de la un sistem statistic tradițional la un sistem statistic bazat pe registre, rezistent la situațiile umanitare și de emigrație</a:t>
            </a:r>
            <a:r>
              <a:rPr lang="ro-RO" sz="1800" dirty="0">
                <a:effectLst/>
                <a:latin typeface="Arial" panose="020B0604020202020204" pitchFamily="34" charset="0"/>
                <a:ea typeface="Times New Roman" panose="02020603050405020304" pitchFamily="18" charset="0"/>
                <a:cs typeface="Arial" panose="020B0604020202020204" pitchFamily="34" charset="0"/>
              </a:rPr>
              <a:t>” </a:t>
            </a:r>
            <a:r>
              <a:rPr lang="ro-RO" sz="1800" dirty="0">
                <a:latin typeface="Arial" panose="020B0604020202020204" pitchFamily="34" charset="0"/>
                <a:cs typeface="Arial" panose="020B0604020202020204" pitchFamily="34" charset="0"/>
              </a:rPr>
              <a:t>(</a:t>
            </a:r>
            <a:r>
              <a:rPr lang="ro-RO" sz="1800" dirty="0">
                <a:effectLst/>
                <a:latin typeface="Arial" panose="020B0604020202020204" pitchFamily="34" charset="0"/>
                <a:ea typeface="Times New Roman" panose="02020603050405020304" pitchFamily="18" charset="0"/>
                <a:cs typeface="Arial" panose="020B0604020202020204" pitchFamily="34" charset="0"/>
              </a:rPr>
              <a:t>oficiului ONU Sud-Sud India)</a:t>
            </a:r>
            <a:endParaRPr lang="ro-RO" sz="1800" dirty="0">
              <a:latin typeface="Arial" panose="020B0604020202020204" pitchFamily="34" charset="0"/>
              <a:cs typeface="Arial" panose="020B0604020202020204" pitchFamily="34" charset="0"/>
            </a:endParaRPr>
          </a:p>
          <a:p>
            <a:pPr marL="573088" indent="-176213" algn="l">
              <a:lnSpc>
                <a:spcPct val="110000"/>
              </a:lnSpc>
              <a:buClr>
                <a:schemeClr val="accent1">
                  <a:lumMod val="75000"/>
                </a:schemeClr>
              </a:buClr>
              <a:buFontTx/>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Proiectul de asistență tehnică  </a:t>
            </a:r>
            <a:r>
              <a:rPr lang="ro-RO" sz="1800" i="1" dirty="0">
                <a:latin typeface="Arial" panose="020B0604020202020204" pitchFamily="34" charset="0"/>
                <a:ea typeface="Times New Roman" panose="02020603050405020304" pitchFamily="18" charset="0"/>
                <a:cs typeface="Arial" panose="020B0604020202020204" pitchFamily="34" charset="0"/>
              </a:rPr>
              <a:t>„</a:t>
            </a:r>
            <a:r>
              <a:rPr lang="ro-RO" sz="1800" i="1" dirty="0">
                <a:solidFill>
                  <a:srgbClr val="1E2022"/>
                </a:solidFill>
                <a:latin typeface="Arial" panose="020B0604020202020204" pitchFamily="34" charset="0"/>
                <a:ea typeface="Times New Roman" panose="02020603050405020304" pitchFamily="18" charset="0"/>
                <a:cs typeface="Arial" panose="020B0604020202020204" pitchFamily="34" charset="0"/>
              </a:rPr>
              <a:t>Îmbunătățirea capacității instituționale a Biroului Național de Statistică</a:t>
            </a:r>
            <a:r>
              <a:rPr lang="ro-RO" sz="1800" i="1" dirty="0">
                <a:latin typeface="Arial" panose="020B0604020202020204" pitchFamily="34" charset="0"/>
                <a:ea typeface="Times New Roman" panose="02020603050405020304" pitchFamily="18" charset="0"/>
                <a:cs typeface="Arial" panose="020B0604020202020204" pitchFamily="34" charset="0"/>
              </a:rPr>
              <a:t>” (</a:t>
            </a:r>
            <a:r>
              <a:rPr lang="ro-RO" sz="1800" dirty="0">
                <a:solidFill>
                  <a:srgbClr val="1C1C1C"/>
                </a:solidFill>
                <a:effectLst/>
                <a:latin typeface="Arial" panose="020B0604020202020204" pitchFamily="34" charset="0"/>
                <a:ea typeface="Times New Roman" panose="02020603050405020304" pitchFamily="18" charset="0"/>
                <a:cs typeface="Arial" panose="020B0604020202020204" pitchFamily="34" charset="0"/>
              </a:rPr>
              <a:t>Fondul Națiunilor Unite pentru Populație (UNFPA Moldova), Agenția Elvețiană pentru Dezvoltare și Cooperare)</a:t>
            </a:r>
          </a:p>
          <a:p>
            <a:pPr marL="573088" indent="-176213" algn="l">
              <a:lnSpc>
                <a:spcPct val="110000"/>
              </a:lnSpc>
              <a:buClr>
                <a:schemeClr val="accent1">
                  <a:lumMod val="75000"/>
                </a:schemeClr>
              </a:buClr>
              <a:buFontTx/>
              <a:buChar char="‒"/>
            </a:pPr>
            <a:r>
              <a:rPr lang="ro-RO" sz="1800" dirty="0">
                <a:latin typeface="Arial" panose="020B0604020202020204" pitchFamily="34" charset="0"/>
                <a:ea typeface="Times New Roman" panose="02020603050405020304" pitchFamily="18" charset="0"/>
                <a:cs typeface="Arial" panose="020B0604020202020204" pitchFamily="34" charset="0"/>
              </a:rPr>
              <a:t>Proiect de asistență tehnică privind </a:t>
            </a:r>
            <a:r>
              <a:rPr lang="ro-RO" sz="1800" i="1" dirty="0">
                <a:latin typeface="Arial" panose="020B0604020202020204" pitchFamily="34" charset="0"/>
                <a:ea typeface="Times New Roman" panose="02020603050405020304" pitchFamily="18" charset="0"/>
                <a:cs typeface="Arial" panose="020B0604020202020204" pitchFamily="34" charset="0"/>
              </a:rPr>
              <a:t>consolidarea capacităților naționale în monitorizarea și raportarea Obiectivelor de Dezvoltare Durabi</a:t>
            </a:r>
            <a:r>
              <a:rPr lang="ro-RO" sz="1800" dirty="0">
                <a:latin typeface="Arial" panose="020B0604020202020204" pitchFamily="34" charset="0"/>
                <a:ea typeface="Times New Roman" panose="02020603050405020304" pitchFamily="18" charset="0"/>
                <a:cs typeface="Arial" panose="020B0604020202020204" pitchFamily="34" charset="0"/>
              </a:rPr>
              <a:t>lă (ODD)</a:t>
            </a:r>
            <a:r>
              <a:rPr lang="ro-RO" sz="1800" dirty="0">
                <a:latin typeface="Arial" panose="020B0604020202020204" pitchFamily="34" charset="0"/>
                <a:cs typeface="Arial" panose="020B0604020202020204" pitchFamily="34" charset="0"/>
              </a:rPr>
              <a:t> ONU</a:t>
            </a:r>
          </a:p>
          <a:p>
            <a:pPr marL="573088" indent="-176213" algn="l">
              <a:lnSpc>
                <a:spcPct val="110000"/>
              </a:lnSpc>
              <a:buClr>
                <a:schemeClr val="accent1">
                  <a:lumMod val="75000"/>
                </a:schemeClr>
              </a:buClr>
              <a:buFontTx/>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Proiectul de asistență tehnică </a:t>
            </a:r>
            <a:r>
              <a:rPr lang="ro-RO" sz="1800" i="1" dirty="0">
                <a:effectLst/>
                <a:latin typeface="Arial" panose="020B0604020202020204" pitchFamily="34" charset="0"/>
                <a:ea typeface="Times New Roman" panose="02020603050405020304" pitchFamily="18" charset="0"/>
                <a:cs typeface="Arial" panose="020B0604020202020204" pitchFamily="34" charset="0"/>
              </a:rPr>
              <a:t>”Consolidarea statisticii privind drepturile copiilor” (</a:t>
            </a:r>
            <a:r>
              <a:rPr lang="ro-RO" sz="1800" dirty="0">
                <a:latin typeface="Arial" panose="020B0604020202020204" pitchFamily="34" charset="0"/>
                <a:cs typeface="Arial" panose="020B0604020202020204" pitchFamily="34" charset="0"/>
              </a:rPr>
              <a:t>UNECEF)</a:t>
            </a:r>
            <a:endParaRPr lang="ro-RO"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221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88481-C930-3F9F-8C80-112C90C16DC1}"/>
              </a:ext>
            </a:extLst>
          </p:cNvPr>
          <p:cNvSpPr>
            <a:spLocks noGrp="1"/>
          </p:cNvSpPr>
          <p:nvPr>
            <p:ph type="title"/>
          </p:nvPr>
        </p:nvSpPr>
        <p:spPr>
          <a:xfrm>
            <a:off x="838200" y="365125"/>
            <a:ext cx="9561945" cy="706293"/>
          </a:xfrm>
        </p:spPr>
        <p:txBody>
          <a:bodyPr>
            <a:normAutofit/>
          </a:bodyPr>
          <a:lstStyle/>
          <a:p>
            <a:pPr algn="ct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RISCURI DE IMPLEMENTARE</a:t>
            </a:r>
            <a:endParaRPr lang="en-US" sz="32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EA41EE6-C046-8F38-B6BA-D0425B7B94B0}"/>
              </a:ext>
            </a:extLst>
          </p:cNvPr>
          <p:cNvSpPr>
            <a:spLocks noGrp="1"/>
          </p:cNvSpPr>
          <p:nvPr>
            <p:ph idx="1"/>
          </p:nvPr>
        </p:nvSpPr>
        <p:spPr>
          <a:xfrm>
            <a:off x="838200" y="1182254"/>
            <a:ext cx="10515600" cy="5174095"/>
          </a:xfrm>
        </p:spPr>
        <p:txBody>
          <a:bodyPr>
            <a:normAutofit/>
          </a:bodyPr>
          <a:lstStyle/>
          <a:p>
            <a:pPr>
              <a:lnSpc>
                <a:spcPct val="100000"/>
              </a:lnSpc>
              <a:spcBef>
                <a:spcPts val="600"/>
              </a:spcBef>
              <a:spcAft>
                <a:spcPts val="600"/>
              </a:spcAft>
            </a:pPr>
            <a:r>
              <a:rPr lang="ro-RO" sz="2000" dirty="0">
                <a:latin typeface="Arial" panose="020B0604020202020204" pitchFamily="34" charset="0"/>
                <a:cs typeface="Arial" panose="020B0604020202020204" pitchFamily="34" charset="0"/>
              </a:rPr>
              <a:t>Lipsa </a:t>
            </a:r>
            <a:r>
              <a:rPr lang="ro-RO" sz="2000" dirty="0">
                <a:effectLst/>
                <a:latin typeface="Arial" panose="020B0604020202020204" pitchFamily="34" charset="0"/>
                <a:ea typeface="Times New Roman" panose="02020603050405020304" pitchFamily="18" charset="0"/>
                <a:cs typeface="Arial" panose="020B0604020202020204" pitchFamily="34" charset="0"/>
              </a:rPr>
              <a:t>accesului producătorilor de statistici oficiale  la date cu caracter personal din registre și sisteme informaționale de stat și private</a:t>
            </a:r>
          </a:p>
          <a:p>
            <a:pPr>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Diferența  dintre salariile altor  instituții publice și sectorul privat, pe de o parte și remunerarea muncii din cadrul SSN, pe de altă parte, se menține la nivel înalt</a:t>
            </a:r>
            <a:endParaRPr lang="ro-RO" sz="2000" dirty="0">
              <a:latin typeface="Arial" panose="020B0604020202020204" pitchFamily="34" charset="0"/>
              <a:ea typeface="Times New Roman" panose="02020603050405020304" pitchFamily="18" charset="0"/>
              <a:cs typeface="Arial" panose="020B0604020202020204" pitchFamily="34" charset="0"/>
            </a:endParaRPr>
          </a:p>
          <a:p>
            <a:pPr>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Finanțare scăzută a SSN din surse bugetare și de asistență tehnică și financiară din partea partenerilor de dezvoltare </a:t>
            </a:r>
          </a:p>
          <a:p>
            <a:pPr>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Diseminarea unor date statistice de către SSN care nu corespund standardelor de calitate</a:t>
            </a:r>
          </a:p>
          <a:p>
            <a:pPr marR="0" algn="just">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Perpetuarea culturii statistice joase în rândul utilizatorilor de date (în particular în rândul decidenților de politici)</a:t>
            </a:r>
            <a:endParaRPr lang="ro-RO" sz="2000" dirty="0">
              <a:latin typeface="Arial" panose="020B0604020202020204" pitchFamily="34" charset="0"/>
              <a:ea typeface="Times New Roman" panose="02020603050405020304" pitchFamily="18" charset="0"/>
              <a:cs typeface="Arial" panose="020B0604020202020204" pitchFamily="34" charset="0"/>
            </a:endParaRPr>
          </a:p>
          <a:p>
            <a:pPr marR="0" algn="just">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Scăderea interesului pentru științele reale (matematică, statistică) în sectorul educațional </a:t>
            </a:r>
          </a:p>
          <a:p>
            <a:pPr marR="0" algn="just">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Interes redus al actorilor politici față de domeniul statistic </a:t>
            </a:r>
          </a:p>
          <a:p>
            <a:pPr marR="0" algn="just">
              <a:lnSpc>
                <a:spcPct val="100000"/>
              </a:lnSpc>
              <a:spcBef>
                <a:spcPts val="600"/>
              </a:spcBef>
              <a:spcAft>
                <a:spcPts val="600"/>
              </a:spcAft>
            </a:pPr>
            <a:r>
              <a:rPr lang="ro-RO" sz="2000" dirty="0">
                <a:effectLst/>
                <a:latin typeface="Arial" panose="020B0604020202020204" pitchFamily="34" charset="0"/>
                <a:ea typeface="Times New Roman" panose="02020603050405020304" pitchFamily="18" charset="0"/>
                <a:cs typeface="Arial" panose="020B0604020202020204" pitchFamily="34" charset="0"/>
              </a:rPr>
              <a:t>Cunoașterea insuficientă a instrumentelor de descărcare, vizualizare și procesare a datelor statistice de către funcționarii publici</a:t>
            </a:r>
          </a:p>
        </p:txBody>
      </p:sp>
      <p:sp>
        <p:nvSpPr>
          <p:cNvPr id="5" name="Slide Number Placeholder 4">
            <a:extLst>
              <a:ext uri="{FF2B5EF4-FFF2-40B4-BE49-F238E27FC236}">
                <a16:creationId xmlns:a16="http://schemas.microsoft.com/office/drawing/2014/main" id="{E7F05DCD-57AD-391B-5188-A46968EC31DF}"/>
              </a:ext>
            </a:extLst>
          </p:cNvPr>
          <p:cNvSpPr>
            <a:spLocks noGrp="1"/>
          </p:cNvSpPr>
          <p:nvPr>
            <p:ph type="sldNum" sz="quarter" idx="12"/>
          </p:nvPr>
        </p:nvSpPr>
        <p:spPr/>
        <p:txBody>
          <a:bodyPr/>
          <a:lstStyle/>
          <a:p>
            <a:fld id="{D7662F32-C9F4-4FBF-995D-8E0B0B572CC5}" type="slidenum">
              <a:rPr lang="en-US" smtClean="0"/>
              <a:t>29</a:t>
            </a:fld>
            <a:endParaRPr lang="en-US"/>
          </a:p>
        </p:txBody>
      </p:sp>
    </p:spTree>
    <p:extLst>
      <p:ext uri="{BB962C8B-B14F-4D97-AF65-F5344CB8AC3E}">
        <p14:creationId xmlns:p14="http://schemas.microsoft.com/office/powerpoint/2010/main" val="395983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E8D03-C378-9EF5-170B-8245D4071CF0}"/>
              </a:ext>
            </a:extLst>
          </p:cNvPr>
          <p:cNvSpPr>
            <a:spLocks noGrp="1"/>
          </p:cNvSpPr>
          <p:nvPr>
            <p:ph type="title"/>
          </p:nvPr>
        </p:nvSpPr>
        <p:spPr>
          <a:xfrm>
            <a:off x="838200" y="365125"/>
            <a:ext cx="9525000" cy="1325563"/>
          </a:xfrm>
        </p:spPr>
        <p:txBody>
          <a:bodyPr>
            <a:normAutofit/>
          </a:bodyPr>
          <a:lstStyle/>
          <a:p>
            <a:pPr algn="ctr"/>
            <a:r>
              <a:rPr lang="ro-RO" sz="3200" b="1" dirty="0">
                <a:solidFill>
                  <a:srgbClr val="0070C0"/>
                </a:solidFill>
                <a:latin typeface="Arial" panose="020B0604020202020204" pitchFamily="34" charset="0"/>
                <a:cs typeface="Arial" panose="020B0604020202020204" pitchFamily="34" charset="0"/>
              </a:rPr>
              <a:t>Conținutul</a:t>
            </a:r>
            <a:r>
              <a:rPr lang="ro-RO" sz="3200" dirty="0">
                <a:latin typeface="Arial" panose="020B0604020202020204" pitchFamily="34" charset="0"/>
                <a:cs typeface="Arial" panose="020B0604020202020204" pitchFamily="34" charset="0"/>
              </a:rPr>
              <a:t> </a:t>
            </a:r>
            <a:r>
              <a:rPr lang="en-US" sz="3200" b="1" dirty="0" err="1">
                <a:solidFill>
                  <a:srgbClr val="0070C0"/>
                </a:solidFill>
                <a:latin typeface="Arial" panose="020B0604020202020204" pitchFamily="34" charset="0"/>
                <a:cs typeface="Arial" panose="020B0604020202020204" pitchFamily="34" charset="0"/>
              </a:rPr>
              <a:t>proiectul</a:t>
            </a:r>
            <a:r>
              <a:rPr lang="en-US" sz="3200" dirty="0">
                <a:latin typeface="Arial" panose="020B0604020202020204" pitchFamily="34" charset="0"/>
                <a:cs typeface="Arial" panose="020B0604020202020204" pitchFamily="34" charset="0"/>
              </a:rPr>
              <a:t> </a:t>
            </a:r>
            <a:r>
              <a:rPr lang="ro-RO" sz="3200" b="1" dirty="0">
                <a:solidFill>
                  <a:srgbClr val="0070C0"/>
                </a:solidFill>
                <a:latin typeface="Arial" panose="020B0604020202020204" pitchFamily="34" charset="0"/>
                <a:cs typeface="Arial" panose="020B0604020202020204" pitchFamily="34" charset="0"/>
              </a:rPr>
              <a:t>Programului de dezvoltare a SSN pentru perioada 2023-2026</a:t>
            </a:r>
            <a:r>
              <a:rPr lang="ro-RO" sz="3200" dirty="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74AB434-8E99-45DF-6406-6C52A5DE856F}"/>
              </a:ext>
            </a:extLst>
          </p:cNvPr>
          <p:cNvSpPr>
            <a:spLocks noGrp="1"/>
          </p:cNvSpPr>
          <p:nvPr>
            <p:ph idx="1"/>
          </p:nvPr>
        </p:nvSpPr>
        <p:spPr/>
        <p:txBody>
          <a:bodyPr>
            <a:normAutofit lnSpcReduction="10000"/>
          </a:bodyPr>
          <a:lstStyle/>
          <a:p>
            <a:pPr marL="2005013" indent="-676275">
              <a:buFont typeface="+mj-lt"/>
              <a:buAutoNum type="romanUcPeriod"/>
            </a:pPr>
            <a:r>
              <a:rPr lang="ro-RO" sz="2400" b="1" dirty="0">
                <a:latin typeface="Times New Roman" panose="02020603050405020304" pitchFamily="18" charset="0"/>
                <a:cs typeface="Times New Roman" panose="02020603050405020304" pitchFamily="18" charset="0"/>
              </a:rPr>
              <a:t> </a:t>
            </a:r>
            <a:r>
              <a:rPr lang="ro-RO" sz="2400" b="1" dirty="0">
                <a:latin typeface="Arial" panose="020B0604020202020204" pitchFamily="34" charset="0"/>
                <a:cs typeface="Arial" panose="020B0604020202020204" pitchFamily="34" charset="0"/>
              </a:rPr>
              <a:t>Întroducere</a:t>
            </a:r>
          </a:p>
          <a:p>
            <a:pPr marL="2005013" indent="-676275">
              <a:buFont typeface="+mj-lt"/>
              <a:buAutoNum type="romanUcPeriod"/>
            </a:pPr>
            <a:r>
              <a:rPr lang="ro-RO" sz="2400" b="1" dirty="0">
                <a:latin typeface="Arial" panose="020B0604020202020204" pitchFamily="34" charset="0"/>
                <a:cs typeface="Arial" panose="020B0604020202020204" pitchFamily="34" charset="0"/>
              </a:rPr>
              <a:t> Analiza situației</a:t>
            </a: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 Obiective generale și specifice </a:t>
            </a: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 </a:t>
            </a:r>
            <a:r>
              <a:rPr lang="ro-RO" sz="2400" b="1" dirty="0">
                <a:latin typeface="Arial" panose="020B0604020202020204" pitchFamily="34" charset="0"/>
                <a:ea typeface="Times New Roman" panose="02020603050405020304" pitchFamily="18" charset="0"/>
                <a:cs typeface="Arial" panose="020B0604020202020204" pitchFamily="34" charset="0"/>
              </a:rPr>
              <a:t>Impactul programului</a:t>
            </a: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 Costuri</a:t>
            </a: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Sursa de finanțare</a:t>
            </a:r>
          </a:p>
          <a:p>
            <a:pPr marL="2005013" indent="-676275">
              <a:buFont typeface="+mj-lt"/>
              <a:buAutoNum type="romanUcPeriod"/>
            </a:pPr>
            <a:r>
              <a:rPr lang="ro-RO" sz="2400" b="1" dirty="0">
                <a:latin typeface="Arial" panose="020B0604020202020204" pitchFamily="34" charset="0"/>
                <a:ea typeface="Times New Roman" panose="02020603050405020304" pitchFamily="18" charset="0"/>
                <a:cs typeface="Arial" panose="020B0604020202020204" pitchFamily="34" charset="0"/>
              </a:rPr>
              <a:t> Riscuri de implementare</a:t>
            </a: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 Autorități/instituții responsabile</a:t>
            </a:r>
            <a:endParaRPr lang="ro-RO" sz="2400" b="1" dirty="0">
              <a:latin typeface="Arial" panose="020B0604020202020204" pitchFamily="34" charset="0"/>
              <a:ea typeface="Times New Roman" panose="02020603050405020304" pitchFamily="18" charset="0"/>
              <a:cs typeface="Arial" panose="020B0604020202020204" pitchFamily="34" charset="0"/>
            </a:endParaRPr>
          </a:p>
          <a:p>
            <a:pPr marL="2005013" indent="-676275">
              <a:buFont typeface="+mj-lt"/>
              <a:buAutoNum type="romanUcPeriod"/>
            </a:pPr>
            <a:r>
              <a:rPr lang="ro-RO" sz="2400" b="1" dirty="0">
                <a:effectLst/>
                <a:latin typeface="Arial" panose="020B0604020202020204" pitchFamily="34" charset="0"/>
                <a:ea typeface="Times New Roman" panose="02020603050405020304" pitchFamily="18" charset="0"/>
                <a:cs typeface="Arial" panose="020B0604020202020204" pitchFamily="34" charset="0"/>
              </a:rPr>
              <a:t> Procedurile de raportare</a:t>
            </a:r>
          </a:p>
          <a:p>
            <a:pPr marL="1328738" indent="0">
              <a:buNone/>
            </a:pPr>
            <a:r>
              <a:rPr lang="ro-RO" sz="2400" b="1" dirty="0">
                <a:solidFill>
                  <a:srgbClr val="0070C0"/>
                </a:solidFill>
                <a:latin typeface="Arial" panose="020B0604020202020204" pitchFamily="34" charset="0"/>
                <a:cs typeface="Arial" panose="020B0604020202020204" pitchFamily="34" charset="0"/>
              </a:rPr>
              <a:t>Anexă: Planul de acțiuni privind realizarea Programului</a:t>
            </a:r>
            <a:endParaRPr lang="en-US" sz="2400" b="1" dirty="0">
              <a:solidFill>
                <a:srgbClr val="0070C0"/>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89244460-F427-257D-1C26-E738190AFF4F}"/>
              </a:ext>
            </a:extLst>
          </p:cNvPr>
          <p:cNvSpPr>
            <a:spLocks noGrp="1"/>
          </p:cNvSpPr>
          <p:nvPr>
            <p:ph type="ftr" sz="quarter" idx="11"/>
          </p:nvPr>
        </p:nvSpPr>
        <p:spPr/>
        <p:txBody>
          <a:bodyPr/>
          <a:lstStyle/>
          <a:p>
            <a:r>
              <a:rPr lang="ro-RO" i="1" dirty="0"/>
              <a:t>Ședința Consiliului Național pentru Statistică din 27.06.2023</a:t>
            </a:r>
            <a:endParaRPr lang="en-US" dirty="0"/>
          </a:p>
        </p:txBody>
      </p:sp>
      <p:sp>
        <p:nvSpPr>
          <p:cNvPr id="5" name="Slide Number Placeholder 4">
            <a:extLst>
              <a:ext uri="{FF2B5EF4-FFF2-40B4-BE49-F238E27FC236}">
                <a16:creationId xmlns:a16="http://schemas.microsoft.com/office/drawing/2014/main" id="{CFABAA80-4E77-6A2E-416D-0A5DF49F15D5}"/>
              </a:ext>
            </a:extLst>
          </p:cNvPr>
          <p:cNvSpPr>
            <a:spLocks noGrp="1"/>
          </p:cNvSpPr>
          <p:nvPr>
            <p:ph type="sldNum" sz="quarter" idx="12"/>
          </p:nvPr>
        </p:nvSpPr>
        <p:spPr/>
        <p:txBody>
          <a:bodyPr/>
          <a:lstStyle/>
          <a:p>
            <a:fld id="{D7662F32-C9F4-4FBF-995D-8E0B0B572CC5}" type="slidenum">
              <a:rPr lang="en-US" smtClean="0"/>
              <a:t>3</a:t>
            </a:fld>
            <a:endParaRPr lang="en-US"/>
          </a:p>
        </p:txBody>
      </p:sp>
      <p:pic>
        <p:nvPicPr>
          <p:cNvPr id="6" name="Picture 5">
            <a:extLst>
              <a:ext uri="{FF2B5EF4-FFF2-40B4-BE49-F238E27FC236}">
                <a16:creationId xmlns:a16="http://schemas.microsoft.com/office/drawing/2014/main" id="{FCE1B5FE-E6BF-7F47-982D-B81A2E8D2C27}"/>
              </a:ext>
            </a:extLst>
          </p:cNvPr>
          <p:cNvPicPr>
            <a:picLocks noChangeAspect="1"/>
          </p:cNvPicPr>
          <p:nvPr/>
        </p:nvPicPr>
        <p:blipFill>
          <a:blip r:embed="rId2"/>
          <a:stretch>
            <a:fillRect/>
          </a:stretch>
        </p:blipFill>
        <p:spPr>
          <a:xfrm>
            <a:off x="8051307" y="1870076"/>
            <a:ext cx="3204006" cy="2444016"/>
          </a:xfrm>
          <a:prstGeom prst="rect">
            <a:avLst/>
          </a:prstGeom>
        </p:spPr>
      </p:pic>
    </p:spTree>
    <p:extLst>
      <p:ext uri="{BB962C8B-B14F-4D97-AF65-F5344CB8AC3E}">
        <p14:creationId xmlns:p14="http://schemas.microsoft.com/office/powerpoint/2010/main" val="1404861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84E5-4641-48A0-6AE4-B7B101DDC6A1}"/>
              </a:ext>
            </a:extLst>
          </p:cNvPr>
          <p:cNvSpPr>
            <a:spLocks noGrp="1"/>
          </p:cNvSpPr>
          <p:nvPr>
            <p:ph type="title"/>
          </p:nvPr>
        </p:nvSpPr>
        <p:spPr>
          <a:xfrm>
            <a:off x="838200" y="365125"/>
            <a:ext cx="9552709" cy="697057"/>
          </a:xfrm>
        </p:spPr>
        <p:txBody>
          <a:bodyPr>
            <a:normAutofit fontScale="90000"/>
          </a:bodyPr>
          <a:lstStyle/>
          <a:p>
            <a:pPr algn="ct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AUTORITĂȚI / INSTITUȚII RESPONSABILE și PARTENERI</a:t>
            </a:r>
            <a:endParaRPr lang="en-US" sz="3200" b="1" dirty="0">
              <a:solidFill>
                <a:srgbClr val="0070C0"/>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8B549788-818F-AD9C-6757-96B0C796E626}"/>
              </a:ext>
            </a:extLst>
          </p:cNvPr>
          <p:cNvGraphicFramePr>
            <a:graphicFrameLocks noGrp="1"/>
          </p:cNvGraphicFramePr>
          <p:nvPr>
            <p:ph idx="1"/>
            <p:extLst>
              <p:ext uri="{D42A27DB-BD31-4B8C-83A1-F6EECF244321}">
                <p14:modId xmlns:p14="http://schemas.microsoft.com/office/powerpoint/2010/main" val="133325160"/>
              </p:ext>
            </p:extLst>
          </p:nvPr>
        </p:nvGraphicFramePr>
        <p:xfrm>
          <a:off x="838200" y="1460499"/>
          <a:ext cx="10515600" cy="4810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C57CB53F-CFF4-01D9-D7F2-B7CD7C1CA346}"/>
              </a:ext>
            </a:extLst>
          </p:cNvPr>
          <p:cNvSpPr>
            <a:spLocks noGrp="1"/>
          </p:cNvSpPr>
          <p:nvPr>
            <p:ph type="sldNum" sz="quarter" idx="12"/>
          </p:nvPr>
        </p:nvSpPr>
        <p:spPr/>
        <p:txBody>
          <a:bodyPr/>
          <a:lstStyle/>
          <a:p>
            <a:fld id="{D7662F32-C9F4-4FBF-995D-8E0B0B572CC5}" type="slidenum">
              <a:rPr lang="en-US" smtClean="0"/>
              <a:t>30</a:t>
            </a:fld>
            <a:endParaRPr lang="en-US"/>
          </a:p>
        </p:txBody>
      </p:sp>
    </p:spTree>
    <p:extLst>
      <p:ext uri="{BB962C8B-B14F-4D97-AF65-F5344CB8AC3E}">
        <p14:creationId xmlns:p14="http://schemas.microsoft.com/office/powerpoint/2010/main" val="1509323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E1BA-9A41-452B-3B4C-202A7F0ED799}"/>
              </a:ext>
            </a:extLst>
          </p:cNvPr>
          <p:cNvSpPr>
            <a:spLocks noGrp="1"/>
          </p:cNvSpPr>
          <p:nvPr>
            <p:ph type="title"/>
          </p:nvPr>
        </p:nvSpPr>
        <p:spPr>
          <a:xfrm>
            <a:off x="838200" y="365125"/>
            <a:ext cx="9478818" cy="1112693"/>
          </a:xfrm>
        </p:spPr>
        <p:txBody>
          <a:bodyPr>
            <a:normAutofit/>
          </a:bodyPr>
          <a:lstStyle/>
          <a:p>
            <a:pPr algn="ct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PROCEDURILE DE MONITORIZARE, RAPORTARE ȘI EVALUARE</a:t>
            </a:r>
            <a:endParaRPr lang="en-US" sz="3200"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862A12-5DBA-E306-9773-E4E087299620}"/>
              </a:ext>
            </a:extLst>
          </p:cNvPr>
          <p:cNvSpPr>
            <a:spLocks noGrp="1"/>
          </p:cNvSpPr>
          <p:nvPr>
            <p:ph idx="1"/>
          </p:nvPr>
        </p:nvSpPr>
        <p:spPr>
          <a:xfrm>
            <a:off x="329513" y="1653309"/>
            <a:ext cx="11689491" cy="4953437"/>
          </a:xfrm>
        </p:spPr>
        <p:txBody>
          <a:bodyPr>
            <a:normAutofit/>
          </a:bodyPr>
          <a:lstStyle/>
          <a:p>
            <a:pPr marL="0" indent="0">
              <a:buNone/>
            </a:pPr>
            <a:r>
              <a:rPr lang="ro-RO" sz="1800" b="1" dirty="0">
                <a:effectLst/>
                <a:latin typeface="Arial" panose="020B0604020202020204" pitchFamily="34" charset="0"/>
                <a:ea typeface="Times New Roman" panose="02020603050405020304" pitchFamily="18" charset="0"/>
                <a:cs typeface="Arial" panose="020B0604020202020204" pitchFamily="34" charset="0"/>
              </a:rPr>
              <a:t>Rapoartele de monitorizare anuală</a:t>
            </a:r>
            <a:endParaRPr lang="ro-RO" sz="1800" dirty="0">
              <a:effectLst/>
              <a:latin typeface="Arial" panose="020B0604020202020204" pitchFamily="34" charset="0"/>
              <a:ea typeface="Times New Roman" panose="02020603050405020304" pitchFamily="18" charset="0"/>
              <a:cs typeface="Arial" panose="020B0604020202020204" pitchFamily="34" charset="0"/>
            </a:endParaRPr>
          </a:p>
          <a:p>
            <a:pPr marL="341313" indent="0">
              <a:buNone/>
            </a:pPr>
            <a:r>
              <a:rPr lang="ro-RO" sz="1800" dirty="0">
                <a:effectLst/>
                <a:latin typeface="Arial" panose="020B0604020202020204" pitchFamily="34" charset="0"/>
                <a:ea typeface="Times New Roman" panose="02020603050405020304" pitchFamily="18" charset="0"/>
                <a:cs typeface="Arial" panose="020B0604020202020204" pitchFamily="34" charset="0"/>
              </a:rPr>
              <a:t>- plasate pe pagina web oficială a BNS </a:t>
            </a:r>
          </a:p>
          <a:p>
            <a:pPr marL="341313" indent="0">
              <a:buNone/>
            </a:pPr>
            <a:r>
              <a:rPr lang="ro-RO" sz="1800" dirty="0">
                <a:effectLst/>
                <a:latin typeface="Arial" panose="020B0604020202020204" pitchFamily="34" charset="0"/>
                <a:ea typeface="Times New Roman" panose="02020603050405020304" pitchFamily="18" charset="0"/>
                <a:cs typeface="Arial" panose="020B0604020202020204" pitchFamily="34" charset="0"/>
              </a:rPr>
              <a:t>- examinate de Consiliul Național pentru Statistică</a:t>
            </a:r>
          </a:p>
          <a:p>
            <a:pPr marL="341313" indent="0">
              <a:buNone/>
            </a:pPr>
            <a:r>
              <a:rPr lang="ro-RO" sz="1800" dirty="0">
                <a:effectLst/>
                <a:latin typeface="Arial" panose="020B0604020202020204" pitchFamily="34" charset="0"/>
                <a:ea typeface="Times New Roman" panose="02020603050405020304" pitchFamily="18" charset="0"/>
                <a:cs typeface="Arial" panose="020B0604020202020204" pitchFamily="34" charset="0"/>
              </a:rPr>
              <a:t>- prezentate Guvernului Republicii Moldova</a:t>
            </a:r>
          </a:p>
          <a:p>
            <a:pPr marL="0" indent="0">
              <a:buNone/>
            </a:pPr>
            <a:r>
              <a:rPr lang="ro-RO" sz="18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Evaluare</a:t>
            </a:r>
            <a:r>
              <a:rPr lang="en-US" sz="18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ro-RO" sz="18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intermediară a Programului </a:t>
            </a:r>
            <a:r>
              <a:rPr lang="ro-RO"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în anul 2025</a:t>
            </a:r>
            <a:endParaRPr lang="en-US" sz="1800" dirty="0">
              <a:solidFill>
                <a:srgbClr val="333333"/>
              </a:solidFill>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ro-RO" sz="18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Evaluare finală a Programului - </a:t>
            </a:r>
            <a:r>
              <a:rPr lang="ro-RO" sz="1800" dirty="0">
                <a:effectLst/>
                <a:latin typeface="Arial" panose="020B0604020202020204" pitchFamily="34" charset="0"/>
                <a:ea typeface="Times New Roman" panose="02020603050405020304" pitchFamily="18" charset="0"/>
                <a:cs typeface="Arial" panose="020B0604020202020204" pitchFamily="34" charset="0"/>
              </a:rPr>
              <a:t>raport de evaluare finală, până la data de 30 i</a:t>
            </a:r>
            <a:r>
              <a:rPr lang="en-US" sz="1800" dirty="0" err="1">
                <a:effectLst/>
                <a:latin typeface="Arial" panose="020B0604020202020204" pitchFamily="34" charset="0"/>
                <a:ea typeface="Times New Roman" panose="02020603050405020304" pitchFamily="18" charset="0"/>
                <a:cs typeface="Arial" panose="020B0604020202020204" pitchFamily="34" charset="0"/>
              </a:rPr>
              <a:t>unie</a:t>
            </a:r>
            <a:r>
              <a:rPr lang="ro-RO" sz="1800" dirty="0">
                <a:effectLst/>
                <a:latin typeface="Arial" panose="020B0604020202020204" pitchFamily="34" charset="0"/>
                <a:ea typeface="Times New Roman" panose="02020603050405020304" pitchFamily="18" charset="0"/>
                <a:cs typeface="Arial" panose="020B0604020202020204" pitchFamily="34" charset="0"/>
              </a:rPr>
              <a:t> </a:t>
            </a:r>
            <a:r>
              <a:rPr lang="ro-RO"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20</a:t>
            </a:r>
            <a:r>
              <a:rPr lang="en-US"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27</a:t>
            </a:r>
            <a:endParaRPr lang="ro-RO"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buNone/>
            </a:pPr>
            <a:r>
              <a:rPr lang="ro-RO" sz="1800" b="1" i="1" dirty="0">
                <a:solidFill>
                  <a:srgbClr val="333333"/>
                </a:solidFill>
                <a:latin typeface="Arial" panose="020B0604020202020204" pitchFamily="34" charset="0"/>
                <a:ea typeface="Times New Roman" panose="02020603050405020304" pitchFamily="18" charset="0"/>
                <a:cs typeface="Arial" panose="020B0604020202020204" pitchFamily="34" charset="0"/>
              </a:rPr>
              <a:t>Criterii de evaluare</a:t>
            </a:r>
            <a:r>
              <a:rPr lang="ro-RO" sz="18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relevanța Strategiei și a măsurilor incluse pentru țară</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analiza gradului de compatibilitate a Strategiei cu alte politici și documente de politici publice (coerența)</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gradul de realizare a obiectivelor (efectivitatea)</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modul de utilizare a mijloacelor bugetare alocate (eficiența)</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capacitatea de a produce efecte de durată (durabilitatea)</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461963" marR="0" lvl="0" indent="-285750" algn="just">
              <a:lnSpc>
                <a:spcPct val="100000"/>
              </a:lnSpc>
              <a:spcBef>
                <a:spcPts val="600"/>
              </a:spcBef>
              <a:spcAft>
                <a:spcPts val="0"/>
              </a:spcAft>
              <a:buFont typeface="+mj-lt"/>
              <a:buAutoNum type="arabicPeriod"/>
            </a:pPr>
            <a:r>
              <a:rPr lang="ro-RO"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impactul strategiei, estimat în cadrul evaluării finale</a:t>
            </a:r>
            <a:endParaRPr lang="en-US" sz="1600" u="none" strike="noStrike"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380676FD-B911-1467-5FF5-7C6E90B5F6C6}"/>
              </a:ext>
            </a:extLst>
          </p:cNvPr>
          <p:cNvSpPr>
            <a:spLocks noGrp="1"/>
          </p:cNvSpPr>
          <p:nvPr>
            <p:ph type="sldNum" sz="quarter" idx="12"/>
          </p:nvPr>
        </p:nvSpPr>
        <p:spPr/>
        <p:txBody>
          <a:bodyPr/>
          <a:lstStyle/>
          <a:p>
            <a:fld id="{D7662F32-C9F4-4FBF-995D-8E0B0B572CC5}" type="slidenum">
              <a:rPr lang="en-US" smtClean="0"/>
              <a:t>31</a:t>
            </a:fld>
            <a:endParaRPr lang="en-US"/>
          </a:p>
        </p:txBody>
      </p:sp>
      <p:pic>
        <p:nvPicPr>
          <p:cNvPr id="6" name="Picture 5">
            <a:extLst>
              <a:ext uri="{FF2B5EF4-FFF2-40B4-BE49-F238E27FC236}">
                <a16:creationId xmlns:a16="http://schemas.microsoft.com/office/drawing/2014/main" id="{42FBB450-5EC9-FF0F-2C78-FF0EA4688021}"/>
              </a:ext>
            </a:extLst>
          </p:cNvPr>
          <p:cNvPicPr>
            <a:picLocks noChangeAspect="1"/>
          </p:cNvPicPr>
          <p:nvPr/>
        </p:nvPicPr>
        <p:blipFill>
          <a:blip r:embed="rId2"/>
          <a:stretch>
            <a:fillRect/>
          </a:stretch>
        </p:blipFill>
        <p:spPr>
          <a:xfrm>
            <a:off x="9441369" y="1284452"/>
            <a:ext cx="2577635" cy="1955078"/>
          </a:xfrm>
          <a:prstGeom prst="rect">
            <a:avLst/>
          </a:prstGeom>
        </p:spPr>
      </p:pic>
    </p:spTree>
    <p:extLst>
      <p:ext uri="{BB962C8B-B14F-4D97-AF65-F5344CB8AC3E}">
        <p14:creationId xmlns:p14="http://schemas.microsoft.com/office/powerpoint/2010/main" val="3869738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5FDF-E260-EFCD-8015-29F63D586364}"/>
              </a:ext>
            </a:extLst>
          </p:cNvPr>
          <p:cNvSpPr>
            <a:spLocks noGrp="1"/>
          </p:cNvSpPr>
          <p:nvPr>
            <p:ph type="title"/>
          </p:nvPr>
        </p:nvSpPr>
        <p:spPr/>
        <p:txBody>
          <a:bodyPr>
            <a:normAutofit/>
          </a:bodyPr>
          <a:lstStyle/>
          <a:p>
            <a:r>
              <a:rPr lang="ro-RO" sz="3200" b="1" dirty="0">
                <a:solidFill>
                  <a:srgbClr val="0070C0"/>
                </a:solidFill>
                <a:latin typeface="Arial" panose="020B0604020202020204" pitchFamily="34" charset="0"/>
                <a:cs typeface="Arial" panose="020B0604020202020204" pitchFamily="34" charset="0"/>
              </a:rPr>
              <a:t>Consultări și avizarea Programului de dezvoltare a Sistemului Statistic Național pentru anii 2023 - 2026</a:t>
            </a:r>
          </a:p>
        </p:txBody>
      </p:sp>
      <p:sp>
        <p:nvSpPr>
          <p:cNvPr id="3" name="Content Placeholder 2">
            <a:extLst>
              <a:ext uri="{FF2B5EF4-FFF2-40B4-BE49-F238E27FC236}">
                <a16:creationId xmlns:a16="http://schemas.microsoft.com/office/drawing/2014/main" id="{2ACF4129-57C8-2CD6-CE6B-38A5BF975516}"/>
              </a:ext>
            </a:extLst>
          </p:cNvPr>
          <p:cNvSpPr>
            <a:spLocks noGrp="1"/>
          </p:cNvSpPr>
          <p:nvPr>
            <p:ph idx="1"/>
          </p:nvPr>
        </p:nvSpPr>
        <p:spPr>
          <a:xfrm>
            <a:off x="560173" y="1787611"/>
            <a:ext cx="10793627" cy="4705264"/>
          </a:xfrm>
        </p:spPr>
        <p:txBody>
          <a:bodyPr>
            <a:normAutofit fontScale="70000" lnSpcReduction="20000"/>
          </a:bodyPr>
          <a:lstStyle/>
          <a:p>
            <a:pPr marL="0" lvl="0">
              <a:lnSpc>
                <a:spcPct val="100000"/>
              </a:lnSpc>
              <a:spcBef>
                <a:spcPts val="0"/>
              </a:spcBef>
              <a:spcAft>
                <a:spcPts val="600"/>
              </a:spcAft>
              <a:buFont typeface="Arial" panose="020B0604020202020204" pitchFamily="34" charset="0"/>
              <a:buChar char="•"/>
            </a:pPr>
            <a:r>
              <a:rPr lang="ro-RO" sz="3100" dirty="0"/>
              <a:t>Conceptul Programului de dezvoltare a SSN 2023-2026, elaborat și coordonat cu Cancelaria de Stat privind inițierea elaborării documentului de politici publice (realizat)</a:t>
            </a:r>
            <a:endParaRPr lang="en-US" sz="3100" dirty="0"/>
          </a:p>
          <a:p>
            <a:pPr>
              <a:lnSpc>
                <a:spcPct val="100000"/>
              </a:lnSpc>
            </a:pPr>
            <a:r>
              <a:rPr lang="ro-RO" sz="3100" dirty="0"/>
              <a:t>Discuții privind procesul de elaborare a PDSSN în cadrul ședinței CNS din 23.03.2023</a:t>
            </a:r>
          </a:p>
          <a:p>
            <a:pPr>
              <a:lnSpc>
                <a:spcPct val="100000"/>
              </a:lnSpc>
            </a:pPr>
            <a:r>
              <a:rPr lang="ro-RO" sz="3200" dirty="0"/>
              <a:t>Crearea GL, consultarea și definitivarea proiectului în colaborare cu  instituțiile interesate </a:t>
            </a:r>
            <a:endParaRPr lang="en-US" sz="3200" dirty="0"/>
          </a:p>
          <a:p>
            <a:pPr>
              <a:lnSpc>
                <a:spcPct val="100000"/>
              </a:lnSpc>
            </a:pPr>
            <a:r>
              <a:rPr lang="ro-RO" sz="3200" dirty="0"/>
              <a:t>Consultări cu Partenerii de dezvoltare</a:t>
            </a:r>
          </a:p>
          <a:p>
            <a:pPr>
              <a:lnSpc>
                <a:spcPct val="100000"/>
              </a:lnSpc>
            </a:pPr>
            <a:r>
              <a:rPr lang="ro-RO" sz="3200" dirty="0"/>
              <a:t>Plasat pentru consultări publice pe 16 mai 2023 ( și  consultarea proiectului cu instituțiiile interesate) </a:t>
            </a:r>
          </a:p>
          <a:p>
            <a:pPr marL="968375" indent="514350">
              <a:lnSpc>
                <a:spcPct val="100000"/>
              </a:lnSpc>
              <a:spcAft>
                <a:spcPts val="800"/>
              </a:spcAft>
              <a:buClr>
                <a:srgbClr val="0066CC"/>
              </a:buClr>
              <a:buFont typeface="Wingdings" panose="05000000000000000000" pitchFamily="2" charset="2"/>
              <a:buChar char="Ø"/>
            </a:pPr>
            <a:r>
              <a:rPr lang="ro-RO" sz="2800" b="1" dirty="0">
                <a:solidFill>
                  <a:srgbClr val="0066CC"/>
                </a:solidFill>
              </a:rPr>
              <a:t>pe site-ul Biroului Național de Statistică: </a:t>
            </a:r>
            <a:r>
              <a:rPr lang="ro-RO" sz="2800" dirty="0">
                <a:solidFill>
                  <a:srgbClr val="0066CC"/>
                </a:solidFill>
                <a:hlinkClick r:id="rId2"/>
              </a:rPr>
              <a:t>www.statistica.gov.md</a:t>
            </a:r>
            <a:r>
              <a:rPr lang="ro-RO" sz="2800" dirty="0"/>
              <a:t>  </a:t>
            </a:r>
            <a:br>
              <a:rPr lang="ro-RO" sz="2800" dirty="0"/>
            </a:br>
            <a:r>
              <a:rPr lang="ro-RO" sz="2800" i="1" dirty="0">
                <a:solidFill>
                  <a:srgbClr val="0066CC"/>
                </a:solidFill>
              </a:rPr>
              <a:t>rubrica transparența în procesul decizional / proiecte de decizii</a:t>
            </a:r>
          </a:p>
          <a:p>
            <a:pPr marL="968375" indent="514350">
              <a:lnSpc>
                <a:spcPct val="100000"/>
              </a:lnSpc>
              <a:spcAft>
                <a:spcPts val="800"/>
              </a:spcAft>
              <a:buClr>
                <a:srgbClr val="0066CC"/>
              </a:buClr>
              <a:buFont typeface="Wingdings" panose="05000000000000000000" pitchFamily="2" charset="2"/>
              <a:buChar char="Ø"/>
            </a:pPr>
            <a:r>
              <a:rPr lang="ro-RO" sz="2800" b="1" dirty="0">
                <a:solidFill>
                  <a:srgbClr val="0066CC"/>
                </a:solidFill>
              </a:rPr>
              <a:t>pe platforma guvernamentală </a:t>
            </a:r>
            <a:r>
              <a:rPr lang="ro-RO" sz="2800" u="sng" dirty="0">
                <a:hlinkClick r:id="rId3"/>
              </a:rPr>
              <a:t>www.particip.gov.md</a:t>
            </a:r>
          </a:p>
          <a:p>
            <a:pPr marL="509588" indent="-457200">
              <a:lnSpc>
                <a:spcPct val="100000"/>
              </a:lnSpc>
            </a:pPr>
            <a:r>
              <a:rPr lang="ro-RO" sz="3200" dirty="0"/>
              <a:t>Varianta ajustată după avizare plasată pentru consultări publice pe  12 iunie 2023 </a:t>
            </a:r>
          </a:p>
          <a:p>
            <a:endParaRPr lang="ro-RO" dirty="0"/>
          </a:p>
        </p:txBody>
      </p:sp>
      <p:sp>
        <p:nvSpPr>
          <p:cNvPr id="4" name="Footer Placeholder 3">
            <a:extLst>
              <a:ext uri="{FF2B5EF4-FFF2-40B4-BE49-F238E27FC236}">
                <a16:creationId xmlns:a16="http://schemas.microsoft.com/office/drawing/2014/main" id="{809A3688-F9EE-50B6-9263-58B43CCE7DDE}"/>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42BAE98E-AFFD-8C57-45BD-DB81AF4080B1}"/>
              </a:ext>
            </a:extLst>
          </p:cNvPr>
          <p:cNvSpPr>
            <a:spLocks noGrp="1"/>
          </p:cNvSpPr>
          <p:nvPr>
            <p:ph type="sldNum" sz="quarter" idx="12"/>
          </p:nvPr>
        </p:nvSpPr>
        <p:spPr/>
        <p:txBody>
          <a:bodyPr/>
          <a:lstStyle/>
          <a:p>
            <a:fld id="{D7662F32-C9F4-4FBF-995D-8E0B0B572CC5}" type="slidenum">
              <a:rPr lang="en-US" smtClean="0"/>
              <a:t>32</a:t>
            </a:fld>
            <a:endParaRPr lang="en-US"/>
          </a:p>
        </p:txBody>
      </p:sp>
    </p:spTree>
    <p:extLst>
      <p:ext uri="{BB962C8B-B14F-4D97-AF65-F5344CB8AC3E}">
        <p14:creationId xmlns:p14="http://schemas.microsoft.com/office/powerpoint/2010/main" val="3767927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21DD-3EFC-472F-6C6A-BE76D2CEC1DF}"/>
              </a:ext>
            </a:extLst>
          </p:cNvPr>
          <p:cNvSpPr>
            <a:spLocks noGrp="1"/>
          </p:cNvSpPr>
          <p:nvPr>
            <p:ph type="title"/>
          </p:nvPr>
        </p:nvSpPr>
        <p:spPr>
          <a:xfrm>
            <a:off x="838200" y="365126"/>
            <a:ext cx="10515600" cy="974148"/>
          </a:xfrm>
        </p:spPr>
        <p:txBody>
          <a:bodyPr>
            <a:normAutofit/>
          </a:bodyPr>
          <a:lstStyle/>
          <a:p>
            <a:r>
              <a:rPr lang="ro-RO" sz="2900" b="1" dirty="0">
                <a:solidFill>
                  <a:srgbClr val="0070C0"/>
                </a:solidFill>
                <a:latin typeface="Arial" panose="020B0604020202020204" pitchFamily="34" charset="0"/>
                <a:cs typeface="Arial" panose="020B0604020202020204" pitchFamily="34" charset="0"/>
              </a:rPr>
              <a:t>Consultări publice și avizarea Programul de dezvoltare a Sistemului Statistic Național pentru anii 2023 – 2026 (1)</a:t>
            </a:r>
          </a:p>
        </p:txBody>
      </p:sp>
      <p:graphicFrame>
        <p:nvGraphicFramePr>
          <p:cNvPr id="6" name="Table 6">
            <a:extLst>
              <a:ext uri="{FF2B5EF4-FFF2-40B4-BE49-F238E27FC236}">
                <a16:creationId xmlns:a16="http://schemas.microsoft.com/office/drawing/2014/main" id="{0068044C-4C94-0210-62A9-75F0C33EB8B9}"/>
              </a:ext>
            </a:extLst>
          </p:cNvPr>
          <p:cNvGraphicFramePr>
            <a:graphicFrameLocks noGrp="1"/>
          </p:cNvGraphicFramePr>
          <p:nvPr>
            <p:ph idx="1"/>
            <p:extLst>
              <p:ext uri="{D42A27DB-BD31-4B8C-83A1-F6EECF244321}">
                <p14:modId xmlns:p14="http://schemas.microsoft.com/office/powerpoint/2010/main" val="1409572246"/>
              </p:ext>
            </p:extLst>
          </p:nvPr>
        </p:nvGraphicFramePr>
        <p:xfrm>
          <a:off x="838200" y="1825624"/>
          <a:ext cx="10515600" cy="4214958"/>
        </p:xfrm>
        <a:graphic>
          <a:graphicData uri="http://schemas.openxmlformats.org/drawingml/2006/table">
            <a:tbl>
              <a:tblPr firstRow="1" bandRow="1">
                <a:tableStyleId>{5C22544A-7EE6-4342-B048-85BDC9FD1C3A}</a:tableStyleId>
              </a:tblPr>
              <a:tblGrid>
                <a:gridCol w="8130309">
                  <a:extLst>
                    <a:ext uri="{9D8B030D-6E8A-4147-A177-3AD203B41FA5}">
                      <a16:colId xmlns:a16="http://schemas.microsoft.com/office/drawing/2014/main" val="2077640203"/>
                    </a:ext>
                  </a:extLst>
                </a:gridCol>
                <a:gridCol w="2385291">
                  <a:extLst>
                    <a:ext uri="{9D8B030D-6E8A-4147-A177-3AD203B41FA5}">
                      <a16:colId xmlns:a16="http://schemas.microsoft.com/office/drawing/2014/main" val="389381979"/>
                    </a:ext>
                  </a:extLst>
                </a:gridCol>
              </a:tblGrid>
              <a:tr h="725525">
                <a:tc gridSpan="2">
                  <a:txBody>
                    <a:bodyPr/>
                    <a:lstStyle/>
                    <a:p>
                      <a:pPr algn="ctr"/>
                      <a:r>
                        <a:rPr lang="ro-RO" sz="2000" b="1" dirty="0"/>
                        <a:t>Programul de dezvoltare a Sistemului Statistic Național pentru anii 2023 -2026</a:t>
                      </a:r>
                    </a:p>
                    <a:p>
                      <a:pPr marL="0" marR="0" lvl="0" indent="0" algn="ctr" defTabSz="914400" rtl="0" eaLnBrk="1" fontAlgn="auto" latinLnBrk="0" hangingPunct="1">
                        <a:lnSpc>
                          <a:spcPct val="100000"/>
                        </a:lnSpc>
                        <a:spcBef>
                          <a:spcPts val="0"/>
                        </a:spcBef>
                        <a:spcAft>
                          <a:spcPts val="0"/>
                        </a:spcAft>
                        <a:buClrTx/>
                        <a:buSzTx/>
                        <a:buFontTx/>
                        <a:buNone/>
                        <a:tabLst/>
                        <a:defRPr/>
                      </a:pPr>
                      <a:r>
                        <a:rPr lang="ro-RO" sz="2000" b="1" dirty="0"/>
                        <a:t>Proiectul inițial </a:t>
                      </a:r>
                      <a:r>
                        <a:rPr lang="ro-RO" sz="2000" dirty="0"/>
                        <a:t>(</a:t>
                      </a:r>
                      <a:r>
                        <a:rPr lang="ro-RO" sz="2000" b="1" dirty="0"/>
                        <a:t>prima avizare</a:t>
                      </a:r>
                      <a:r>
                        <a:rPr lang="ro-RO" sz="2000" dirty="0"/>
                        <a:t>)</a:t>
                      </a:r>
                    </a:p>
                  </a:txBody>
                  <a:tcPr/>
                </a:tc>
                <a:tc hMerge="1">
                  <a:txBody>
                    <a:bodyPr/>
                    <a:lstStyle/>
                    <a:p>
                      <a:endParaRPr lang="ro-RO" dirty="0"/>
                    </a:p>
                  </a:txBody>
                  <a:tcPr/>
                </a:tc>
                <a:extLst>
                  <a:ext uri="{0D108BD9-81ED-4DB2-BD59-A6C34878D82A}">
                    <a16:rowId xmlns:a16="http://schemas.microsoft.com/office/drawing/2014/main" val="2324082046"/>
                  </a:ext>
                </a:extLst>
              </a:tr>
              <a:tr h="449135">
                <a:tc>
                  <a:txBody>
                    <a:bodyPr/>
                    <a:lstStyle/>
                    <a:p>
                      <a:pPr algn="l"/>
                      <a:r>
                        <a:rPr lang="ro-RO" sz="2000" b="1" dirty="0"/>
                        <a:t>Total  avize prezentate</a:t>
                      </a:r>
                      <a:endParaRPr lang="en-US" sz="2000" dirty="0"/>
                    </a:p>
                  </a:txBody>
                  <a:tcPr/>
                </a:tc>
                <a:tc>
                  <a:txBody>
                    <a:bodyPr/>
                    <a:lstStyle/>
                    <a:p>
                      <a:r>
                        <a:rPr lang="en-US" sz="2000" b="1" dirty="0"/>
                        <a:t>28</a:t>
                      </a:r>
                      <a:r>
                        <a:rPr lang="ro-RO" sz="2000" b="1" dirty="0"/>
                        <a:t> entități</a:t>
                      </a:r>
                      <a:endParaRPr lang="en-US" sz="2000" b="1" dirty="0"/>
                    </a:p>
                  </a:txBody>
                  <a:tcPr/>
                </a:tc>
                <a:extLst>
                  <a:ext uri="{0D108BD9-81ED-4DB2-BD59-A6C34878D82A}">
                    <a16:rowId xmlns:a16="http://schemas.microsoft.com/office/drawing/2014/main" val="2737153312"/>
                  </a:ext>
                </a:extLst>
              </a:tr>
              <a:tr h="449135">
                <a:tc>
                  <a:txBody>
                    <a:bodyPr/>
                    <a:lstStyle/>
                    <a:p>
                      <a:pPr marL="914400" indent="0" algn="l">
                        <a:tabLst/>
                      </a:pPr>
                      <a:r>
                        <a:rPr lang="ro-RO" sz="2000" b="1" dirty="0">
                          <a:solidFill>
                            <a:schemeClr val="tx1"/>
                          </a:solidFill>
                        </a:rPr>
                        <a:t>Aviz fără propuneri și obiecții</a:t>
                      </a:r>
                      <a:endParaRPr lang="en-US" sz="2000" dirty="0">
                        <a:solidFill>
                          <a:schemeClr val="tx1"/>
                        </a:solidFill>
                      </a:endParaRPr>
                    </a:p>
                  </a:txBody>
                  <a:tcPr/>
                </a:tc>
                <a:tc>
                  <a:txBody>
                    <a:bodyPr/>
                    <a:lstStyle/>
                    <a:p>
                      <a:r>
                        <a:rPr lang="ro-RO" sz="2000" b="1" dirty="0">
                          <a:solidFill>
                            <a:schemeClr val="tx1"/>
                          </a:solidFill>
                        </a:rPr>
                        <a:t>1</a:t>
                      </a:r>
                      <a:r>
                        <a:rPr lang="en-US" sz="2000" b="1" dirty="0">
                          <a:solidFill>
                            <a:schemeClr val="tx1"/>
                          </a:solidFill>
                        </a:rPr>
                        <a:t>3</a:t>
                      </a:r>
                      <a:r>
                        <a:rPr lang="ro-RO" sz="2000" b="1" dirty="0">
                          <a:solidFill>
                            <a:schemeClr val="tx1"/>
                          </a:solidFill>
                        </a:rPr>
                        <a:t> entități </a:t>
                      </a:r>
                      <a:endParaRPr lang="en-US" sz="2000" dirty="0">
                        <a:solidFill>
                          <a:schemeClr val="tx1"/>
                        </a:solidFill>
                      </a:endParaRPr>
                    </a:p>
                  </a:txBody>
                  <a:tcPr/>
                </a:tc>
                <a:extLst>
                  <a:ext uri="{0D108BD9-81ED-4DB2-BD59-A6C34878D82A}">
                    <a16:rowId xmlns:a16="http://schemas.microsoft.com/office/drawing/2014/main" val="566127135"/>
                  </a:ext>
                </a:extLst>
              </a:tr>
              <a:tr h="449135">
                <a:tc>
                  <a:txBody>
                    <a:bodyPr/>
                    <a:lstStyle/>
                    <a:p>
                      <a:pPr marL="0" indent="860425" algn="l"/>
                      <a:r>
                        <a:rPr lang="ro-RO" sz="2000" b="1" dirty="0">
                          <a:solidFill>
                            <a:schemeClr val="tx1"/>
                          </a:solidFill>
                        </a:rPr>
                        <a:t> Aviz cu propuneri și obiecții</a:t>
                      </a:r>
                      <a:endParaRPr lang="en-US" sz="2000" dirty="0">
                        <a:solidFill>
                          <a:schemeClr val="tx1"/>
                        </a:solidFill>
                      </a:endParaRPr>
                    </a:p>
                  </a:txBody>
                  <a:tcPr/>
                </a:tc>
                <a:tc>
                  <a:txBody>
                    <a:bodyPr/>
                    <a:lstStyle/>
                    <a:p>
                      <a:r>
                        <a:rPr lang="ro-RO" sz="2000" b="1" dirty="0">
                          <a:solidFill>
                            <a:schemeClr val="tx1"/>
                          </a:solidFill>
                        </a:rPr>
                        <a:t>13 entități </a:t>
                      </a:r>
                      <a:endParaRPr lang="en-US" sz="2000" dirty="0">
                        <a:solidFill>
                          <a:schemeClr val="tx1"/>
                        </a:solidFill>
                      </a:endParaRPr>
                    </a:p>
                  </a:txBody>
                  <a:tcPr/>
                </a:tc>
                <a:extLst>
                  <a:ext uri="{0D108BD9-81ED-4DB2-BD59-A6C34878D82A}">
                    <a16:rowId xmlns:a16="http://schemas.microsoft.com/office/drawing/2014/main" val="1694550422"/>
                  </a:ext>
                </a:extLst>
              </a:tr>
              <a:tr h="449135">
                <a:tc>
                  <a:txBody>
                    <a:bodyPr/>
                    <a:lstStyle/>
                    <a:p>
                      <a:pPr marL="0" indent="860425" algn="l"/>
                      <a:r>
                        <a:rPr lang="ro-RO" sz="2000" b="1" dirty="0">
                          <a:solidFill>
                            <a:schemeClr val="tx1"/>
                          </a:solidFill>
                        </a:rPr>
                        <a:t>Aviz neprezentat</a:t>
                      </a:r>
                      <a:endParaRPr lang="en-US" sz="2000" b="1" dirty="0">
                        <a:solidFill>
                          <a:schemeClr val="tx1"/>
                        </a:solidFill>
                      </a:endParaRPr>
                    </a:p>
                  </a:txBody>
                  <a:tcPr/>
                </a:tc>
                <a:tc>
                  <a:txBody>
                    <a:bodyPr/>
                    <a:lstStyle/>
                    <a:p>
                      <a:r>
                        <a:rPr lang="en-US" sz="2000" b="1" dirty="0">
                          <a:solidFill>
                            <a:schemeClr val="tx1"/>
                          </a:solidFill>
                        </a:rPr>
                        <a:t>2</a:t>
                      </a:r>
                      <a:r>
                        <a:rPr lang="ro-RO" sz="2000" b="1" dirty="0">
                          <a:solidFill>
                            <a:schemeClr val="tx1"/>
                          </a:solidFill>
                        </a:rPr>
                        <a:t> </a:t>
                      </a:r>
                      <a:r>
                        <a:rPr lang="ro-RO" sz="2000" b="1" noProof="0" dirty="0">
                          <a:solidFill>
                            <a:schemeClr val="tx1"/>
                          </a:solidFill>
                        </a:rPr>
                        <a:t>entități</a:t>
                      </a:r>
                    </a:p>
                  </a:txBody>
                  <a:tcPr/>
                </a:tc>
                <a:extLst>
                  <a:ext uri="{0D108BD9-81ED-4DB2-BD59-A6C34878D82A}">
                    <a16:rowId xmlns:a16="http://schemas.microsoft.com/office/drawing/2014/main" val="3986641015"/>
                  </a:ext>
                </a:extLst>
              </a:tr>
              <a:tr h="449135">
                <a:tc>
                  <a:txBody>
                    <a:bodyPr/>
                    <a:lstStyle/>
                    <a:p>
                      <a:pPr marL="519113" indent="0" algn="l"/>
                      <a:endParaRPr lang="en-US" sz="2000"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3684591816"/>
                  </a:ext>
                </a:extLst>
              </a:tr>
              <a:tr h="794623">
                <a:tc>
                  <a:txBody>
                    <a:bodyPr/>
                    <a:lstStyle/>
                    <a:p>
                      <a:pPr marL="231775" indent="0" algn="l"/>
                      <a:r>
                        <a:rPr lang="ro-RO" altLang="en-US" sz="2000" b="1" kern="1200" dirty="0">
                          <a:solidFill>
                            <a:schemeClr val="tx1"/>
                          </a:solidFill>
                          <a:latin typeface="+mn-lt"/>
                          <a:ea typeface="+mn-ea"/>
                          <a:cs typeface="+mn-cs"/>
                        </a:rPr>
                        <a:t>Propuneri de modificare la proiectul hotărârii Guvernului, la textul Strategiei, Nota informativă</a:t>
                      </a:r>
                      <a:endParaRPr lang="en-US" sz="20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altLang="en-US" sz="2000" b="1" kern="1200" dirty="0">
                          <a:solidFill>
                            <a:schemeClr val="tx1"/>
                          </a:solidFill>
                          <a:latin typeface="+mn-lt"/>
                          <a:ea typeface="+mn-ea"/>
                          <a:cs typeface="+mn-cs"/>
                        </a:rPr>
                        <a:t>78 propuneri</a:t>
                      </a:r>
                      <a:endParaRPr lang="en-US" sz="2000" b="1" kern="1200" dirty="0">
                        <a:solidFill>
                          <a:schemeClr val="tx1"/>
                        </a:solidFill>
                        <a:latin typeface="+mn-lt"/>
                        <a:ea typeface="+mn-ea"/>
                        <a:cs typeface="+mn-cs"/>
                      </a:endParaRPr>
                    </a:p>
                  </a:txBody>
                  <a:tcPr/>
                </a:tc>
                <a:extLst>
                  <a:ext uri="{0D108BD9-81ED-4DB2-BD59-A6C34878D82A}">
                    <a16:rowId xmlns:a16="http://schemas.microsoft.com/office/drawing/2014/main" val="2937925417"/>
                  </a:ext>
                </a:extLst>
              </a:tr>
              <a:tr h="449135">
                <a:tc>
                  <a:txBody>
                    <a:bodyPr/>
                    <a:lstStyle/>
                    <a:p>
                      <a:pPr marL="1719263" marR="0" lvl="0" indent="0" algn="l" defTabSz="914400" rtl="0" eaLnBrk="1" fontAlgn="auto" latinLnBrk="0" hangingPunct="1">
                        <a:lnSpc>
                          <a:spcPct val="100000"/>
                        </a:lnSpc>
                        <a:spcBef>
                          <a:spcPts val="0"/>
                        </a:spcBef>
                        <a:spcAft>
                          <a:spcPts val="0"/>
                        </a:spcAft>
                        <a:buClrTx/>
                        <a:buSzTx/>
                        <a:buFontTx/>
                        <a:buNone/>
                        <a:tabLst/>
                        <a:defRPr/>
                      </a:pPr>
                      <a:r>
                        <a:rPr lang="ro-RO" sz="2000" b="1" kern="1200" dirty="0">
                          <a:solidFill>
                            <a:schemeClr val="tx1"/>
                          </a:solidFill>
                          <a:latin typeface="+mn-lt"/>
                          <a:ea typeface="+mn-ea"/>
                          <a:cs typeface="+mn-cs"/>
                        </a:rPr>
                        <a:t>din care acceptate sau acceptate parțial</a:t>
                      </a:r>
                      <a:endParaRPr lang="en-US" sz="20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2000" b="1" kern="1200" dirty="0">
                          <a:solidFill>
                            <a:schemeClr val="tx1"/>
                          </a:solidFill>
                          <a:latin typeface="+mn-lt"/>
                          <a:ea typeface="+mn-ea"/>
                          <a:cs typeface="+mn-cs"/>
                        </a:rPr>
                        <a:t>65 </a:t>
                      </a:r>
                      <a:r>
                        <a:rPr lang="ro-RO" altLang="en-US" sz="2000" b="1" kern="1200" dirty="0">
                          <a:solidFill>
                            <a:schemeClr val="tx1"/>
                          </a:solidFill>
                          <a:latin typeface="+mn-lt"/>
                          <a:ea typeface="+mn-ea"/>
                          <a:cs typeface="+mn-cs"/>
                        </a:rPr>
                        <a:t>propuneri</a:t>
                      </a:r>
                      <a:endParaRPr lang="en-US" sz="2000" b="1" kern="1200" dirty="0">
                        <a:solidFill>
                          <a:schemeClr val="tx1"/>
                        </a:solidFill>
                        <a:latin typeface="+mn-lt"/>
                        <a:ea typeface="+mn-ea"/>
                        <a:cs typeface="+mn-cs"/>
                      </a:endParaRPr>
                    </a:p>
                  </a:txBody>
                  <a:tcPr/>
                </a:tc>
                <a:extLst>
                  <a:ext uri="{0D108BD9-81ED-4DB2-BD59-A6C34878D82A}">
                    <a16:rowId xmlns:a16="http://schemas.microsoft.com/office/drawing/2014/main" val="2892403129"/>
                  </a:ext>
                </a:extLst>
              </a:tr>
            </a:tbl>
          </a:graphicData>
        </a:graphic>
      </p:graphicFrame>
      <p:sp>
        <p:nvSpPr>
          <p:cNvPr id="4" name="Footer Placeholder 3">
            <a:extLst>
              <a:ext uri="{FF2B5EF4-FFF2-40B4-BE49-F238E27FC236}">
                <a16:creationId xmlns:a16="http://schemas.microsoft.com/office/drawing/2014/main" id="{1A6C98BA-1464-6A12-BAA8-0DC30F7CC17A}"/>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256DC47F-5CA2-BD0B-442B-7D38E7665772}"/>
              </a:ext>
            </a:extLst>
          </p:cNvPr>
          <p:cNvSpPr>
            <a:spLocks noGrp="1"/>
          </p:cNvSpPr>
          <p:nvPr>
            <p:ph type="sldNum" sz="quarter" idx="12"/>
          </p:nvPr>
        </p:nvSpPr>
        <p:spPr/>
        <p:txBody>
          <a:bodyPr/>
          <a:lstStyle/>
          <a:p>
            <a:fld id="{D7662F32-C9F4-4FBF-995D-8E0B0B572CC5}" type="slidenum">
              <a:rPr lang="en-US" smtClean="0"/>
              <a:t>33</a:t>
            </a:fld>
            <a:endParaRPr lang="en-US"/>
          </a:p>
        </p:txBody>
      </p:sp>
    </p:spTree>
    <p:extLst>
      <p:ext uri="{BB962C8B-B14F-4D97-AF65-F5344CB8AC3E}">
        <p14:creationId xmlns:p14="http://schemas.microsoft.com/office/powerpoint/2010/main" val="2041483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21DD-3EFC-472F-6C6A-BE76D2CEC1DF}"/>
              </a:ext>
            </a:extLst>
          </p:cNvPr>
          <p:cNvSpPr>
            <a:spLocks noGrp="1"/>
          </p:cNvSpPr>
          <p:nvPr>
            <p:ph type="title"/>
          </p:nvPr>
        </p:nvSpPr>
        <p:spPr>
          <a:xfrm>
            <a:off x="838200" y="365126"/>
            <a:ext cx="10515600" cy="974148"/>
          </a:xfrm>
        </p:spPr>
        <p:txBody>
          <a:bodyPr>
            <a:normAutofit/>
          </a:bodyPr>
          <a:lstStyle/>
          <a:p>
            <a:r>
              <a:rPr lang="ro-RO" sz="2900" b="1" dirty="0">
                <a:solidFill>
                  <a:srgbClr val="0070C0"/>
                </a:solidFill>
                <a:latin typeface="Arial" panose="020B0604020202020204" pitchFamily="34" charset="0"/>
                <a:cs typeface="Arial" panose="020B0604020202020204" pitchFamily="34" charset="0"/>
              </a:rPr>
              <a:t>Consultări publice și avizarea Programul de dezvoltare a Sistemului Statistic Național pentru anii 2023 – 2026 (2)</a:t>
            </a:r>
          </a:p>
        </p:txBody>
      </p:sp>
      <p:graphicFrame>
        <p:nvGraphicFramePr>
          <p:cNvPr id="6" name="Table 6">
            <a:extLst>
              <a:ext uri="{FF2B5EF4-FFF2-40B4-BE49-F238E27FC236}">
                <a16:creationId xmlns:a16="http://schemas.microsoft.com/office/drawing/2014/main" id="{0068044C-4C94-0210-62A9-75F0C33EB8B9}"/>
              </a:ext>
            </a:extLst>
          </p:cNvPr>
          <p:cNvGraphicFramePr>
            <a:graphicFrameLocks noGrp="1"/>
          </p:cNvGraphicFramePr>
          <p:nvPr>
            <p:ph idx="1"/>
            <p:extLst>
              <p:ext uri="{D42A27DB-BD31-4B8C-83A1-F6EECF244321}">
                <p14:modId xmlns:p14="http://schemas.microsoft.com/office/powerpoint/2010/main" val="790363141"/>
              </p:ext>
            </p:extLst>
          </p:nvPr>
        </p:nvGraphicFramePr>
        <p:xfrm>
          <a:off x="838200" y="1825624"/>
          <a:ext cx="10515600" cy="4122594"/>
        </p:xfrm>
        <a:graphic>
          <a:graphicData uri="http://schemas.openxmlformats.org/drawingml/2006/table">
            <a:tbl>
              <a:tblPr firstRow="1" bandRow="1">
                <a:tableStyleId>{5C22544A-7EE6-4342-B048-85BDC9FD1C3A}</a:tableStyleId>
              </a:tblPr>
              <a:tblGrid>
                <a:gridCol w="8130309">
                  <a:extLst>
                    <a:ext uri="{9D8B030D-6E8A-4147-A177-3AD203B41FA5}">
                      <a16:colId xmlns:a16="http://schemas.microsoft.com/office/drawing/2014/main" val="2077640203"/>
                    </a:ext>
                  </a:extLst>
                </a:gridCol>
                <a:gridCol w="2385291">
                  <a:extLst>
                    <a:ext uri="{9D8B030D-6E8A-4147-A177-3AD203B41FA5}">
                      <a16:colId xmlns:a16="http://schemas.microsoft.com/office/drawing/2014/main" val="389381979"/>
                    </a:ext>
                  </a:extLst>
                </a:gridCol>
              </a:tblGrid>
              <a:tr h="709626">
                <a:tc gridSpan="2">
                  <a:txBody>
                    <a:bodyPr/>
                    <a:lstStyle/>
                    <a:p>
                      <a:pPr algn="ctr"/>
                      <a:r>
                        <a:rPr lang="ro-RO" sz="2000" b="1" dirty="0"/>
                        <a:t>Programul de dezvoltare a Sistemului Statistic Național pentru anii 2023 -2026</a:t>
                      </a:r>
                    </a:p>
                    <a:p>
                      <a:pPr marL="0" marR="0" lvl="0" indent="0" algn="ctr" defTabSz="914400" rtl="0" eaLnBrk="1" fontAlgn="auto" latinLnBrk="0" hangingPunct="1">
                        <a:lnSpc>
                          <a:spcPct val="100000"/>
                        </a:lnSpc>
                        <a:spcBef>
                          <a:spcPts val="0"/>
                        </a:spcBef>
                        <a:spcAft>
                          <a:spcPts val="0"/>
                        </a:spcAft>
                        <a:buClrTx/>
                        <a:buSzTx/>
                        <a:buFontTx/>
                        <a:buNone/>
                        <a:tabLst/>
                        <a:defRPr/>
                      </a:pPr>
                      <a:r>
                        <a:rPr lang="ro-RO" sz="2000" b="1" dirty="0"/>
                        <a:t>Proiectul inițial </a:t>
                      </a:r>
                      <a:r>
                        <a:rPr lang="ro-RO" sz="2000" dirty="0"/>
                        <a:t>(</a:t>
                      </a:r>
                      <a:r>
                        <a:rPr lang="ro-RO" sz="2000" b="1" dirty="0"/>
                        <a:t>avizare repetată</a:t>
                      </a:r>
                      <a:r>
                        <a:rPr lang="ro-RO" sz="2000" dirty="0"/>
                        <a:t>)</a:t>
                      </a:r>
                    </a:p>
                  </a:txBody>
                  <a:tcPr/>
                </a:tc>
                <a:tc hMerge="1">
                  <a:txBody>
                    <a:bodyPr/>
                    <a:lstStyle/>
                    <a:p>
                      <a:endParaRPr lang="ro-RO" dirty="0"/>
                    </a:p>
                  </a:txBody>
                  <a:tcPr/>
                </a:tc>
                <a:extLst>
                  <a:ext uri="{0D108BD9-81ED-4DB2-BD59-A6C34878D82A}">
                    <a16:rowId xmlns:a16="http://schemas.microsoft.com/office/drawing/2014/main" val="2324082046"/>
                  </a:ext>
                </a:extLst>
              </a:tr>
              <a:tr h="439293">
                <a:tc>
                  <a:txBody>
                    <a:bodyPr/>
                    <a:lstStyle/>
                    <a:p>
                      <a:pPr algn="l"/>
                      <a:r>
                        <a:rPr lang="ro-RO" sz="2000" b="1" dirty="0"/>
                        <a:t>Total  avize prezentate</a:t>
                      </a:r>
                      <a:endParaRPr lang="en-US" sz="2000" dirty="0"/>
                    </a:p>
                  </a:txBody>
                  <a:tcPr/>
                </a:tc>
                <a:tc>
                  <a:txBody>
                    <a:bodyPr/>
                    <a:lstStyle/>
                    <a:p>
                      <a:r>
                        <a:rPr lang="ro-RO" sz="2000" b="1" dirty="0"/>
                        <a:t>28 instituții</a:t>
                      </a:r>
                      <a:endParaRPr lang="en-US" sz="2000" b="1" dirty="0"/>
                    </a:p>
                  </a:txBody>
                  <a:tcPr/>
                </a:tc>
                <a:extLst>
                  <a:ext uri="{0D108BD9-81ED-4DB2-BD59-A6C34878D82A}">
                    <a16:rowId xmlns:a16="http://schemas.microsoft.com/office/drawing/2014/main" val="2737153312"/>
                  </a:ext>
                </a:extLst>
              </a:tr>
              <a:tr h="439293">
                <a:tc>
                  <a:txBody>
                    <a:bodyPr/>
                    <a:lstStyle/>
                    <a:p>
                      <a:pPr marL="914400" indent="0" algn="l">
                        <a:tabLst/>
                      </a:pPr>
                      <a:r>
                        <a:rPr lang="ro-RO" sz="2000" b="1" dirty="0">
                          <a:solidFill>
                            <a:schemeClr val="tx1"/>
                          </a:solidFill>
                        </a:rPr>
                        <a:t>Aviz fără propuneri și obiecții</a:t>
                      </a:r>
                      <a:endParaRPr lang="en-US" sz="2000" dirty="0">
                        <a:solidFill>
                          <a:schemeClr val="tx1"/>
                        </a:solidFill>
                      </a:endParaRPr>
                    </a:p>
                  </a:txBody>
                  <a:tcPr/>
                </a:tc>
                <a:tc>
                  <a:txBody>
                    <a:bodyPr/>
                    <a:lstStyle/>
                    <a:p>
                      <a:r>
                        <a:rPr lang="ro-RO" sz="2000" b="1" dirty="0">
                          <a:solidFill>
                            <a:schemeClr val="tx1"/>
                          </a:solidFill>
                        </a:rPr>
                        <a:t>1</a:t>
                      </a:r>
                      <a:r>
                        <a:rPr lang="en-US" sz="2000" b="1" dirty="0">
                          <a:solidFill>
                            <a:schemeClr val="tx1"/>
                          </a:solidFill>
                        </a:rPr>
                        <a:t>9</a:t>
                      </a:r>
                      <a:r>
                        <a:rPr lang="ro-RO" sz="2000" b="1" dirty="0">
                          <a:solidFill>
                            <a:schemeClr val="tx1"/>
                          </a:solidFill>
                        </a:rPr>
                        <a:t> instituții </a:t>
                      </a:r>
                      <a:endParaRPr lang="en-US" sz="2000" dirty="0">
                        <a:solidFill>
                          <a:schemeClr val="tx1"/>
                        </a:solidFill>
                      </a:endParaRPr>
                    </a:p>
                  </a:txBody>
                  <a:tcPr/>
                </a:tc>
                <a:extLst>
                  <a:ext uri="{0D108BD9-81ED-4DB2-BD59-A6C34878D82A}">
                    <a16:rowId xmlns:a16="http://schemas.microsoft.com/office/drawing/2014/main" val="566127135"/>
                  </a:ext>
                </a:extLst>
              </a:tr>
              <a:tr h="439293">
                <a:tc>
                  <a:txBody>
                    <a:bodyPr/>
                    <a:lstStyle/>
                    <a:p>
                      <a:pPr marL="0" indent="860425" algn="l"/>
                      <a:r>
                        <a:rPr lang="ro-RO" sz="2000" b="1" dirty="0">
                          <a:solidFill>
                            <a:schemeClr val="tx1"/>
                          </a:solidFill>
                        </a:rPr>
                        <a:t> Aviz cu propuneri și obiecții</a:t>
                      </a:r>
                      <a:endParaRPr lang="en-US" sz="2000" dirty="0">
                        <a:solidFill>
                          <a:schemeClr val="tx1"/>
                        </a:solidFill>
                      </a:endParaRPr>
                    </a:p>
                  </a:txBody>
                  <a:tcPr/>
                </a:tc>
                <a:tc>
                  <a:txBody>
                    <a:bodyPr/>
                    <a:lstStyle/>
                    <a:p>
                      <a:r>
                        <a:rPr lang="en-US" sz="2000" b="1" dirty="0">
                          <a:solidFill>
                            <a:schemeClr val="tx1"/>
                          </a:solidFill>
                        </a:rPr>
                        <a:t>8</a:t>
                      </a:r>
                      <a:r>
                        <a:rPr lang="ro-RO" sz="2000" b="1" dirty="0">
                          <a:solidFill>
                            <a:schemeClr val="tx1"/>
                          </a:solidFill>
                        </a:rPr>
                        <a:t> instituții </a:t>
                      </a:r>
                      <a:endParaRPr lang="en-US" sz="2000" dirty="0">
                        <a:solidFill>
                          <a:schemeClr val="tx1"/>
                        </a:solidFill>
                      </a:endParaRPr>
                    </a:p>
                  </a:txBody>
                  <a:tcPr/>
                </a:tc>
                <a:extLst>
                  <a:ext uri="{0D108BD9-81ED-4DB2-BD59-A6C34878D82A}">
                    <a16:rowId xmlns:a16="http://schemas.microsoft.com/office/drawing/2014/main" val="1694550422"/>
                  </a:ext>
                </a:extLst>
              </a:tr>
              <a:tr h="439293">
                <a:tc>
                  <a:txBody>
                    <a:bodyPr/>
                    <a:lstStyle/>
                    <a:p>
                      <a:pPr marL="0" indent="860425" algn="l"/>
                      <a:r>
                        <a:rPr lang="ro-RO" sz="2000" b="1" dirty="0">
                          <a:solidFill>
                            <a:schemeClr val="tx1"/>
                          </a:solidFill>
                        </a:rPr>
                        <a:t>Aviz neprezentat</a:t>
                      </a:r>
                      <a:endParaRPr lang="en-US" sz="2000" b="1" dirty="0">
                        <a:solidFill>
                          <a:schemeClr val="tx1"/>
                        </a:solidFill>
                      </a:endParaRPr>
                    </a:p>
                  </a:txBody>
                  <a:tcPr/>
                </a:tc>
                <a:tc>
                  <a:txBody>
                    <a:bodyPr/>
                    <a:lstStyle/>
                    <a:p>
                      <a:r>
                        <a:rPr lang="ro-RO" sz="2000" b="1" dirty="0">
                          <a:solidFill>
                            <a:schemeClr val="tx1"/>
                          </a:solidFill>
                        </a:rPr>
                        <a:t>1 </a:t>
                      </a:r>
                      <a:r>
                        <a:rPr lang="ro-RO" sz="2000" b="1" noProof="0" dirty="0">
                          <a:solidFill>
                            <a:schemeClr val="tx1"/>
                          </a:solidFill>
                        </a:rPr>
                        <a:t>entitate</a:t>
                      </a:r>
                    </a:p>
                  </a:txBody>
                  <a:tcPr/>
                </a:tc>
                <a:extLst>
                  <a:ext uri="{0D108BD9-81ED-4DB2-BD59-A6C34878D82A}">
                    <a16:rowId xmlns:a16="http://schemas.microsoft.com/office/drawing/2014/main" val="3986641015"/>
                  </a:ext>
                </a:extLst>
              </a:tr>
              <a:tr h="439293">
                <a:tc>
                  <a:txBody>
                    <a:bodyPr/>
                    <a:lstStyle/>
                    <a:p>
                      <a:pPr marL="519113" indent="0" algn="l"/>
                      <a:endParaRPr lang="en-US" sz="2000"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3684591816"/>
                  </a:ext>
                </a:extLst>
              </a:tr>
              <a:tr h="777210">
                <a:tc>
                  <a:txBody>
                    <a:bodyPr/>
                    <a:lstStyle/>
                    <a:p>
                      <a:pPr marL="231775" indent="0" algn="l"/>
                      <a:r>
                        <a:rPr lang="ro-RO" altLang="en-US" sz="2000" b="1" kern="1200" dirty="0">
                          <a:solidFill>
                            <a:schemeClr val="tx1"/>
                          </a:solidFill>
                          <a:latin typeface="+mn-lt"/>
                          <a:ea typeface="+mn-ea"/>
                          <a:cs typeface="+mn-cs"/>
                        </a:rPr>
                        <a:t>Propuneri de modificare la proiectul hotărârii Guvernului, la textul Strategiei, Nota informativă</a:t>
                      </a:r>
                      <a:endParaRPr lang="en-US" sz="20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b="1" kern="1200" dirty="0">
                          <a:solidFill>
                            <a:schemeClr val="tx1"/>
                          </a:solidFill>
                          <a:latin typeface="+mn-lt"/>
                          <a:ea typeface="+mn-ea"/>
                          <a:cs typeface="+mn-cs"/>
                        </a:rPr>
                        <a:t>22</a:t>
                      </a:r>
                      <a:r>
                        <a:rPr lang="ro-RO" altLang="en-US" sz="2000" b="1" kern="1200" dirty="0">
                          <a:solidFill>
                            <a:schemeClr val="tx1"/>
                          </a:solidFill>
                          <a:latin typeface="+mn-lt"/>
                          <a:ea typeface="+mn-ea"/>
                          <a:cs typeface="+mn-cs"/>
                        </a:rPr>
                        <a:t> propuneri</a:t>
                      </a:r>
                      <a:endParaRPr lang="en-US" sz="2000" b="1" kern="1200" dirty="0">
                        <a:solidFill>
                          <a:schemeClr val="tx1"/>
                        </a:solidFill>
                        <a:latin typeface="+mn-lt"/>
                        <a:ea typeface="+mn-ea"/>
                        <a:cs typeface="+mn-cs"/>
                      </a:endParaRPr>
                    </a:p>
                  </a:txBody>
                  <a:tcPr/>
                </a:tc>
                <a:extLst>
                  <a:ext uri="{0D108BD9-81ED-4DB2-BD59-A6C34878D82A}">
                    <a16:rowId xmlns:a16="http://schemas.microsoft.com/office/drawing/2014/main" val="2937925417"/>
                  </a:ext>
                </a:extLst>
              </a:tr>
              <a:tr h="439293">
                <a:tc>
                  <a:txBody>
                    <a:bodyPr/>
                    <a:lstStyle/>
                    <a:p>
                      <a:pPr marL="1719263" marR="0" lvl="0" indent="0" algn="l" defTabSz="914400" rtl="0" eaLnBrk="1" fontAlgn="auto" latinLnBrk="0" hangingPunct="1">
                        <a:lnSpc>
                          <a:spcPct val="100000"/>
                        </a:lnSpc>
                        <a:spcBef>
                          <a:spcPts val="0"/>
                        </a:spcBef>
                        <a:spcAft>
                          <a:spcPts val="0"/>
                        </a:spcAft>
                        <a:buClrTx/>
                        <a:buSzTx/>
                        <a:buFontTx/>
                        <a:buNone/>
                        <a:tabLst/>
                        <a:defRPr/>
                      </a:pPr>
                      <a:r>
                        <a:rPr lang="ro-RO" sz="2000" b="1" kern="1200" dirty="0">
                          <a:solidFill>
                            <a:schemeClr val="tx1"/>
                          </a:solidFill>
                          <a:latin typeface="+mn-lt"/>
                          <a:ea typeface="+mn-ea"/>
                          <a:cs typeface="+mn-cs"/>
                        </a:rPr>
                        <a:t>din care acceptate sau acceptate parțial</a:t>
                      </a:r>
                      <a:endParaRPr lang="en-US" sz="20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tx1"/>
                          </a:solidFill>
                          <a:latin typeface="+mn-lt"/>
                          <a:ea typeface="+mn-ea"/>
                          <a:cs typeface="+mn-cs"/>
                        </a:rPr>
                        <a:t>20</a:t>
                      </a:r>
                      <a:r>
                        <a:rPr lang="ro-RO" sz="2000" b="1" kern="1200" dirty="0">
                          <a:solidFill>
                            <a:schemeClr val="tx1"/>
                          </a:solidFill>
                          <a:latin typeface="+mn-lt"/>
                          <a:ea typeface="+mn-ea"/>
                          <a:cs typeface="+mn-cs"/>
                        </a:rPr>
                        <a:t> </a:t>
                      </a:r>
                      <a:r>
                        <a:rPr lang="ro-RO" altLang="en-US" sz="2000" b="1" kern="1200" dirty="0">
                          <a:solidFill>
                            <a:schemeClr val="tx1"/>
                          </a:solidFill>
                          <a:latin typeface="+mn-lt"/>
                          <a:ea typeface="+mn-ea"/>
                          <a:cs typeface="+mn-cs"/>
                        </a:rPr>
                        <a:t>propuneri</a:t>
                      </a:r>
                      <a:endParaRPr lang="en-US" sz="2000" b="1" kern="1200" dirty="0">
                        <a:solidFill>
                          <a:schemeClr val="tx1"/>
                        </a:solidFill>
                        <a:latin typeface="+mn-lt"/>
                        <a:ea typeface="+mn-ea"/>
                        <a:cs typeface="+mn-cs"/>
                      </a:endParaRPr>
                    </a:p>
                  </a:txBody>
                  <a:tcPr/>
                </a:tc>
                <a:extLst>
                  <a:ext uri="{0D108BD9-81ED-4DB2-BD59-A6C34878D82A}">
                    <a16:rowId xmlns:a16="http://schemas.microsoft.com/office/drawing/2014/main" val="2892403129"/>
                  </a:ext>
                </a:extLst>
              </a:tr>
            </a:tbl>
          </a:graphicData>
        </a:graphic>
      </p:graphicFrame>
      <p:sp>
        <p:nvSpPr>
          <p:cNvPr id="4" name="Footer Placeholder 3">
            <a:extLst>
              <a:ext uri="{FF2B5EF4-FFF2-40B4-BE49-F238E27FC236}">
                <a16:creationId xmlns:a16="http://schemas.microsoft.com/office/drawing/2014/main" id="{1A6C98BA-1464-6A12-BAA8-0DC30F7CC17A}"/>
              </a:ext>
            </a:extLst>
          </p:cNvPr>
          <p:cNvSpPr>
            <a:spLocks noGrp="1"/>
          </p:cNvSpPr>
          <p:nvPr>
            <p:ph type="ftr" sz="quarter" idx="11"/>
          </p:nvPr>
        </p:nvSpPr>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256DC47F-5CA2-BD0B-442B-7D38E7665772}"/>
              </a:ext>
            </a:extLst>
          </p:cNvPr>
          <p:cNvSpPr>
            <a:spLocks noGrp="1"/>
          </p:cNvSpPr>
          <p:nvPr>
            <p:ph type="sldNum" sz="quarter" idx="12"/>
          </p:nvPr>
        </p:nvSpPr>
        <p:spPr/>
        <p:txBody>
          <a:bodyPr/>
          <a:lstStyle/>
          <a:p>
            <a:fld id="{D7662F32-C9F4-4FBF-995D-8E0B0B572CC5}" type="slidenum">
              <a:rPr lang="en-US" smtClean="0"/>
              <a:t>34</a:t>
            </a:fld>
            <a:endParaRPr lang="en-US"/>
          </a:p>
        </p:txBody>
      </p:sp>
    </p:spTree>
    <p:extLst>
      <p:ext uri="{BB962C8B-B14F-4D97-AF65-F5344CB8AC3E}">
        <p14:creationId xmlns:p14="http://schemas.microsoft.com/office/powerpoint/2010/main" val="3786807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402C29-52E4-3A7C-2B33-50C00A8F1EF9}"/>
              </a:ext>
            </a:extLst>
          </p:cNvPr>
          <p:cNvSpPr>
            <a:spLocks noGrp="1"/>
          </p:cNvSpPr>
          <p:nvPr>
            <p:ph idx="1"/>
          </p:nvPr>
        </p:nvSpPr>
        <p:spPr/>
        <p:txBody>
          <a:bodyPr/>
          <a:lstStyle/>
          <a:p>
            <a:pPr marL="0" indent="0" algn="ctr">
              <a:buNone/>
            </a:pPr>
            <a:endParaRPr lang="ro-RO" b="1" dirty="0">
              <a:latin typeface="Arial" panose="020B0604020202020204" pitchFamily="34" charset="0"/>
              <a:cs typeface="Arial" panose="020B0604020202020204" pitchFamily="34" charset="0"/>
            </a:endParaRPr>
          </a:p>
          <a:p>
            <a:pPr marL="0" indent="0" algn="ctr">
              <a:buNone/>
            </a:pPr>
            <a:endParaRPr lang="ro-RO" b="1" dirty="0">
              <a:latin typeface="Arial" panose="020B0604020202020204" pitchFamily="34" charset="0"/>
              <a:cs typeface="Arial" panose="020B0604020202020204" pitchFamily="34" charset="0"/>
            </a:endParaRPr>
          </a:p>
          <a:p>
            <a:pPr marL="0" indent="0" algn="ctr">
              <a:buNone/>
            </a:pPr>
            <a:r>
              <a:rPr lang="ro-RO" b="1" dirty="0">
                <a:solidFill>
                  <a:srgbClr val="0070C0"/>
                </a:solidFill>
                <a:latin typeface="Arial" panose="020B0604020202020204" pitchFamily="34" charset="0"/>
                <a:cs typeface="Arial" panose="020B0604020202020204" pitchFamily="34" charset="0"/>
              </a:rPr>
              <a:t>Vă mulțumim pentru atenție!</a:t>
            </a:r>
            <a:endParaRPr lang="en-US" b="1" dirty="0">
              <a:solidFill>
                <a:srgbClr val="0070C0"/>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FEA1BC5-F942-6FE8-C4F3-D3A2947391B1}"/>
              </a:ext>
            </a:extLst>
          </p:cNvPr>
          <p:cNvSpPr>
            <a:spLocks noGrp="1"/>
          </p:cNvSpPr>
          <p:nvPr>
            <p:ph type="sldNum" sz="quarter" idx="12"/>
          </p:nvPr>
        </p:nvSpPr>
        <p:spPr/>
        <p:txBody>
          <a:bodyPr/>
          <a:lstStyle/>
          <a:p>
            <a:fld id="{D7662F32-C9F4-4FBF-995D-8E0B0B572CC5}" type="slidenum">
              <a:rPr lang="en-US" smtClean="0"/>
              <a:t>35</a:t>
            </a:fld>
            <a:endParaRPr lang="en-US"/>
          </a:p>
        </p:txBody>
      </p:sp>
    </p:spTree>
    <p:extLst>
      <p:ext uri="{BB962C8B-B14F-4D97-AF65-F5344CB8AC3E}">
        <p14:creationId xmlns:p14="http://schemas.microsoft.com/office/powerpoint/2010/main" val="120904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394D-E8AE-0FDB-8B4D-A10F3A7EDE89}"/>
              </a:ext>
            </a:extLst>
          </p:cNvPr>
          <p:cNvSpPr>
            <a:spLocks noGrp="1"/>
          </p:cNvSpPr>
          <p:nvPr>
            <p:ph type="title"/>
          </p:nvPr>
        </p:nvSpPr>
        <p:spPr>
          <a:xfrm>
            <a:off x="984738" y="355890"/>
            <a:ext cx="9319847" cy="971306"/>
          </a:xfrm>
        </p:spPr>
        <p:txBody>
          <a:bodyPr>
            <a:normAutofit/>
          </a:bodyPr>
          <a:lstStyle/>
          <a:p>
            <a:pPr algn="ctr"/>
            <a:r>
              <a:rPr lang="ro-RO"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INTRODUCERE</a:t>
            </a:r>
            <a:endParaRPr lang="en-US" sz="32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EA2E9E7-511C-E15B-D8EF-CAA40F1FC9E7}"/>
              </a:ext>
            </a:extLst>
          </p:cNvPr>
          <p:cNvSpPr>
            <a:spLocks noGrp="1"/>
          </p:cNvSpPr>
          <p:nvPr>
            <p:ph idx="1"/>
          </p:nvPr>
        </p:nvSpPr>
        <p:spPr>
          <a:xfrm>
            <a:off x="315812" y="1544584"/>
            <a:ext cx="10657698" cy="4661144"/>
          </a:xfrm>
        </p:spPr>
        <p:txBody>
          <a:bodyPr>
            <a:normAutofit/>
          </a:bodyPr>
          <a:lstStyle/>
          <a:p>
            <a:pPr marL="0" indent="0" algn="ctr">
              <a:lnSpc>
                <a:spcPct val="110000"/>
              </a:lnSpc>
              <a:spcBef>
                <a:spcPts val="1000"/>
              </a:spcBef>
              <a:spcAft>
                <a:spcPts val="600"/>
              </a:spcAft>
              <a:buNone/>
            </a:pPr>
            <a:r>
              <a:rPr lang="ro-RO" b="1" dirty="0">
                <a:solidFill>
                  <a:schemeClr val="accent1">
                    <a:lumMod val="75000"/>
                  </a:schemeClr>
                </a:solidFill>
                <a:latin typeface="Arial" panose="020B0604020202020204" pitchFamily="34" charset="0"/>
                <a:cs typeface="Arial" panose="020B0604020202020204" pitchFamily="34" charset="0"/>
              </a:rPr>
              <a:t>Scopul Programului</a:t>
            </a:r>
          </a:p>
          <a:p>
            <a:pPr marL="914400" indent="-457200">
              <a:lnSpc>
                <a:spcPct val="110000"/>
              </a:lnSpc>
              <a:spcBef>
                <a:spcPts val="1000"/>
              </a:spcBef>
              <a:spcAft>
                <a:spcPts val="600"/>
              </a:spcAft>
              <a:buFont typeface="Wingdings" panose="05000000000000000000" pitchFamily="2" charset="2"/>
              <a:buChar char="Ø"/>
            </a:pPr>
            <a:r>
              <a:rPr lang="ro-RO" sz="1800" dirty="0">
                <a:effectLst/>
                <a:latin typeface="Arial" panose="020B0604020202020204" pitchFamily="34" charset="0"/>
                <a:ea typeface="Times New Roman" panose="02020603050405020304" pitchFamily="18" charset="0"/>
                <a:cs typeface="Arial" panose="020B0604020202020204" pitchFamily="34" charset="0"/>
              </a:rPr>
              <a:t>asigurarea implementării Strategiei de Dezvoltare a Sistemului Statistic Național 2023-2030</a:t>
            </a:r>
          </a:p>
          <a:p>
            <a:pPr marL="914400" indent="-457200">
              <a:lnSpc>
                <a:spcPct val="110000"/>
              </a:lnSpc>
              <a:spcBef>
                <a:spcPts val="1000"/>
              </a:spcBef>
              <a:spcAft>
                <a:spcPts val="600"/>
              </a:spcAft>
              <a:buFont typeface="Wingdings" panose="05000000000000000000" pitchFamily="2" charset="2"/>
              <a:buChar char="Ø"/>
            </a:pPr>
            <a:r>
              <a:rPr lang="ro-RO" sz="1800" dirty="0">
                <a:effectLst/>
                <a:latin typeface="Arial" panose="020B0604020202020204" pitchFamily="34" charset="0"/>
                <a:ea typeface="Times New Roman" panose="02020603050405020304" pitchFamily="18" charset="0"/>
                <a:cs typeface="Arial" panose="020B0604020202020204" pitchFamily="34" charset="0"/>
              </a:rPr>
              <a:t>susținerea în mod direct a procesului de implementare a documentelor-cheie ale cadrului național de dezvoltare strategică</a:t>
            </a:r>
          </a:p>
          <a:p>
            <a:pPr marL="914400" indent="-457200">
              <a:lnSpc>
                <a:spcPct val="110000"/>
              </a:lnSpc>
              <a:spcBef>
                <a:spcPts val="1000"/>
              </a:spcBef>
              <a:spcAft>
                <a:spcPts val="600"/>
              </a:spcAft>
              <a:buFont typeface="Wingdings" panose="05000000000000000000" pitchFamily="2" charset="2"/>
              <a:buChar char="Ø"/>
            </a:pPr>
            <a:r>
              <a:rPr lang="ro-RO" sz="1800" dirty="0">
                <a:effectLst/>
                <a:latin typeface="Arial" panose="020B0604020202020204" pitchFamily="34" charset="0"/>
                <a:ea typeface="Times New Roman" panose="02020603050405020304" pitchFamily="18" charset="0"/>
                <a:cs typeface="Arial" panose="020B0604020202020204" pitchFamily="34" charset="0"/>
              </a:rPr>
              <a:t>contribuirea în mod direct la monitorizarea implementării obiectivelor prevăzute de SND „Moldova </a:t>
            </a:r>
            <a:r>
              <a:rPr lang="en-US" sz="1800" dirty="0">
                <a:effectLst/>
                <a:latin typeface="Arial" panose="020B0604020202020204" pitchFamily="34" charset="0"/>
                <a:ea typeface="Times New Roman" panose="02020603050405020304" pitchFamily="18" charset="0"/>
                <a:cs typeface="Arial" panose="020B0604020202020204" pitchFamily="34" charset="0"/>
              </a:rPr>
              <a:t>European</a:t>
            </a:r>
            <a:r>
              <a:rPr lang="ro-RO" sz="1800" dirty="0">
                <a:effectLst/>
                <a:latin typeface="Arial" panose="020B0604020202020204" pitchFamily="34" charset="0"/>
                <a:ea typeface="Times New Roman" panose="02020603050405020304" pitchFamily="18" charset="0"/>
                <a:cs typeface="Arial" panose="020B0604020202020204" pitchFamily="34" charset="0"/>
              </a:rPr>
              <a:t>ă 2030”, inclusiv la implementarea nemijlocită a obiectivului care se referă la asigurarea unei guvernări eficiente</a:t>
            </a:r>
          </a:p>
        </p:txBody>
      </p:sp>
      <p:sp>
        <p:nvSpPr>
          <p:cNvPr id="4" name="Footer Placeholder 3">
            <a:extLst>
              <a:ext uri="{FF2B5EF4-FFF2-40B4-BE49-F238E27FC236}">
                <a16:creationId xmlns:a16="http://schemas.microsoft.com/office/drawing/2014/main" id="{F8B30262-D72A-AF78-CBEB-BD70EE41E73C}"/>
              </a:ext>
            </a:extLst>
          </p:cNvPr>
          <p:cNvSpPr>
            <a:spLocks noGrp="1"/>
          </p:cNvSpPr>
          <p:nvPr>
            <p:ph type="ftr" sz="quarter" idx="11"/>
          </p:nvPr>
        </p:nvSpPr>
        <p:spPr>
          <a:xfrm>
            <a:off x="4038600" y="6356350"/>
            <a:ext cx="4292600" cy="365125"/>
          </a:xfrm>
        </p:spPr>
        <p:txBody>
          <a:bodyPr/>
          <a:lstStyle/>
          <a:p>
            <a:r>
              <a:rPr lang="ro-RO" i="1" dirty="0"/>
              <a:t>Ședința Consiliului Național pentru Statistică din 27.06.2023</a:t>
            </a:r>
            <a:endParaRPr lang="en-US" dirty="0"/>
          </a:p>
        </p:txBody>
      </p:sp>
      <p:sp>
        <p:nvSpPr>
          <p:cNvPr id="5" name="Slide Number Placeholder 4">
            <a:extLst>
              <a:ext uri="{FF2B5EF4-FFF2-40B4-BE49-F238E27FC236}">
                <a16:creationId xmlns:a16="http://schemas.microsoft.com/office/drawing/2014/main" id="{B023A403-84AE-081F-8EFF-88CBDBC2A249}"/>
              </a:ext>
            </a:extLst>
          </p:cNvPr>
          <p:cNvSpPr>
            <a:spLocks noGrp="1"/>
          </p:cNvSpPr>
          <p:nvPr>
            <p:ph type="sldNum" sz="quarter" idx="12"/>
          </p:nvPr>
        </p:nvSpPr>
        <p:spPr/>
        <p:txBody>
          <a:bodyPr/>
          <a:lstStyle/>
          <a:p>
            <a:fld id="{D7662F32-C9F4-4FBF-995D-8E0B0B572CC5}" type="slidenum">
              <a:rPr lang="en-US" smtClean="0"/>
              <a:t>4</a:t>
            </a:fld>
            <a:endParaRPr lang="en-US"/>
          </a:p>
        </p:txBody>
      </p:sp>
      <p:pic>
        <p:nvPicPr>
          <p:cNvPr id="6" name="Picture 5">
            <a:extLst>
              <a:ext uri="{FF2B5EF4-FFF2-40B4-BE49-F238E27FC236}">
                <a16:creationId xmlns:a16="http://schemas.microsoft.com/office/drawing/2014/main" id="{E080F29B-0DD3-DCFE-234C-E67EAAC15B19}"/>
              </a:ext>
            </a:extLst>
          </p:cNvPr>
          <p:cNvPicPr>
            <a:picLocks noChangeAspect="1"/>
          </p:cNvPicPr>
          <p:nvPr/>
        </p:nvPicPr>
        <p:blipFill>
          <a:blip r:embed="rId2"/>
          <a:stretch>
            <a:fillRect/>
          </a:stretch>
        </p:blipFill>
        <p:spPr>
          <a:xfrm>
            <a:off x="7901354" y="4301067"/>
            <a:ext cx="3011388" cy="1875895"/>
          </a:xfrm>
          <a:prstGeom prst="rect">
            <a:avLst/>
          </a:prstGeom>
        </p:spPr>
      </p:pic>
    </p:spTree>
    <p:extLst>
      <p:ext uri="{BB962C8B-B14F-4D97-AF65-F5344CB8AC3E}">
        <p14:creationId xmlns:p14="http://schemas.microsoft.com/office/powerpoint/2010/main" val="346303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F11B-976F-BD65-18A4-BEC05478D342}"/>
              </a:ext>
            </a:extLst>
          </p:cNvPr>
          <p:cNvSpPr>
            <a:spLocks noGrp="1"/>
          </p:cNvSpPr>
          <p:nvPr>
            <p:ph type="title"/>
          </p:nvPr>
        </p:nvSpPr>
        <p:spPr>
          <a:xfrm>
            <a:off x="838200" y="365126"/>
            <a:ext cx="9478818" cy="817130"/>
          </a:xfrm>
        </p:spPr>
        <p:txBody>
          <a:bodyPr>
            <a:normAutofit/>
          </a:bodyPr>
          <a:lstStyle/>
          <a:p>
            <a:pPr algn="ctr"/>
            <a:r>
              <a:rPr lang="ro-RO" sz="3200" b="1" dirty="0">
                <a:solidFill>
                  <a:srgbClr val="0070C0"/>
                </a:solidFill>
                <a:latin typeface="Arial" panose="020B0604020202020204" pitchFamily="34" charset="0"/>
                <a:cs typeface="Arial" panose="020B0604020202020204" pitchFamily="34" charset="0"/>
              </a:rPr>
              <a:t>ANALIZA SITUAȚIEI </a:t>
            </a:r>
            <a:r>
              <a:rPr lang="ro-RO" sz="3200" dirty="0">
                <a:solidFill>
                  <a:srgbClr val="0070C0"/>
                </a:solidFill>
                <a:latin typeface="Arial" panose="020B0604020202020204" pitchFamily="34" charset="0"/>
                <a:cs typeface="Arial" panose="020B0604020202020204" pitchFamily="34" charset="0"/>
              </a:rPr>
              <a:t>(1)</a:t>
            </a:r>
            <a:endParaRPr lang="en-US" sz="3200" dirty="0">
              <a:solidFill>
                <a:srgbClr val="0070C0"/>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A64E8D78-1642-E667-B364-A13A002B4E26}"/>
              </a:ext>
            </a:extLst>
          </p:cNvPr>
          <p:cNvGraphicFramePr>
            <a:graphicFrameLocks noGrp="1"/>
          </p:cNvGraphicFramePr>
          <p:nvPr>
            <p:ph idx="1"/>
            <p:extLst>
              <p:ext uri="{D42A27DB-BD31-4B8C-83A1-F6EECF244321}">
                <p14:modId xmlns:p14="http://schemas.microsoft.com/office/powerpoint/2010/main" val="593732858"/>
              </p:ext>
            </p:extLst>
          </p:nvPr>
        </p:nvGraphicFramePr>
        <p:xfrm>
          <a:off x="838200" y="1182256"/>
          <a:ext cx="10661073" cy="531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DA93FA8-9DCA-AE64-36E6-9EF68251F6CF}"/>
              </a:ext>
            </a:extLst>
          </p:cNvPr>
          <p:cNvSpPr>
            <a:spLocks noGrp="1"/>
          </p:cNvSpPr>
          <p:nvPr>
            <p:ph type="ftr" sz="quarter" idx="11"/>
          </p:nvPr>
        </p:nvSpPr>
        <p:spPr/>
        <p:txBody>
          <a:bodyPr/>
          <a:lstStyle/>
          <a:p>
            <a:r>
              <a:rPr lang="ro-RO" i="1" dirty="0"/>
              <a:t>Ședința Consiliului Național pentru Statistică din 27.06.2023</a:t>
            </a:r>
            <a:endParaRPr lang="en-US" dirty="0"/>
          </a:p>
        </p:txBody>
      </p:sp>
      <p:sp>
        <p:nvSpPr>
          <p:cNvPr id="5" name="Slide Number Placeholder 4">
            <a:extLst>
              <a:ext uri="{FF2B5EF4-FFF2-40B4-BE49-F238E27FC236}">
                <a16:creationId xmlns:a16="http://schemas.microsoft.com/office/drawing/2014/main" id="{A9808539-8386-202D-9185-342779CA2798}"/>
              </a:ext>
            </a:extLst>
          </p:cNvPr>
          <p:cNvSpPr>
            <a:spLocks noGrp="1"/>
          </p:cNvSpPr>
          <p:nvPr>
            <p:ph type="sldNum" sz="quarter" idx="12"/>
          </p:nvPr>
        </p:nvSpPr>
        <p:spPr/>
        <p:txBody>
          <a:bodyPr/>
          <a:lstStyle/>
          <a:p>
            <a:fld id="{D7662F32-C9F4-4FBF-995D-8E0B0B572CC5}" type="slidenum">
              <a:rPr lang="en-US" smtClean="0"/>
              <a:t>5</a:t>
            </a:fld>
            <a:endParaRPr lang="en-US"/>
          </a:p>
        </p:txBody>
      </p:sp>
    </p:spTree>
    <p:extLst>
      <p:ext uri="{BB962C8B-B14F-4D97-AF65-F5344CB8AC3E}">
        <p14:creationId xmlns:p14="http://schemas.microsoft.com/office/powerpoint/2010/main" val="177167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F11B-976F-BD65-18A4-BEC05478D342}"/>
              </a:ext>
            </a:extLst>
          </p:cNvPr>
          <p:cNvSpPr>
            <a:spLocks noGrp="1"/>
          </p:cNvSpPr>
          <p:nvPr>
            <p:ph type="title"/>
          </p:nvPr>
        </p:nvSpPr>
        <p:spPr>
          <a:xfrm>
            <a:off x="838200" y="365126"/>
            <a:ext cx="9478818" cy="817130"/>
          </a:xfrm>
        </p:spPr>
        <p:txBody>
          <a:bodyPr>
            <a:normAutofit/>
          </a:bodyPr>
          <a:lstStyle/>
          <a:p>
            <a:pPr algn="ctr"/>
            <a:r>
              <a:rPr lang="ro-RO" sz="3200" b="1" dirty="0">
                <a:solidFill>
                  <a:srgbClr val="0070C0"/>
                </a:solidFill>
                <a:latin typeface="Arial" panose="020B0604020202020204" pitchFamily="34" charset="0"/>
                <a:cs typeface="Arial" panose="020B0604020202020204" pitchFamily="34" charset="0"/>
              </a:rPr>
              <a:t>ANALIZA SITUAȚIEI </a:t>
            </a:r>
            <a:r>
              <a:rPr lang="ro-RO" sz="3200" dirty="0">
                <a:solidFill>
                  <a:srgbClr val="0070C0"/>
                </a:solidFill>
                <a:latin typeface="Arial" panose="020B0604020202020204" pitchFamily="34" charset="0"/>
                <a:cs typeface="Arial" panose="020B0604020202020204" pitchFamily="34" charset="0"/>
              </a:rPr>
              <a:t>(2)</a:t>
            </a:r>
            <a:endParaRPr lang="en-US" sz="3200" dirty="0">
              <a:solidFill>
                <a:srgbClr val="0070C0"/>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A64E8D78-1642-E667-B364-A13A002B4E26}"/>
              </a:ext>
            </a:extLst>
          </p:cNvPr>
          <p:cNvGraphicFramePr>
            <a:graphicFrameLocks noGrp="1"/>
          </p:cNvGraphicFramePr>
          <p:nvPr>
            <p:ph idx="1"/>
            <p:extLst>
              <p:ext uri="{D42A27DB-BD31-4B8C-83A1-F6EECF244321}">
                <p14:modId xmlns:p14="http://schemas.microsoft.com/office/powerpoint/2010/main" val="3839542307"/>
              </p:ext>
            </p:extLst>
          </p:nvPr>
        </p:nvGraphicFramePr>
        <p:xfrm>
          <a:off x="838200" y="1182256"/>
          <a:ext cx="10677525" cy="5174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DA93FA8-9DCA-AE64-36E6-9EF68251F6CF}"/>
              </a:ext>
            </a:extLst>
          </p:cNvPr>
          <p:cNvSpPr>
            <a:spLocks noGrp="1"/>
          </p:cNvSpPr>
          <p:nvPr>
            <p:ph type="ftr" sz="quarter" idx="11"/>
          </p:nvPr>
        </p:nvSpPr>
        <p:spPr/>
        <p:txBody>
          <a:bodyPr/>
          <a:lstStyle/>
          <a:p>
            <a:r>
              <a:rPr lang="ro-RO" i="1" dirty="0"/>
              <a:t>Ședința Consiliului Național pentru Statistică din 27.06.2023</a:t>
            </a:r>
            <a:endParaRPr lang="en-US" dirty="0"/>
          </a:p>
        </p:txBody>
      </p:sp>
      <p:sp>
        <p:nvSpPr>
          <p:cNvPr id="5" name="Slide Number Placeholder 4">
            <a:extLst>
              <a:ext uri="{FF2B5EF4-FFF2-40B4-BE49-F238E27FC236}">
                <a16:creationId xmlns:a16="http://schemas.microsoft.com/office/drawing/2014/main" id="{A9808539-8386-202D-9185-342779CA2798}"/>
              </a:ext>
            </a:extLst>
          </p:cNvPr>
          <p:cNvSpPr>
            <a:spLocks noGrp="1"/>
          </p:cNvSpPr>
          <p:nvPr>
            <p:ph type="sldNum" sz="quarter" idx="12"/>
          </p:nvPr>
        </p:nvSpPr>
        <p:spPr/>
        <p:txBody>
          <a:bodyPr/>
          <a:lstStyle/>
          <a:p>
            <a:fld id="{D7662F32-C9F4-4FBF-995D-8E0B0B572CC5}" type="slidenum">
              <a:rPr lang="en-US" smtClean="0"/>
              <a:t>6</a:t>
            </a:fld>
            <a:endParaRPr lang="en-US"/>
          </a:p>
        </p:txBody>
      </p:sp>
    </p:spTree>
    <p:extLst>
      <p:ext uri="{BB962C8B-B14F-4D97-AF65-F5344CB8AC3E}">
        <p14:creationId xmlns:p14="http://schemas.microsoft.com/office/powerpoint/2010/main" val="240515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A8EB-0492-83AA-62AB-046D1ED5649B}"/>
              </a:ext>
            </a:extLst>
          </p:cNvPr>
          <p:cNvSpPr>
            <a:spLocks noGrp="1"/>
          </p:cNvSpPr>
          <p:nvPr>
            <p:ph type="title"/>
          </p:nvPr>
        </p:nvSpPr>
        <p:spPr>
          <a:xfrm>
            <a:off x="838200" y="365125"/>
            <a:ext cx="9552709" cy="807893"/>
          </a:xfrm>
        </p:spPr>
        <p:txBody>
          <a:bodyPr>
            <a:normAutofit/>
          </a:bodyPr>
          <a:lstStyle/>
          <a:p>
            <a:pPr algn="ctr"/>
            <a:r>
              <a:rPr lang="ro-RO" sz="3200" b="1" dirty="0">
                <a:solidFill>
                  <a:srgbClr val="0070C0"/>
                </a:solidFill>
                <a:latin typeface="Arial" panose="020B0604020202020204" pitchFamily="34" charset="0"/>
                <a:cs typeface="Arial" panose="020B0604020202020204" pitchFamily="34" charset="0"/>
              </a:rPr>
              <a:t>Obiective generale</a:t>
            </a:r>
            <a:endParaRPr lang="en-US" sz="3200" b="1" dirty="0">
              <a:solidFill>
                <a:srgbClr val="0070C0"/>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D2A6EF31-177F-F583-9146-18CF11766E42}"/>
              </a:ext>
            </a:extLst>
          </p:cNvPr>
          <p:cNvGraphicFramePr>
            <a:graphicFrameLocks noGrp="1"/>
          </p:cNvGraphicFramePr>
          <p:nvPr>
            <p:ph idx="1"/>
            <p:extLst>
              <p:ext uri="{D42A27DB-BD31-4B8C-83A1-F6EECF244321}">
                <p14:modId xmlns:p14="http://schemas.microsoft.com/office/powerpoint/2010/main" val="4264528184"/>
              </p:ext>
            </p:extLst>
          </p:nvPr>
        </p:nvGraphicFramePr>
        <p:xfrm>
          <a:off x="838200" y="1015999"/>
          <a:ext cx="10515600" cy="547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0B98465F-31D4-4B80-2017-F3C983270259}"/>
              </a:ext>
            </a:extLst>
          </p:cNvPr>
          <p:cNvSpPr>
            <a:spLocks noGrp="1"/>
          </p:cNvSpPr>
          <p:nvPr>
            <p:ph type="sldNum" sz="quarter" idx="12"/>
          </p:nvPr>
        </p:nvSpPr>
        <p:spPr/>
        <p:txBody>
          <a:bodyPr/>
          <a:lstStyle/>
          <a:p>
            <a:fld id="{D7662F32-C9F4-4FBF-995D-8E0B0B572CC5}" type="slidenum">
              <a:rPr lang="en-US" smtClean="0"/>
              <a:t>7</a:t>
            </a:fld>
            <a:endParaRPr lang="en-US"/>
          </a:p>
        </p:txBody>
      </p:sp>
    </p:spTree>
    <p:extLst>
      <p:ext uri="{BB962C8B-B14F-4D97-AF65-F5344CB8AC3E}">
        <p14:creationId xmlns:p14="http://schemas.microsoft.com/office/powerpoint/2010/main" val="72890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E5AC6-B8B8-63DA-237C-D93B0B47F925}"/>
              </a:ext>
            </a:extLst>
          </p:cNvPr>
          <p:cNvSpPr>
            <a:spLocks noGrp="1"/>
          </p:cNvSpPr>
          <p:nvPr>
            <p:ph type="title"/>
          </p:nvPr>
        </p:nvSpPr>
        <p:spPr>
          <a:xfrm>
            <a:off x="838200" y="365125"/>
            <a:ext cx="9552709" cy="558511"/>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77F0495-9FAE-DBD1-4844-58021A6CE398}"/>
              </a:ext>
            </a:extLst>
          </p:cNvPr>
          <p:cNvSpPr>
            <a:spLocks noGrp="1"/>
          </p:cNvSpPr>
          <p:nvPr>
            <p:ph idx="1"/>
          </p:nvPr>
        </p:nvSpPr>
        <p:spPr>
          <a:xfrm>
            <a:off x="838199" y="1071418"/>
            <a:ext cx="10679545" cy="5144656"/>
          </a:xfrm>
        </p:spPr>
        <p:txBody>
          <a:bodyPr>
            <a:normAutofit/>
          </a:bodyPr>
          <a:lstStyle/>
          <a:p>
            <a:pPr algn="just">
              <a:lnSpc>
                <a:spcPct val="110000"/>
              </a:lnSpc>
              <a:spcBef>
                <a:spcPts val="1000"/>
              </a:spcBef>
              <a:spcAft>
                <a:spcPts val="600"/>
              </a:spcAft>
            </a:pPr>
            <a:r>
              <a:rPr lang="ro-RO" sz="2300" b="1" dirty="0">
                <a:latin typeface="Arial" panose="020B0604020202020204" pitchFamily="34" charset="0"/>
                <a:cs typeface="Arial" panose="020B0604020202020204" pitchFamily="34" charset="0"/>
              </a:rPr>
              <a:t>Obiectivul general 1: </a:t>
            </a:r>
            <a:r>
              <a:rPr lang="ro-RO" sz="2300" b="1" i="1" dirty="0">
                <a:solidFill>
                  <a:srgbClr val="0070C0"/>
                </a:solidFill>
                <a:latin typeface="Arial" panose="020B0604020202020204" pitchFamily="34" charset="0"/>
                <a:cs typeface="Arial" panose="020B0604020202020204" pitchFamily="34" charset="0"/>
              </a:rPr>
              <a:t>Capacitatea instituțională a membrilor SSN consolidată pentru producerea datelor statistice relevante, accesibile și interoperabile, guvernate de standarde și condusă de inovație.</a:t>
            </a:r>
            <a:endParaRPr lang="ro-MD" sz="2300" b="1" i="1" dirty="0">
              <a:solidFill>
                <a:srgbClr val="0070C0"/>
              </a:solidFill>
              <a:latin typeface="Arial" panose="020B0604020202020204" pitchFamily="34" charset="0"/>
              <a:cs typeface="Arial" panose="020B0604020202020204" pitchFamily="34" charset="0"/>
            </a:endParaRPr>
          </a:p>
          <a:p>
            <a:pPr marL="0" indent="0">
              <a:lnSpc>
                <a:spcPct val="100000"/>
              </a:lnSpc>
              <a:spcAft>
                <a:spcPts val="1200"/>
              </a:spcAft>
              <a:buClr>
                <a:srgbClr val="000000"/>
              </a:buClr>
              <a:buSzPts val="2500"/>
              <a:buNone/>
            </a:pPr>
            <a:r>
              <a:rPr lang="ro-RO" sz="2200" b="1" dirty="0">
                <a:solidFill>
                  <a:schemeClr val="accent6">
                    <a:lumMod val="75000"/>
                  </a:schemeClr>
                </a:solidFill>
                <a:latin typeface="Arial" panose="020B0604020202020204" pitchFamily="34" charset="0"/>
                <a:cs typeface="Arial" panose="020B0604020202020204" pitchFamily="34" charset="0"/>
              </a:rPr>
              <a:t>Obiectivul</a:t>
            </a:r>
            <a:r>
              <a:rPr lang="en-US" sz="2200" b="1" dirty="0">
                <a:solidFill>
                  <a:schemeClr val="accent6">
                    <a:lumMod val="75000"/>
                  </a:schemeClr>
                </a:solidFill>
                <a:latin typeface="Arial" panose="020B0604020202020204" pitchFamily="34" charset="0"/>
                <a:cs typeface="Arial" panose="020B0604020202020204" pitchFamily="34" charset="0"/>
              </a:rPr>
              <a:t> specific</a:t>
            </a:r>
            <a:r>
              <a:rPr lang="ro-RO" sz="2200" b="1" dirty="0">
                <a:solidFill>
                  <a:schemeClr val="accent6">
                    <a:lumMod val="75000"/>
                  </a:schemeClr>
                </a:solidFill>
                <a:latin typeface="Arial" panose="020B0604020202020204" pitchFamily="34" charset="0"/>
                <a:cs typeface="Arial" panose="020B0604020202020204" pitchFamily="34" charset="0"/>
              </a:rPr>
              <a:t>1.1: Consolidarea mandatului pentru colectarea datelor</a:t>
            </a:r>
            <a:endParaRPr lang="ro-RO" sz="2200" u="none" dirty="0">
              <a:solidFill>
                <a:schemeClr val="accent6">
                  <a:lumMod val="75000"/>
                </a:schemeClr>
              </a:solidFill>
              <a:uFillTx/>
              <a:latin typeface="Arial" panose="020B0604020202020204" pitchFamily="34" charset="0"/>
              <a:cs typeface="Arial" panose="020B0604020202020204" pitchFamily="34" charset="0"/>
            </a:endParaRPr>
          </a:p>
          <a:p>
            <a:pPr lvl="0">
              <a:buClr>
                <a:srgbClr val="000000"/>
              </a:buClr>
              <a:buSzPts val="2500"/>
              <a:buFont typeface="Arial" panose="020B0604020202020204" pitchFamily="34" charset="0"/>
              <a:buChar char="•"/>
            </a:pPr>
            <a:r>
              <a:rPr lang="ro-RO" sz="1800" u="none" dirty="0">
                <a:uFillTx/>
                <a:latin typeface="Arial" panose="020B0604020202020204" pitchFamily="34" charset="0"/>
                <a:cs typeface="Arial" panose="020B0604020202020204" pitchFamily="34" charset="0"/>
              </a:rPr>
              <a:t>Creșterea culturii cooperării interinstituționale între membrii </a:t>
            </a:r>
            <a:r>
              <a:rPr lang="ro-RO" sz="1800" dirty="0">
                <a:effectLst/>
                <a:latin typeface="Arial" panose="020B0604020202020204" pitchFamily="34" charset="0"/>
                <a:ea typeface="Times New Roman" panose="02020603050405020304" pitchFamily="18" charset="0"/>
                <a:cs typeface="Arial" panose="020B0604020202020204" pitchFamily="34" charset="0"/>
              </a:rPr>
              <a:t>SSN și alți parteneri pentru a asigura accesul la sursele de date administrative și private</a:t>
            </a:r>
            <a:endParaRPr lang="ro-RO" sz="1800" u="none" dirty="0">
              <a:uFillTx/>
              <a:latin typeface="Arial" panose="020B0604020202020204" pitchFamily="34" charset="0"/>
              <a:cs typeface="Arial" panose="020B0604020202020204" pitchFamily="34" charset="0"/>
            </a:endParaRPr>
          </a:p>
          <a:p>
            <a:pPr lvl="0">
              <a:buClr>
                <a:srgbClr val="000000"/>
              </a:buClr>
              <a:buSzPts val="2500"/>
              <a:buFont typeface="Arial" panose="020B0604020202020204" pitchFamily="34" charset="0"/>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Evaluarea continuă a surselor de date administrative de utilizat pentru procesul de producție a statisticii oficiale</a:t>
            </a:r>
            <a:endParaRPr lang="ro-RO" sz="1800" u="none" dirty="0">
              <a:uFillTx/>
              <a:latin typeface="Arial" panose="020B0604020202020204" pitchFamily="34" charset="0"/>
              <a:cs typeface="Arial" panose="020B0604020202020204" pitchFamily="34" charset="0"/>
            </a:endParaRPr>
          </a:p>
          <a:p>
            <a:pPr lvl="0">
              <a:buClr>
                <a:srgbClr val="000000"/>
              </a:buClr>
              <a:buSzPts val="2500"/>
              <a:buFont typeface="Arial" panose="020B0604020202020204" pitchFamily="34" charset="0"/>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Fortificarea capacității instituționale ale BNS, BNM și altor producători de statistici oficiale în obținerea accesului și utilizarea surselor de date administrative și private în scopuri statistice</a:t>
            </a:r>
          </a:p>
          <a:p>
            <a:pPr lvl="0">
              <a:buClr>
                <a:srgbClr val="000000"/>
              </a:buClr>
              <a:buSzPts val="2500"/>
              <a:buFont typeface="Arial" panose="020B0604020202020204" pitchFamily="34" charset="0"/>
              <a:buChar char="•"/>
            </a:pPr>
            <a:r>
              <a:rPr lang="ro-RO" sz="1800" dirty="0">
                <a:effectLst/>
                <a:latin typeface="Arial" panose="020B0604020202020204" pitchFamily="34" charset="0"/>
                <a:ea typeface="Times New Roman" panose="02020603050405020304" pitchFamily="18" charset="0"/>
                <a:cs typeface="Arial" panose="020B0604020202020204" pitchFamily="34" charset="0"/>
              </a:rPr>
              <a:t>Dezvoltarea și aprobarea de către Guvern a cadrului normativ relevant cu privire la conceptele și regulamentele sistemelor informaționale ale BNS și altor producători de statistici oficiale</a:t>
            </a:r>
            <a:endParaRPr lang="ro-RO" sz="1800" dirty="0">
              <a:latin typeface="Arial" panose="020B0604020202020204" pitchFamily="34" charset="0"/>
              <a:ea typeface="Times New Roman" panose="02020603050405020304" pitchFamily="18" charset="0"/>
              <a:cs typeface="Arial" panose="020B0604020202020204" pitchFamily="34" charset="0"/>
            </a:endParaRPr>
          </a:p>
          <a:p>
            <a:pPr>
              <a:buClr>
                <a:srgbClr val="000000"/>
              </a:buClr>
              <a:buSzPts val="2500"/>
            </a:pPr>
            <a:r>
              <a:rPr lang="ro-RO" sz="18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Restructurarea SSN prin transferul unor statistici specifice prin atribuirea acestora altor producători de date statistice</a:t>
            </a:r>
            <a:endParaRPr lang="ro-RO" sz="1800" dirty="0">
              <a:effectLst/>
              <a:latin typeface="Arial" panose="020B0604020202020204" pitchFamily="34" charset="0"/>
              <a:ea typeface="Times New Roman" panose="02020603050405020304" pitchFamily="18" charset="0"/>
              <a:cs typeface="Arial" panose="020B0604020202020204" pitchFamily="34" charset="0"/>
            </a:endParaRPr>
          </a:p>
          <a:p>
            <a:pPr lvl="0">
              <a:buClr>
                <a:srgbClr val="000000"/>
              </a:buClr>
              <a:buSzPts val="2500"/>
              <a:buFont typeface="Arial" panose="020B0604020202020204" pitchFamily="34" charset="0"/>
              <a:buChar char="•"/>
            </a:pPr>
            <a:endParaRPr lang="ro-RO" sz="1800" dirty="0">
              <a:effectLst/>
              <a:latin typeface="Times New Roman" panose="02020603050405020304" pitchFamily="18" charset="0"/>
              <a:ea typeface="Times New Roman" panose="02020603050405020304" pitchFamily="18" charset="0"/>
            </a:endParaRPr>
          </a:p>
          <a:p>
            <a:pPr lvl="0">
              <a:buClr>
                <a:srgbClr val="000000"/>
              </a:buClr>
              <a:buSzPts val="2500"/>
              <a:buFont typeface="Arial" panose="020B0604020202020204" pitchFamily="34" charset="0"/>
              <a:buChar char="•"/>
            </a:pPr>
            <a:endParaRPr lang="ro-RO" sz="1800" dirty="0">
              <a:effectLst/>
              <a:latin typeface="Times New Roman" panose="02020603050405020304" pitchFamily="18" charset="0"/>
              <a:ea typeface="Times New Roman" panose="02020603050405020304" pitchFamily="18" charset="0"/>
            </a:endParaRPr>
          </a:p>
          <a:p>
            <a:pPr lvl="0">
              <a:buClr>
                <a:srgbClr val="000000"/>
              </a:buClr>
              <a:buSzPts val="2500"/>
              <a:buFont typeface="Arial" panose="020B0604020202020204" pitchFamily="34" charset="0"/>
              <a:buChar char="•"/>
            </a:pPr>
            <a:endParaRPr lang="ro-RO" sz="2800" u="none" dirty="0">
              <a:uFillTx/>
            </a:endParaRPr>
          </a:p>
          <a:p>
            <a:endParaRPr lang="en-US" dirty="0"/>
          </a:p>
        </p:txBody>
      </p:sp>
      <p:sp>
        <p:nvSpPr>
          <p:cNvPr id="4" name="Footer Placeholder 3">
            <a:extLst>
              <a:ext uri="{FF2B5EF4-FFF2-40B4-BE49-F238E27FC236}">
                <a16:creationId xmlns:a16="http://schemas.microsoft.com/office/drawing/2014/main" id="{9BCC5579-D217-523E-A029-2AC47EAFC86E}"/>
              </a:ext>
            </a:extLst>
          </p:cNvPr>
          <p:cNvSpPr>
            <a:spLocks noGrp="1"/>
          </p:cNvSpPr>
          <p:nvPr>
            <p:ph type="ftr" sz="quarter" idx="11"/>
          </p:nvPr>
        </p:nvSpPr>
        <p:spPr>
          <a:xfrm>
            <a:off x="4038600" y="6216074"/>
            <a:ext cx="4114800" cy="276802"/>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endParaRPr lang="en-US" dirty="0"/>
          </a:p>
        </p:txBody>
      </p:sp>
      <p:sp>
        <p:nvSpPr>
          <p:cNvPr id="5" name="Slide Number Placeholder 4">
            <a:extLst>
              <a:ext uri="{FF2B5EF4-FFF2-40B4-BE49-F238E27FC236}">
                <a16:creationId xmlns:a16="http://schemas.microsoft.com/office/drawing/2014/main" id="{F7F6498A-476E-F48F-EAD5-248608DA5446}"/>
              </a:ext>
            </a:extLst>
          </p:cNvPr>
          <p:cNvSpPr>
            <a:spLocks noGrp="1"/>
          </p:cNvSpPr>
          <p:nvPr>
            <p:ph type="sldNum" sz="quarter" idx="12"/>
          </p:nvPr>
        </p:nvSpPr>
        <p:spPr/>
        <p:txBody>
          <a:bodyPr/>
          <a:lstStyle/>
          <a:p>
            <a:fld id="{D7662F32-C9F4-4FBF-995D-8E0B0B572CC5}" type="slidenum">
              <a:rPr lang="en-US" smtClean="0"/>
              <a:t>8</a:t>
            </a:fld>
            <a:endParaRPr lang="en-US"/>
          </a:p>
        </p:txBody>
      </p:sp>
    </p:spTree>
    <p:extLst>
      <p:ext uri="{BB962C8B-B14F-4D97-AF65-F5344CB8AC3E}">
        <p14:creationId xmlns:p14="http://schemas.microsoft.com/office/powerpoint/2010/main" val="2083605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BAD0-A7AC-623C-5506-1F03A765F75F}"/>
              </a:ext>
            </a:extLst>
          </p:cNvPr>
          <p:cNvSpPr>
            <a:spLocks noGrp="1"/>
          </p:cNvSpPr>
          <p:nvPr>
            <p:ph type="title"/>
          </p:nvPr>
        </p:nvSpPr>
        <p:spPr>
          <a:xfrm>
            <a:off x="838200" y="365126"/>
            <a:ext cx="9525000" cy="576984"/>
          </a:xfrm>
        </p:spPr>
        <p:txBody>
          <a:bodyPr>
            <a:normAutofit/>
          </a:bodyPr>
          <a:lstStyle/>
          <a:p>
            <a:pPr algn="ctr"/>
            <a:r>
              <a:rPr lang="en-US" sz="3200" b="1" dirty="0">
                <a:solidFill>
                  <a:srgbClr val="0070C0"/>
                </a:solidFill>
                <a:latin typeface="Arial" panose="020B0604020202020204" pitchFamily="34" charset="0"/>
                <a:cs typeface="Arial" panose="020B0604020202020204" pitchFamily="34" charset="0"/>
              </a:rPr>
              <a:t>OBIECTIVE SPECIFICE</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FC08F9-D7C7-9360-7A86-7773259EBEB1}"/>
              </a:ext>
            </a:extLst>
          </p:cNvPr>
          <p:cNvSpPr>
            <a:spLocks noGrp="1"/>
          </p:cNvSpPr>
          <p:nvPr>
            <p:ph idx="1"/>
          </p:nvPr>
        </p:nvSpPr>
        <p:spPr>
          <a:xfrm>
            <a:off x="634314" y="956109"/>
            <a:ext cx="10567086" cy="5765366"/>
          </a:xfrm>
        </p:spPr>
        <p:txBody>
          <a:bodyPr>
            <a:normAutofit fontScale="92500" lnSpcReduction="20000"/>
          </a:bodyPr>
          <a:lstStyle/>
          <a:p>
            <a:pPr marL="3427413" indent="-3427413">
              <a:lnSpc>
                <a:spcPct val="100000"/>
              </a:lnSpc>
              <a:spcAft>
                <a:spcPts val="1200"/>
              </a:spcAft>
              <a:buNone/>
            </a:pPr>
            <a:r>
              <a:rPr lang="ro-RO" b="1" dirty="0">
                <a:solidFill>
                  <a:schemeClr val="accent6">
                    <a:lumMod val="75000"/>
                  </a:schemeClr>
                </a:solidFill>
                <a:latin typeface="Arial" panose="020B0604020202020204" pitchFamily="34" charset="0"/>
                <a:cs typeface="Arial" panose="020B0604020202020204" pitchFamily="34" charset="0"/>
              </a:rPr>
              <a:t>Obiectivul</a:t>
            </a:r>
            <a:r>
              <a:rPr lang="en-US" b="1" dirty="0">
                <a:solidFill>
                  <a:schemeClr val="accent6">
                    <a:lumMod val="75000"/>
                  </a:schemeClr>
                </a:solidFill>
                <a:latin typeface="Arial" panose="020B0604020202020204" pitchFamily="34" charset="0"/>
                <a:cs typeface="Arial" panose="020B0604020202020204" pitchFamily="34" charset="0"/>
              </a:rPr>
              <a:t> </a:t>
            </a:r>
            <a:r>
              <a:rPr lang="ro-RO" b="1" dirty="0">
                <a:solidFill>
                  <a:schemeClr val="accent6">
                    <a:lumMod val="75000"/>
                  </a:schemeClr>
                </a:solidFill>
                <a:latin typeface="Arial" panose="020B0604020202020204" pitchFamily="34" charset="0"/>
                <a:cs typeface="Arial" panose="020B0604020202020204" pitchFamily="34" charset="0"/>
              </a:rPr>
              <a:t>specific</a:t>
            </a:r>
            <a:r>
              <a:rPr lang="en-US" b="1" dirty="0">
                <a:solidFill>
                  <a:schemeClr val="accent6">
                    <a:lumMod val="75000"/>
                  </a:schemeClr>
                </a:solidFill>
                <a:latin typeface="Arial" panose="020B0604020202020204" pitchFamily="34" charset="0"/>
                <a:cs typeface="Arial" panose="020B0604020202020204" pitchFamily="34" charset="0"/>
              </a:rPr>
              <a:t> </a:t>
            </a:r>
            <a:r>
              <a:rPr lang="ro-RO" b="1" dirty="0">
                <a:solidFill>
                  <a:schemeClr val="accent6">
                    <a:lumMod val="75000"/>
                  </a:schemeClr>
                </a:solidFill>
                <a:latin typeface="Arial" panose="020B0604020202020204" pitchFamily="34" charset="0"/>
                <a:cs typeface="Arial" panose="020B0604020202020204" pitchFamily="34" charset="0"/>
              </a:rPr>
              <a:t>1.2: </a:t>
            </a:r>
            <a:r>
              <a:rPr lang="ro-RO" b="1" dirty="0">
                <a:solidFill>
                  <a:schemeClr val="accent6">
                    <a:lumMod val="75000"/>
                  </a:schemeClr>
                </a:solidFill>
                <a:effectLst/>
                <a:latin typeface="Arial" panose="020B0604020202020204" pitchFamily="34" charset="0"/>
                <a:ea typeface="Times New Roman" panose="02020603050405020304" pitchFamily="18" charset="0"/>
                <a:cs typeface="Arial" panose="020B0604020202020204" pitchFamily="34" charset="0"/>
              </a:rPr>
              <a:t>Dezvoltarea resurselor umane în domeniul statisticii</a:t>
            </a:r>
            <a:endParaRPr lang="ro-RO" b="1" dirty="0">
              <a:solidFill>
                <a:schemeClr val="accent6">
                  <a:lumMod val="75000"/>
                </a:schemeClr>
              </a:solidFill>
              <a:latin typeface="Arial" panose="020B0604020202020204" pitchFamily="34" charset="0"/>
              <a:cs typeface="Arial" panose="020B0604020202020204" pitchFamily="34" charset="0"/>
            </a:endParaRP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Sistem de monitorizare continuă a gradului de satisfacție, motivare și necesităților de instruire a personalului</a:t>
            </a:r>
            <a:endParaRPr lang="en-US"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Definirea participativă a programelor multianuale de dezvoltare a resurselor umane </a:t>
            </a:r>
            <a:r>
              <a:rPr lang="ro-RO" sz="2000" dirty="0">
                <a:effectLst/>
                <a:latin typeface="Arial" panose="020B0604020202020204" pitchFamily="34" charset="0"/>
                <a:ea typeface="Times New Roman" panose="02020603050405020304" pitchFamily="18" charset="0"/>
                <a:cs typeface="Arial" panose="020B0604020202020204" pitchFamily="34" charset="0"/>
              </a:rPr>
              <a:t>la nivelul întregului sistem statistic național</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Dezvoltarea unui sistem de monitorizare și documentare continuă a necesităților de instruire a personalului în SSN</a:t>
            </a: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Asigurarea unui sistem eficient și durabil de formare inițială, instruire continuă în domeniul statisticii </a:t>
            </a:r>
            <a:endParaRPr lang="en-US"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Parteneriate BNS + instituțiile de învățământ</a:t>
            </a:r>
            <a:endParaRPr lang="en-US"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endParaRP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Creșterea nivelului de salarizare pentru personalul implicat în SSN, inclusiv în cadrul BNS</a:t>
            </a: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Eficientizarea utilizării resurselor umane prin automatizarea, standardizarea și documentarea proceselor statistice, rotația cadrelor și asigurarea unei mobilități </a:t>
            </a: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interne mai înalte</a:t>
            </a: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Motivarea personalului din cadrul SSN prin aplicarea </a:t>
            </a:r>
            <a:r>
              <a:rPr lang="ro-RO" sz="2000" u="none" strike="noStrike" dirty="0">
                <a:solidFill>
                  <a:srgbClr val="000000"/>
                </a:solidFill>
                <a:effectLst/>
                <a:uFill>
                  <a:solidFill>
                    <a:srgbClr val="000000"/>
                  </a:solidFill>
                </a:uFill>
                <a:latin typeface="Arial" panose="020B0604020202020204" pitchFamily="34" charset="0"/>
                <a:ea typeface="Times New Roman" panose="02020603050405020304" pitchFamily="18" charset="0"/>
                <a:cs typeface="Arial" panose="020B0604020202020204" pitchFamily="34" charset="0"/>
              </a:rPr>
              <a:t>unor forme alternative de ocupare</a:t>
            </a:r>
          </a:p>
          <a:p>
            <a:pPr marL="342900" marR="0" lvl="0" indent="-342900" fontAlgn="base">
              <a:lnSpc>
                <a:spcPct val="120000"/>
              </a:lnSpc>
              <a:spcBef>
                <a:spcPts val="0"/>
              </a:spcBef>
              <a:spcAft>
                <a:spcPts val="300"/>
              </a:spcAft>
              <a:buClr>
                <a:srgbClr val="000000"/>
              </a:buClr>
              <a:buSzPts val="2500"/>
              <a:buFont typeface="Arial" panose="020B0604020202020204" pitchFamily="34" charset="0"/>
              <a:buChar char="•"/>
            </a:pPr>
            <a:r>
              <a:rPr lang="ro-RO" sz="2000" dirty="0">
                <a:effectLst/>
                <a:latin typeface="Arial" panose="020B0604020202020204" pitchFamily="34" charset="0"/>
                <a:ea typeface="Times New Roman" panose="02020603050405020304" pitchFamily="18" charset="0"/>
                <a:cs typeface="Arial" panose="020B0604020202020204" pitchFamily="34" charset="0"/>
              </a:rPr>
              <a:t>Intensificarea eforturilor și diversificarea strategiilor de recrutare a personalului calificat în cadrul SSN</a:t>
            </a:r>
          </a:p>
        </p:txBody>
      </p:sp>
      <p:sp>
        <p:nvSpPr>
          <p:cNvPr id="4" name="Footer Placeholder 3">
            <a:extLst>
              <a:ext uri="{FF2B5EF4-FFF2-40B4-BE49-F238E27FC236}">
                <a16:creationId xmlns:a16="http://schemas.microsoft.com/office/drawing/2014/main" id="{A00A2B98-7EC2-77ED-B7BF-856F06761C7B}"/>
              </a:ext>
            </a:extLst>
          </p:cNvPr>
          <p:cNvSpPr>
            <a:spLocks noGrp="1"/>
          </p:cNvSpPr>
          <p:nvPr>
            <p:ph type="ftr" sz="quarter" idx="11"/>
          </p:nvPr>
        </p:nvSpPr>
        <p:spPr>
          <a:xfrm>
            <a:off x="4038600" y="6289964"/>
            <a:ext cx="4114800" cy="202911"/>
          </a:xfrm>
        </p:spPr>
        <p:txBody>
          <a:bodyPr/>
          <a:lstStyle/>
          <a:p>
            <a:r>
              <a:rPr lang="ro-RO" i="1" dirty="0"/>
              <a:t>Ședința Consiliului Național pentru Statistică din </a:t>
            </a:r>
            <a:r>
              <a:rPr lang="en-US" i="1" dirty="0"/>
              <a:t>2</a:t>
            </a:r>
            <a:r>
              <a:rPr lang="ro-RO" i="1" dirty="0"/>
              <a:t>7.</a:t>
            </a:r>
            <a:r>
              <a:rPr lang="en-US" i="1" dirty="0"/>
              <a:t>0</a:t>
            </a:r>
            <a:r>
              <a:rPr lang="ro-RO" i="1" dirty="0"/>
              <a:t>6.202</a:t>
            </a:r>
            <a:r>
              <a:rPr lang="en-US" i="1" dirty="0"/>
              <a:t>3</a:t>
            </a:r>
          </a:p>
        </p:txBody>
      </p:sp>
      <p:sp>
        <p:nvSpPr>
          <p:cNvPr id="5" name="Slide Number Placeholder 4">
            <a:extLst>
              <a:ext uri="{FF2B5EF4-FFF2-40B4-BE49-F238E27FC236}">
                <a16:creationId xmlns:a16="http://schemas.microsoft.com/office/drawing/2014/main" id="{8E2CFB0B-047F-9B30-633E-5F4EB02CB7E5}"/>
              </a:ext>
            </a:extLst>
          </p:cNvPr>
          <p:cNvSpPr>
            <a:spLocks noGrp="1"/>
          </p:cNvSpPr>
          <p:nvPr>
            <p:ph type="sldNum" sz="quarter" idx="12"/>
          </p:nvPr>
        </p:nvSpPr>
        <p:spPr/>
        <p:txBody>
          <a:bodyPr/>
          <a:lstStyle/>
          <a:p>
            <a:fld id="{D7662F32-C9F4-4FBF-995D-8E0B0B572CC5}" type="slidenum">
              <a:rPr lang="en-US" smtClean="0"/>
              <a:t>9</a:t>
            </a:fld>
            <a:endParaRPr lang="en-US" dirty="0"/>
          </a:p>
        </p:txBody>
      </p:sp>
    </p:spTree>
    <p:extLst>
      <p:ext uri="{BB962C8B-B14F-4D97-AF65-F5344CB8AC3E}">
        <p14:creationId xmlns:p14="http://schemas.microsoft.com/office/powerpoint/2010/main" val="4167865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6657</TotalTime>
  <Words>4600</Words>
  <Application>Microsoft Office PowerPoint</Application>
  <PresentationFormat>Widescreen</PresentationFormat>
  <Paragraphs>402</Paragraphs>
  <Slides>35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Courier New</vt:lpstr>
      <vt:lpstr>Times New Roman</vt:lpstr>
      <vt:lpstr>Wingdings</vt:lpstr>
      <vt:lpstr>Office Theme</vt:lpstr>
      <vt:lpstr>PowerPoint Presentation</vt:lpstr>
      <vt:lpstr>Cadrul normativ de elaborare a Programului de dezvoltare  a SSN pentru perioada 2023-2026</vt:lpstr>
      <vt:lpstr>Conținutul proiectul Programului de dezvoltare a SSN pentru perioada 2023-2026 </vt:lpstr>
      <vt:lpstr>INTRODUCERE</vt:lpstr>
      <vt:lpstr>ANALIZA SITUAȚIEI (1)</vt:lpstr>
      <vt:lpstr>ANALIZA SITUAȚIEI (2)</vt:lpstr>
      <vt:lpstr>Obiective generale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OBIECTIVE SPECIFICE</vt:lpstr>
      <vt:lpstr>IMPACTUL PROGRAMULUI</vt:lpstr>
      <vt:lpstr>Costurile estimative de implementare  a Programului pentru anii 2023-2026 </vt:lpstr>
      <vt:lpstr>Planul de acțiuni (1)</vt:lpstr>
      <vt:lpstr>Planul de acțiuni (2)</vt:lpstr>
      <vt:lpstr>SURSE DE FINANȚARE</vt:lpstr>
      <vt:lpstr>RISCURI DE IMPLEMENTARE</vt:lpstr>
      <vt:lpstr>AUTORITĂȚI / INSTITUȚII RESPONSABILE și PARTENERI</vt:lpstr>
      <vt:lpstr>PROCEDURILE DE MONITORIZARE, RAPORTARE ȘI EVALUARE</vt:lpstr>
      <vt:lpstr>Consultări și avizarea Programului de dezvoltare a Sistemului Statistic Național pentru anii 2023 - 2026</vt:lpstr>
      <vt:lpstr>Consultări publice și avizarea Programul de dezvoltare a Sistemului Statistic Național pentru anii 2023 – 2026 (1)</vt:lpstr>
      <vt:lpstr>Consultări publice și avizarea Programul de dezvoltare a Sistemului Statistic Național pentru anii 2023 – 2026 (2)</vt:lpstr>
      <vt:lpstr>PowerPoint Presentation</vt:lpstr>
    </vt:vector>
  </TitlesOfParts>
  <Company>CtrlSoft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Lilia Racu</dc:creator>
  <cp:lastModifiedBy>Feodora Condurari</cp:lastModifiedBy>
  <cp:revision>277</cp:revision>
  <dcterms:created xsi:type="dcterms:W3CDTF">2016-06-13T14:45:33Z</dcterms:created>
  <dcterms:modified xsi:type="dcterms:W3CDTF">2023-06-27T05:10:43Z</dcterms:modified>
</cp:coreProperties>
</file>