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0"/>
  </p:notesMasterIdLst>
  <p:sldIdLst>
    <p:sldId id="256" r:id="rId2"/>
    <p:sldId id="257" r:id="rId3"/>
    <p:sldId id="258" r:id="rId4"/>
    <p:sldId id="265" r:id="rId5"/>
    <p:sldId id="275" r:id="rId6"/>
    <p:sldId id="279" r:id="rId7"/>
    <p:sldId id="285" r:id="rId8"/>
    <p:sldId id="287" r:id="rId9"/>
    <p:sldId id="288" r:id="rId10"/>
    <p:sldId id="291" r:id="rId11"/>
    <p:sldId id="290" r:id="rId12"/>
    <p:sldId id="260" r:id="rId13"/>
    <p:sldId id="261" r:id="rId14"/>
    <p:sldId id="262" r:id="rId15"/>
    <p:sldId id="263" r:id="rId16"/>
    <p:sldId id="264" r:id="rId17"/>
    <p:sldId id="280" r:id="rId18"/>
    <p:sldId id="292" r:id="rId19"/>
    <p:sldId id="293" r:id="rId20"/>
    <p:sldId id="314" r:id="rId21"/>
    <p:sldId id="773" r:id="rId22"/>
    <p:sldId id="777" r:id="rId23"/>
    <p:sldId id="779" r:id="rId24"/>
    <p:sldId id="778" r:id="rId25"/>
    <p:sldId id="781" r:id="rId26"/>
    <p:sldId id="780" r:id="rId27"/>
    <p:sldId id="301" r:id="rId28"/>
    <p:sldId id="284"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lMJw+26Pk8kKrL8piDkj8cdfe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4B4A5A-38D3-4A31-B8EF-F7128DB31E4D}">
  <a:tblStyle styleId="{374B4A5A-38D3-4A31-B8EF-F7128DB31E4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customschemas.google.com/relationships/presentationmetadata" Target="metadata"/><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29160603812513"/>
          <c:y val="0.12725058439178186"/>
          <c:w val="0.53091148179870151"/>
          <c:h val="0.66799496030943217"/>
        </c:manualLayout>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553C-4EE6-8DBE-DD7C76E6BF15}"/>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553C-4EE6-8DBE-DD7C76E6BF15}"/>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553C-4EE6-8DBE-DD7C76E6BF15}"/>
              </c:ext>
            </c:extLst>
          </c:dPt>
          <c:dLbls>
            <c:dLbl>
              <c:idx val="0"/>
              <c:layout>
                <c:manualLayout>
                  <c:x val="0.11753964533568906"/>
                  <c:y val="7.1856287425149698E-2"/>
                </c:manualLayout>
              </c:layout>
              <c:spPr>
                <a:solidFill>
                  <a:schemeClr val="tx1"/>
                </a:solidFill>
                <a:ln>
                  <a:solidFill>
                    <a:schemeClr val="tx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3C-4EE6-8DBE-DD7C76E6BF15}"/>
                </c:ext>
              </c:extLst>
            </c:dLbl>
            <c:dLbl>
              <c:idx val="1"/>
              <c:layout>
                <c:manualLayout>
                  <c:x val="-0.14104757440282689"/>
                  <c:y val="-8.7824351297405193E-2"/>
                </c:manualLayout>
              </c:layout>
              <c:spPr>
                <a:solidFill>
                  <a:schemeClr val="tx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3C-4EE6-8DBE-DD7C76E6BF15}"/>
                </c:ext>
              </c:extLst>
            </c:dLbl>
            <c:dLbl>
              <c:idx val="2"/>
              <c:layout>
                <c:manualLayout>
                  <c:x val="-2.9384911333922804E-3"/>
                  <c:y val="-0.12375249500998003"/>
                </c:manualLayout>
              </c:layout>
              <c:spPr>
                <a:solidFill>
                  <a:schemeClr val="tx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3C-4EE6-8DBE-DD7C76E6BF1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Realizat integral</c:v>
                </c:pt>
                <c:pt idx="1">
                  <c:v>Realizat parțial</c:v>
                </c:pt>
                <c:pt idx="2">
                  <c:v>Narealizat</c:v>
                </c:pt>
              </c:strCache>
            </c:strRef>
          </c:cat>
          <c:val>
            <c:numRef>
              <c:f>Sheet1!$B$2:$B$4</c:f>
              <c:numCache>
                <c:formatCode>0.00%</c:formatCode>
                <c:ptCount val="3"/>
                <c:pt idx="0">
                  <c:v>0.47599999999999998</c:v>
                </c:pt>
                <c:pt idx="1">
                  <c:v>0.5</c:v>
                </c:pt>
                <c:pt idx="2">
                  <c:v>2.4E-2</c:v>
                </c:pt>
              </c:numCache>
            </c:numRef>
          </c:val>
          <c:extLst>
            <c:ext xmlns:c16="http://schemas.microsoft.com/office/drawing/2014/chart" uri="{C3380CC4-5D6E-409C-BE32-E72D297353CC}">
              <c16:uniqueId val="{00000006-553C-4EE6-8DBE-DD7C76E6BF15}"/>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b"/>
      <c:legendEntry>
        <c:idx val="0"/>
        <c:txPr>
          <a:bodyPr rot="0" spcFirstLastPara="1" vertOverflow="ellipsis" vert="horz" wrap="square" anchor="ctr" anchorCtr="1"/>
          <a:lstStyle/>
          <a:p>
            <a:pPr>
              <a:spcAft>
                <a:spcPts val="0"/>
              </a:spcAft>
              <a:defRPr sz="900" b="0" i="0" u="none" strike="noStrike" kern="1200" baseline="0">
                <a:solidFill>
                  <a:sysClr val="windowText" lastClr="000000"/>
                </a:solidFill>
                <a:latin typeface="+mn-lt"/>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spcAft>
                <a:spcPts val="0"/>
              </a:spcAft>
              <a:defRPr sz="900" b="0" i="0" u="none" strike="noStrike" kern="1200" baseline="0">
                <a:solidFill>
                  <a:sysClr val="windowText" lastClr="000000"/>
                </a:solidFill>
                <a:latin typeface="+mn-lt"/>
                <a:ea typeface="+mn-ea"/>
                <a:cs typeface="Times New Roman" panose="02020603050405020304" pitchFamily="18" charset="0"/>
              </a:defRPr>
            </a:pPr>
            <a:endParaRPr lang="en-US"/>
          </a:p>
        </c:txPr>
      </c:legendEntry>
      <c:legendEntry>
        <c:idx val="2"/>
        <c:txPr>
          <a:bodyPr rot="0" spcFirstLastPara="1" vertOverflow="ellipsis" vert="horz" wrap="square" anchor="ctr" anchorCtr="1"/>
          <a:lstStyle/>
          <a:p>
            <a:pPr>
              <a:spcAft>
                <a:spcPts val="0"/>
              </a:spcAft>
              <a:defRPr sz="900" b="0" i="0" u="none" strike="noStrike" kern="1200" baseline="0">
                <a:solidFill>
                  <a:sysClr val="windowText" lastClr="000000"/>
                </a:solidFill>
                <a:latin typeface="+mn-lt"/>
                <a:ea typeface="+mn-ea"/>
                <a:cs typeface="Times New Roman" panose="02020603050405020304" pitchFamily="18" charset="0"/>
              </a:defRPr>
            </a:pPr>
            <a:endParaRPr lang="en-US"/>
          </a:p>
        </c:txPr>
      </c:legendEntry>
      <c:layout>
        <c:manualLayout>
          <c:xMode val="edge"/>
          <c:yMode val="edge"/>
          <c:x val="0.11010086660036936"/>
          <c:y val="0.8817391987678187"/>
          <c:w val="0.80848094816547922"/>
          <c:h val="0.10808524682917629"/>
        </c:manualLayout>
      </c:layout>
      <c:overlay val="0"/>
      <c:spPr>
        <a:noFill/>
        <a:ln>
          <a:noFill/>
        </a:ln>
        <a:effectLst/>
      </c:spPr>
      <c:txPr>
        <a:bodyPr rot="0" spcFirstLastPara="1" vertOverflow="ellipsis" vert="horz" wrap="square" anchor="ctr" anchorCtr="1"/>
        <a:lstStyle/>
        <a:p>
          <a:pPr>
            <a:spcAft>
              <a:spcPts val="0"/>
            </a:spcAft>
            <a:defRPr sz="900" b="1"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AB49-4F18-80D4-9B0F9304FAC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AB49-4F18-80D4-9B0F9304FAC3}"/>
              </c:ext>
            </c:extLst>
          </c:dPt>
          <c:dLbls>
            <c:dLbl>
              <c:idx val="0"/>
              <c:layout>
                <c:manualLayout>
                  <c:x val="6.7129629629629539E-2"/>
                  <c:y val="-0.13492063492063494"/>
                </c:manualLayout>
              </c:layout>
              <c:tx>
                <c:rich>
                  <a:bodyPr/>
                  <a:lstStyle/>
                  <a:p>
                    <a:fld id="{CE6466E4-1DFA-44AC-8EDE-6FFDF261606D}"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49-4F18-80D4-9B0F9304FAC3}"/>
                </c:ext>
              </c:extLst>
            </c:dLbl>
            <c:dLbl>
              <c:idx val="1"/>
              <c:layout>
                <c:manualLayout>
                  <c:x val="-0.11111111111111116"/>
                  <c:y val="-2.3809523809523881E-2"/>
                </c:manualLayout>
              </c:layout>
              <c:tx>
                <c:rich>
                  <a:bodyPr/>
                  <a:lstStyle/>
                  <a:p>
                    <a:fld id="{76392B09-E66C-4BCA-B48E-57464D9899A7}"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B49-4F18-80D4-9B0F9304FA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2"/>
                <c:pt idx="0">
                  <c:v>Realizat integral</c:v>
                </c:pt>
                <c:pt idx="1">
                  <c:v>Realizat parțial</c:v>
                </c:pt>
              </c:strCache>
              <c:extLst/>
            </c:strRef>
          </c:cat>
          <c:val>
            <c:numRef>
              <c:f>Sheet1!$B$2:$B$4</c:f>
              <c:numCache>
                <c:formatCode>0.00%</c:formatCode>
                <c:ptCount val="2"/>
                <c:pt idx="0">
                  <c:v>0.36399999999999999</c:v>
                </c:pt>
                <c:pt idx="1">
                  <c:v>0.63600000000000001</c:v>
                </c:pt>
              </c:numCache>
              <c:extLst/>
            </c:numRef>
          </c:val>
          <c:extLst>
            <c:ext xmlns:c16="http://schemas.microsoft.com/office/drawing/2014/chart" uri="{C3380CC4-5D6E-409C-BE32-E72D297353CC}">
              <c16:uniqueId val="{00000004-AB49-4F18-80D4-9B0F9304FAC3}"/>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18074224346410844"/>
          <c:y val="0.9092257217847769"/>
          <c:w val="0.6152256186317322"/>
          <c:h val="6.696475440569928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27193660641056"/>
          <c:y val="9.0167453842851006E-2"/>
          <c:w val="0.62148927261407594"/>
          <c:h val="0.66992220648245493"/>
        </c:manualLayout>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BAB-4722-9547-61F603141DAA}"/>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BAB-4722-9547-61F603141DAA}"/>
              </c:ext>
            </c:extLst>
          </c:dPt>
          <c:dLbls>
            <c:dLbl>
              <c:idx val="0"/>
              <c:layout>
                <c:manualLayout>
                  <c:x val="0.13692946058091288"/>
                  <c:y val="-0.16696750902527077"/>
                </c:manualLayout>
              </c:layout>
              <c:tx>
                <c:rich>
                  <a:bodyPr/>
                  <a:lstStyle/>
                  <a:p>
                    <a:fld id="{D95BFFB1-79D5-48AE-BFE8-1B85673C3013}" type="VALUE">
                      <a:rPr lang="en-US" b="1"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AB-4722-9547-61F603141DAA}"/>
                </c:ext>
              </c:extLst>
            </c:dLbl>
            <c:dLbl>
              <c:idx val="1"/>
              <c:layout>
                <c:manualLayout>
                  <c:x val="-0.13692946058091288"/>
                  <c:y val="0.10830324909747292"/>
                </c:manualLayout>
              </c:layout>
              <c:tx>
                <c:rich>
                  <a:bodyPr/>
                  <a:lstStyle/>
                  <a:p>
                    <a:fld id="{0013A728-F056-4459-B06A-7FF076638E34}" type="VALUE">
                      <a:rPr lang="en-US" b="1" dirty="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BAB-4722-9547-61F603141D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Realizat integral</c:v>
                </c:pt>
                <c:pt idx="1">
                  <c:v>Realizat parțial</c:v>
                </c:pt>
              </c:strCache>
            </c:strRef>
          </c:cat>
          <c:val>
            <c:numRef>
              <c:f>Sheet1!$B$2:$B$3</c:f>
              <c:numCache>
                <c:formatCode>0%</c:formatCode>
                <c:ptCount val="2"/>
                <c:pt idx="0">
                  <c:v>0.4</c:v>
                </c:pt>
                <c:pt idx="1">
                  <c:v>0.6</c:v>
                </c:pt>
              </c:numCache>
            </c:numRef>
          </c:val>
          <c:extLst>
            <c:ext xmlns:c16="http://schemas.microsoft.com/office/drawing/2014/chart" uri="{C3380CC4-5D6E-409C-BE32-E72D297353CC}">
              <c16:uniqueId val="{00000004-6BAB-4722-9547-61F603141DAA}"/>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29160603812513"/>
          <c:y val="0.12725058439178186"/>
          <c:w val="0.53091148179870151"/>
          <c:h val="0.66799496030943217"/>
        </c:manualLayout>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BFFF-4E58-ABEC-BAE59EF43C6E}"/>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BFFF-4E58-ABEC-BAE59EF43C6E}"/>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BFFF-4E58-ABEC-BAE59EF43C6E}"/>
              </c:ext>
            </c:extLst>
          </c:dPt>
          <c:dLbls>
            <c:dLbl>
              <c:idx val="0"/>
              <c:layout>
                <c:manualLayout>
                  <c:x val="0.15382463991050202"/>
                  <c:y val="-0.14654631125175657"/>
                </c:manualLayout>
              </c:layout>
              <c:tx>
                <c:rich>
                  <a:bodyPr/>
                  <a:lstStyle/>
                  <a:p>
                    <a:fld id="{368FC233-655C-4C22-8225-6158B2E98E17}"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FFF-4E58-ABEC-BAE59EF43C6E}"/>
                </c:ext>
              </c:extLst>
            </c:dLbl>
            <c:dLbl>
              <c:idx val="1"/>
              <c:layout>
                <c:manualLayout>
                  <c:x val="-0.13145014683261083"/>
                  <c:y val="0.10008040768412629"/>
                </c:manualLayout>
              </c:layout>
              <c:tx>
                <c:rich>
                  <a:bodyPr/>
                  <a:lstStyle/>
                  <a:p>
                    <a:fld id="{B13E7193-C039-4131-93DF-BF283C99BB8E}"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FFF-4E58-ABEC-BAE59EF43C6E}"/>
                </c:ext>
              </c:extLst>
            </c:dLbl>
            <c:dLbl>
              <c:idx val="2"/>
              <c:layout>
                <c:manualLayout>
                  <c:x val="-1.9577681443154856E-2"/>
                  <c:y val="-0.10365470795855951"/>
                </c:manualLayout>
              </c:layout>
              <c:tx>
                <c:rich>
                  <a:bodyPr/>
                  <a:lstStyle/>
                  <a:p>
                    <a:fld id="{CEDCE0F0-4E28-432A-A8D9-0B62D964EE30}"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FFF-4E58-ABEC-BAE59EF43C6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Realizat integral</c:v>
                </c:pt>
                <c:pt idx="1">
                  <c:v>Realizat parțial</c:v>
                </c:pt>
                <c:pt idx="2">
                  <c:v>Narealizat</c:v>
                </c:pt>
              </c:strCache>
            </c:strRef>
          </c:cat>
          <c:val>
            <c:numRef>
              <c:f>Sheet1!$B$2:$B$4</c:f>
              <c:numCache>
                <c:formatCode>0.00%</c:formatCode>
                <c:ptCount val="3"/>
                <c:pt idx="0">
                  <c:v>0.47399999999999998</c:v>
                </c:pt>
                <c:pt idx="1">
                  <c:v>0.47399999999999998</c:v>
                </c:pt>
                <c:pt idx="2">
                  <c:v>5.1999999999999998E-2</c:v>
                </c:pt>
              </c:numCache>
            </c:numRef>
          </c:val>
          <c:extLst>
            <c:ext xmlns:c16="http://schemas.microsoft.com/office/drawing/2014/chart" uri="{C3380CC4-5D6E-409C-BE32-E72D297353CC}">
              <c16:uniqueId val="{00000006-BFFF-4E58-ABEC-BAE59EF43C6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pct5">
      <a:fgClr>
        <a:schemeClr val="lt1"/>
      </a:fgClr>
      <a:bgClr>
        <a:schemeClr val="bg1"/>
      </a:bgClr>
    </a:patt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0.01772</cdr:x>
      <cdr:y>0.11786</cdr:y>
    </cdr:from>
    <cdr:to>
      <cdr:x>0.31646</cdr:x>
      <cdr:y>0.24527</cdr:y>
    </cdr:to>
    <cdr:sp macro="" textlink="">
      <cdr:nvSpPr>
        <cdr:cNvPr id="2" name="Text Box 1"/>
        <cdr:cNvSpPr txBox="1"/>
      </cdr:nvSpPr>
      <cdr:spPr>
        <a:xfrm xmlns:a="http://schemas.openxmlformats.org/drawingml/2006/main">
          <a:off x="55660" y="294198"/>
          <a:ext cx="938254" cy="3180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0.0076</cdr:x>
      <cdr:y>0.12104</cdr:y>
    </cdr:from>
    <cdr:to>
      <cdr:x>0.30633</cdr:x>
      <cdr:y>0.28031</cdr:y>
    </cdr:to>
    <cdr:sp macro="" textlink="">
      <cdr:nvSpPr>
        <cdr:cNvPr id="3" name="Text Box 2"/>
        <cdr:cNvSpPr txBox="1"/>
      </cdr:nvSpPr>
      <cdr:spPr>
        <a:xfrm xmlns:a="http://schemas.openxmlformats.org/drawingml/2006/main">
          <a:off x="23854" y="302150"/>
          <a:ext cx="938254" cy="3975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0.01772</cdr:x>
      <cdr:y>0.11786</cdr:y>
    </cdr:from>
    <cdr:to>
      <cdr:x>0.31646</cdr:x>
      <cdr:y>0.24527</cdr:y>
    </cdr:to>
    <cdr:sp macro="" textlink="">
      <cdr:nvSpPr>
        <cdr:cNvPr id="2" name="Text Box 1"/>
        <cdr:cNvSpPr txBox="1"/>
      </cdr:nvSpPr>
      <cdr:spPr>
        <a:xfrm xmlns:a="http://schemas.openxmlformats.org/drawingml/2006/main">
          <a:off x="55660" y="294198"/>
          <a:ext cx="938254" cy="3180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0.0076</cdr:x>
      <cdr:y>0.12104</cdr:y>
    </cdr:from>
    <cdr:to>
      <cdr:x>0.30633</cdr:x>
      <cdr:y>0.28031</cdr:y>
    </cdr:to>
    <cdr:sp macro="" textlink="">
      <cdr:nvSpPr>
        <cdr:cNvPr id="3" name="Text Box 2"/>
        <cdr:cNvSpPr txBox="1"/>
      </cdr:nvSpPr>
      <cdr:spPr>
        <a:xfrm xmlns:a="http://schemas.openxmlformats.org/drawingml/2006/main">
          <a:off x="23854" y="302150"/>
          <a:ext cx="938254" cy="3975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o-R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o-RO"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87" name="Google Shape;87;p1:notes"/>
          <p:cNvSpPr>
            <a:spLocks noGrp="1" noRot="1" noChangeAspect="1"/>
          </p:cNvSpPr>
          <p:nvPr>
            <p:ph type="sldImg" idx="2"/>
          </p:nvPr>
        </p:nvSpPr>
        <p:spPr>
          <a:xfrm>
            <a:off x="2338388" y="522288"/>
            <a:ext cx="4633912" cy="26066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4038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o-RO"/>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2E75B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42"/>
          <p:cNvSpPr>
            <a:spLocks noGrp="1"/>
          </p:cNvSpPr>
          <p:nvPr>
            <p:ph type="pic" idx="2"/>
          </p:nvPr>
        </p:nvSpPr>
        <p:spPr>
          <a:xfrm>
            <a:off x="5183188" y="987425"/>
            <a:ext cx="6172200" cy="4873625"/>
          </a:xfrm>
          <a:prstGeom prst="rect">
            <a:avLst/>
          </a:prstGeom>
          <a:noFill/>
          <a:ln>
            <a:noFill/>
          </a:ln>
        </p:spPr>
      </p:sp>
      <p:sp>
        <p:nvSpPr>
          <p:cNvPr id="69" name="Google Shape;69;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pic>
        <p:nvPicPr>
          <p:cNvPr id="15" name="Google Shape;15;p33"/>
          <p:cNvPicPr preferRelativeResize="0"/>
          <p:nvPr/>
        </p:nvPicPr>
        <p:blipFill rotWithShape="1">
          <a:blip r:embed="rId13">
            <a:alphaModFix/>
          </a:blip>
          <a:srcRect/>
          <a:stretch/>
        </p:blipFill>
        <p:spPr>
          <a:xfrm>
            <a:off x="10455778" y="192542"/>
            <a:ext cx="1566483" cy="7327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facebook.com/statistica.md/" TargetMode="External"/><Relationship Id="rId7"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s://www.youtube.com/user/StatisticaMD/" TargetMode="External"/><Relationship Id="rId5" Type="http://schemas.openxmlformats.org/officeDocument/2006/relationships/hyperlink" Target="https://twitter.com/statisticamd/" TargetMode="External"/><Relationship Id="rId4" Type="http://schemas.openxmlformats.org/officeDocument/2006/relationships/hyperlink" Target="https://t.me/statisticamd/" TargetMode="External"/><Relationship Id="rId9"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p:nvPr/>
        </p:nvSpPr>
        <p:spPr>
          <a:xfrm>
            <a:off x="1390837" y="1871875"/>
            <a:ext cx="9576302" cy="1569660"/>
          </a:xfrm>
          <a:prstGeom prst="rect">
            <a:avLst/>
          </a:prstGeom>
          <a:noFill/>
          <a:ln>
            <a:noFill/>
          </a:ln>
        </p:spPr>
        <p:txBody>
          <a:bodyPr spcFirstLastPara="1" wrap="square" lIns="91425" tIns="45700" rIns="91425" bIns="45700" anchor="ctr" anchorCtr="0">
            <a:spAutoFit/>
          </a:bodyPr>
          <a:lstStyle/>
          <a:p>
            <a:pPr marL="0" marR="0" lvl="0" indent="450850" algn="ctr" rtl="0">
              <a:spcBef>
                <a:spcPts val="0"/>
              </a:spcBef>
              <a:spcAft>
                <a:spcPts val="0"/>
              </a:spcAft>
              <a:buNone/>
            </a:pPr>
            <a:r>
              <a:rPr lang="ro-RO" sz="3200" b="1" i="0" u="none" strike="noStrike" cap="none" dirty="0">
                <a:solidFill>
                  <a:srgbClr val="2E75B5"/>
                </a:solidFill>
                <a:latin typeface="Arial"/>
                <a:ea typeface="Arial"/>
                <a:cs typeface="Arial"/>
                <a:sym typeface="Arial"/>
              </a:rPr>
              <a:t>Realizarea Programului</a:t>
            </a:r>
            <a:r>
              <a:rPr lang="ro-RO" sz="3200" b="0" i="0" u="none" strike="noStrike" cap="none" dirty="0">
                <a:solidFill>
                  <a:srgbClr val="2E75B5"/>
                </a:solidFill>
                <a:latin typeface="Arial"/>
                <a:ea typeface="Arial"/>
                <a:cs typeface="Arial"/>
                <a:sym typeface="Arial"/>
              </a:rPr>
              <a:t> </a:t>
            </a:r>
            <a:r>
              <a:rPr lang="ro-RO" sz="3200" b="1" i="0" u="none" strike="noStrike" cap="none" dirty="0">
                <a:solidFill>
                  <a:srgbClr val="2E75B5"/>
                </a:solidFill>
                <a:latin typeface="Arial"/>
                <a:ea typeface="Arial"/>
                <a:cs typeface="Arial"/>
                <a:sym typeface="Arial"/>
              </a:rPr>
              <a:t>de dezvoltare a Sistemului Statistic Național </a:t>
            </a:r>
            <a:r>
              <a:rPr lang="ro-RO" sz="3200" b="1" dirty="0">
                <a:solidFill>
                  <a:srgbClr val="2E75B5"/>
                </a:solidFill>
              </a:rPr>
              <a:t>(SSN)</a:t>
            </a:r>
            <a:r>
              <a:rPr lang="ro-RO" sz="3200" b="1" i="0" u="none" strike="noStrike" cap="none" dirty="0">
                <a:solidFill>
                  <a:srgbClr val="2E75B5"/>
                </a:solidFill>
                <a:latin typeface="Arial"/>
                <a:ea typeface="Arial"/>
                <a:cs typeface="Arial"/>
                <a:sym typeface="Arial"/>
              </a:rPr>
              <a:t> 2023-2026 </a:t>
            </a:r>
            <a:endParaRPr sz="3200" b="1" i="0" u="none" strike="noStrike" cap="none" dirty="0">
              <a:solidFill>
                <a:srgbClr val="2E75B5"/>
              </a:solidFill>
              <a:latin typeface="Arial"/>
              <a:ea typeface="Arial"/>
              <a:cs typeface="Arial"/>
              <a:sym typeface="Arial"/>
            </a:endParaRPr>
          </a:p>
          <a:p>
            <a:pPr marL="0" marR="0" lvl="0" indent="450850" algn="ctr" rtl="0">
              <a:spcBef>
                <a:spcPts val="0"/>
              </a:spcBef>
              <a:spcAft>
                <a:spcPts val="0"/>
              </a:spcAft>
              <a:buNone/>
            </a:pPr>
            <a:r>
              <a:rPr lang="ro-RO" sz="3200" b="1" dirty="0">
                <a:solidFill>
                  <a:srgbClr val="2E75B5"/>
                </a:solidFill>
              </a:rPr>
              <a:t>în anul </a:t>
            </a:r>
            <a:r>
              <a:rPr lang="ro-RO" sz="3200" b="1" i="0" u="none" strike="noStrike" cap="none" dirty="0">
                <a:solidFill>
                  <a:srgbClr val="2E75B5"/>
                </a:solidFill>
                <a:latin typeface="Arial"/>
                <a:ea typeface="Arial"/>
                <a:cs typeface="Arial"/>
                <a:sym typeface="Arial"/>
              </a:rPr>
              <a:t> 2023</a:t>
            </a:r>
            <a:endParaRPr dirty="0"/>
          </a:p>
        </p:txBody>
      </p:sp>
      <p:sp>
        <p:nvSpPr>
          <p:cNvPr id="91" name="Google Shape;91;p1"/>
          <p:cNvSpPr/>
          <p:nvPr/>
        </p:nvSpPr>
        <p:spPr>
          <a:xfrm>
            <a:off x="1125089" y="178956"/>
            <a:ext cx="659478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000" b="1" i="1" u="none" strike="noStrike" cap="none" dirty="0" err="1">
                <a:solidFill>
                  <a:srgbClr val="002060"/>
                </a:solidFill>
                <a:latin typeface="Arial"/>
                <a:ea typeface="Arial"/>
                <a:cs typeface="Arial"/>
                <a:sym typeface="Arial"/>
              </a:rPr>
              <a:t>Şedința</a:t>
            </a:r>
            <a:r>
              <a:rPr lang="ro-RO" sz="2000" b="1" i="1" u="none" strike="noStrike" cap="none" dirty="0">
                <a:solidFill>
                  <a:srgbClr val="002060"/>
                </a:solidFill>
                <a:latin typeface="Arial"/>
                <a:ea typeface="Arial"/>
                <a:cs typeface="Arial"/>
                <a:sym typeface="Arial"/>
              </a:rPr>
              <a:t> Consiliului Național pentru Statistică (CNS)</a:t>
            </a:r>
            <a:endParaRPr dirty="0"/>
          </a:p>
          <a:p>
            <a:pPr marL="0" marR="0" lvl="0" indent="0" algn="l" rtl="0">
              <a:spcBef>
                <a:spcPts val="0"/>
              </a:spcBef>
              <a:spcAft>
                <a:spcPts val="0"/>
              </a:spcAft>
              <a:buNone/>
            </a:pPr>
            <a:r>
              <a:rPr lang="ro-RO" sz="2000" b="1" i="1" u="none" strike="noStrike" cap="none" dirty="0">
                <a:solidFill>
                  <a:srgbClr val="002060"/>
                </a:solidFill>
                <a:latin typeface="Arial"/>
                <a:ea typeface="Arial"/>
                <a:cs typeface="Arial"/>
                <a:sym typeface="Arial"/>
              </a:rPr>
              <a:t>21 martie 2024 </a:t>
            </a:r>
            <a:endParaRPr sz="2000" b="1" i="1" u="none" strike="noStrike" cap="none" dirty="0">
              <a:solidFill>
                <a:srgbClr val="00206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8DE130-CD57-844D-99D3-3AB6B95C2354}"/>
              </a:ext>
            </a:extLst>
          </p:cNvPr>
          <p:cNvSpPr>
            <a:spLocks noGrp="1"/>
          </p:cNvSpPr>
          <p:nvPr>
            <p:ph type="body" idx="1"/>
          </p:nvPr>
        </p:nvSpPr>
        <p:spPr>
          <a:xfrm>
            <a:off x="828675" y="1253331"/>
            <a:ext cx="6534150" cy="3899694"/>
          </a:xfrm>
        </p:spPr>
        <p:txBody>
          <a:bodyPr>
            <a:normAutofit/>
          </a:bodyPr>
          <a:lstStyle/>
          <a:p>
            <a:pPr marL="114300" indent="0">
              <a:buNone/>
            </a:pPr>
            <a:r>
              <a:rPr lang="ro-RO" sz="2400" b="1" i="1" u="none" strike="noStrike" cap="none" dirty="0">
                <a:solidFill>
                  <a:schemeClr val="accent6"/>
                </a:solidFill>
                <a:latin typeface="+mn-lt"/>
                <a:ea typeface="Calibri"/>
                <a:cs typeface="Calibri"/>
                <a:sym typeface="Calibri"/>
              </a:rPr>
              <a:t>Obiectiv general 3.</a:t>
            </a:r>
          </a:p>
          <a:p>
            <a:pPr marL="114300" indent="0">
              <a:buNone/>
            </a:pPr>
            <a:r>
              <a:rPr lang="ro-RO" sz="2400" b="0" i="0" u="none" strike="noStrike" cap="none" dirty="0">
                <a:solidFill>
                  <a:schemeClr val="tx1"/>
                </a:solidFill>
                <a:latin typeface="+mn-lt"/>
                <a:ea typeface="Calibri"/>
                <a:cs typeface="Calibri"/>
                <a:sym typeface="Calibri"/>
              </a:rPr>
              <a:t>Date de înaltă calitate, inclusiv seturi noi de date  (oportune, relevante, fiabile, accesibile, dezagregate, coerente, comparabile la nivel internațional și armonizate la cerințele UE), produse pentru a informa societatea și </a:t>
            </a:r>
            <a:r>
              <a:rPr lang="en-US" sz="2400" dirty="0">
                <a:solidFill>
                  <a:schemeClr val="tx1"/>
                </a:solidFill>
                <a:latin typeface="+mn-lt"/>
              </a:rPr>
              <a:t>    </a:t>
            </a:r>
            <a:r>
              <a:rPr lang="ro-RO" sz="2400" b="0" i="0" u="none" strike="noStrike" cap="none" dirty="0">
                <a:solidFill>
                  <a:schemeClr val="tx1"/>
                </a:solidFill>
                <a:latin typeface="+mn-lt"/>
                <a:ea typeface="Calibri"/>
                <a:cs typeface="Calibri"/>
                <a:sym typeface="Calibri"/>
              </a:rPr>
              <a:t>pentru a susține luarea deciziilor eficiente și implementarea politicilor publice, bazate pe dovezi, care să conducă la o dezvoltare durabilă și o societate incluzivă.</a:t>
            </a:r>
          </a:p>
        </p:txBody>
      </p:sp>
      <p:sp>
        <p:nvSpPr>
          <p:cNvPr id="4" name="Slide Number Placeholder 3">
            <a:extLst>
              <a:ext uri="{FF2B5EF4-FFF2-40B4-BE49-F238E27FC236}">
                <a16:creationId xmlns:a16="http://schemas.microsoft.com/office/drawing/2014/main" id="{2BE13CBF-AFF4-3209-B933-823C314CCB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o-RO" smtClean="0"/>
              <a:t>10</a:t>
            </a:fld>
            <a:endParaRPr lang="ro-RO"/>
          </a:p>
        </p:txBody>
      </p:sp>
      <p:sp>
        <p:nvSpPr>
          <p:cNvPr id="6" name="TextBox 5">
            <a:extLst>
              <a:ext uri="{FF2B5EF4-FFF2-40B4-BE49-F238E27FC236}">
                <a16:creationId xmlns:a16="http://schemas.microsoft.com/office/drawing/2014/main" id="{E32ED4F2-C583-15F2-B4EB-5FEFC6F4F0F7}"/>
              </a:ext>
            </a:extLst>
          </p:cNvPr>
          <p:cNvSpPr txBox="1"/>
          <p:nvPr/>
        </p:nvSpPr>
        <p:spPr>
          <a:xfrm>
            <a:off x="2886075" y="6198493"/>
            <a:ext cx="6096000" cy="307777"/>
          </a:xfrm>
          <a:prstGeom prst="rect">
            <a:avLst/>
          </a:prstGeom>
          <a:noFill/>
        </p:spPr>
        <p:txBody>
          <a:bodyPr wrap="square">
            <a:spAutoFit/>
          </a:bodyPr>
          <a:lstStyle/>
          <a:p>
            <a:pPr marL="0" lvl="0" indent="0" algn="ctr" rtl="0">
              <a:spcBef>
                <a:spcPts val="0"/>
              </a:spcBef>
              <a:spcAft>
                <a:spcPts val="0"/>
              </a:spcAft>
              <a:buNone/>
            </a:pPr>
            <a:r>
              <a:rPr lang="ro-RO" i="1" dirty="0">
                <a:solidFill>
                  <a:schemeClr val="accent1">
                    <a:lumMod val="75000"/>
                  </a:schemeClr>
                </a:solidFill>
              </a:rPr>
              <a:t>Ședința Consiliului Național pentru Statistică din 21.03.2024</a:t>
            </a:r>
            <a:endParaRPr lang="ro-RO" dirty="0">
              <a:solidFill>
                <a:schemeClr val="accent1">
                  <a:lumMod val="75000"/>
                </a:schemeClr>
              </a:solidFill>
            </a:endParaRPr>
          </a:p>
        </p:txBody>
      </p:sp>
      <p:sp>
        <p:nvSpPr>
          <p:cNvPr id="8" name="TextBox 7">
            <a:extLst>
              <a:ext uri="{FF2B5EF4-FFF2-40B4-BE49-F238E27FC236}">
                <a16:creationId xmlns:a16="http://schemas.microsoft.com/office/drawing/2014/main" id="{BC254F34-3BD4-588D-1FA9-A561F3518055}"/>
              </a:ext>
            </a:extLst>
          </p:cNvPr>
          <p:cNvSpPr txBox="1"/>
          <p:nvPr/>
        </p:nvSpPr>
        <p:spPr>
          <a:xfrm>
            <a:off x="1085850" y="474663"/>
            <a:ext cx="9448800" cy="477054"/>
          </a:xfrm>
          <a:prstGeom prst="rect">
            <a:avLst/>
          </a:prstGeom>
          <a:noFill/>
        </p:spPr>
        <p:txBody>
          <a:bodyPr wrap="square">
            <a:spAutoFit/>
          </a:bodyPr>
          <a:lstStyle/>
          <a:p>
            <a:r>
              <a:rPr lang="ro-RO" sz="2500" b="1" dirty="0">
                <a:solidFill>
                  <a:srgbClr val="0070C0"/>
                </a:solidFill>
                <a:latin typeface="Arial"/>
                <a:ea typeface="Arial"/>
                <a:cs typeface="Arial"/>
                <a:sym typeface="Arial"/>
              </a:rPr>
              <a:t>Gradul de realizare a  acțiunilor pe Obiectivele generale (3)</a:t>
            </a:r>
            <a:endParaRPr lang="en-US" sz="2500" dirty="0"/>
          </a:p>
        </p:txBody>
      </p:sp>
      <p:graphicFrame>
        <p:nvGraphicFramePr>
          <p:cNvPr id="2" name="Chart 1">
            <a:extLst>
              <a:ext uri="{FF2B5EF4-FFF2-40B4-BE49-F238E27FC236}">
                <a16:creationId xmlns:a16="http://schemas.microsoft.com/office/drawing/2014/main" id="{CF8E2B1D-2BF6-0C61-D446-85213561D293}"/>
              </a:ext>
            </a:extLst>
          </p:cNvPr>
          <p:cNvGraphicFramePr/>
          <p:nvPr>
            <p:extLst>
              <p:ext uri="{D42A27DB-BD31-4B8C-83A1-F6EECF244321}">
                <p14:modId xmlns:p14="http://schemas.microsoft.com/office/powerpoint/2010/main" val="3501832313"/>
              </p:ext>
            </p:extLst>
          </p:nvPr>
        </p:nvGraphicFramePr>
        <p:xfrm>
          <a:off x="7105650" y="1253331"/>
          <a:ext cx="4724399" cy="355314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C321DC25-144B-E827-19F5-B6633AA52768}"/>
              </a:ext>
            </a:extLst>
          </p:cNvPr>
          <p:cNvSpPr txBox="1"/>
          <p:nvPr/>
        </p:nvSpPr>
        <p:spPr>
          <a:xfrm>
            <a:off x="1000125" y="5219948"/>
            <a:ext cx="9753600" cy="707886"/>
          </a:xfrm>
          <a:prstGeom prst="rect">
            <a:avLst/>
          </a:prstGeom>
          <a:noFill/>
        </p:spPr>
        <p:txBody>
          <a:bodyPr wrap="square">
            <a:spAutoFit/>
          </a:bodyPr>
          <a:lstStyle/>
          <a:p>
            <a:r>
              <a:rPr lang="ro-RO" sz="2000" b="1" i="1" dirty="0">
                <a:solidFill>
                  <a:schemeClr val="accent4">
                    <a:lumMod val="75000"/>
                  </a:schemeClr>
                </a:solidFill>
                <a:effectLst/>
                <a:highlight>
                  <a:srgbClr val="FFFFFF"/>
                </a:highlight>
                <a:latin typeface="+mn-lt"/>
                <a:ea typeface="Times New Roman" panose="02020603050405020304" pitchFamily="18" charset="0"/>
              </a:rPr>
              <a:t>Nerealizată acțiunea </a:t>
            </a:r>
            <a:r>
              <a:rPr lang="en-US" sz="2000" b="1" i="1" dirty="0">
                <a:solidFill>
                  <a:schemeClr val="tx1"/>
                </a:solidFill>
                <a:effectLst/>
                <a:highlight>
                  <a:srgbClr val="FFFFFF"/>
                </a:highlight>
                <a:latin typeface="+mn-lt"/>
                <a:ea typeface="Times New Roman" panose="02020603050405020304" pitchFamily="18" charset="0"/>
              </a:rPr>
              <a:t>“</a:t>
            </a:r>
            <a:r>
              <a:rPr lang="ro-RO" sz="2000" b="1" i="1" dirty="0">
                <a:solidFill>
                  <a:schemeClr val="tx1"/>
                </a:solidFill>
                <a:effectLst/>
                <a:highlight>
                  <a:srgbClr val="FFFFFF"/>
                </a:highlight>
                <a:latin typeface="+mn-lt"/>
                <a:ea typeface="Times New Roman" panose="02020603050405020304" pitchFamily="18" charset="0"/>
              </a:rPr>
              <a:t>Elaborarea și aprobarea ghidului de calitate în statistica oficială</a:t>
            </a:r>
            <a:r>
              <a:rPr lang="en-US" sz="2000" b="1" i="1" dirty="0">
                <a:solidFill>
                  <a:schemeClr val="tx1"/>
                </a:solidFill>
                <a:effectLst/>
                <a:highlight>
                  <a:srgbClr val="FFFFFF"/>
                </a:highlight>
                <a:latin typeface="+mn-lt"/>
                <a:ea typeface="Times New Roman" panose="02020603050405020304" pitchFamily="18" charset="0"/>
              </a:rPr>
              <a:t>”,</a:t>
            </a:r>
            <a:r>
              <a:rPr lang="ro-RO" sz="2000" dirty="0">
                <a:effectLst/>
                <a:highlight>
                  <a:srgbClr val="FFFFFF"/>
                </a:highlight>
                <a:latin typeface="+mn-lt"/>
                <a:ea typeface="Times New Roman" panose="02020603050405020304" pitchFamily="18" charset="0"/>
              </a:rPr>
              <a:t> din </a:t>
            </a:r>
            <a:r>
              <a:rPr lang="en-US" sz="2000" dirty="0" err="1">
                <a:effectLst/>
                <a:highlight>
                  <a:srgbClr val="FFFFFF"/>
                </a:highlight>
                <a:latin typeface="+mn-lt"/>
                <a:ea typeface="Times New Roman" panose="02020603050405020304" pitchFamily="18" charset="0"/>
              </a:rPr>
              <a:t>cauza</a:t>
            </a:r>
            <a:r>
              <a:rPr lang="ro-RO" sz="2000" dirty="0">
                <a:effectLst/>
                <a:highlight>
                  <a:srgbClr val="FFFFFF"/>
                </a:highlight>
                <a:latin typeface="+mn-lt"/>
                <a:ea typeface="Times New Roman" panose="02020603050405020304" pitchFamily="18" charset="0"/>
              </a:rPr>
              <a:t> </a:t>
            </a:r>
            <a:r>
              <a:rPr lang="ro-RO" sz="2000" dirty="0">
                <a:effectLst/>
                <a:latin typeface="+mn-lt"/>
                <a:ea typeface="Times New Roman" panose="02020603050405020304" pitchFamily="18" charset="0"/>
              </a:rPr>
              <a:t>lipsei personalului în subdiviziunea managementul calității</a:t>
            </a:r>
            <a:r>
              <a:rPr lang="ro-RO" sz="2000" dirty="0">
                <a:effectLst/>
                <a:highlight>
                  <a:srgbClr val="FFFFFF"/>
                </a:highlight>
                <a:latin typeface="+mn-lt"/>
                <a:ea typeface="Times New Roman" panose="02020603050405020304" pitchFamily="18" charset="0"/>
              </a:rPr>
              <a:t>.</a:t>
            </a:r>
            <a:endParaRPr lang="en-US" sz="2000" dirty="0">
              <a:effectLst/>
              <a:latin typeface="+mn-lt"/>
              <a:ea typeface="Calibri" panose="020F0502020204030204" pitchFamily="34" charset="0"/>
            </a:endParaRPr>
          </a:p>
        </p:txBody>
      </p:sp>
    </p:spTree>
    <p:extLst>
      <p:ext uri="{BB962C8B-B14F-4D97-AF65-F5344CB8AC3E}">
        <p14:creationId xmlns:p14="http://schemas.microsoft.com/office/powerpoint/2010/main" val="3624167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CBEBBF-36C3-6604-F7C0-C4919A993DE1}"/>
              </a:ext>
            </a:extLst>
          </p:cNvPr>
          <p:cNvSpPr>
            <a:spLocks noGrp="1"/>
          </p:cNvSpPr>
          <p:nvPr>
            <p:ph type="body" idx="1"/>
          </p:nvPr>
        </p:nvSpPr>
        <p:spPr>
          <a:xfrm>
            <a:off x="838200" y="1228725"/>
            <a:ext cx="10515600" cy="4948238"/>
          </a:xfrm>
        </p:spPr>
        <p:txBody>
          <a:bodyPr/>
          <a:lstStyle/>
          <a:p>
            <a:pPr marL="114300" indent="0">
              <a:buNone/>
            </a:pPr>
            <a:r>
              <a:rPr lang="ro-RO" sz="2800" b="1" i="1" dirty="0">
                <a:solidFill>
                  <a:schemeClr val="accent6"/>
                </a:solidFill>
                <a:latin typeface="+mn-lt"/>
                <a:ea typeface="Calibri"/>
                <a:cs typeface="Calibri"/>
                <a:sym typeface="Calibri"/>
              </a:rPr>
              <a:t>Obiectiv general 4.</a:t>
            </a:r>
            <a:endParaRPr lang="ro-RO" sz="2800" dirty="0">
              <a:solidFill>
                <a:schemeClr val="tx1"/>
              </a:solidFill>
              <a:latin typeface="+mn-lt"/>
              <a:ea typeface="Calibri"/>
              <a:cs typeface="Calibri"/>
              <a:sym typeface="Calibri"/>
            </a:endParaRPr>
          </a:p>
          <a:p>
            <a:r>
              <a:rPr lang="ro-RO" sz="2800" dirty="0">
                <a:solidFill>
                  <a:schemeClr val="tx1"/>
                </a:solidFill>
                <a:latin typeface="+mn-lt"/>
                <a:ea typeface="Calibri"/>
                <a:cs typeface="Calibri"/>
                <a:sym typeface="Calibri"/>
              </a:rPr>
              <a:t>Cultura statistică în societate consolidată pentru a permite factorilor de decizie să utilizeze datele în mod eficient și să furnizeze într-un mod durabil serviciile și resursele de care populația are nevoie, pentru recuperarea în situații de criză și pentru a oferi posibilitate publicului larg de a înțelege mai bine statisticile și a responsabiliza autoritățile.</a:t>
            </a:r>
          </a:p>
          <a:p>
            <a:r>
              <a:rPr lang="ro-RO" sz="2800" b="1" dirty="0">
                <a:solidFill>
                  <a:srgbClr val="0070C0"/>
                </a:solidFill>
                <a:latin typeface="+mn-lt"/>
                <a:ea typeface="Calibri"/>
                <a:cs typeface="Calibri"/>
                <a:sym typeface="Calibri"/>
              </a:rPr>
              <a:t>Planificată </a:t>
            </a:r>
            <a:r>
              <a:rPr lang="ro-RO" b="1" dirty="0">
                <a:solidFill>
                  <a:srgbClr val="0070C0"/>
                </a:solidFill>
                <a:latin typeface="+mn-lt"/>
              </a:rPr>
              <a:t>pentru anul 2023 </a:t>
            </a:r>
            <a:r>
              <a:rPr lang="ro-RO" sz="2800" b="1" dirty="0">
                <a:solidFill>
                  <a:srgbClr val="0070C0"/>
                </a:solidFill>
                <a:latin typeface="+mn-lt"/>
                <a:ea typeface="Calibri"/>
                <a:cs typeface="Calibri"/>
                <a:sym typeface="Calibri"/>
              </a:rPr>
              <a:t>doar o activitate, care a fost realizată parțial</a:t>
            </a:r>
          </a:p>
          <a:p>
            <a:r>
              <a:rPr lang="ro-RO" b="1" dirty="0">
                <a:solidFill>
                  <a:srgbClr val="0070C0"/>
                </a:solidFill>
                <a:latin typeface="+mn-lt"/>
              </a:rPr>
              <a:t>Inițiate 10 activități cu termenul de finalizare 2026</a:t>
            </a:r>
            <a:endParaRPr lang="ro-RO" sz="2800" b="1" dirty="0">
              <a:solidFill>
                <a:srgbClr val="0070C0"/>
              </a:solidFill>
              <a:latin typeface="+mn-lt"/>
              <a:ea typeface="Calibri"/>
              <a:cs typeface="Calibri"/>
              <a:sym typeface="Calibri"/>
            </a:endParaRPr>
          </a:p>
        </p:txBody>
      </p:sp>
      <p:sp>
        <p:nvSpPr>
          <p:cNvPr id="4" name="Slide Number Placeholder 3">
            <a:extLst>
              <a:ext uri="{FF2B5EF4-FFF2-40B4-BE49-F238E27FC236}">
                <a16:creationId xmlns:a16="http://schemas.microsoft.com/office/drawing/2014/main" id="{F5DECA5F-A83E-0882-58C9-023382F476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o-RO" smtClean="0"/>
              <a:t>11</a:t>
            </a:fld>
            <a:endParaRPr lang="ro-RO"/>
          </a:p>
        </p:txBody>
      </p:sp>
      <p:sp>
        <p:nvSpPr>
          <p:cNvPr id="5" name="TextBox 4">
            <a:extLst>
              <a:ext uri="{FF2B5EF4-FFF2-40B4-BE49-F238E27FC236}">
                <a16:creationId xmlns:a16="http://schemas.microsoft.com/office/drawing/2014/main" id="{69272FC6-683D-6AA0-D958-DD96B5F60E11}"/>
              </a:ext>
            </a:extLst>
          </p:cNvPr>
          <p:cNvSpPr txBox="1"/>
          <p:nvPr/>
        </p:nvSpPr>
        <p:spPr>
          <a:xfrm>
            <a:off x="3048000" y="6176963"/>
            <a:ext cx="6096000" cy="307777"/>
          </a:xfrm>
          <a:prstGeom prst="rect">
            <a:avLst/>
          </a:prstGeom>
          <a:noFill/>
        </p:spPr>
        <p:txBody>
          <a:bodyPr wrap="square">
            <a:spAutoFit/>
          </a:bodyPr>
          <a:lstStyle/>
          <a:p>
            <a:pPr marL="0" lvl="0" indent="0" algn="ctr" rtl="0">
              <a:spcBef>
                <a:spcPts val="0"/>
              </a:spcBef>
              <a:spcAft>
                <a:spcPts val="0"/>
              </a:spcAft>
              <a:buNone/>
            </a:pPr>
            <a:r>
              <a:rPr lang="ro-RO" i="1" dirty="0">
                <a:solidFill>
                  <a:schemeClr val="accent1">
                    <a:lumMod val="75000"/>
                  </a:schemeClr>
                </a:solidFill>
              </a:rPr>
              <a:t>Ședința Consiliului Național pentru Statistică din 21.03.2024</a:t>
            </a:r>
            <a:endParaRPr lang="ro-RO" dirty="0">
              <a:solidFill>
                <a:schemeClr val="accent1">
                  <a:lumMod val="75000"/>
                </a:schemeClr>
              </a:solidFill>
            </a:endParaRPr>
          </a:p>
        </p:txBody>
      </p:sp>
      <p:sp>
        <p:nvSpPr>
          <p:cNvPr id="7" name="TextBox 6">
            <a:extLst>
              <a:ext uri="{FF2B5EF4-FFF2-40B4-BE49-F238E27FC236}">
                <a16:creationId xmlns:a16="http://schemas.microsoft.com/office/drawing/2014/main" id="{F20B4E63-2D80-91A4-6CE9-6B270EAFB167}"/>
              </a:ext>
            </a:extLst>
          </p:cNvPr>
          <p:cNvSpPr txBox="1"/>
          <p:nvPr/>
        </p:nvSpPr>
        <p:spPr>
          <a:xfrm>
            <a:off x="1066799" y="527148"/>
            <a:ext cx="9382125" cy="477054"/>
          </a:xfrm>
          <a:prstGeom prst="rect">
            <a:avLst/>
          </a:prstGeom>
          <a:noFill/>
        </p:spPr>
        <p:txBody>
          <a:bodyPr wrap="square">
            <a:spAutoFit/>
          </a:bodyPr>
          <a:lstStyle/>
          <a:p>
            <a:r>
              <a:rPr lang="ro-RO" sz="2500" b="1" dirty="0">
                <a:solidFill>
                  <a:srgbClr val="0070C0"/>
                </a:solidFill>
                <a:latin typeface="Arial"/>
                <a:ea typeface="Arial"/>
                <a:cs typeface="Arial"/>
                <a:sym typeface="Arial"/>
              </a:rPr>
              <a:t>Gradul de realizare a  acțiunilor pe Obiectivele generale (4)</a:t>
            </a:r>
            <a:endParaRPr lang="en-US" sz="2500" dirty="0"/>
          </a:p>
        </p:txBody>
      </p:sp>
    </p:spTree>
    <p:extLst>
      <p:ext uri="{BB962C8B-B14F-4D97-AF65-F5344CB8AC3E}">
        <p14:creationId xmlns:p14="http://schemas.microsoft.com/office/powerpoint/2010/main" val="3484469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838199" y="113337"/>
            <a:ext cx="9563101" cy="1077288"/>
          </a:xfrm>
          <a:prstGeom prst="rect">
            <a:avLst/>
          </a:prstGeom>
          <a:noFill/>
          <a:ln>
            <a:noFill/>
          </a:ln>
        </p:spPr>
        <p:txBody>
          <a:bodyPr spcFirstLastPara="1" wrap="square" lIns="91425" tIns="45700" rIns="91425" bIns="45700" anchor="ctr" anchorCtr="0">
            <a:normAutofit/>
          </a:bodyPr>
          <a:lstStyle/>
          <a:p>
            <a:pPr lvl="0">
              <a:buClr>
                <a:srgbClr val="0070C0"/>
              </a:buClr>
              <a:buSzPts val="3200"/>
            </a:pPr>
            <a:r>
              <a:rPr lang="ro-RO" sz="3200" b="1" dirty="0">
                <a:solidFill>
                  <a:srgbClr val="0070C0"/>
                </a:solidFill>
                <a:latin typeface="Arial"/>
                <a:ea typeface="Arial"/>
                <a:cs typeface="Arial"/>
                <a:sym typeface="Arial"/>
              </a:rPr>
              <a:t>Realizări pe parcursul anului 2023 (1)</a:t>
            </a:r>
            <a:endParaRPr sz="2700" i="1" dirty="0">
              <a:solidFill>
                <a:schemeClr val="accent6">
                  <a:lumMod val="75000"/>
                </a:schemeClr>
              </a:solidFill>
              <a:latin typeface="Arial"/>
              <a:ea typeface="Arial"/>
              <a:cs typeface="Arial"/>
              <a:sym typeface="Arial"/>
            </a:endParaRPr>
          </a:p>
        </p:txBody>
      </p:sp>
      <p:sp>
        <p:nvSpPr>
          <p:cNvPr id="141" name="Google Shape;141;p8"/>
          <p:cNvSpPr txBox="1">
            <a:spLocks noGrp="1"/>
          </p:cNvSpPr>
          <p:nvPr>
            <p:ph type="body" idx="1"/>
          </p:nvPr>
        </p:nvSpPr>
        <p:spPr>
          <a:xfrm>
            <a:off x="838199" y="1071418"/>
            <a:ext cx="10679545" cy="5144656"/>
          </a:xfrm>
          <a:prstGeom prst="rect">
            <a:avLst/>
          </a:prstGeom>
          <a:noFill/>
          <a:ln>
            <a:noFill/>
          </a:ln>
        </p:spPr>
        <p:txBody>
          <a:bodyPr spcFirstLastPara="1" wrap="square" lIns="91425" tIns="45700" rIns="91425" bIns="45700" anchor="t" anchorCtr="0">
            <a:noAutofit/>
          </a:bodyPr>
          <a:lstStyle/>
          <a:p>
            <a:pPr marL="414338" lvl="0" indent="-485775" algn="just" rtl="0">
              <a:lnSpc>
                <a:spcPct val="105000"/>
              </a:lnSpc>
              <a:spcBef>
                <a:spcPts val="600"/>
              </a:spcBef>
              <a:spcAft>
                <a:spcPts val="1200"/>
              </a:spcAft>
              <a:buClr>
                <a:srgbClr val="000000"/>
              </a:buClr>
              <a:buSzPct val="134813"/>
              <a:buFont typeface="Wingdings" panose="05000000000000000000" pitchFamily="2" charset="2"/>
              <a:buChar char="Ø"/>
            </a:pPr>
            <a:r>
              <a:rPr lang="ro-RO" sz="2500" dirty="0">
                <a:highlight>
                  <a:srgbClr val="FFFFFF"/>
                </a:highlight>
                <a:latin typeface="+mn-lt"/>
                <a:ea typeface="Times New Roman"/>
                <a:cs typeface="Times New Roman"/>
                <a:sym typeface="Times New Roman"/>
              </a:rPr>
              <a:t>Elaborat și aprobat cadrul normativ pentru organizarea recensămintelor populației și locuințelor (RPL 2024), prin HG </a:t>
            </a:r>
            <a:br>
              <a:rPr lang="ro-RO" sz="2500" dirty="0">
                <a:highlight>
                  <a:srgbClr val="FFFFFF"/>
                </a:highlight>
                <a:latin typeface="+mn-lt"/>
                <a:ea typeface="Times New Roman"/>
                <a:cs typeface="Times New Roman"/>
                <a:sym typeface="Times New Roman"/>
              </a:rPr>
            </a:br>
            <a:r>
              <a:rPr lang="ro-RO" sz="2500" dirty="0">
                <a:highlight>
                  <a:srgbClr val="FFFFFF"/>
                </a:highlight>
                <a:latin typeface="+mn-lt"/>
                <a:ea typeface="Times New Roman"/>
                <a:cs typeface="Times New Roman"/>
                <a:sym typeface="Times New Roman"/>
              </a:rPr>
              <a:t>nr. 69/2024 cu privire la data de referință a recensământului și perioadei de colectare a datelor de recensământ pentru anul 2024.</a:t>
            </a:r>
          </a:p>
          <a:p>
            <a:pPr marL="414338" lvl="0" indent="-485775" algn="just" rtl="0">
              <a:lnSpc>
                <a:spcPct val="105000"/>
              </a:lnSpc>
              <a:spcBef>
                <a:spcPts val="600"/>
              </a:spcBef>
              <a:spcAft>
                <a:spcPts val="1200"/>
              </a:spcAft>
              <a:buClr>
                <a:srgbClr val="000000"/>
              </a:buClr>
              <a:buSzPct val="134813"/>
              <a:buFont typeface="Wingdings" panose="05000000000000000000" pitchFamily="2" charset="2"/>
              <a:buChar char="Ø"/>
            </a:pPr>
            <a:r>
              <a:rPr lang="ro-RO" sz="2500" dirty="0">
                <a:highlight>
                  <a:srgbClr val="FFFFFF"/>
                </a:highlight>
                <a:latin typeface="+mn-lt"/>
                <a:ea typeface="Times New Roman"/>
                <a:cs typeface="Times New Roman"/>
                <a:sym typeface="Times New Roman"/>
              </a:rPr>
              <a:t>Efectuat recensământul de probă și ancheta post recenzare de probă. </a:t>
            </a:r>
          </a:p>
          <a:p>
            <a:pPr marL="414338" lvl="0" indent="-485775" algn="just" rtl="0">
              <a:lnSpc>
                <a:spcPct val="105000"/>
              </a:lnSpc>
              <a:spcBef>
                <a:spcPts val="600"/>
              </a:spcBef>
              <a:spcAft>
                <a:spcPts val="1200"/>
              </a:spcAft>
              <a:buClr>
                <a:srgbClr val="000000"/>
              </a:buClr>
              <a:buSzPct val="134813"/>
              <a:buFont typeface="Wingdings" panose="05000000000000000000" pitchFamily="2" charset="2"/>
              <a:buChar char="Ø"/>
            </a:pPr>
            <a:r>
              <a:rPr lang="ro-RO" sz="2500" dirty="0">
                <a:highlight>
                  <a:srgbClr val="FFFFFF"/>
                </a:highlight>
                <a:latin typeface="+mn-lt"/>
                <a:ea typeface="Times New Roman"/>
                <a:cs typeface="Times New Roman"/>
                <a:sym typeface="Times New Roman"/>
              </a:rPr>
              <a:t>Aprobat regulamentul privind organizarea și funcționarea sistemului informațional „statistici demografice și sociale”(</a:t>
            </a:r>
            <a:r>
              <a:rPr lang="en-US" sz="2500" dirty="0">
                <a:highlight>
                  <a:srgbClr val="FFFFFF"/>
                </a:highlight>
                <a:latin typeface="+mn-lt"/>
                <a:ea typeface="Times New Roman"/>
                <a:cs typeface="Times New Roman"/>
                <a:sym typeface="Times New Roman"/>
              </a:rPr>
              <a:t>SI SDS</a:t>
            </a:r>
            <a:r>
              <a:rPr lang="ro-RO" sz="2500" dirty="0">
                <a:highlight>
                  <a:srgbClr val="FFFFFF"/>
                </a:highlight>
                <a:latin typeface="+mn-lt"/>
                <a:ea typeface="Times New Roman"/>
                <a:cs typeface="Times New Roman"/>
                <a:sym typeface="Times New Roman"/>
              </a:rPr>
              <a:t>), prin </a:t>
            </a:r>
            <a:r>
              <a:rPr lang="en-US" sz="2500" dirty="0">
                <a:highlight>
                  <a:srgbClr val="FFFFFF"/>
                </a:highlight>
                <a:latin typeface="+mn-lt"/>
                <a:ea typeface="Times New Roman"/>
                <a:cs typeface="Times New Roman"/>
                <a:sym typeface="Times New Roman"/>
              </a:rPr>
              <a:t>HG</a:t>
            </a:r>
            <a:r>
              <a:rPr lang="ro-RO" sz="2500" dirty="0">
                <a:highlight>
                  <a:srgbClr val="FFFFFF"/>
                </a:highlight>
                <a:latin typeface="+mn-lt"/>
                <a:ea typeface="Times New Roman"/>
                <a:cs typeface="Times New Roman"/>
                <a:sym typeface="Times New Roman"/>
              </a:rPr>
              <a:t> nr.38/2024.</a:t>
            </a:r>
          </a:p>
          <a:p>
            <a:pPr marL="414338" lvl="0" indent="-485775" algn="just" rtl="0">
              <a:lnSpc>
                <a:spcPct val="105000"/>
              </a:lnSpc>
              <a:spcBef>
                <a:spcPts val="600"/>
              </a:spcBef>
              <a:spcAft>
                <a:spcPts val="1200"/>
              </a:spcAft>
              <a:buClr>
                <a:srgbClr val="000000"/>
              </a:buClr>
              <a:buSzPct val="134813"/>
              <a:buFont typeface="Wingdings" panose="05000000000000000000" pitchFamily="2" charset="2"/>
              <a:buChar char="Ø"/>
            </a:pPr>
            <a:r>
              <a:rPr lang="ro-RO" sz="2500" dirty="0">
                <a:highlight>
                  <a:srgbClr val="FFFFFF"/>
                </a:highlight>
                <a:latin typeface="+mn-lt"/>
                <a:ea typeface="Times New Roman"/>
                <a:cs typeface="Times New Roman"/>
                <a:sym typeface="Times New Roman"/>
              </a:rPr>
              <a:t>Elaborat și aprobat programul de lucrări statistice (</a:t>
            </a:r>
            <a:r>
              <a:rPr lang="en-US" sz="2500" dirty="0">
                <a:highlight>
                  <a:srgbClr val="FFFFFF"/>
                </a:highlight>
                <a:latin typeface="+mn-lt"/>
                <a:ea typeface="Times New Roman"/>
                <a:cs typeface="Times New Roman"/>
                <a:sym typeface="Times New Roman"/>
              </a:rPr>
              <a:t>PLS</a:t>
            </a:r>
            <a:r>
              <a:rPr lang="ro-RO" sz="2500" dirty="0">
                <a:highlight>
                  <a:srgbClr val="FFFFFF"/>
                </a:highlight>
                <a:latin typeface="+mn-lt"/>
                <a:ea typeface="Times New Roman"/>
                <a:cs typeface="Times New Roman"/>
                <a:sym typeface="Times New Roman"/>
              </a:rPr>
              <a:t>) pentru anul 2024 prin </a:t>
            </a:r>
            <a:r>
              <a:rPr lang="en-US" sz="2500" dirty="0">
                <a:highlight>
                  <a:srgbClr val="FFFFFF"/>
                </a:highlight>
                <a:latin typeface="+mn-lt"/>
                <a:ea typeface="Times New Roman"/>
                <a:cs typeface="Times New Roman"/>
                <a:sym typeface="Times New Roman"/>
              </a:rPr>
              <a:t>HG</a:t>
            </a:r>
            <a:r>
              <a:rPr lang="ro-RO" sz="2500" dirty="0">
                <a:highlight>
                  <a:srgbClr val="FFFFFF"/>
                </a:highlight>
                <a:latin typeface="+mn-lt"/>
                <a:ea typeface="Times New Roman"/>
                <a:cs typeface="Times New Roman"/>
                <a:sym typeface="Times New Roman"/>
              </a:rPr>
              <a:t> nr. 979/2023.</a:t>
            </a:r>
            <a:endParaRPr sz="2500" dirty="0">
              <a:latin typeface="+mn-lt"/>
            </a:endParaRPr>
          </a:p>
        </p:txBody>
      </p:sp>
      <p:sp>
        <p:nvSpPr>
          <p:cNvPr id="142" name="Google Shape;142;p8"/>
          <p:cNvSpPr txBox="1">
            <a:spLocks noGrp="1"/>
          </p:cNvSpPr>
          <p:nvPr>
            <p:ph type="ftr" idx="11"/>
          </p:nvPr>
        </p:nvSpPr>
        <p:spPr>
          <a:xfrm>
            <a:off x="4038600" y="6216074"/>
            <a:ext cx="4114800" cy="27680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ro-RO" i="1"/>
              <a:t>Ședința Consiliului Național pentru Statistică din 21.03.2024</a:t>
            </a:r>
            <a:endParaRPr/>
          </a:p>
        </p:txBody>
      </p:sp>
      <p:sp>
        <p:nvSpPr>
          <p:cNvPr id="143" name="Google Shape;14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o-RO"/>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txBox="1">
            <a:spLocks noGrp="1"/>
          </p:cNvSpPr>
          <p:nvPr>
            <p:ph type="title"/>
          </p:nvPr>
        </p:nvSpPr>
        <p:spPr>
          <a:xfrm>
            <a:off x="1181100" y="208444"/>
            <a:ext cx="9525000" cy="80755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70C0"/>
              </a:buClr>
              <a:buSzPts val="3200"/>
              <a:buFont typeface="Arial"/>
              <a:buNone/>
            </a:pPr>
            <a:r>
              <a:rPr lang="ro-RO" sz="3200" b="1" dirty="0">
                <a:solidFill>
                  <a:srgbClr val="0070C0"/>
                </a:solidFill>
                <a:latin typeface="Arial"/>
                <a:ea typeface="Arial"/>
                <a:cs typeface="Arial"/>
                <a:sym typeface="Arial"/>
              </a:rPr>
              <a:t>Realizări pe parcursul anului 2023 (2)</a:t>
            </a:r>
            <a:endParaRPr sz="2700" i="1" dirty="0">
              <a:solidFill>
                <a:schemeClr val="accent6">
                  <a:lumMod val="75000"/>
                </a:schemeClr>
              </a:solidFill>
              <a:latin typeface="Arial"/>
              <a:ea typeface="Arial"/>
              <a:cs typeface="Arial"/>
              <a:sym typeface="Arial"/>
            </a:endParaRPr>
          </a:p>
        </p:txBody>
      </p:sp>
      <p:sp>
        <p:nvSpPr>
          <p:cNvPr id="149" name="Google Shape;149;p9"/>
          <p:cNvSpPr txBox="1">
            <a:spLocks noGrp="1"/>
          </p:cNvSpPr>
          <p:nvPr>
            <p:ph type="body" idx="1"/>
          </p:nvPr>
        </p:nvSpPr>
        <p:spPr>
          <a:xfrm>
            <a:off x="685800" y="1016000"/>
            <a:ext cx="10515600" cy="5259965"/>
          </a:xfrm>
          <a:prstGeom prst="rect">
            <a:avLst/>
          </a:prstGeom>
          <a:noFill/>
          <a:ln>
            <a:noFill/>
          </a:ln>
        </p:spPr>
        <p:txBody>
          <a:bodyPr spcFirstLastPara="1" wrap="square" lIns="91425" tIns="45700" rIns="91425" bIns="45700" anchor="t" anchorCtr="0">
            <a:noAutofit/>
          </a:bodyPr>
          <a:lstStyle/>
          <a:p>
            <a:pPr marL="311150" lvl="0" algn="just" rtl="0">
              <a:lnSpc>
                <a:spcPct val="85000"/>
              </a:lnSpc>
              <a:spcBef>
                <a:spcPts val="0"/>
              </a:spcBef>
              <a:spcAft>
                <a:spcPts val="800"/>
              </a:spcAft>
              <a:buClr>
                <a:schemeClr val="accent1">
                  <a:lumMod val="75000"/>
                </a:schemeClr>
              </a:buClr>
              <a:buSzPts val="2300"/>
              <a:buFont typeface="Wingdings" panose="05000000000000000000" pitchFamily="2" charset="2"/>
              <a:buChar char="Ø"/>
            </a:pPr>
            <a:r>
              <a:rPr lang="ro-RO" sz="2100" dirty="0">
                <a:latin typeface="+mn-lt"/>
                <a:ea typeface="Times New Roman"/>
                <a:cs typeface="Times New Roman"/>
                <a:sym typeface="Times New Roman"/>
              </a:rPr>
              <a:t>Revizuiți și reduși indicatorii din rapoartele statistice pe domeniile statistice: agricultură, transporturi, energetică, mediu de afaceri, muncă, ocupări, servicii sociale;</a:t>
            </a:r>
          </a:p>
          <a:p>
            <a:pPr marL="311150" lvl="0" algn="just" rtl="0">
              <a:lnSpc>
                <a:spcPct val="85000"/>
              </a:lnSpc>
              <a:spcBef>
                <a:spcPts val="0"/>
              </a:spcBef>
              <a:spcAft>
                <a:spcPts val="800"/>
              </a:spcAft>
              <a:buClr>
                <a:schemeClr val="accent1">
                  <a:lumMod val="75000"/>
                </a:schemeClr>
              </a:buClr>
              <a:buSzPts val="2300"/>
              <a:buFont typeface="Wingdings" panose="05000000000000000000" pitchFamily="2" charset="2"/>
              <a:buChar char="Ø"/>
            </a:pPr>
            <a:r>
              <a:rPr lang="ro-RO" sz="2100" dirty="0">
                <a:latin typeface="+mn-lt"/>
                <a:ea typeface="Times New Roman"/>
                <a:cs typeface="Times New Roman"/>
                <a:sym typeface="Times New Roman"/>
              </a:rPr>
              <a:t>O</a:t>
            </a:r>
            <a:r>
              <a:rPr lang="ro-RO" sz="2100" dirty="0">
                <a:highlight>
                  <a:srgbClr val="FFFFFF"/>
                </a:highlight>
                <a:latin typeface="+mn-lt"/>
                <a:ea typeface="Times New Roman"/>
                <a:cs typeface="Times New Roman"/>
                <a:sym typeface="Times New Roman"/>
              </a:rPr>
              <a:t>ptimizate acțiunile necesare pentru facilitarea accesului la date individuale în scopuri științifice, fiind elaborate </a:t>
            </a:r>
            <a:r>
              <a:rPr lang="ro-RO" sz="2100" dirty="0">
                <a:latin typeface="+mn-lt"/>
                <a:ea typeface="Times New Roman"/>
                <a:cs typeface="Times New Roman"/>
                <a:sym typeface="Times New Roman"/>
              </a:rPr>
              <a:t>clauze de nedivulgare pentru angajații BNS.</a:t>
            </a:r>
          </a:p>
          <a:p>
            <a:pPr marL="311150" lvl="0" algn="just" rtl="0">
              <a:lnSpc>
                <a:spcPct val="85000"/>
              </a:lnSpc>
              <a:spcBef>
                <a:spcPts val="0"/>
              </a:spcBef>
              <a:spcAft>
                <a:spcPts val="800"/>
              </a:spcAft>
              <a:buClr>
                <a:schemeClr val="accent1">
                  <a:lumMod val="75000"/>
                </a:schemeClr>
              </a:buClr>
              <a:buSzPts val="2300"/>
              <a:buFont typeface="Wingdings" panose="05000000000000000000" pitchFamily="2" charset="2"/>
              <a:buChar char="Ø"/>
            </a:pPr>
            <a:r>
              <a:rPr lang="ro-RO" sz="2100" dirty="0">
                <a:highlight>
                  <a:srgbClr val="FFFFFF"/>
                </a:highlight>
                <a:latin typeface="+mn-lt"/>
                <a:ea typeface="Times New Roman"/>
                <a:cs typeface="Times New Roman"/>
                <a:sym typeface="Times New Roman"/>
              </a:rPr>
              <a:t>Optimizat sistemul de rapoarte statistică, proces facilitat de extinderea accesului la surse de date administrative - în vederea reducerii sarcinii de </a:t>
            </a:r>
            <a:r>
              <a:rPr lang="ro-RO" sz="2100" dirty="0">
                <a:latin typeface="+mn-lt"/>
                <a:ea typeface="Times New Roman"/>
                <a:cs typeface="Times New Roman"/>
                <a:sym typeface="Times New Roman"/>
              </a:rPr>
              <a:t>răspuns asupra respondenților. </a:t>
            </a:r>
          </a:p>
          <a:p>
            <a:pPr marL="311150" lvl="0" algn="just" rtl="0">
              <a:lnSpc>
                <a:spcPct val="85000"/>
              </a:lnSpc>
              <a:spcBef>
                <a:spcPts val="0"/>
              </a:spcBef>
              <a:spcAft>
                <a:spcPts val="800"/>
              </a:spcAft>
              <a:buClr>
                <a:schemeClr val="accent1">
                  <a:lumMod val="75000"/>
                </a:schemeClr>
              </a:buClr>
              <a:buSzPts val="2300"/>
              <a:buFont typeface="Wingdings" panose="05000000000000000000" pitchFamily="2" charset="2"/>
              <a:buChar char="Ø"/>
            </a:pPr>
            <a:r>
              <a:rPr lang="ro-RO" sz="2100" dirty="0">
                <a:latin typeface="+mn-lt"/>
                <a:ea typeface="Times New Roman"/>
                <a:cs typeface="Times New Roman"/>
                <a:sym typeface="Times New Roman"/>
              </a:rPr>
              <a:t>Elaborat și implementat un plan de acțiuni privind reducerea presiunii informaționale asupra respondenților, din care au fost:</a:t>
            </a:r>
            <a:endParaRPr sz="2100" dirty="0">
              <a:latin typeface="+mn-lt"/>
              <a:ea typeface="Times New Roman"/>
              <a:cs typeface="Times New Roman"/>
              <a:sym typeface="Times New Roman"/>
            </a:endParaRPr>
          </a:p>
          <a:p>
            <a:pPr marL="971550" lvl="0" indent="-374650" algn="just" rtl="0">
              <a:lnSpc>
                <a:spcPct val="85000"/>
              </a:lnSpc>
              <a:spcBef>
                <a:spcPts val="0"/>
              </a:spcBef>
              <a:spcAft>
                <a:spcPts val="800"/>
              </a:spcAft>
              <a:buClr>
                <a:schemeClr val="accent1">
                  <a:lumMod val="75000"/>
                </a:schemeClr>
              </a:buClr>
              <a:buSzPts val="2300"/>
              <a:buFont typeface="Arial" panose="020B0604020202020204" pitchFamily="34" charset="0"/>
              <a:buChar char="•"/>
            </a:pPr>
            <a:r>
              <a:rPr lang="ro-RO" sz="2100" dirty="0">
                <a:latin typeface="+mn-lt"/>
                <a:ea typeface="Times New Roman"/>
                <a:cs typeface="Times New Roman"/>
                <a:sym typeface="Times New Roman"/>
              </a:rPr>
              <a:t>Excluse două cercetări statistice anuale cu relevanță redusă;</a:t>
            </a:r>
            <a:endParaRPr sz="2100" dirty="0">
              <a:latin typeface="+mn-lt"/>
              <a:ea typeface="Times New Roman"/>
              <a:cs typeface="Times New Roman"/>
              <a:sym typeface="Times New Roman"/>
            </a:endParaRPr>
          </a:p>
          <a:p>
            <a:pPr marL="971550" lvl="0" indent="-374650" algn="just" rtl="0">
              <a:lnSpc>
                <a:spcPct val="85000"/>
              </a:lnSpc>
              <a:spcBef>
                <a:spcPts val="0"/>
              </a:spcBef>
              <a:spcAft>
                <a:spcPts val="800"/>
              </a:spcAft>
              <a:buClr>
                <a:schemeClr val="accent1">
                  <a:lumMod val="75000"/>
                </a:schemeClr>
              </a:buClr>
              <a:buSzPts val="2300"/>
              <a:buFont typeface="Arial" panose="020B0604020202020204" pitchFamily="34" charset="0"/>
              <a:buChar char="•"/>
            </a:pPr>
            <a:r>
              <a:rPr lang="ro-RO" sz="2100" dirty="0">
                <a:latin typeface="+mn-lt"/>
                <a:ea typeface="Times New Roman"/>
                <a:cs typeface="Times New Roman"/>
                <a:sym typeface="Times New Roman"/>
              </a:rPr>
              <a:t>Comasate și optimizate 14 cercetări statistice (numărul acestora fiind redus la  5 cercetări statistice);</a:t>
            </a:r>
            <a:endParaRPr sz="2100" dirty="0">
              <a:latin typeface="+mn-lt"/>
              <a:ea typeface="Times New Roman"/>
              <a:cs typeface="Times New Roman"/>
              <a:sym typeface="Times New Roman"/>
            </a:endParaRPr>
          </a:p>
          <a:p>
            <a:pPr marL="971550" lvl="0" indent="-374650" algn="l" rtl="0">
              <a:lnSpc>
                <a:spcPct val="85000"/>
              </a:lnSpc>
              <a:spcBef>
                <a:spcPts val="0"/>
              </a:spcBef>
              <a:spcAft>
                <a:spcPts val="800"/>
              </a:spcAft>
              <a:buClr>
                <a:schemeClr val="accent1">
                  <a:lumMod val="75000"/>
                </a:schemeClr>
              </a:buClr>
              <a:buSzPts val="2300"/>
              <a:buFont typeface="Arial" panose="020B0604020202020204" pitchFamily="34" charset="0"/>
              <a:buChar char="•"/>
            </a:pPr>
            <a:r>
              <a:rPr lang="ro-RO" sz="2100" dirty="0">
                <a:latin typeface="+mn-lt"/>
                <a:ea typeface="Times New Roman"/>
                <a:cs typeface="Times New Roman"/>
                <a:sym typeface="Times New Roman"/>
              </a:rPr>
              <a:t>Excluși indicatori care se dublează sau au o relevanță redusă (volumul ASA a fost redus cu 67%);</a:t>
            </a:r>
            <a:endParaRPr sz="2100" dirty="0">
              <a:latin typeface="+mn-lt"/>
              <a:ea typeface="Times New Roman"/>
              <a:cs typeface="Times New Roman"/>
              <a:sym typeface="Times New Roman"/>
            </a:endParaRPr>
          </a:p>
          <a:p>
            <a:pPr marL="971550" lvl="0" indent="-374650" algn="l" rtl="0">
              <a:lnSpc>
                <a:spcPct val="85000"/>
              </a:lnSpc>
              <a:spcBef>
                <a:spcPts val="0"/>
              </a:spcBef>
              <a:spcAft>
                <a:spcPts val="800"/>
              </a:spcAft>
              <a:buClr>
                <a:schemeClr val="accent1">
                  <a:lumMod val="75000"/>
                </a:schemeClr>
              </a:buClr>
              <a:buSzPts val="2300"/>
              <a:buFont typeface="Arial" panose="020B0604020202020204" pitchFamily="34" charset="0"/>
              <a:buChar char="•"/>
            </a:pPr>
            <a:r>
              <a:rPr lang="ro-RO" sz="2100" dirty="0">
                <a:latin typeface="+mn-lt"/>
                <a:ea typeface="Times New Roman"/>
                <a:cs typeface="Times New Roman"/>
                <a:sym typeface="Times New Roman"/>
              </a:rPr>
              <a:t>Digitizate chestionarele statistice</a:t>
            </a:r>
            <a:endParaRPr sz="2100" b="1" dirty="0">
              <a:solidFill>
                <a:srgbClr val="548135"/>
              </a:solidFill>
              <a:latin typeface="+mn-lt"/>
              <a:ea typeface="Arial"/>
              <a:cs typeface="Arial"/>
              <a:sym typeface="Arial"/>
            </a:endParaRPr>
          </a:p>
        </p:txBody>
      </p:sp>
      <p:sp>
        <p:nvSpPr>
          <p:cNvPr id="150" name="Google Shape;150;p9"/>
          <p:cNvSpPr txBox="1">
            <a:spLocks noGrp="1"/>
          </p:cNvSpPr>
          <p:nvPr>
            <p:ph type="ftr" idx="11"/>
          </p:nvPr>
        </p:nvSpPr>
        <p:spPr>
          <a:xfrm>
            <a:off x="4038600" y="6289964"/>
            <a:ext cx="4114800" cy="2029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ro-RO" i="1"/>
              <a:t>Ședința Consiliului Național pentru Statistică din 21.03.2024</a:t>
            </a:r>
            <a:endParaRPr/>
          </a:p>
        </p:txBody>
      </p:sp>
      <p:sp>
        <p:nvSpPr>
          <p:cNvPr id="151" name="Google Shape;15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o-RO"/>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0"/>
          <p:cNvSpPr txBox="1">
            <a:spLocks noGrp="1"/>
          </p:cNvSpPr>
          <p:nvPr>
            <p:ph type="title"/>
          </p:nvPr>
        </p:nvSpPr>
        <p:spPr>
          <a:xfrm>
            <a:off x="838200" y="365125"/>
            <a:ext cx="9515764" cy="103225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3200"/>
              <a:buFont typeface="Arial"/>
              <a:buNone/>
            </a:pPr>
            <a:r>
              <a:rPr lang="ro-RO" sz="3200" b="1" dirty="0">
                <a:solidFill>
                  <a:schemeClr val="accent1">
                    <a:lumMod val="75000"/>
                  </a:schemeClr>
                </a:solidFill>
                <a:latin typeface="Arial"/>
                <a:ea typeface="Arial"/>
                <a:cs typeface="Arial"/>
                <a:sym typeface="Arial"/>
              </a:rPr>
              <a:t>Realizări întru adaptarea infrastructurii statistice la standartele internaționale (1)</a:t>
            </a:r>
            <a:endParaRPr sz="3200" b="1" dirty="0">
              <a:solidFill>
                <a:schemeClr val="accent1">
                  <a:lumMod val="75000"/>
                </a:schemeClr>
              </a:solidFill>
              <a:latin typeface="Arial"/>
              <a:ea typeface="Arial"/>
              <a:cs typeface="Arial"/>
              <a:sym typeface="Arial"/>
            </a:endParaRPr>
          </a:p>
        </p:txBody>
      </p:sp>
      <p:sp>
        <p:nvSpPr>
          <p:cNvPr id="157" name="Google Shape;157;p10"/>
          <p:cNvSpPr txBox="1">
            <a:spLocks noGrp="1"/>
          </p:cNvSpPr>
          <p:nvPr>
            <p:ph type="body" idx="1"/>
          </p:nvPr>
        </p:nvSpPr>
        <p:spPr>
          <a:xfrm>
            <a:off x="838200" y="1606934"/>
            <a:ext cx="10651836" cy="4539866"/>
          </a:xfrm>
          <a:prstGeom prst="rect">
            <a:avLst/>
          </a:prstGeom>
          <a:noFill/>
          <a:ln>
            <a:noFill/>
          </a:ln>
        </p:spPr>
        <p:txBody>
          <a:bodyPr spcFirstLastPara="1" wrap="square" lIns="91425" tIns="45700" rIns="91425" bIns="45700" anchor="t" anchorCtr="0">
            <a:normAutofit lnSpcReduction="10000"/>
          </a:bodyPr>
          <a:lstStyle/>
          <a:p>
            <a:pPr marL="342900" marR="0" lvl="0">
              <a:lnSpc>
                <a:spcPct val="105000"/>
              </a:lnSpc>
              <a:spcBef>
                <a:spcPts val="600"/>
              </a:spcBef>
              <a:spcAft>
                <a:spcPts val="0"/>
              </a:spcAft>
              <a:buClr>
                <a:schemeClr val="accent1">
                  <a:lumMod val="75000"/>
                </a:schemeClr>
              </a:buClr>
              <a:buFont typeface="Wingdings" panose="05000000000000000000" pitchFamily="2" charset="2"/>
              <a:buChar char="Ø"/>
            </a:pPr>
            <a:r>
              <a:rPr lang="ro-RO" sz="2400" dirty="0">
                <a:effectLst/>
                <a:highlight>
                  <a:srgbClr val="FFFFFF"/>
                </a:highlight>
                <a:latin typeface="+mn-lt"/>
                <a:ea typeface="Times New Roman" panose="02020603050405020304" pitchFamily="18" charset="0"/>
              </a:rPr>
              <a:t>Elaborată o versiune nouă a Nomenclaturii Combinate a Mărfurilor (NCM - 2022) implementată în statistica comerțului internațional cu mărfuri;</a:t>
            </a:r>
            <a:r>
              <a:rPr lang="ro-RO" sz="2400" dirty="0">
                <a:effectLst/>
                <a:latin typeface="+mn-lt"/>
                <a:ea typeface="Calibri" panose="020F0502020204030204" pitchFamily="34" charset="0"/>
              </a:rPr>
              <a:t> </a:t>
            </a:r>
            <a:endParaRPr lang="ro-RO" sz="2400" dirty="0">
              <a:latin typeface="+mn-lt"/>
              <a:ea typeface="Calibri" panose="020F0502020204030204" pitchFamily="34" charset="0"/>
            </a:endParaRPr>
          </a:p>
          <a:p>
            <a:pPr marL="342900" marR="0" lvl="0">
              <a:lnSpc>
                <a:spcPct val="105000"/>
              </a:lnSpc>
              <a:spcBef>
                <a:spcPts val="600"/>
              </a:spcBef>
              <a:spcAft>
                <a:spcPts val="0"/>
              </a:spcAft>
              <a:buClr>
                <a:schemeClr val="accent1">
                  <a:lumMod val="75000"/>
                </a:schemeClr>
              </a:buClr>
              <a:buFont typeface="Wingdings" panose="05000000000000000000" pitchFamily="2" charset="2"/>
              <a:buChar char="Ø"/>
            </a:pPr>
            <a:r>
              <a:rPr lang="ro-RO" sz="2400" dirty="0">
                <a:effectLst/>
                <a:highlight>
                  <a:srgbClr val="FFFFFF"/>
                </a:highlight>
                <a:latin typeface="+mn-lt"/>
                <a:ea typeface="Times New Roman" panose="02020603050405020304" pitchFamily="18" charset="0"/>
              </a:rPr>
              <a:t>Revizuite clasificările statistice existente</a:t>
            </a:r>
            <a:r>
              <a:rPr lang="ro-RO" sz="2400" b="1" dirty="0">
                <a:effectLst/>
                <a:highlight>
                  <a:srgbClr val="FFFFFF"/>
                </a:highlight>
                <a:latin typeface="+mn-lt"/>
                <a:ea typeface="Times New Roman" panose="02020603050405020304" pitchFamily="18" charset="0"/>
              </a:rPr>
              <a:t> </a:t>
            </a:r>
            <a:r>
              <a:rPr lang="ro-RO" sz="2400" dirty="0">
                <a:effectLst/>
                <a:highlight>
                  <a:srgbClr val="FFFFFF"/>
                </a:highlight>
                <a:latin typeface="+mn-lt"/>
                <a:ea typeface="Times New Roman" panose="02020603050405020304" pitchFamily="18" charset="0"/>
              </a:rPr>
              <a:t>în conformitate cu ultimele revizuiri internaționale;</a:t>
            </a:r>
          </a:p>
          <a:p>
            <a:pPr marL="342900" marR="0" lvl="0">
              <a:lnSpc>
                <a:spcPct val="105000"/>
              </a:lnSpc>
              <a:spcBef>
                <a:spcPts val="600"/>
              </a:spcBef>
              <a:spcAft>
                <a:spcPts val="0"/>
              </a:spcAft>
              <a:buClr>
                <a:schemeClr val="accent1">
                  <a:lumMod val="75000"/>
                </a:schemeClr>
              </a:buClr>
              <a:buFont typeface="Wingdings" panose="05000000000000000000" pitchFamily="2" charset="2"/>
              <a:buChar char="Ø"/>
            </a:pPr>
            <a:r>
              <a:rPr lang="ro-RO" sz="2400" dirty="0">
                <a:effectLst/>
                <a:highlight>
                  <a:srgbClr val="FFFFFF"/>
                </a:highlight>
                <a:latin typeface="+mn-lt"/>
                <a:ea typeface="Times New Roman" panose="02020603050405020304" pitchFamily="18" charset="0"/>
              </a:rPr>
              <a:t>Aprobat Nomenclatorul de produse și servicii industriale al Republicii Moldova (PRODMOLD) în conformitate cu </a:t>
            </a:r>
            <a:r>
              <a:rPr lang="ro-RO" sz="2400" dirty="0">
                <a:effectLst/>
                <a:latin typeface="+mn-lt"/>
                <a:ea typeface="Times New Roman" panose="02020603050405020304" pitchFamily="18" charset="0"/>
              </a:rPr>
              <a:t>Nomenclatorul PRODMOLD lista 2022 al UE</a:t>
            </a:r>
            <a:r>
              <a:rPr lang="ro-RO" sz="2400" dirty="0">
                <a:effectLst/>
                <a:highlight>
                  <a:srgbClr val="FFFFFF"/>
                </a:highlight>
                <a:latin typeface="+mn-lt"/>
                <a:ea typeface="Times New Roman" panose="02020603050405020304" pitchFamily="18" charset="0"/>
              </a:rPr>
              <a:t>;</a:t>
            </a:r>
          </a:p>
          <a:p>
            <a:pPr marL="342900" marR="0" lvl="0">
              <a:lnSpc>
                <a:spcPct val="105000"/>
              </a:lnSpc>
              <a:spcBef>
                <a:spcPts val="600"/>
              </a:spcBef>
              <a:spcAft>
                <a:spcPts val="0"/>
              </a:spcAft>
              <a:buClr>
                <a:schemeClr val="accent1">
                  <a:lumMod val="75000"/>
                </a:schemeClr>
              </a:buClr>
              <a:buFont typeface="Wingdings" panose="05000000000000000000" pitchFamily="2" charset="2"/>
              <a:buChar char="Ø"/>
            </a:pPr>
            <a:r>
              <a:rPr lang="ro-RO" sz="2400" dirty="0">
                <a:effectLst/>
                <a:latin typeface="+mn-lt"/>
                <a:ea typeface="Times New Roman" panose="02020603050405020304" pitchFamily="18" charset="0"/>
              </a:rPr>
              <a:t>Pproducerea statisticilor oficiale </a:t>
            </a:r>
            <a:r>
              <a:rPr lang="en-US" sz="2400" dirty="0" err="1">
                <a:effectLst/>
                <a:latin typeface="+mn-lt"/>
                <a:ea typeface="Times New Roman" panose="02020603050405020304" pitchFamily="18" charset="0"/>
              </a:rPr>
              <a:t>aliniate</a:t>
            </a:r>
            <a:r>
              <a:rPr lang="en-US" sz="2400" dirty="0">
                <a:effectLst/>
                <a:latin typeface="+mn-lt"/>
                <a:ea typeface="Times New Roman" panose="02020603050405020304" pitchFamily="18" charset="0"/>
              </a:rPr>
              <a:t> la </a:t>
            </a:r>
            <a:r>
              <a:rPr lang="ro-RO" sz="2400" dirty="0">
                <a:effectLst/>
                <a:latin typeface="+mn-lt"/>
                <a:ea typeface="Times New Roman" panose="02020603050405020304" pitchFamily="18" charset="0"/>
              </a:rPr>
              <a:t>standardele internaționale, în special ale UE</a:t>
            </a:r>
            <a:r>
              <a:rPr lang="ro-RO" sz="2400" dirty="0">
                <a:effectLst/>
                <a:highlight>
                  <a:srgbClr val="FFFFFF"/>
                </a:highlight>
                <a:latin typeface="+mn-lt"/>
                <a:ea typeface="Times New Roman" panose="02020603050405020304" pitchFamily="18" charset="0"/>
              </a:rPr>
              <a:t>;</a:t>
            </a:r>
          </a:p>
          <a:p>
            <a:pPr marL="800100" lvl="1">
              <a:lnSpc>
                <a:spcPct val="105000"/>
              </a:lnSpc>
              <a:spcBef>
                <a:spcPts val="600"/>
              </a:spcBef>
              <a:buClr>
                <a:schemeClr val="accent1">
                  <a:lumMod val="75000"/>
                </a:schemeClr>
              </a:buClr>
              <a:buFont typeface="Wingdings" panose="05000000000000000000" pitchFamily="2" charset="2"/>
              <a:buChar char="Ø"/>
            </a:pPr>
            <a:r>
              <a:rPr lang="ro-RO" sz="2000" dirty="0">
                <a:effectLst/>
                <a:highlight>
                  <a:srgbClr val="FFFFFF"/>
                </a:highlight>
                <a:latin typeface="+mn-lt"/>
                <a:ea typeface="Times New Roman" panose="02020603050405020304" pitchFamily="18" charset="0"/>
              </a:rPr>
              <a:t>Implementată Ancheta </a:t>
            </a:r>
            <a:r>
              <a:rPr lang="ro-RO" sz="2000" dirty="0">
                <a:effectLst/>
                <a:latin typeface="+mn-lt"/>
                <a:ea typeface="Calibri" panose="020F0502020204030204" pitchFamily="34" charset="0"/>
              </a:rPr>
              <a:t> </a:t>
            </a:r>
            <a:r>
              <a:rPr lang="ro-RO" sz="2000" dirty="0">
                <a:effectLst/>
                <a:highlight>
                  <a:srgbClr val="FFFFFF"/>
                </a:highlight>
                <a:latin typeface="+mn-lt"/>
                <a:ea typeface="Times New Roman" panose="02020603050405020304" pitchFamily="18" charset="0"/>
              </a:rPr>
              <a:t>de conjunctură în conformitate cu programul UE de armonizare a Anchetelor de conjunctură (Business </a:t>
            </a:r>
            <a:r>
              <a:rPr lang="en-US" sz="2000" dirty="0">
                <a:effectLst/>
                <a:highlight>
                  <a:srgbClr val="FFFFFF"/>
                </a:highlight>
                <a:latin typeface="+mn-lt"/>
                <a:ea typeface="Times New Roman" panose="02020603050405020304" pitchFamily="18" charset="0"/>
              </a:rPr>
              <a:t>and Consumer Surveys</a:t>
            </a:r>
            <a:r>
              <a:rPr lang="ro-RO" sz="2000" dirty="0">
                <a:effectLst/>
                <a:highlight>
                  <a:srgbClr val="FFFFFF"/>
                </a:highlight>
                <a:latin typeface="+mn-lt"/>
                <a:ea typeface="Times New Roman" panose="02020603050405020304" pitchFamily="18" charset="0"/>
              </a:rPr>
              <a:t>);</a:t>
            </a:r>
          </a:p>
        </p:txBody>
      </p:sp>
      <p:sp>
        <p:nvSpPr>
          <p:cNvPr id="158" name="Google Shape;158;p10"/>
          <p:cNvSpPr txBox="1">
            <a:spLocks noGrp="1"/>
          </p:cNvSpPr>
          <p:nvPr>
            <p:ph type="ftr" idx="11"/>
          </p:nvPr>
        </p:nvSpPr>
        <p:spPr>
          <a:xfrm>
            <a:off x="4038600" y="6356351"/>
            <a:ext cx="4114800" cy="20146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ro-RO" i="1"/>
              <a:t>Ședința Consiliului Național pentru Statistică din 21.03.2024</a:t>
            </a:r>
            <a:endParaRPr/>
          </a:p>
        </p:txBody>
      </p:sp>
      <p:sp>
        <p:nvSpPr>
          <p:cNvPr id="159" name="Google Shape;15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o-RO"/>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1"/>
          <p:cNvSpPr txBox="1">
            <a:spLocks noGrp="1"/>
          </p:cNvSpPr>
          <p:nvPr>
            <p:ph type="title"/>
          </p:nvPr>
        </p:nvSpPr>
        <p:spPr>
          <a:xfrm>
            <a:off x="838200" y="365125"/>
            <a:ext cx="9534236" cy="89809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70C0"/>
              </a:buClr>
              <a:buSzPts val="3200"/>
              <a:buFont typeface="Arial"/>
              <a:buNone/>
            </a:pPr>
            <a:r>
              <a:rPr lang="ro-RO" sz="3200" b="1" dirty="0">
                <a:solidFill>
                  <a:schemeClr val="accent1">
                    <a:lumMod val="75000"/>
                  </a:schemeClr>
                </a:solidFill>
                <a:latin typeface="Arial"/>
                <a:ea typeface="Arial"/>
                <a:cs typeface="Arial"/>
                <a:sym typeface="Arial"/>
              </a:rPr>
              <a:t>Realizări întru adaptarea infrastructurii statistice la standartele internaționale (2)</a:t>
            </a:r>
            <a:endParaRPr sz="3200" b="1" dirty="0">
              <a:latin typeface="Arial"/>
              <a:ea typeface="Arial"/>
              <a:cs typeface="Arial"/>
              <a:sym typeface="Arial"/>
            </a:endParaRPr>
          </a:p>
        </p:txBody>
      </p:sp>
      <p:sp>
        <p:nvSpPr>
          <p:cNvPr id="165" name="Google Shape;165;p11"/>
          <p:cNvSpPr txBox="1">
            <a:spLocks noGrp="1"/>
          </p:cNvSpPr>
          <p:nvPr>
            <p:ph type="body" idx="1"/>
          </p:nvPr>
        </p:nvSpPr>
        <p:spPr>
          <a:xfrm>
            <a:off x="838200" y="1376218"/>
            <a:ext cx="10296525" cy="4800745"/>
          </a:xfrm>
          <a:prstGeom prst="rect">
            <a:avLst/>
          </a:prstGeom>
          <a:noFill/>
          <a:ln>
            <a:noFill/>
          </a:ln>
        </p:spPr>
        <p:txBody>
          <a:bodyPr spcFirstLastPara="1" wrap="square" lIns="91425" tIns="45700" rIns="91425" bIns="45700" anchor="t" anchorCtr="0">
            <a:normAutofit lnSpcReduction="10000"/>
          </a:bodyPr>
          <a:lstStyle/>
          <a:p>
            <a:pPr marL="342900" marR="0" lvl="0">
              <a:lnSpc>
                <a:spcPct val="105000"/>
              </a:lnSpc>
              <a:spcBef>
                <a:spcPts val="600"/>
              </a:spcBef>
              <a:spcAft>
                <a:spcPts val="0"/>
              </a:spcAft>
              <a:buClr>
                <a:schemeClr val="accent1">
                  <a:lumMod val="75000"/>
                </a:schemeClr>
              </a:buClr>
              <a:buFont typeface="Wingdings" panose="05000000000000000000" pitchFamily="2" charset="2"/>
              <a:buChar char="Ø"/>
            </a:pPr>
            <a:r>
              <a:rPr lang="ro-RO" sz="2200" dirty="0">
                <a:effectLst/>
                <a:highlight>
                  <a:srgbClr val="FFFFFF"/>
                </a:highlight>
                <a:latin typeface="+mn-lt"/>
                <a:ea typeface="Times New Roman" panose="02020603050405020304" pitchFamily="18" charset="0"/>
              </a:rPr>
              <a:t>Elaborată metodologia “Demografia întreprinderilor”;</a:t>
            </a:r>
            <a:endParaRPr lang="ro-RO" sz="2200" dirty="0">
              <a:highlight>
                <a:srgbClr val="FFFFFF"/>
              </a:highlight>
              <a:latin typeface="+mn-lt"/>
              <a:ea typeface="Calibri" panose="020F0502020204030204" pitchFamily="34" charset="0"/>
            </a:endParaRPr>
          </a:p>
          <a:p>
            <a:pPr marL="342900" lvl="0">
              <a:lnSpc>
                <a:spcPct val="105000"/>
              </a:lnSpc>
              <a:spcBef>
                <a:spcPts val="600"/>
              </a:spcBef>
              <a:buClr>
                <a:schemeClr val="accent1">
                  <a:lumMod val="75000"/>
                </a:schemeClr>
              </a:buClr>
              <a:buFont typeface="Wingdings" panose="05000000000000000000" pitchFamily="2" charset="2"/>
              <a:buChar char="Ø"/>
            </a:pPr>
            <a:r>
              <a:rPr lang="ro-RO" sz="2200" dirty="0">
                <a:effectLst/>
                <a:highlight>
                  <a:srgbClr val="FFFFFF"/>
                </a:highlight>
                <a:latin typeface="+mn-lt"/>
                <a:ea typeface="Times New Roman" panose="02020603050405020304" pitchFamily="18" charset="0"/>
              </a:rPr>
              <a:t>Realizată evaluarea, de către echipa de </a:t>
            </a:r>
            <a:r>
              <a:rPr lang="ro-RO" sz="2200" dirty="0">
                <a:highlight>
                  <a:srgbClr val="FFFFFF"/>
                </a:highlight>
                <a:latin typeface="+mn-lt"/>
                <a:ea typeface="Times New Roman" panose="02020603050405020304" pitchFamily="18" charset="0"/>
              </a:rPr>
              <a:t>Experți europeni a:</a:t>
            </a:r>
          </a:p>
          <a:p>
            <a:pPr marL="800100" lvl="1">
              <a:lnSpc>
                <a:spcPct val="105000"/>
              </a:lnSpc>
              <a:spcBef>
                <a:spcPts val="600"/>
              </a:spcBef>
              <a:buClr>
                <a:schemeClr val="accent1">
                  <a:lumMod val="75000"/>
                </a:schemeClr>
              </a:buClr>
              <a:buFont typeface="Wingdings" panose="05000000000000000000" pitchFamily="2" charset="2"/>
              <a:buChar char="Ø"/>
            </a:pPr>
            <a:r>
              <a:rPr lang="ro-RO" sz="2000" dirty="0">
                <a:effectLst/>
                <a:highlight>
                  <a:srgbClr val="FFFFFF"/>
                </a:highlight>
                <a:latin typeface="+mn-lt"/>
                <a:ea typeface="Times New Roman" panose="02020603050405020304" pitchFamily="18" charset="0"/>
              </a:rPr>
              <a:t>infrastructurii TIC (hardware și software) deținute de BNS, precum și a </a:t>
            </a:r>
          </a:p>
          <a:p>
            <a:pPr marL="800100" lvl="1">
              <a:lnSpc>
                <a:spcPct val="105000"/>
              </a:lnSpc>
              <a:spcBef>
                <a:spcPts val="600"/>
              </a:spcBef>
              <a:buClr>
                <a:schemeClr val="accent1">
                  <a:lumMod val="75000"/>
                </a:schemeClr>
              </a:buClr>
              <a:buFont typeface="Wingdings" panose="05000000000000000000" pitchFamily="2" charset="2"/>
              <a:buChar char="Ø"/>
            </a:pPr>
            <a:r>
              <a:rPr lang="ro-RO" sz="2000" dirty="0">
                <a:effectLst/>
                <a:highlight>
                  <a:srgbClr val="FFFFFF"/>
                </a:highlight>
                <a:latin typeface="+mn-lt"/>
                <a:ea typeface="Times New Roman" panose="02020603050405020304" pitchFamily="18" charset="0"/>
              </a:rPr>
              <a:t>structurii organizatorice a BNS;</a:t>
            </a:r>
          </a:p>
          <a:p>
            <a:pPr marL="342900" marR="0" lvl="0">
              <a:lnSpc>
                <a:spcPct val="105000"/>
              </a:lnSpc>
              <a:spcBef>
                <a:spcPts val="600"/>
              </a:spcBef>
              <a:spcAft>
                <a:spcPts val="0"/>
              </a:spcAft>
              <a:buClr>
                <a:schemeClr val="accent1">
                  <a:lumMod val="75000"/>
                </a:schemeClr>
              </a:buClr>
              <a:buFont typeface="Wingdings" panose="05000000000000000000" pitchFamily="2" charset="2"/>
              <a:buChar char="Ø"/>
            </a:pPr>
            <a:r>
              <a:rPr lang="ro-RO" sz="2200" dirty="0">
                <a:effectLst/>
                <a:highlight>
                  <a:srgbClr val="FFFFFF"/>
                </a:highlight>
                <a:latin typeface="+mn-lt"/>
                <a:ea typeface="Times New Roman" panose="02020603050405020304" pitchFamily="18" charset="0"/>
              </a:rPr>
              <a:t>Efectuat auditul complex al sistemelor informaționale ale BNS în vederea proiectării Sistemului informațional integrat în statistică  (SIIS) în baza standardului GSIM (Generic </a:t>
            </a:r>
            <a:r>
              <a:rPr lang="en-US" sz="2200" dirty="0">
                <a:effectLst/>
                <a:highlight>
                  <a:srgbClr val="FFFFFF"/>
                </a:highlight>
                <a:latin typeface="+mn-lt"/>
                <a:ea typeface="Times New Roman" panose="02020603050405020304" pitchFamily="18" charset="0"/>
              </a:rPr>
              <a:t>Statistical</a:t>
            </a:r>
            <a:r>
              <a:rPr lang="ro-RO" sz="2200" dirty="0">
                <a:effectLst/>
                <a:highlight>
                  <a:srgbClr val="FFFFFF"/>
                </a:highlight>
                <a:latin typeface="+mn-lt"/>
                <a:ea typeface="Times New Roman" panose="02020603050405020304" pitchFamily="18" charset="0"/>
              </a:rPr>
              <a:t> Information Model);</a:t>
            </a:r>
          </a:p>
          <a:p>
            <a:pPr marL="342900" marR="0" lvl="0">
              <a:lnSpc>
                <a:spcPct val="105000"/>
              </a:lnSpc>
              <a:spcBef>
                <a:spcPts val="600"/>
              </a:spcBef>
              <a:spcAft>
                <a:spcPts val="0"/>
              </a:spcAft>
              <a:buClr>
                <a:schemeClr val="accent1">
                  <a:lumMod val="75000"/>
                </a:schemeClr>
              </a:buClr>
              <a:buFont typeface="Wingdings" panose="05000000000000000000" pitchFamily="2" charset="2"/>
              <a:buChar char="Ø"/>
            </a:pPr>
            <a:r>
              <a:rPr lang="ro-RO" sz="2200" dirty="0">
                <a:effectLst/>
                <a:highlight>
                  <a:srgbClr val="FFFFFF"/>
                </a:highlight>
                <a:latin typeface="+mn-lt"/>
                <a:ea typeface="Times New Roman" panose="02020603050405020304" pitchFamily="18" charset="0"/>
              </a:rPr>
              <a:t>Publicate metadatele pentru cercetările/ lucrările statistice ale membrilor SSN: (</a:t>
            </a:r>
            <a:r>
              <a:rPr lang="ro-RO" sz="2200" u="none" strike="noStrike" dirty="0">
                <a:effectLst/>
                <a:highlight>
                  <a:srgbClr val="FFFFFF"/>
                </a:highlight>
                <a:latin typeface="+mn-lt"/>
                <a:ea typeface="Times New Roman" panose="02020603050405020304" pitchFamily="18" charset="0"/>
              </a:rPr>
              <a:t>Au fost actualizate și plasate 69 metadate de referință și actualizate 31 metadate pentru categoriile de date SDDS)</a:t>
            </a:r>
          </a:p>
          <a:p>
            <a:pPr marL="342900">
              <a:lnSpc>
                <a:spcPct val="105000"/>
              </a:lnSpc>
              <a:spcBef>
                <a:spcPts val="600"/>
              </a:spcBef>
              <a:buClr>
                <a:schemeClr val="accent1">
                  <a:lumMod val="75000"/>
                </a:schemeClr>
              </a:buClr>
              <a:buFont typeface="Wingdings" panose="05000000000000000000" pitchFamily="2" charset="2"/>
              <a:buChar char="Ø"/>
            </a:pPr>
            <a:r>
              <a:rPr lang="ro-RO" sz="2200" dirty="0">
                <a:highlight>
                  <a:srgbClr val="FFFFFF"/>
                </a:highlight>
                <a:latin typeface="+mn-lt"/>
                <a:ea typeface="Times New Roman" panose="02020603050405020304" pitchFamily="18" charset="0"/>
              </a:rPr>
              <a:t>A</a:t>
            </a:r>
            <a:r>
              <a:rPr lang="ro-RO" sz="2200" dirty="0">
                <a:effectLst/>
                <a:highlight>
                  <a:srgbClr val="FFFFFF"/>
                </a:highlight>
                <a:latin typeface="+mn-lt"/>
                <a:ea typeface="Times New Roman" panose="02020603050405020304" pitchFamily="18" charset="0"/>
              </a:rPr>
              <a:t>justat cadrul normativ privind componența și atribuțiile Consiliului Național pentru Statistică (CNS) prin </a:t>
            </a:r>
            <a:r>
              <a:rPr lang="ro-RO" sz="2200" dirty="0">
                <a:effectLst/>
                <a:latin typeface="+mn-lt"/>
                <a:ea typeface="Times New Roman" panose="02020603050405020304" pitchFamily="18" charset="0"/>
              </a:rPr>
              <a:t>HG nr.542/2023 </a:t>
            </a:r>
            <a:r>
              <a:rPr lang="ro-RO" sz="2200" dirty="0">
                <a:effectLst/>
                <a:highlight>
                  <a:srgbClr val="FFFFFF"/>
                </a:highlight>
                <a:latin typeface="+mn-lt"/>
                <a:ea typeface="Times New Roman" panose="02020603050405020304" pitchFamily="18" charset="0"/>
              </a:rPr>
              <a:t>privind modificarea HG nr.244/2018 cu privire la CNS.</a:t>
            </a:r>
            <a:endParaRPr lang="en-US" sz="2200" dirty="0">
              <a:effectLst/>
              <a:latin typeface="+mn-lt"/>
              <a:ea typeface="Calibri" panose="020F0502020204030204" pitchFamily="34" charset="0"/>
            </a:endParaRPr>
          </a:p>
          <a:p>
            <a:pPr marL="285750" marR="0" lvl="0" indent="-285750">
              <a:lnSpc>
                <a:spcPct val="105000"/>
              </a:lnSpc>
              <a:spcBef>
                <a:spcPts val="600"/>
              </a:spcBef>
              <a:spcAft>
                <a:spcPts val="0"/>
              </a:spcAft>
              <a:buFont typeface="Arial" panose="020B0604020202020204" pitchFamily="34" charset="0"/>
              <a:buChar char="•"/>
            </a:pPr>
            <a:endParaRPr lang="en-US" sz="2400" u="none" strike="noStrike" dirty="0">
              <a:effectLst/>
              <a:latin typeface="Calibri" panose="020F0502020204030204" pitchFamily="34" charset="0"/>
              <a:ea typeface="Calibri" panose="020F0502020204030204" pitchFamily="34" charset="0"/>
            </a:endParaRPr>
          </a:p>
        </p:txBody>
      </p:sp>
      <p:sp>
        <p:nvSpPr>
          <p:cNvPr id="166" name="Google Shape;166;p11"/>
          <p:cNvSpPr txBox="1">
            <a:spLocks noGrp="1"/>
          </p:cNvSpPr>
          <p:nvPr>
            <p:ph type="ftr" idx="11"/>
          </p:nvPr>
        </p:nvSpPr>
        <p:spPr>
          <a:xfrm>
            <a:off x="4038600" y="6289964"/>
            <a:ext cx="4114800" cy="2029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ro-RO" i="1"/>
              <a:t>Ședința Consiliului Național pentru Statistică din 21.03.2024</a:t>
            </a:r>
            <a:endParaRPr/>
          </a:p>
        </p:txBody>
      </p:sp>
      <p:sp>
        <p:nvSpPr>
          <p:cNvPr id="167" name="Google Shape;1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o-RO"/>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txBox="1">
            <a:spLocks noGrp="1"/>
          </p:cNvSpPr>
          <p:nvPr>
            <p:ph type="title"/>
          </p:nvPr>
        </p:nvSpPr>
        <p:spPr>
          <a:xfrm>
            <a:off x="819150" y="365125"/>
            <a:ext cx="9561945" cy="93027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70C0"/>
              </a:buClr>
              <a:buSzPts val="3200"/>
              <a:buFont typeface="Arial"/>
              <a:buNone/>
            </a:pPr>
            <a:r>
              <a:rPr lang="ro-RO" sz="3600" b="1" dirty="0">
                <a:solidFill>
                  <a:schemeClr val="accent1">
                    <a:lumMod val="75000"/>
                  </a:schemeClr>
                </a:solidFill>
                <a:latin typeface="Arial"/>
                <a:ea typeface="Arial"/>
                <a:cs typeface="Arial"/>
                <a:sym typeface="Arial"/>
              </a:rPr>
              <a:t>Activități demarate în anul 2023, finalitatea acestora urmează</a:t>
            </a:r>
            <a:endParaRPr sz="3600" b="1" dirty="0">
              <a:solidFill>
                <a:schemeClr val="accent1">
                  <a:lumMod val="75000"/>
                </a:schemeClr>
              </a:solidFill>
              <a:latin typeface="Arial"/>
              <a:ea typeface="Arial"/>
              <a:cs typeface="Arial"/>
              <a:sym typeface="Arial"/>
            </a:endParaRPr>
          </a:p>
        </p:txBody>
      </p:sp>
      <p:sp>
        <p:nvSpPr>
          <p:cNvPr id="173" name="Google Shape;173;p12"/>
          <p:cNvSpPr txBox="1">
            <a:spLocks noGrp="1"/>
          </p:cNvSpPr>
          <p:nvPr>
            <p:ph type="body" idx="1"/>
          </p:nvPr>
        </p:nvSpPr>
        <p:spPr>
          <a:xfrm>
            <a:off x="904875" y="1295399"/>
            <a:ext cx="10325100" cy="4939146"/>
          </a:xfrm>
          <a:prstGeom prst="rect">
            <a:avLst/>
          </a:prstGeom>
          <a:noFill/>
          <a:ln>
            <a:noFill/>
          </a:ln>
        </p:spPr>
        <p:txBody>
          <a:bodyPr spcFirstLastPara="1" wrap="square" lIns="91425" tIns="45700" rIns="91425" bIns="45700" anchor="t" anchorCtr="0">
            <a:noAutofit/>
          </a:bodyPr>
          <a:lstStyle/>
          <a:p>
            <a:pPr marL="342900" marR="0" lvl="0" algn="just" rtl="0">
              <a:lnSpc>
                <a:spcPct val="90000"/>
              </a:lnSpc>
              <a:spcBef>
                <a:spcPts val="1200"/>
              </a:spcBef>
              <a:spcAft>
                <a:spcPts val="0"/>
              </a:spcAft>
              <a:buClr>
                <a:schemeClr val="accent1">
                  <a:lumMod val="75000"/>
                </a:schemeClr>
              </a:buClr>
              <a:buSzPct val="100000"/>
              <a:buFont typeface="Wingdings" panose="05000000000000000000" pitchFamily="2" charset="2"/>
              <a:buChar char="Ø"/>
            </a:pPr>
            <a:r>
              <a:rPr lang="ro-RO" sz="1800" dirty="0">
                <a:solidFill>
                  <a:schemeClr val="tx1"/>
                </a:solidFill>
                <a:effectLst/>
                <a:highlight>
                  <a:srgbClr val="FFFFFF"/>
                </a:highlight>
                <a:latin typeface="+mn-lt"/>
                <a:ea typeface="Times New Roman" panose="02020603050405020304" pitchFamily="18" charset="0"/>
              </a:rPr>
              <a:t>Încheiat un acord între BNS și Agenția Servicii </a:t>
            </a:r>
            <a:r>
              <a:rPr lang="ro-RO" sz="1800" dirty="0">
                <a:solidFill>
                  <a:schemeClr val="tx1"/>
                </a:solidFill>
                <a:highlight>
                  <a:srgbClr val="FFFFFF"/>
                </a:highlight>
                <a:latin typeface="+mn-lt"/>
                <a:ea typeface="Times New Roman" panose="02020603050405020304" pitchFamily="18" charset="0"/>
              </a:rPr>
              <a:t>P</a:t>
            </a:r>
            <a:r>
              <a:rPr lang="ro-RO" sz="1800" dirty="0">
                <a:solidFill>
                  <a:schemeClr val="tx1"/>
                </a:solidFill>
                <a:effectLst/>
                <a:highlight>
                  <a:srgbClr val="FFFFFF"/>
                </a:highlight>
                <a:latin typeface="+mn-lt"/>
                <a:ea typeface="Times New Roman" panose="02020603050405020304" pitchFamily="18" charset="0"/>
              </a:rPr>
              <a:t>ublice privind furnizarea datelor administrative;</a:t>
            </a:r>
          </a:p>
          <a:p>
            <a:pPr marL="342900" marR="0" lvl="0" algn="just" rtl="0">
              <a:lnSpc>
                <a:spcPct val="90000"/>
              </a:lnSpc>
              <a:spcBef>
                <a:spcPts val="1200"/>
              </a:spcBef>
              <a:spcAft>
                <a:spcPts val="0"/>
              </a:spcAft>
              <a:buClr>
                <a:schemeClr val="accent1">
                  <a:lumMod val="75000"/>
                </a:schemeClr>
              </a:buClr>
              <a:buSzPct val="100000"/>
              <a:buFont typeface="Wingdings" panose="05000000000000000000" pitchFamily="2" charset="2"/>
              <a:buChar char="Ø"/>
            </a:pPr>
            <a:r>
              <a:rPr lang="ro-RO" sz="1800" dirty="0">
                <a:solidFill>
                  <a:schemeClr val="tx1"/>
                </a:solidFill>
                <a:effectLst/>
                <a:latin typeface="+mn-lt"/>
                <a:ea typeface="Times New Roman" panose="02020603050405020304" pitchFamily="18" charset="0"/>
              </a:rPr>
              <a:t>Evaluate 14 cereri de atribuire a statutului altor producători de statistici oficiale (APSO)</a:t>
            </a:r>
            <a:r>
              <a:rPr lang="ro-RO" sz="1800" dirty="0">
                <a:solidFill>
                  <a:schemeClr val="tx1"/>
                </a:solidFill>
                <a:highlight>
                  <a:srgbClr val="FFFFFF"/>
                </a:highlight>
                <a:latin typeface="+mn-lt"/>
                <a:ea typeface="Times New Roman" panose="02020603050405020304" pitchFamily="18" charset="0"/>
              </a:rPr>
              <a:t>;</a:t>
            </a:r>
          </a:p>
          <a:p>
            <a:pPr marL="342900" marR="0" lvl="0" algn="just" rtl="0">
              <a:lnSpc>
                <a:spcPct val="90000"/>
              </a:lnSpc>
              <a:spcBef>
                <a:spcPts val="1200"/>
              </a:spcBef>
              <a:spcAft>
                <a:spcPts val="0"/>
              </a:spcAft>
              <a:buClr>
                <a:schemeClr val="accent1">
                  <a:lumMod val="75000"/>
                </a:schemeClr>
              </a:buClr>
              <a:buSzPct val="100000"/>
              <a:buFont typeface="Wingdings" panose="05000000000000000000" pitchFamily="2" charset="2"/>
              <a:buChar char="Ø"/>
            </a:pPr>
            <a:r>
              <a:rPr lang="ro-RO" sz="1800" dirty="0">
                <a:solidFill>
                  <a:schemeClr val="tx1"/>
                </a:solidFill>
                <a:effectLst/>
                <a:highlight>
                  <a:srgbClr val="FFFFFF"/>
                </a:highlight>
                <a:latin typeface="+mn-lt"/>
                <a:ea typeface="Times New Roman" panose="02020603050405020304" pitchFamily="18" charset="0"/>
              </a:rPr>
              <a:t>Elaborat raportul privind necesitățile de instruire a personalului BNS;</a:t>
            </a:r>
          </a:p>
          <a:p>
            <a:pPr marL="342900" marR="0" lvl="0" algn="just" rtl="0">
              <a:lnSpc>
                <a:spcPct val="90000"/>
              </a:lnSpc>
              <a:spcBef>
                <a:spcPts val="1200"/>
              </a:spcBef>
              <a:spcAft>
                <a:spcPts val="0"/>
              </a:spcAft>
              <a:buClr>
                <a:schemeClr val="accent1">
                  <a:lumMod val="75000"/>
                </a:schemeClr>
              </a:buClr>
              <a:buSzPct val="100000"/>
              <a:buFont typeface="Wingdings" panose="05000000000000000000" pitchFamily="2" charset="2"/>
              <a:buChar char="Ø"/>
            </a:pPr>
            <a:r>
              <a:rPr lang="ro-RO" sz="1800" dirty="0">
                <a:solidFill>
                  <a:schemeClr val="tx1"/>
                </a:solidFill>
                <a:effectLst/>
                <a:latin typeface="+mn-lt"/>
                <a:ea typeface="Times New Roman" panose="02020603050405020304" pitchFamily="18" charset="0"/>
              </a:rPr>
              <a:t>Elaborată prima versiune a listei activităților pentru măsurarea timpului, întru c</a:t>
            </a:r>
            <a:r>
              <a:rPr lang="ro-RO" sz="1800" dirty="0">
                <a:solidFill>
                  <a:schemeClr val="tx1"/>
                </a:solidFill>
                <a:effectLst/>
                <a:highlight>
                  <a:srgbClr val="FFFFFF"/>
                </a:highlight>
                <a:latin typeface="+mn-lt"/>
                <a:ea typeface="Times New Roman" panose="02020603050405020304" pitchFamily="18" charset="0"/>
              </a:rPr>
              <a:t>uantificarea cheltuielilor pentru activitățile statistice;</a:t>
            </a:r>
          </a:p>
          <a:p>
            <a:pPr marL="342900" marR="0" lvl="0" algn="just" rtl="0">
              <a:lnSpc>
                <a:spcPct val="90000"/>
              </a:lnSpc>
              <a:spcBef>
                <a:spcPts val="1200"/>
              </a:spcBef>
              <a:spcAft>
                <a:spcPts val="0"/>
              </a:spcAft>
              <a:buClr>
                <a:schemeClr val="accent1">
                  <a:lumMod val="75000"/>
                </a:schemeClr>
              </a:buClr>
              <a:buSzPct val="100000"/>
              <a:buFont typeface="Wingdings" panose="05000000000000000000" pitchFamily="2" charset="2"/>
              <a:buChar char="Ø"/>
            </a:pPr>
            <a:r>
              <a:rPr lang="ro-RO" sz="1800" dirty="0">
                <a:solidFill>
                  <a:schemeClr val="tx1"/>
                </a:solidFill>
                <a:effectLst/>
                <a:highlight>
                  <a:srgbClr val="FFFFFF"/>
                </a:highlight>
                <a:latin typeface="+mn-lt"/>
                <a:ea typeface="Times New Roman" panose="02020603050405020304" pitchFamily="18" charset="0"/>
              </a:rPr>
              <a:t>Efectuate </a:t>
            </a:r>
            <a:r>
              <a:rPr lang="ro-RO" sz="1800" b="1" dirty="0">
                <a:solidFill>
                  <a:schemeClr val="tx1"/>
                </a:solidFill>
                <a:effectLst/>
                <a:highlight>
                  <a:srgbClr val="FFFFFF"/>
                </a:highlight>
                <a:latin typeface="+mn-lt"/>
                <a:ea typeface="Times New Roman" panose="02020603050405020304" pitchFamily="18" charset="0"/>
              </a:rPr>
              <a:t>calculele experimentale </a:t>
            </a:r>
            <a:r>
              <a:rPr lang="ro-RO" sz="1800" dirty="0">
                <a:solidFill>
                  <a:schemeClr val="tx1"/>
                </a:solidFill>
                <a:effectLst/>
                <a:highlight>
                  <a:srgbClr val="FFFFFF"/>
                </a:highlight>
                <a:latin typeface="+mn-lt"/>
                <a:ea typeface="Times New Roman" panose="02020603050405020304" pitchFamily="18" charset="0"/>
              </a:rPr>
              <a:t>în baza surselor noi de date administrative și private, </a:t>
            </a:r>
            <a:r>
              <a:rPr lang="ro-RO" sz="1800" dirty="0">
                <a:solidFill>
                  <a:schemeClr val="tx1"/>
                </a:solidFill>
                <a:effectLst/>
                <a:latin typeface="+mn-lt"/>
                <a:ea typeface="Times New Roman" panose="02020603050405020304" pitchFamily="18" charset="0"/>
              </a:rPr>
              <a:t>obținute la toți furnizorii de energie electrică și gaze naturale;</a:t>
            </a:r>
          </a:p>
          <a:p>
            <a:pPr marL="342900" marR="0" lvl="0" algn="just" rtl="0">
              <a:lnSpc>
                <a:spcPct val="90000"/>
              </a:lnSpc>
              <a:spcBef>
                <a:spcPts val="1200"/>
              </a:spcBef>
              <a:spcAft>
                <a:spcPts val="0"/>
              </a:spcAft>
              <a:buClr>
                <a:schemeClr val="accent1">
                  <a:lumMod val="75000"/>
                </a:schemeClr>
              </a:buClr>
              <a:buSzPct val="100000"/>
              <a:buFont typeface="Wingdings" panose="05000000000000000000" pitchFamily="2" charset="2"/>
              <a:buChar char="Ø"/>
            </a:pPr>
            <a:r>
              <a:rPr lang="ro-RO" sz="1800" dirty="0">
                <a:solidFill>
                  <a:schemeClr val="tx1"/>
                </a:solidFill>
                <a:effectLst/>
                <a:latin typeface="+mn-lt"/>
                <a:ea typeface="Times New Roman" panose="02020603050405020304" pitchFamily="18" charset="0"/>
              </a:rPr>
              <a:t>Produse date statistice privind </a:t>
            </a:r>
            <a:r>
              <a:rPr lang="ro-RO" sz="1800" b="1" dirty="0">
                <a:solidFill>
                  <a:schemeClr val="tx1"/>
                </a:solidFill>
                <a:effectLst/>
                <a:latin typeface="+mn-lt"/>
                <a:ea typeface="Times New Roman" panose="02020603050405020304" pitchFamily="18" charset="0"/>
              </a:rPr>
              <a:t>indicii valorici ai vânzărilor (livrărilor) de mărfuri și servicii </a:t>
            </a:r>
            <a:r>
              <a:rPr lang="ro-RO" sz="1800" dirty="0">
                <a:solidFill>
                  <a:schemeClr val="tx1"/>
                </a:solidFill>
                <a:effectLst/>
                <a:latin typeface="+mn-lt"/>
                <a:ea typeface="Times New Roman" panose="02020603050405020304" pitchFamily="18" charset="0"/>
              </a:rPr>
              <a:t>pentru lunile anului 2023 elaborate în baza declarațiilor TVA;</a:t>
            </a:r>
            <a:endParaRPr lang="ro-RO" sz="1800" dirty="0">
              <a:solidFill>
                <a:schemeClr val="tx1"/>
              </a:solidFill>
              <a:latin typeface="+mn-lt"/>
              <a:ea typeface="Times New Roman" panose="02020603050405020304" pitchFamily="18" charset="0"/>
            </a:endParaRPr>
          </a:p>
          <a:p>
            <a:pPr marL="342900" marR="0" lvl="0" algn="just" rtl="0">
              <a:lnSpc>
                <a:spcPct val="90000"/>
              </a:lnSpc>
              <a:spcBef>
                <a:spcPts val="1200"/>
              </a:spcBef>
              <a:spcAft>
                <a:spcPts val="0"/>
              </a:spcAft>
              <a:buClr>
                <a:schemeClr val="accent1">
                  <a:lumMod val="75000"/>
                </a:schemeClr>
              </a:buClr>
              <a:buSzPct val="100000"/>
              <a:buFont typeface="Wingdings" panose="05000000000000000000" pitchFamily="2" charset="2"/>
              <a:buChar char="Ø"/>
            </a:pPr>
            <a:r>
              <a:rPr lang="ro-RO" sz="1800" dirty="0">
                <a:solidFill>
                  <a:schemeClr val="tx1"/>
                </a:solidFill>
                <a:effectLst/>
                <a:latin typeface="+mn-lt"/>
                <a:ea typeface="Times New Roman" panose="02020603050405020304" pitchFamily="18" charset="0"/>
              </a:rPr>
              <a:t>Identificată o sursă nouă de date pentru elaborarea IPC - datele din SI monitorizarea electronică a vânzărilor (MEV);</a:t>
            </a:r>
          </a:p>
          <a:p>
            <a:pPr marL="342900" algn="just">
              <a:spcBef>
                <a:spcPts val="1200"/>
              </a:spcBef>
              <a:buClr>
                <a:schemeClr val="accent1">
                  <a:lumMod val="75000"/>
                </a:schemeClr>
              </a:buClr>
              <a:buSzPct val="100000"/>
              <a:buFont typeface="Wingdings" panose="05000000000000000000" pitchFamily="2" charset="2"/>
              <a:buChar char="Ø"/>
            </a:pPr>
            <a:r>
              <a:rPr lang="ro-RO" sz="1800" u="none" strike="noStrike" dirty="0">
                <a:solidFill>
                  <a:schemeClr val="tx1"/>
                </a:solidFill>
                <a:effectLst/>
                <a:latin typeface="+mn-lt"/>
                <a:ea typeface="Times New Roman" panose="02020603050405020304" pitchFamily="18" charset="0"/>
              </a:rPr>
              <a:t>Elaborate </a:t>
            </a:r>
            <a:r>
              <a:rPr lang="ro-RO" sz="1800" u="none" strike="noStrike" dirty="0">
                <a:solidFill>
                  <a:schemeClr val="tx1"/>
                </a:solidFill>
                <a:effectLst/>
                <a:highlight>
                  <a:srgbClr val="FFFFFF"/>
                </a:highlight>
                <a:latin typeface="+mn-lt"/>
                <a:ea typeface="Times New Roman" panose="02020603050405020304" pitchFamily="18" charset="0"/>
              </a:rPr>
              <a:t>în conformitate cu standardele </a:t>
            </a:r>
            <a:r>
              <a:rPr lang="ro-RO" sz="1800" u="none" strike="noStrike" dirty="0">
                <a:solidFill>
                  <a:schemeClr val="tx1"/>
                </a:solidFill>
                <a:effectLst/>
                <a:latin typeface="+mn-lt"/>
                <a:ea typeface="Times New Roman" panose="02020603050405020304" pitchFamily="18" charset="0"/>
              </a:rPr>
              <a:t>europene proiectele a 27 metadate în format SIMS</a:t>
            </a:r>
            <a:r>
              <a:rPr lang="ro-RO" sz="1800" u="none" strike="noStrike" dirty="0">
                <a:solidFill>
                  <a:schemeClr val="tx1"/>
                </a:solidFill>
                <a:effectLst/>
                <a:highlight>
                  <a:srgbClr val="FFFFFF"/>
                </a:highlight>
                <a:latin typeface="+mn-lt"/>
                <a:ea typeface="Times New Roman" panose="02020603050405020304" pitchFamily="18" charset="0"/>
              </a:rPr>
              <a:t> (eng. Single Integrated Metadata Structure)</a:t>
            </a:r>
            <a:r>
              <a:rPr lang="ro-RO" sz="1800" dirty="0">
                <a:solidFill>
                  <a:schemeClr val="tx1"/>
                </a:solidFill>
                <a:highlight>
                  <a:srgbClr val="FFFFFF"/>
                </a:highlight>
                <a:latin typeface="+mn-lt"/>
                <a:ea typeface="Times New Roman" panose="02020603050405020304" pitchFamily="18" charset="0"/>
              </a:rPr>
              <a:t>.</a:t>
            </a:r>
            <a:endParaRPr lang="en-US" sz="1800" u="none" strike="noStrike" dirty="0">
              <a:solidFill>
                <a:schemeClr val="tx1"/>
              </a:solidFill>
              <a:effectLst/>
              <a:latin typeface="+mn-lt"/>
              <a:ea typeface="Calibri" panose="020F0502020204030204" pitchFamily="34" charset="0"/>
            </a:endParaRPr>
          </a:p>
        </p:txBody>
      </p:sp>
      <p:sp>
        <p:nvSpPr>
          <p:cNvPr id="174" name="Google Shape;174;p12"/>
          <p:cNvSpPr txBox="1">
            <a:spLocks noGrp="1"/>
          </p:cNvSpPr>
          <p:nvPr>
            <p:ph type="ftr" idx="11"/>
          </p:nvPr>
        </p:nvSpPr>
        <p:spPr>
          <a:xfrm>
            <a:off x="4038600" y="6234545"/>
            <a:ext cx="4114800" cy="2583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ro-RO" i="1" dirty="0"/>
              <a:t>Ședința Consiliului Național pentru Statistică din 21.03.2024</a:t>
            </a:r>
            <a:endParaRPr dirty="0"/>
          </a:p>
        </p:txBody>
      </p:sp>
      <p:sp>
        <p:nvSpPr>
          <p:cNvPr id="175" name="Google Shape;17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o-RO"/>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8"/>
          <p:cNvSpPr txBox="1">
            <a:spLocks noGrp="1"/>
          </p:cNvSpPr>
          <p:nvPr>
            <p:ph type="title"/>
          </p:nvPr>
        </p:nvSpPr>
        <p:spPr>
          <a:xfrm>
            <a:off x="838200" y="255429"/>
            <a:ext cx="9561945" cy="70629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3200"/>
              <a:buFont typeface="Arial"/>
              <a:buNone/>
            </a:pPr>
            <a:r>
              <a:rPr lang="ro-RO" sz="3200" b="1" dirty="0">
                <a:solidFill>
                  <a:srgbClr val="0070C0"/>
                </a:solidFill>
                <a:latin typeface="Arial"/>
                <a:ea typeface="Arial"/>
                <a:cs typeface="Arial"/>
                <a:sym typeface="Arial"/>
              </a:rPr>
              <a:t>Provocări</a:t>
            </a:r>
            <a:endParaRPr sz="3200" b="1" dirty="0">
              <a:solidFill>
                <a:srgbClr val="0070C0"/>
              </a:solidFill>
              <a:latin typeface="Arial"/>
              <a:ea typeface="Arial"/>
              <a:cs typeface="Arial"/>
              <a:sym typeface="Arial"/>
            </a:endParaRPr>
          </a:p>
        </p:txBody>
      </p:sp>
      <p:sp>
        <p:nvSpPr>
          <p:cNvPr id="294" name="Google Shape;294;p28"/>
          <p:cNvSpPr txBox="1">
            <a:spLocks noGrp="1"/>
          </p:cNvSpPr>
          <p:nvPr>
            <p:ph type="body" idx="1"/>
          </p:nvPr>
        </p:nvSpPr>
        <p:spPr>
          <a:xfrm>
            <a:off x="1228725" y="961722"/>
            <a:ext cx="10125075" cy="5148406"/>
          </a:xfrm>
          <a:prstGeom prst="rect">
            <a:avLst/>
          </a:prstGeom>
          <a:noFill/>
          <a:ln>
            <a:noFill/>
          </a:ln>
        </p:spPr>
        <p:txBody>
          <a:bodyPr spcFirstLastPara="1" wrap="square" lIns="91425" tIns="45700" rIns="91425" bIns="45700" anchor="t" anchorCtr="0">
            <a:normAutofit/>
          </a:bodyPr>
          <a:lstStyle/>
          <a:p>
            <a:pPr marL="0" marR="0" algn="just">
              <a:lnSpc>
                <a:spcPct val="105000"/>
              </a:lnSpc>
              <a:spcBef>
                <a:spcPts val="600"/>
              </a:spcBef>
              <a:spcAft>
                <a:spcPts val="0"/>
              </a:spcAft>
              <a:buFont typeface="Wingdings" panose="05000000000000000000" pitchFamily="2" charset="2"/>
              <a:buChar char="Ø"/>
            </a:pPr>
            <a:r>
              <a:rPr lang="ro-RO" sz="2100" b="1" dirty="0">
                <a:effectLst/>
                <a:latin typeface="+mn-lt"/>
                <a:ea typeface="Times New Roman" panose="02020603050405020304" pitchFamily="18" charset="0"/>
              </a:rPr>
              <a:t>Accesul limitat al BNS la sursele de date alternative (administrative și private)</a:t>
            </a:r>
          </a:p>
          <a:p>
            <a:pPr marL="628650" indent="-285750" algn="just">
              <a:lnSpc>
                <a:spcPct val="105000"/>
              </a:lnSpc>
              <a:spcBef>
                <a:spcPts val="600"/>
              </a:spcBef>
              <a:buFontTx/>
              <a:buChar char="-"/>
            </a:pPr>
            <a:r>
              <a:rPr lang="ro-RO" sz="1800" dirty="0">
                <a:latin typeface="+mn-lt"/>
                <a:ea typeface="Times New Roman" panose="02020603050405020304" pitchFamily="18" charset="0"/>
              </a:rPr>
              <a:t>Formatul surselor de date administrative nu corespunde rigorilor statistice (privind noțiunile și definițiile, clasificările utilizate, periodicitatea actualizării, </a:t>
            </a:r>
            <a:r>
              <a:rPr lang="ro-RO" sz="1800" dirty="0">
                <a:latin typeface="+mn-lt"/>
                <a:ea typeface="Calibri" panose="020F0502020204030204" pitchFamily="34" charset="0"/>
              </a:rPr>
              <a:t>consistența și coerența datelor</a:t>
            </a:r>
            <a:r>
              <a:rPr lang="ro-RO" sz="1800" dirty="0">
                <a:latin typeface="+mn-lt"/>
                <a:ea typeface="Times New Roman" panose="02020603050405020304" pitchFamily="18" charset="0"/>
              </a:rPr>
              <a:t> etc.) </a:t>
            </a:r>
          </a:p>
          <a:p>
            <a:pPr marL="628650" indent="-285750" algn="just">
              <a:lnSpc>
                <a:spcPct val="105000"/>
              </a:lnSpc>
              <a:spcBef>
                <a:spcPts val="600"/>
              </a:spcBef>
              <a:buFontTx/>
              <a:buChar char="-"/>
            </a:pPr>
            <a:r>
              <a:rPr lang="ro-RO" sz="1800" dirty="0">
                <a:latin typeface="+mn-lt"/>
                <a:ea typeface="Times New Roman" panose="02020603050405020304" pitchFamily="18" charset="0"/>
              </a:rPr>
              <a:t>Pentru unele SDA lipsesc </a:t>
            </a:r>
            <a:r>
              <a:rPr lang="ro-RO" sz="1800" dirty="0" err="1">
                <a:latin typeface="+mn-lt"/>
                <a:ea typeface="Times New Roman" panose="02020603050405020304" pitchFamily="18" charset="0"/>
              </a:rPr>
              <a:t>metadatele</a:t>
            </a:r>
            <a:r>
              <a:rPr lang="ro-RO" sz="1800" dirty="0">
                <a:latin typeface="+mn-lt"/>
                <a:ea typeface="Times New Roman" panose="02020603050405020304" pitchFamily="18" charset="0"/>
              </a:rPr>
              <a:t> care descriu conținutul SDA</a:t>
            </a:r>
            <a:endParaRPr lang="ro-RO" sz="1800" b="1" dirty="0">
              <a:latin typeface="+mn-lt"/>
              <a:ea typeface="Times New Roman" panose="02020603050405020304" pitchFamily="18" charset="0"/>
            </a:endParaRPr>
          </a:p>
          <a:p>
            <a:pPr marL="628650" marR="0" indent="-285750" algn="just">
              <a:lnSpc>
                <a:spcPct val="105000"/>
              </a:lnSpc>
              <a:spcBef>
                <a:spcPts val="600"/>
              </a:spcBef>
              <a:spcAft>
                <a:spcPts val="0"/>
              </a:spcAft>
              <a:buFontTx/>
              <a:buChar char="-"/>
            </a:pPr>
            <a:r>
              <a:rPr lang="ro-RO" sz="1800" dirty="0">
                <a:latin typeface="+mn-lt"/>
                <a:ea typeface="Times New Roman" panose="02020603050405020304" pitchFamily="18" charset="0"/>
              </a:rPr>
              <a:t>R</a:t>
            </a:r>
            <a:r>
              <a:rPr lang="ro-RO" sz="1800" dirty="0">
                <a:effectLst/>
                <a:latin typeface="+mn-lt"/>
                <a:ea typeface="Times New Roman" panose="02020603050405020304" pitchFamily="18" charset="0"/>
              </a:rPr>
              <a:t>efuzul entităților private de a pune la dispoziție sursele de date pe care le dețin (de exemplu: rețelele de comerț cu amănuntul etc)</a:t>
            </a:r>
          </a:p>
          <a:p>
            <a:pPr marL="628650" indent="-285750" algn="just">
              <a:lnSpc>
                <a:spcPct val="105000"/>
              </a:lnSpc>
              <a:spcBef>
                <a:spcPts val="600"/>
              </a:spcBef>
              <a:buFontTx/>
              <a:buChar char="-"/>
            </a:pPr>
            <a:r>
              <a:rPr lang="ro-RO" sz="1800" dirty="0">
                <a:latin typeface="+mn-lt"/>
                <a:ea typeface="Times New Roman" panose="02020603050405020304" pitchFamily="18" charset="0"/>
              </a:rPr>
              <a:t>Capacități limitate ale instituțiilor vizate de a pune la dispoziție datele prin intermediul platformei guvernamentale de interoperabilitate (MConnect). </a:t>
            </a:r>
            <a:endParaRPr lang="ro-RO" sz="1800" dirty="0">
              <a:effectLst/>
              <a:latin typeface="+mn-lt"/>
              <a:ea typeface="Times New Roman" panose="02020603050405020304" pitchFamily="18" charset="0"/>
            </a:endParaRPr>
          </a:p>
        </p:txBody>
      </p:sp>
      <p:sp>
        <p:nvSpPr>
          <p:cNvPr id="295" name="Google Shape;29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o-RO"/>
              <a:t>17</a:t>
            </a:fld>
            <a:endParaRPr/>
          </a:p>
        </p:txBody>
      </p:sp>
      <p:sp>
        <p:nvSpPr>
          <p:cNvPr id="3" name="TextBox 2">
            <a:extLst>
              <a:ext uri="{FF2B5EF4-FFF2-40B4-BE49-F238E27FC236}">
                <a16:creationId xmlns:a16="http://schemas.microsoft.com/office/drawing/2014/main" id="{B1B8EDCF-049E-AF82-B2CB-19E77E0C0DFF}"/>
              </a:ext>
            </a:extLst>
          </p:cNvPr>
          <p:cNvSpPr txBox="1"/>
          <p:nvPr/>
        </p:nvSpPr>
        <p:spPr>
          <a:xfrm>
            <a:off x="3837420" y="6110128"/>
            <a:ext cx="6562725" cy="276999"/>
          </a:xfrm>
          <a:prstGeom prst="rect">
            <a:avLst/>
          </a:prstGeom>
          <a:noFill/>
        </p:spPr>
        <p:txBody>
          <a:bodyPr wrap="square" rtlCol="0">
            <a:spAutoFit/>
          </a:bodyPr>
          <a:lstStyle/>
          <a:p>
            <a:r>
              <a:rPr lang="ro-RO" sz="1200" i="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Ședința Consiliului Național pentru Statistică din 21.03.2024</a:t>
            </a:r>
            <a:endParaRPr lang="ro-RO" sz="12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8"/>
          <p:cNvSpPr txBox="1">
            <a:spLocks noGrp="1"/>
          </p:cNvSpPr>
          <p:nvPr>
            <p:ph type="title"/>
          </p:nvPr>
        </p:nvSpPr>
        <p:spPr>
          <a:xfrm>
            <a:off x="838200" y="255429"/>
            <a:ext cx="9561945" cy="70629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3200"/>
              <a:buFont typeface="Arial"/>
              <a:buNone/>
            </a:pPr>
            <a:r>
              <a:rPr lang="ro-RO" sz="3200" b="1" dirty="0">
                <a:solidFill>
                  <a:srgbClr val="0070C0"/>
                </a:solidFill>
                <a:latin typeface="Arial"/>
                <a:ea typeface="Arial"/>
                <a:cs typeface="Arial"/>
                <a:sym typeface="Arial"/>
              </a:rPr>
              <a:t>Provocări</a:t>
            </a:r>
            <a:endParaRPr sz="3200" b="1" dirty="0">
              <a:solidFill>
                <a:srgbClr val="0070C0"/>
              </a:solidFill>
              <a:latin typeface="Arial"/>
              <a:ea typeface="Arial"/>
              <a:cs typeface="Arial"/>
              <a:sym typeface="Arial"/>
            </a:endParaRPr>
          </a:p>
        </p:txBody>
      </p:sp>
      <p:sp>
        <p:nvSpPr>
          <p:cNvPr id="294" name="Google Shape;294;p28"/>
          <p:cNvSpPr txBox="1">
            <a:spLocks noGrp="1"/>
          </p:cNvSpPr>
          <p:nvPr>
            <p:ph type="body" idx="1"/>
          </p:nvPr>
        </p:nvSpPr>
        <p:spPr>
          <a:xfrm>
            <a:off x="1228725" y="961722"/>
            <a:ext cx="10125075" cy="5148406"/>
          </a:xfrm>
          <a:prstGeom prst="rect">
            <a:avLst/>
          </a:prstGeom>
          <a:noFill/>
          <a:ln>
            <a:noFill/>
          </a:ln>
        </p:spPr>
        <p:txBody>
          <a:bodyPr spcFirstLastPara="1" wrap="square" lIns="91425" tIns="45700" rIns="91425" bIns="45700" anchor="t" anchorCtr="0">
            <a:normAutofit/>
          </a:bodyPr>
          <a:lstStyle/>
          <a:p>
            <a:pPr marL="0" marR="38735" algn="just">
              <a:lnSpc>
                <a:spcPct val="105000"/>
              </a:lnSpc>
              <a:spcBef>
                <a:spcPts val="600"/>
              </a:spcBef>
              <a:spcAft>
                <a:spcPts val="0"/>
              </a:spcAft>
              <a:buFont typeface="Wingdings" panose="05000000000000000000" pitchFamily="2" charset="2"/>
              <a:buChar char="Ø"/>
            </a:pPr>
            <a:r>
              <a:rPr lang="ro-RO" sz="2100" b="1" dirty="0">
                <a:solidFill>
                  <a:schemeClr val="tx1"/>
                </a:solidFill>
                <a:effectLst/>
                <a:latin typeface="+mn-lt"/>
                <a:ea typeface="Times New Roman" panose="02020603050405020304" pitchFamily="18" charset="0"/>
                <a:cs typeface="Times New Roman" panose="02020603050405020304" pitchFamily="18" charset="0"/>
              </a:rPr>
              <a:t>Problema cadrelor </a:t>
            </a:r>
            <a:r>
              <a:rPr lang="ro-RO" sz="2100" dirty="0">
                <a:solidFill>
                  <a:schemeClr val="tx1"/>
                </a:solidFill>
                <a:effectLst/>
                <a:latin typeface="+mn-lt"/>
                <a:ea typeface="Calibri" panose="020F0502020204030204" pitchFamily="34" charset="0"/>
                <a:cs typeface="Times New Roman" panose="02020603050405020304" pitchFamily="18" charset="0"/>
              </a:rPr>
              <a:t> </a:t>
            </a:r>
            <a:r>
              <a:rPr lang="ro-RO" sz="2100" b="1" dirty="0">
                <a:solidFill>
                  <a:schemeClr val="tx1"/>
                </a:solidFill>
                <a:effectLst/>
                <a:latin typeface="+mn-lt"/>
                <a:ea typeface="Calibri" panose="020F0502020204030204" pitchFamily="34" charset="0"/>
                <a:cs typeface="Times New Roman" panose="02020603050405020304" pitchFamily="18" charset="0"/>
              </a:rPr>
              <a:t>BNS</a:t>
            </a:r>
          </a:p>
          <a:p>
            <a:pPr marL="628650" marR="38735" indent="-285750" algn="just">
              <a:lnSpc>
                <a:spcPct val="105000"/>
              </a:lnSpc>
              <a:spcBef>
                <a:spcPts val="600"/>
              </a:spcBef>
              <a:buFontTx/>
              <a:buChar char="-"/>
            </a:pPr>
            <a:r>
              <a:rPr lang="ro-RO" sz="1800" dirty="0">
                <a:latin typeface="+mn-lt"/>
                <a:ea typeface="Calibri" panose="020F0502020204030204" pitchFamily="34" charset="0"/>
                <a:cs typeface="Times New Roman" panose="02020603050405020304" pitchFamily="18" charset="0"/>
              </a:rPr>
              <a:t>148 posturi vacante;</a:t>
            </a:r>
            <a:endParaRPr lang="ro-RO" sz="1800" dirty="0">
              <a:effectLst/>
              <a:latin typeface="+mn-lt"/>
              <a:ea typeface="Times New Roman" panose="02020603050405020304" pitchFamily="18" charset="0"/>
            </a:endParaRPr>
          </a:p>
          <a:p>
            <a:pPr marL="628650" marR="38735" indent="-285750" algn="just">
              <a:lnSpc>
                <a:spcPct val="105000"/>
              </a:lnSpc>
              <a:spcBef>
                <a:spcPts val="600"/>
              </a:spcBef>
              <a:buFontTx/>
              <a:buChar char="-"/>
            </a:pPr>
            <a:r>
              <a:rPr lang="ro-RO" sz="1800" dirty="0">
                <a:effectLst/>
                <a:latin typeface="+mn-lt"/>
                <a:ea typeface="Times New Roman" panose="02020603050405020304" pitchFamily="18" charset="0"/>
              </a:rPr>
              <a:t>Fluctuația de cadre în BNS: în anul 2023 a constituit 11,8%.</a:t>
            </a:r>
          </a:p>
          <a:p>
            <a:pPr marL="344488" marR="38735" indent="-344488" algn="just">
              <a:lnSpc>
                <a:spcPct val="105000"/>
              </a:lnSpc>
              <a:spcBef>
                <a:spcPts val="600"/>
              </a:spcBef>
              <a:buFont typeface="Wingdings" panose="05000000000000000000" pitchFamily="2" charset="2"/>
              <a:buChar char="Ø"/>
            </a:pPr>
            <a:r>
              <a:rPr lang="ro-RO" sz="2100" b="1" dirty="0">
                <a:latin typeface="+mn-lt"/>
              </a:rPr>
              <a:t>Lipsa unui sistem de instruire continuă, atât pentru membrii SSN, cât și pentru respondenții și utilizatorii de statistici oficiale.</a:t>
            </a:r>
          </a:p>
          <a:p>
            <a:pPr marL="0" marR="38735" algn="just">
              <a:lnSpc>
                <a:spcPct val="105000"/>
              </a:lnSpc>
              <a:spcBef>
                <a:spcPts val="600"/>
              </a:spcBef>
              <a:spcAft>
                <a:spcPts val="0"/>
              </a:spcAft>
              <a:buFont typeface="Wingdings" panose="05000000000000000000" pitchFamily="2" charset="2"/>
              <a:buChar char="Ø"/>
            </a:pPr>
            <a:r>
              <a:rPr lang="ro-RO" sz="2100" b="1" dirty="0">
                <a:effectLst/>
                <a:latin typeface="+mn-lt"/>
                <a:ea typeface="Times New Roman" panose="02020603050405020304" pitchFamily="18" charset="0"/>
              </a:rPr>
              <a:t>Implementarea unor cercetări noi/indicatori noi întru alinierea statisticii naționale la cerințele UE</a:t>
            </a:r>
          </a:p>
          <a:p>
            <a:pPr marL="628650" marR="38735" indent="-285750" algn="just">
              <a:lnSpc>
                <a:spcPct val="105000"/>
              </a:lnSpc>
              <a:spcBef>
                <a:spcPts val="600"/>
              </a:spcBef>
              <a:spcAft>
                <a:spcPts val="0"/>
              </a:spcAft>
              <a:buFontTx/>
              <a:buChar char="-"/>
            </a:pPr>
            <a:r>
              <a:rPr lang="ro-RO" sz="1800" dirty="0">
                <a:latin typeface="+mn-lt"/>
                <a:ea typeface="Times New Roman" panose="02020603050405020304" pitchFamily="18" charset="0"/>
                <a:cs typeface="Times New Roman" panose="02020603050405020304" pitchFamily="18" charset="0"/>
              </a:rPr>
              <a:t>L</a:t>
            </a:r>
            <a:r>
              <a:rPr lang="ro-RO" sz="1800" dirty="0">
                <a:effectLst/>
                <a:latin typeface="+mn-lt"/>
                <a:ea typeface="Times New Roman" panose="02020603050405020304" pitchFamily="18" charset="0"/>
                <a:cs typeface="Times New Roman" panose="02020603050405020304" pitchFamily="18" charset="0"/>
              </a:rPr>
              <a:t>ipsa personalului și a mijloacelor financiare suplimentare necesare pentru realizarea de activități noi;</a:t>
            </a:r>
          </a:p>
          <a:p>
            <a:pPr marL="628650" marR="38735" indent="-285750" algn="just">
              <a:lnSpc>
                <a:spcPct val="105000"/>
              </a:lnSpc>
              <a:spcBef>
                <a:spcPts val="600"/>
              </a:spcBef>
              <a:spcAft>
                <a:spcPts val="0"/>
              </a:spcAft>
              <a:buFontTx/>
              <a:buChar char="-"/>
            </a:pPr>
            <a:r>
              <a:rPr lang="ro-RO" sz="1800" dirty="0">
                <a:latin typeface="+mn-lt"/>
                <a:ea typeface="Times New Roman" panose="02020603050405020304" pitchFamily="18" charset="0"/>
                <a:cs typeface="Times New Roman" panose="02020603050405020304" pitchFamily="18" charset="0"/>
              </a:rPr>
              <a:t>I</a:t>
            </a:r>
            <a:r>
              <a:rPr lang="ro-MD" sz="1800" dirty="0">
                <a:effectLst/>
                <a:latin typeface="+mn-lt"/>
                <a:ea typeface="Times New Roman" panose="02020603050405020304" pitchFamily="18" charset="0"/>
                <a:cs typeface="Times New Roman" panose="02020603050405020304" pitchFamily="18" charset="0"/>
              </a:rPr>
              <a:t>mplementarea cercetărilor noi presupune majorarea sarcinii informaționale asupra respondenților fapt ce vine în contradicției cu prioritățile Guvernului de a micșora sarcina informațională asupra mediului de afaceri. </a:t>
            </a:r>
            <a:endParaRPr lang="en-US" sz="1800" b="1" dirty="0">
              <a:solidFill>
                <a:schemeClr val="tx1"/>
              </a:solidFill>
              <a:effectLst/>
              <a:latin typeface="+mn-lt"/>
              <a:ea typeface="Calibri" panose="020F0502020204030204" pitchFamily="34" charset="0"/>
              <a:cs typeface="Times New Roman" panose="02020603050405020304" pitchFamily="18" charset="0"/>
            </a:endParaRPr>
          </a:p>
        </p:txBody>
      </p:sp>
      <p:sp>
        <p:nvSpPr>
          <p:cNvPr id="295" name="Google Shape;29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o-RO"/>
              <a:t>18</a:t>
            </a:fld>
            <a:endParaRPr/>
          </a:p>
        </p:txBody>
      </p:sp>
      <p:sp>
        <p:nvSpPr>
          <p:cNvPr id="3" name="TextBox 2">
            <a:extLst>
              <a:ext uri="{FF2B5EF4-FFF2-40B4-BE49-F238E27FC236}">
                <a16:creationId xmlns:a16="http://schemas.microsoft.com/office/drawing/2014/main" id="{B1B8EDCF-049E-AF82-B2CB-19E77E0C0DFF}"/>
              </a:ext>
            </a:extLst>
          </p:cNvPr>
          <p:cNvSpPr txBox="1"/>
          <p:nvPr/>
        </p:nvSpPr>
        <p:spPr>
          <a:xfrm>
            <a:off x="3837420" y="6110128"/>
            <a:ext cx="6562725" cy="276999"/>
          </a:xfrm>
          <a:prstGeom prst="rect">
            <a:avLst/>
          </a:prstGeom>
          <a:noFill/>
        </p:spPr>
        <p:txBody>
          <a:bodyPr wrap="square" rtlCol="0">
            <a:spAutoFit/>
          </a:bodyPr>
          <a:lstStyle/>
          <a:p>
            <a:r>
              <a:rPr lang="ro-RO" sz="1200" i="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Ședința Consiliului Național pentru Statistică din 21.03.2024</a:t>
            </a:r>
            <a:endParaRPr lang="ro-RO" sz="12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989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B670E-D509-889E-FCEA-E6A167BB94CF}"/>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2AC4F548-4494-E793-2D2D-ADBF8982C298}"/>
              </a:ext>
            </a:extLst>
          </p:cNvPr>
          <p:cNvSpPr>
            <a:spLocks noGrp="1"/>
          </p:cNvSpPr>
          <p:nvPr>
            <p:ph type="sldNum" sz="quarter" idx="12"/>
          </p:nvPr>
        </p:nvSpPr>
        <p:spPr/>
        <p:txBody>
          <a:bodyPr/>
          <a:lstStyle/>
          <a:p>
            <a:fld id="{D7662F32-C9F4-4FBF-995D-8E0B0B572CC5}" type="slidenum">
              <a:rPr lang="en-US" smtClean="0"/>
              <a:t>19</a:t>
            </a:fld>
            <a:endParaRPr lang="en-US" dirty="0"/>
          </a:p>
        </p:txBody>
      </p:sp>
      <p:sp>
        <p:nvSpPr>
          <p:cNvPr id="5" name="Footer Placeholder 4">
            <a:extLst>
              <a:ext uri="{FF2B5EF4-FFF2-40B4-BE49-F238E27FC236}">
                <a16:creationId xmlns:a16="http://schemas.microsoft.com/office/drawing/2014/main" id="{B5D781CA-7A3C-6D97-5712-05FFDC59FFC8}"/>
              </a:ext>
            </a:extLst>
          </p:cNvPr>
          <p:cNvSpPr>
            <a:spLocks noGrp="1"/>
          </p:cNvSpPr>
          <p:nvPr>
            <p:ph type="ftr" sz="quarter" idx="11"/>
          </p:nvPr>
        </p:nvSpPr>
        <p:spPr/>
        <p:txBody>
          <a:bodyPr/>
          <a:lstStyle/>
          <a:p>
            <a:pPr algn="r"/>
            <a:r>
              <a:rPr lang="ro-RO" i="1"/>
              <a:t>Biroul Național de Statistică al Republicii Moldova</a:t>
            </a:r>
            <a:endParaRPr lang="en-US" dirty="0"/>
          </a:p>
        </p:txBody>
      </p:sp>
      <p:pic>
        <p:nvPicPr>
          <p:cNvPr id="9" name="Content Placeholder 8">
            <a:extLst>
              <a:ext uri="{FF2B5EF4-FFF2-40B4-BE49-F238E27FC236}">
                <a16:creationId xmlns:a16="http://schemas.microsoft.com/office/drawing/2014/main" id="{EB625B65-AAE3-DEAB-9A1B-A6EAA11650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557894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
          <p:cNvSpPr txBox="1">
            <a:spLocks noGrp="1"/>
          </p:cNvSpPr>
          <p:nvPr>
            <p:ph type="title"/>
          </p:nvPr>
        </p:nvSpPr>
        <p:spPr>
          <a:xfrm>
            <a:off x="952825" y="273300"/>
            <a:ext cx="9354300" cy="1487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ct val="100000"/>
              <a:buFont typeface="Arial"/>
              <a:buNone/>
            </a:pPr>
            <a:r>
              <a:rPr lang="ro-RO" sz="3200" b="1" dirty="0">
                <a:solidFill>
                  <a:srgbClr val="0070C0"/>
                </a:solidFill>
                <a:latin typeface="Arial"/>
                <a:ea typeface="Arial"/>
                <a:cs typeface="Arial"/>
                <a:sym typeface="Arial"/>
              </a:rPr>
              <a:t> Programul de dezvoltare </a:t>
            </a:r>
            <a:br>
              <a:rPr lang="ro-RO" sz="3200" b="1" dirty="0">
                <a:solidFill>
                  <a:srgbClr val="0070C0"/>
                </a:solidFill>
                <a:latin typeface="Arial"/>
                <a:ea typeface="Arial"/>
                <a:cs typeface="Arial"/>
                <a:sym typeface="Arial"/>
              </a:rPr>
            </a:br>
            <a:r>
              <a:rPr lang="ro-RO" sz="3200" b="1" dirty="0">
                <a:solidFill>
                  <a:srgbClr val="0070C0"/>
                </a:solidFill>
                <a:latin typeface="Arial"/>
                <a:ea typeface="Arial"/>
                <a:cs typeface="Arial"/>
                <a:sym typeface="Arial"/>
              </a:rPr>
              <a:t>a SSN pentru perioada 2023-2026 </a:t>
            </a:r>
            <a:endParaRPr sz="3200" b="1" dirty="0">
              <a:solidFill>
                <a:srgbClr val="0070C0"/>
              </a:solidFill>
              <a:latin typeface="Arial"/>
              <a:ea typeface="Arial"/>
              <a:cs typeface="Arial"/>
              <a:sym typeface="Arial"/>
            </a:endParaRPr>
          </a:p>
          <a:p>
            <a:pPr marL="0" lvl="0" indent="0" algn="ctr" rtl="0">
              <a:spcBef>
                <a:spcPts val="0"/>
              </a:spcBef>
              <a:spcAft>
                <a:spcPts val="0"/>
              </a:spcAft>
              <a:buClr>
                <a:srgbClr val="0070C0"/>
              </a:buClr>
              <a:buSzPct val="107462"/>
              <a:buFont typeface="Arial"/>
              <a:buNone/>
            </a:pPr>
            <a:r>
              <a:rPr lang="ro-RO" sz="2977" b="1" dirty="0">
                <a:latin typeface="Arial"/>
                <a:ea typeface="Arial"/>
                <a:cs typeface="Arial"/>
                <a:sym typeface="Arial"/>
              </a:rPr>
              <a:t>aprobat prin Hotărârea Guvernului nr.503/2023</a:t>
            </a:r>
            <a:r>
              <a:rPr lang="ro-RO" sz="3200" b="1" dirty="0">
                <a:solidFill>
                  <a:srgbClr val="0070C0"/>
                </a:solidFill>
                <a:latin typeface="Arial"/>
                <a:ea typeface="Arial"/>
                <a:cs typeface="Arial"/>
                <a:sym typeface="Arial"/>
              </a:rPr>
              <a:t> </a:t>
            </a:r>
            <a:endParaRPr sz="3200" b="1" dirty="0">
              <a:solidFill>
                <a:srgbClr val="0070C0"/>
              </a:solidFill>
              <a:latin typeface="Arial"/>
              <a:ea typeface="Arial"/>
              <a:cs typeface="Arial"/>
              <a:sym typeface="Arial"/>
            </a:endParaRPr>
          </a:p>
        </p:txBody>
      </p:sp>
      <p:sp>
        <p:nvSpPr>
          <p:cNvPr id="97" name="Google Shape;97;p4"/>
          <p:cNvSpPr txBox="1">
            <a:spLocks noGrp="1"/>
          </p:cNvSpPr>
          <p:nvPr>
            <p:ph type="body" idx="1"/>
          </p:nvPr>
        </p:nvSpPr>
        <p:spPr>
          <a:xfrm>
            <a:off x="425662" y="1818234"/>
            <a:ext cx="10657800" cy="4661100"/>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Clr>
                <a:srgbClr val="2E75B5"/>
              </a:buClr>
              <a:buSzPts val="2800"/>
              <a:buNone/>
            </a:pPr>
            <a:r>
              <a:rPr lang="ro-RO" b="1" dirty="0">
                <a:solidFill>
                  <a:srgbClr val="2E75B5"/>
                </a:solidFill>
                <a:latin typeface="Arial"/>
                <a:ea typeface="Arial"/>
                <a:cs typeface="Arial"/>
                <a:sym typeface="Arial"/>
              </a:rPr>
              <a:t>Scopul Programului</a:t>
            </a:r>
            <a:endParaRPr dirty="0"/>
          </a:p>
          <a:p>
            <a:pPr marL="914400" lvl="0" indent="-457200" algn="l" rtl="0">
              <a:lnSpc>
                <a:spcPct val="110000"/>
              </a:lnSpc>
              <a:spcBef>
                <a:spcPts val="1600"/>
              </a:spcBef>
              <a:spcAft>
                <a:spcPts val="0"/>
              </a:spcAft>
              <a:buClr>
                <a:schemeClr val="dk1"/>
              </a:buClr>
              <a:buSzPts val="1800"/>
              <a:buFont typeface="Noto Sans Symbols"/>
              <a:buChar char="⮚"/>
            </a:pPr>
            <a:r>
              <a:rPr lang="ro-RO" sz="1800" dirty="0">
                <a:latin typeface="Arial"/>
                <a:ea typeface="Arial"/>
                <a:cs typeface="Arial"/>
                <a:sym typeface="Arial"/>
              </a:rPr>
              <a:t>asigurarea implementării Strategiei de Dezvoltare a Sistemului Statistic Național 2023-2030</a:t>
            </a:r>
            <a:endParaRPr dirty="0"/>
          </a:p>
          <a:p>
            <a:pPr marL="914400" lvl="0" indent="-457200" algn="l" rtl="0">
              <a:lnSpc>
                <a:spcPct val="110000"/>
              </a:lnSpc>
              <a:spcBef>
                <a:spcPts val="1600"/>
              </a:spcBef>
              <a:spcAft>
                <a:spcPts val="0"/>
              </a:spcAft>
              <a:buClr>
                <a:schemeClr val="dk1"/>
              </a:buClr>
              <a:buSzPts val="1800"/>
              <a:buFont typeface="Noto Sans Symbols"/>
              <a:buChar char="⮚"/>
            </a:pPr>
            <a:r>
              <a:rPr lang="ro-RO" sz="1800" dirty="0">
                <a:latin typeface="Arial"/>
                <a:ea typeface="Arial"/>
                <a:cs typeface="Arial"/>
                <a:sym typeface="Arial"/>
              </a:rPr>
              <a:t>susținerea în mod direct a procesului de implementare a documentelor-cheie ale cadrului național de dezvoltare strategică</a:t>
            </a:r>
            <a:endParaRPr dirty="0"/>
          </a:p>
          <a:p>
            <a:pPr marL="914400" lvl="0" indent="-457200" algn="l" rtl="0">
              <a:lnSpc>
                <a:spcPct val="110000"/>
              </a:lnSpc>
              <a:spcBef>
                <a:spcPts val="1600"/>
              </a:spcBef>
              <a:spcAft>
                <a:spcPts val="0"/>
              </a:spcAft>
              <a:buClr>
                <a:schemeClr val="dk1"/>
              </a:buClr>
              <a:buSzPts val="1800"/>
              <a:buFont typeface="Noto Sans Symbols"/>
              <a:buChar char="⮚"/>
            </a:pPr>
            <a:r>
              <a:rPr lang="ro-RO" sz="1800" dirty="0">
                <a:latin typeface="Arial"/>
                <a:ea typeface="Arial"/>
                <a:cs typeface="Arial"/>
                <a:sym typeface="Arial"/>
              </a:rPr>
              <a:t>contribuirea în mod direct la monitorizarea implementării obiectivelor prevăzute de SND „Moldova Europeană 2030”, inclusiv la implementarea nemijlocită a obiectivului care se referă la asigurarea unei guvernări eficiente</a:t>
            </a:r>
            <a:endParaRPr dirty="0"/>
          </a:p>
        </p:txBody>
      </p:sp>
      <p:sp>
        <p:nvSpPr>
          <p:cNvPr id="98" name="Google Shape;98;p4"/>
          <p:cNvSpPr txBox="1">
            <a:spLocks noGrp="1"/>
          </p:cNvSpPr>
          <p:nvPr>
            <p:ph type="ftr" idx="11"/>
          </p:nvPr>
        </p:nvSpPr>
        <p:spPr>
          <a:xfrm>
            <a:off x="4038600" y="6356350"/>
            <a:ext cx="4292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ro-RO" i="1"/>
              <a:t>Ședința Consiliului Național pentru Statistică din 21.03.2024</a:t>
            </a:r>
            <a:endParaRPr/>
          </a:p>
        </p:txBody>
      </p:sp>
      <p:sp>
        <p:nvSpPr>
          <p:cNvPr id="99" name="Google Shape;9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o-RO"/>
              <a:t>2</a:t>
            </a:fld>
            <a:endParaRPr/>
          </a:p>
        </p:txBody>
      </p:sp>
      <p:pic>
        <p:nvPicPr>
          <p:cNvPr id="100" name="Google Shape;100;p4"/>
          <p:cNvPicPr preferRelativeResize="0"/>
          <p:nvPr/>
        </p:nvPicPr>
        <p:blipFill rotWithShape="1">
          <a:blip r:embed="rId3">
            <a:alphaModFix/>
          </a:blip>
          <a:srcRect/>
          <a:stretch/>
        </p:blipFill>
        <p:spPr>
          <a:xfrm>
            <a:off x="7901354" y="4480467"/>
            <a:ext cx="3011388" cy="187589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9E4DA-936B-8F25-AD41-98B433AB067A}"/>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31E8A2AC-CA65-1699-2BF1-1E5406751311}"/>
              </a:ext>
            </a:extLst>
          </p:cNvPr>
          <p:cNvSpPr>
            <a:spLocks noGrp="1"/>
          </p:cNvSpPr>
          <p:nvPr>
            <p:ph idx="1"/>
          </p:nvPr>
        </p:nvSpPr>
        <p:spPr/>
        <p:txBody>
          <a:bodyPr/>
          <a:lstStyle/>
          <a:p>
            <a:endParaRPr lang="ro-RO"/>
          </a:p>
        </p:txBody>
      </p:sp>
      <p:sp>
        <p:nvSpPr>
          <p:cNvPr id="4" name="Slide Number Placeholder 3">
            <a:extLst>
              <a:ext uri="{FF2B5EF4-FFF2-40B4-BE49-F238E27FC236}">
                <a16:creationId xmlns:a16="http://schemas.microsoft.com/office/drawing/2014/main" id="{AF93B615-1B24-A273-5A00-A19412F204F4}"/>
              </a:ext>
            </a:extLst>
          </p:cNvPr>
          <p:cNvSpPr>
            <a:spLocks noGrp="1"/>
          </p:cNvSpPr>
          <p:nvPr>
            <p:ph type="sldNum" sz="quarter" idx="12"/>
          </p:nvPr>
        </p:nvSpPr>
        <p:spPr/>
        <p:txBody>
          <a:bodyPr/>
          <a:lstStyle/>
          <a:p>
            <a:fld id="{D7662F32-C9F4-4FBF-995D-8E0B0B572CC5}" type="slidenum">
              <a:rPr lang="en-US" smtClean="0"/>
              <a:t>20</a:t>
            </a:fld>
            <a:endParaRPr lang="en-US" dirty="0"/>
          </a:p>
        </p:txBody>
      </p:sp>
      <p:sp>
        <p:nvSpPr>
          <p:cNvPr id="5" name="Footer Placeholder 4">
            <a:extLst>
              <a:ext uri="{FF2B5EF4-FFF2-40B4-BE49-F238E27FC236}">
                <a16:creationId xmlns:a16="http://schemas.microsoft.com/office/drawing/2014/main" id="{EA3BB30C-2AB7-2B04-818C-78597C7369F0}"/>
              </a:ext>
            </a:extLst>
          </p:cNvPr>
          <p:cNvSpPr>
            <a:spLocks noGrp="1"/>
          </p:cNvSpPr>
          <p:nvPr>
            <p:ph type="ftr" sz="quarter" idx="11"/>
          </p:nvPr>
        </p:nvSpPr>
        <p:spPr/>
        <p:txBody>
          <a:bodyPr/>
          <a:lstStyle/>
          <a:p>
            <a:pPr algn="r"/>
            <a:r>
              <a:rPr lang="ro-RO" i="1"/>
              <a:t>Biroul Național de Statistică al Republicii Moldova</a:t>
            </a:r>
            <a:endParaRPr lang="en-US" dirty="0"/>
          </a:p>
        </p:txBody>
      </p:sp>
      <p:pic>
        <p:nvPicPr>
          <p:cNvPr id="7" name="Picture 6">
            <a:extLst>
              <a:ext uri="{FF2B5EF4-FFF2-40B4-BE49-F238E27FC236}">
                <a16:creationId xmlns:a16="http://schemas.microsoft.com/office/drawing/2014/main" id="{4871FA7D-18D5-9EC7-66C2-F8BC91F30608}"/>
              </a:ext>
            </a:extLst>
          </p:cNvPr>
          <p:cNvPicPr>
            <a:picLocks noChangeAspect="1"/>
          </p:cNvPicPr>
          <p:nvPr/>
        </p:nvPicPr>
        <p:blipFill>
          <a:blip r:embed="rId2"/>
          <a:stretch>
            <a:fillRect/>
          </a:stretch>
        </p:blipFill>
        <p:spPr>
          <a:xfrm>
            <a:off x="321606" y="-62144"/>
            <a:ext cx="9116307" cy="685800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6D0E77C-8051-8664-F2D6-2FE9073AC37A}"/>
              </a:ext>
            </a:extLst>
          </p:cNvPr>
          <p:cNvPicPr>
            <a:picLocks noChangeAspect="1"/>
          </p:cNvPicPr>
          <p:nvPr/>
        </p:nvPicPr>
        <p:blipFill>
          <a:blip r:embed="rId3"/>
          <a:stretch>
            <a:fillRect/>
          </a:stretch>
        </p:blipFill>
        <p:spPr>
          <a:xfrm>
            <a:off x="5444152" y="1207363"/>
            <a:ext cx="6552090" cy="5680630"/>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B2FF7EA2-2AB8-E3E0-2B84-FBC1D83C6DF1}"/>
              </a:ext>
            </a:extLst>
          </p:cNvPr>
          <p:cNvSpPr txBox="1"/>
          <p:nvPr/>
        </p:nvSpPr>
        <p:spPr>
          <a:xfrm>
            <a:off x="2521258" y="2532926"/>
            <a:ext cx="7253057" cy="707886"/>
          </a:xfrm>
          <a:prstGeom prst="rect">
            <a:avLst/>
          </a:prstGeom>
          <a:solidFill>
            <a:schemeClr val="accent2">
              <a:lumMod val="60000"/>
              <a:lumOff val="40000"/>
            </a:schemeClr>
          </a:solidFill>
        </p:spPr>
        <p:txBody>
          <a:bodyPr wrap="square" rtlCol="0">
            <a:spAutoFit/>
          </a:bodyPr>
          <a:lstStyle/>
          <a:p>
            <a:r>
              <a:rPr lang="ro-RO" sz="4000" u="sng" dirty="0">
                <a:solidFill>
                  <a:schemeClr val="accent1">
                    <a:lumMod val="50000"/>
                  </a:schemeClr>
                </a:solidFill>
              </a:rPr>
              <a:t>www.statistica.gov.md/RPL2024</a:t>
            </a:r>
          </a:p>
        </p:txBody>
      </p:sp>
    </p:spTree>
    <p:extLst>
      <p:ext uri="{BB962C8B-B14F-4D97-AF65-F5344CB8AC3E}">
        <p14:creationId xmlns:p14="http://schemas.microsoft.com/office/powerpoint/2010/main" val="3697859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F505-1621-BF3C-52D7-B9A177E5C145}"/>
              </a:ext>
            </a:extLst>
          </p:cNvPr>
          <p:cNvSpPr>
            <a:spLocks noGrp="1"/>
          </p:cNvSpPr>
          <p:nvPr>
            <p:ph type="title"/>
          </p:nvPr>
        </p:nvSpPr>
        <p:spPr/>
        <p:txBody>
          <a:bodyPr/>
          <a:lstStyle/>
          <a:p>
            <a:r>
              <a:rPr lang="ro-RO" dirty="0"/>
              <a:t>Infografice </a:t>
            </a:r>
            <a:r>
              <a:rPr lang="en-US" dirty="0"/>
              <a:t>pe social media</a:t>
            </a:r>
          </a:p>
        </p:txBody>
      </p:sp>
      <p:sp>
        <p:nvSpPr>
          <p:cNvPr id="4" name="Slide Number Placeholder 3">
            <a:extLst>
              <a:ext uri="{FF2B5EF4-FFF2-40B4-BE49-F238E27FC236}">
                <a16:creationId xmlns:a16="http://schemas.microsoft.com/office/drawing/2014/main" id="{FD522CA1-D68D-8D55-0720-28677A281E35}"/>
              </a:ext>
            </a:extLst>
          </p:cNvPr>
          <p:cNvSpPr>
            <a:spLocks noGrp="1"/>
          </p:cNvSpPr>
          <p:nvPr>
            <p:ph type="sldNum" sz="quarter" idx="12"/>
          </p:nvPr>
        </p:nvSpPr>
        <p:spPr/>
        <p:txBody>
          <a:bodyPr/>
          <a:lstStyle/>
          <a:p>
            <a:fld id="{D7662F32-C9F4-4FBF-995D-8E0B0B572CC5}" type="slidenum">
              <a:rPr lang="en-US" smtClean="0"/>
              <a:t>21</a:t>
            </a:fld>
            <a:endParaRPr lang="en-US" dirty="0"/>
          </a:p>
        </p:txBody>
      </p:sp>
      <p:sp>
        <p:nvSpPr>
          <p:cNvPr id="5" name="Footer Placeholder 4">
            <a:extLst>
              <a:ext uri="{FF2B5EF4-FFF2-40B4-BE49-F238E27FC236}">
                <a16:creationId xmlns:a16="http://schemas.microsoft.com/office/drawing/2014/main" id="{D3C430D1-E379-E0F5-074F-D8021D99E996}"/>
              </a:ext>
            </a:extLst>
          </p:cNvPr>
          <p:cNvSpPr>
            <a:spLocks noGrp="1"/>
          </p:cNvSpPr>
          <p:nvPr>
            <p:ph type="ftr" sz="quarter" idx="11"/>
          </p:nvPr>
        </p:nvSpPr>
        <p:spPr/>
        <p:txBody>
          <a:bodyPr/>
          <a:lstStyle/>
          <a:p>
            <a:pPr algn="r"/>
            <a:r>
              <a:rPr lang="ro-RO" i="1"/>
              <a:t>Biroul Național de Statistică al Republicii Moldova</a:t>
            </a:r>
            <a:endParaRPr lang="en-US" dirty="0"/>
          </a:p>
        </p:txBody>
      </p:sp>
      <p:pic>
        <p:nvPicPr>
          <p:cNvPr id="1028" name="Picture 4" descr="May be an image of text that says 'RECENSĂMÂNTUL POPULAȚIEIȘI LOCUINȚELOR 2024 Ce este un Recensământ? Recensământul este cercetare la nivel național care are loc dată la 10 ani. Scopul recensământului este obținerea de date statistice privind numărul și distribuția teritorială poulației și locuințelor țării. În cadrul recensământului sunt colectate date referitoare la fiecare persoană din gospodărie (de exemplu: anul și locul nașterii, locul de trai, limba vorbită, nivelul educației, ocupația ș.a.), cât și date despre locuință (așa ca dotarea cu sistem de canalizare și aprovizionare cu apă, modul deîncălzire, suprafața și materialele de construcție a locuinței etc.)'">
            <a:extLst>
              <a:ext uri="{FF2B5EF4-FFF2-40B4-BE49-F238E27FC236}">
                <a16:creationId xmlns:a16="http://schemas.microsoft.com/office/drawing/2014/main" id="{CE0B7D56-2BD7-26DD-53C4-563B73EEC5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0" y="1673104"/>
            <a:ext cx="3600000" cy="36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May be an image of text">
            <a:extLst>
              <a:ext uri="{FF2B5EF4-FFF2-40B4-BE49-F238E27FC236}">
                <a16:creationId xmlns:a16="http://schemas.microsoft.com/office/drawing/2014/main" id="{AA9B67B7-110A-6D7B-AB25-5D0317CB5E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2329" y="3258000"/>
            <a:ext cx="3600000" cy="36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Ar putea fi o imagine cu text care spune „În această primăvară numărăm Fiecare om și casă! Să aveți o primăvară frumoasă! RECENSĂMÂNTUL POPULAȚIEI LOCUINȚELOR SI 2024”">
            <a:extLst>
              <a:ext uri="{FF2B5EF4-FFF2-40B4-BE49-F238E27FC236}">
                <a16:creationId xmlns:a16="http://schemas.microsoft.com/office/drawing/2014/main" id="{2390CEC5-37E5-A2E7-E10D-7D6C8C4E33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70178" y="1475171"/>
            <a:ext cx="3600000" cy="36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Ar putea fi o imagine cu text">
            <a:extLst>
              <a:ext uri="{FF2B5EF4-FFF2-40B4-BE49-F238E27FC236}">
                <a16:creationId xmlns:a16="http://schemas.microsoft.com/office/drawing/2014/main" id="{E4440820-A3DC-7A6F-CA32-7F3F36ED5B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0465" y="3213550"/>
            <a:ext cx="3600000" cy="36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May be an image of text that says 'RECENSĂMÂNTUL POPULAȚIEIȘI 2024 LOCUINȚELOR FALS Mitul nr. 2: Recensământul se face pentru ca statul să afle câtă &quot;carne de tun&quot; este disponibilă pentru mobilizare în contextul războiului din Ucraina. ADEVĂR Recensământul populației și locuințelor nu are nicio legătură cu evenimentele externe sau interne, acesta este o cercetare statistică care se organizează regulat, la fiecare 10 ani. Recensămintele precedente în Moldova s-au desfășurat, de exemplu, în anii 2004 și 2014.'">
            <a:extLst>
              <a:ext uri="{FF2B5EF4-FFF2-40B4-BE49-F238E27FC236}">
                <a16:creationId xmlns:a16="http://schemas.microsoft.com/office/drawing/2014/main" id="{E0CF3A8A-0B6A-B22D-283A-FDEA202E3B7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8600" y="1629000"/>
            <a:ext cx="3600000" cy="36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320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B670E-D509-889E-FCEA-E6A167BB94CF}"/>
              </a:ext>
            </a:extLst>
          </p:cNvPr>
          <p:cNvSpPr>
            <a:spLocks noGrp="1"/>
          </p:cNvSpPr>
          <p:nvPr>
            <p:ph type="title"/>
          </p:nvPr>
        </p:nvSpPr>
        <p:spPr/>
        <p:txBody>
          <a:bodyPr/>
          <a:lstStyle/>
          <a:p>
            <a:r>
              <a:rPr lang="ro-RO" dirty="0"/>
              <a:t>Rusă</a:t>
            </a:r>
            <a:endParaRPr lang="en-US" dirty="0"/>
          </a:p>
        </p:txBody>
      </p:sp>
      <p:sp>
        <p:nvSpPr>
          <p:cNvPr id="4" name="Slide Number Placeholder 3">
            <a:extLst>
              <a:ext uri="{FF2B5EF4-FFF2-40B4-BE49-F238E27FC236}">
                <a16:creationId xmlns:a16="http://schemas.microsoft.com/office/drawing/2014/main" id="{2AC4F548-4494-E793-2D2D-ADBF8982C298}"/>
              </a:ext>
            </a:extLst>
          </p:cNvPr>
          <p:cNvSpPr>
            <a:spLocks noGrp="1"/>
          </p:cNvSpPr>
          <p:nvPr>
            <p:ph type="sldNum" sz="quarter" idx="12"/>
          </p:nvPr>
        </p:nvSpPr>
        <p:spPr/>
        <p:txBody>
          <a:bodyPr/>
          <a:lstStyle/>
          <a:p>
            <a:fld id="{D7662F32-C9F4-4FBF-995D-8E0B0B572CC5}" type="slidenum">
              <a:rPr lang="en-US" smtClean="0"/>
              <a:t>22</a:t>
            </a:fld>
            <a:endParaRPr lang="en-US" dirty="0"/>
          </a:p>
        </p:txBody>
      </p:sp>
      <p:sp>
        <p:nvSpPr>
          <p:cNvPr id="5" name="Footer Placeholder 4">
            <a:extLst>
              <a:ext uri="{FF2B5EF4-FFF2-40B4-BE49-F238E27FC236}">
                <a16:creationId xmlns:a16="http://schemas.microsoft.com/office/drawing/2014/main" id="{B5D781CA-7A3C-6D97-5712-05FFDC59FFC8}"/>
              </a:ext>
            </a:extLst>
          </p:cNvPr>
          <p:cNvSpPr>
            <a:spLocks noGrp="1"/>
          </p:cNvSpPr>
          <p:nvPr>
            <p:ph type="ftr" sz="quarter" idx="11"/>
          </p:nvPr>
        </p:nvSpPr>
        <p:spPr/>
        <p:txBody>
          <a:bodyPr/>
          <a:lstStyle/>
          <a:p>
            <a:pPr algn="r"/>
            <a:r>
              <a:rPr lang="ro-RO" i="1"/>
              <a:t>Biroul Național de Statistică al Republicii Moldova</a:t>
            </a:r>
            <a:endParaRPr lang="en-US" dirty="0"/>
          </a:p>
        </p:txBody>
      </p:sp>
      <p:pic>
        <p:nvPicPr>
          <p:cNvPr id="8" name="Content Placeholder 7">
            <a:extLst>
              <a:ext uri="{FF2B5EF4-FFF2-40B4-BE49-F238E27FC236}">
                <a16:creationId xmlns:a16="http://schemas.microsoft.com/office/drawing/2014/main" id="{F00CBC33-0E00-4C92-ECF8-B9B83D6DDD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47" y="1673104"/>
            <a:ext cx="12155253" cy="3950456"/>
          </a:xfrm>
        </p:spPr>
      </p:pic>
    </p:spTree>
    <p:extLst>
      <p:ext uri="{BB962C8B-B14F-4D97-AF65-F5344CB8AC3E}">
        <p14:creationId xmlns:p14="http://schemas.microsoft.com/office/powerpoint/2010/main" val="4083997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B670E-D509-889E-FCEA-E6A167BB94CF}"/>
              </a:ext>
            </a:extLst>
          </p:cNvPr>
          <p:cNvSpPr>
            <a:spLocks noGrp="1"/>
          </p:cNvSpPr>
          <p:nvPr>
            <p:ph type="title"/>
          </p:nvPr>
        </p:nvSpPr>
        <p:spPr/>
        <p:txBody>
          <a:bodyPr/>
          <a:lstStyle/>
          <a:p>
            <a:r>
              <a:rPr lang="ro-RO" dirty="0"/>
              <a:t>Ucraineană</a:t>
            </a:r>
            <a:endParaRPr lang="en-US" dirty="0"/>
          </a:p>
        </p:txBody>
      </p:sp>
      <p:sp>
        <p:nvSpPr>
          <p:cNvPr id="4" name="Slide Number Placeholder 3">
            <a:extLst>
              <a:ext uri="{FF2B5EF4-FFF2-40B4-BE49-F238E27FC236}">
                <a16:creationId xmlns:a16="http://schemas.microsoft.com/office/drawing/2014/main" id="{2AC4F548-4494-E793-2D2D-ADBF8982C298}"/>
              </a:ext>
            </a:extLst>
          </p:cNvPr>
          <p:cNvSpPr>
            <a:spLocks noGrp="1"/>
          </p:cNvSpPr>
          <p:nvPr>
            <p:ph type="sldNum" sz="quarter" idx="12"/>
          </p:nvPr>
        </p:nvSpPr>
        <p:spPr/>
        <p:txBody>
          <a:bodyPr/>
          <a:lstStyle/>
          <a:p>
            <a:fld id="{D7662F32-C9F4-4FBF-995D-8E0B0B572CC5}" type="slidenum">
              <a:rPr lang="en-US" smtClean="0"/>
              <a:t>23</a:t>
            </a:fld>
            <a:endParaRPr lang="en-US" dirty="0"/>
          </a:p>
        </p:txBody>
      </p:sp>
      <p:sp>
        <p:nvSpPr>
          <p:cNvPr id="5" name="Footer Placeholder 4">
            <a:extLst>
              <a:ext uri="{FF2B5EF4-FFF2-40B4-BE49-F238E27FC236}">
                <a16:creationId xmlns:a16="http://schemas.microsoft.com/office/drawing/2014/main" id="{B5D781CA-7A3C-6D97-5712-05FFDC59FFC8}"/>
              </a:ext>
            </a:extLst>
          </p:cNvPr>
          <p:cNvSpPr>
            <a:spLocks noGrp="1"/>
          </p:cNvSpPr>
          <p:nvPr>
            <p:ph type="ftr" sz="quarter" idx="11"/>
          </p:nvPr>
        </p:nvSpPr>
        <p:spPr/>
        <p:txBody>
          <a:bodyPr/>
          <a:lstStyle/>
          <a:p>
            <a:pPr algn="r"/>
            <a:r>
              <a:rPr lang="ro-RO" i="1"/>
              <a:t>Biroul Național de Statistică al Republicii Moldova</a:t>
            </a:r>
            <a:endParaRPr lang="en-US" dirty="0"/>
          </a:p>
        </p:txBody>
      </p:sp>
      <p:pic>
        <p:nvPicPr>
          <p:cNvPr id="13" name="Content Placeholder 12">
            <a:extLst>
              <a:ext uri="{FF2B5EF4-FFF2-40B4-BE49-F238E27FC236}">
                <a16:creationId xmlns:a16="http://schemas.microsoft.com/office/drawing/2014/main" id="{7F897AB6-2218-6605-FE92-5E163E4EE5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14" y="1673104"/>
            <a:ext cx="12195873" cy="4514336"/>
          </a:xfrm>
        </p:spPr>
      </p:pic>
    </p:spTree>
    <p:extLst>
      <p:ext uri="{BB962C8B-B14F-4D97-AF65-F5344CB8AC3E}">
        <p14:creationId xmlns:p14="http://schemas.microsoft.com/office/powerpoint/2010/main" val="3148932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B670E-D509-889E-FCEA-E6A167BB94CF}"/>
              </a:ext>
            </a:extLst>
          </p:cNvPr>
          <p:cNvSpPr>
            <a:spLocks noGrp="1"/>
          </p:cNvSpPr>
          <p:nvPr>
            <p:ph type="title"/>
          </p:nvPr>
        </p:nvSpPr>
        <p:spPr/>
        <p:txBody>
          <a:bodyPr/>
          <a:lstStyle/>
          <a:p>
            <a:r>
              <a:rPr lang="ro-RO" dirty="0"/>
              <a:t>Găgăuză</a:t>
            </a:r>
            <a:endParaRPr lang="en-US" dirty="0"/>
          </a:p>
        </p:txBody>
      </p:sp>
      <p:sp>
        <p:nvSpPr>
          <p:cNvPr id="4" name="Slide Number Placeholder 3">
            <a:extLst>
              <a:ext uri="{FF2B5EF4-FFF2-40B4-BE49-F238E27FC236}">
                <a16:creationId xmlns:a16="http://schemas.microsoft.com/office/drawing/2014/main" id="{2AC4F548-4494-E793-2D2D-ADBF8982C298}"/>
              </a:ext>
            </a:extLst>
          </p:cNvPr>
          <p:cNvSpPr>
            <a:spLocks noGrp="1"/>
          </p:cNvSpPr>
          <p:nvPr>
            <p:ph type="sldNum" sz="quarter" idx="12"/>
          </p:nvPr>
        </p:nvSpPr>
        <p:spPr/>
        <p:txBody>
          <a:bodyPr/>
          <a:lstStyle/>
          <a:p>
            <a:fld id="{D7662F32-C9F4-4FBF-995D-8E0B0B572CC5}" type="slidenum">
              <a:rPr lang="en-US" smtClean="0"/>
              <a:t>24</a:t>
            </a:fld>
            <a:endParaRPr lang="en-US" dirty="0"/>
          </a:p>
        </p:txBody>
      </p:sp>
      <p:sp>
        <p:nvSpPr>
          <p:cNvPr id="5" name="Footer Placeholder 4">
            <a:extLst>
              <a:ext uri="{FF2B5EF4-FFF2-40B4-BE49-F238E27FC236}">
                <a16:creationId xmlns:a16="http://schemas.microsoft.com/office/drawing/2014/main" id="{B5D781CA-7A3C-6D97-5712-05FFDC59FFC8}"/>
              </a:ext>
            </a:extLst>
          </p:cNvPr>
          <p:cNvSpPr>
            <a:spLocks noGrp="1"/>
          </p:cNvSpPr>
          <p:nvPr>
            <p:ph type="ftr" sz="quarter" idx="11"/>
          </p:nvPr>
        </p:nvSpPr>
        <p:spPr/>
        <p:txBody>
          <a:bodyPr/>
          <a:lstStyle/>
          <a:p>
            <a:pPr algn="r"/>
            <a:r>
              <a:rPr lang="ro-RO" i="1"/>
              <a:t>Biroul Național de Statistică al Republicii Moldova</a:t>
            </a:r>
            <a:endParaRPr lang="en-US" dirty="0"/>
          </a:p>
        </p:txBody>
      </p:sp>
      <p:pic>
        <p:nvPicPr>
          <p:cNvPr id="9" name="Content Placeholder 8">
            <a:extLst>
              <a:ext uri="{FF2B5EF4-FFF2-40B4-BE49-F238E27FC236}">
                <a16:creationId xmlns:a16="http://schemas.microsoft.com/office/drawing/2014/main" id="{FCF5EB02-22F2-16FD-CDC5-789B461CE3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928812"/>
            <a:ext cx="12192000" cy="4512902"/>
          </a:xfrm>
        </p:spPr>
      </p:pic>
    </p:spTree>
    <p:extLst>
      <p:ext uri="{BB962C8B-B14F-4D97-AF65-F5344CB8AC3E}">
        <p14:creationId xmlns:p14="http://schemas.microsoft.com/office/powerpoint/2010/main" val="3828357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B670E-D509-889E-FCEA-E6A167BB94CF}"/>
              </a:ext>
            </a:extLst>
          </p:cNvPr>
          <p:cNvSpPr>
            <a:spLocks noGrp="1"/>
          </p:cNvSpPr>
          <p:nvPr>
            <p:ph type="title"/>
          </p:nvPr>
        </p:nvSpPr>
        <p:spPr/>
        <p:txBody>
          <a:bodyPr/>
          <a:lstStyle/>
          <a:p>
            <a:r>
              <a:rPr lang="ro-RO" dirty="0"/>
              <a:t>Bulgară</a:t>
            </a:r>
            <a:endParaRPr lang="en-US" dirty="0"/>
          </a:p>
        </p:txBody>
      </p:sp>
      <p:sp>
        <p:nvSpPr>
          <p:cNvPr id="4" name="Slide Number Placeholder 3">
            <a:extLst>
              <a:ext uri="{FF2B5EF4-FFF2-40B4-BE49-F238E27FC236}">
                <a16:creationId xmlns:a16="http://schemas.microsoft.com/office/drawing/2014/main" id="{2AC4F548-4494-E793-2D2D-ADBF8982C298}"/>
              </a:ext>
            </a:extLst>
          </p:cNvPr>
          <p:cNvSpPr>
            <a:spLocks noGrp="1"/>
          </p:cNvSpPr>
          <p:nvPr>
            <p:ph type="sldNum" sz="quarter" idx="12"/>
          </p:nvPr>
        </p:nvSpPr>
        <p:spPr/>
        <p:txBody>
          <a:bodyPr/>
          <a:lstStyle/>
          <a:p>
            <a:fld id="{D7662F32-C9F4-4FBF-995D-8E0B0B572CC5}" type="slidenum">
              <a:rPr lang="en-US" smtClean="0"/>
              <a:t>25</a:t>
            </a:fld>
            <a:endParaRPr lang="en-US" dirty="0"/>
          </a:p>
        </p:txBody>
      </p:sp>
      <p:sp>
        <p:nvSpPr>
          <p:cNvPr id="5" name="Footer Placeholder 4">
            <a:extLst>
              <a:ext uri="{FF2B5EF4-FFF2-40B4-BE49-F238E27FC236}">
                <a16:creationId xmlns:a16="http://schemas.microsoft.com/office/drawing/2014/main" id="{B5D781CA-7A3C-6D97-5712-05FFDC59FFC8}"/>
              </a:ext>
            </a:extLst>
          </p:cNvPr>
          <p:cNvSpPr>
            <a:spLocks noGrp="1"/>
          </p:cNvSpPr>
          <p:nvPr>
            <p:ph type="ftr" sz="quarter" idx="11"/>
          </p:nvPr>
        </p:nvSpPr>
        <p:spPr/>
        <p:txBody>
          <a:bodyPr/>
          <a:lstStyle/>
          <a:p>
            <a:pPr algn="r"/>
            <a:r>
              <a:rPr lang="ro-RO" i="1"/>
              <a:t>Biroul Național de Statistică al Republicii Moldova</a:t>
            </a:r>
            <a:endParaRPr lang="en-US" dirty="0"/>
          </a:p>
        </p:txBody>
      </p:sp>
      <p:pic>
        <p:nvPicPr>
          <p:cNvPr id="13" name="Content Placeholder 12">
            <a:extLst>
              <a:ext uri="{FF2B5EF4-FFF2-40B4-BE49-F238E27FC236}">
                <a16:creationId xmlns:a16="http://schemas.microsoft.com/office/drawing/2014/main" id="{CD67EBB6-3E0A-7AE9-E898-431EDED2F1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48" y="1673104"/>
            <a:ext cx="12113528" cy="4483856"/>
          </a:xfrm>
        </p:spPr>
      </p:pic>
    </p:spTree>
    <p:extLst>
      <p:ext uri="{BB962C8B-B14F-4D97-AF65-F5344CB8AC3E}">
        <p14:creationId xmlns:p14="http://schemas.microsoft.com/office/powerpoint/2010/main" val="3648405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B670E-D509-889E-FCEA-E6A167BB94CF}"/>
              </a:ext>
            </a:extLst>
          </p:cNvPr>
          <p:cNvSpPr>
            <a:spLocks noGrp="1"/>
          </p:cNvSpPr>
          <p:nvPr>
            <p:ph type="title"/>
          </p:nvPr>
        </p:nvSpPr>
        <p:spPr/>
        <p:txBody>
          <a:bodyPr/>
          <a:lstStyle/>
          <a:p>
            <a:r>
              <a:rPr lang="ro-RO" dirty="0"/>
              <a:t>Romani</a:t>
            </a:r>
            <a:endParaRPr lang="en-US" dirty="0"/>
          </a:p>
        </p:txBody>
      </p:sp>
      <p:sp>
        <p:nvSpPr>
          <p:cNvPr id="4" name="Slide Number Placeholder 3">
            <a:extLst>
              <a:ext uri="{FF2B5EF4-FFF2-40B4-BE49-F238E27FC236}">
                <a16:creationId xmlns:a16="http://schemas.microsoft.com/office/drawing/2014/main" id="{2AC4F548-4494-E793-2D2D-ADBF8982C298}"/>
              </a:ext>
            </a:extLst>
          </p:cNvPr>
          <p:cNvSpPr>
            <a:spLocks noGrp="1"/>
          </p:cNvSpPr>
          <p:nvPr>
            <p:ph type="sldNum" sz="quarter" idx="12"/>
          </p:nvPr>
        </p:nvSpPr>
        <p:spPr/>
        <p:txBody>
          <a:bodyPr/>
          <a:lstStyle/>
          <a:p>
            <a:fld id="{D7662F32-C9F4-4FBF-995D-8E0B0B572CC5}" type="slidenum">
              <a:rPr lang="en-US" smtClean="0"/>
              <a:t>26</a:t>
            </a:fld>
            <a:endParaRPr lang="en-US" dirty="0"/>
          </a:p>
        </p:txBody>
      </p:sp>
      <p:sp>
        <p:nvSpPr>
          <p:cNvPr id="5" name="Footer Placeholder 4">
            <a:extLst>
              <a:ext uri="{FF2B5EF4-FFF2-40B4-BE49-F238E27FC236}">
                <a16:creationId xmlns:a16="http://schemas.microsoft.com/office/drawing/2014/main" id="{B5D781CA-7A3C-6D97-5712-05FFDC59FFC8}"/>
              </a:ext>
            </a:extLst>
          </p:cNvPr>
          <p:cNvSpPr>
            <a:spLocks noGrp="1"/>
          </p:cNvSpPr>
          <p:nvPr>
            <p:ph type="ftr" sz="quarter" idx="11"/>
          </p:nvPr>
        </p:nvSpPr>
        <p:spPr/>
        <p:txBody>
          <a:bodyPr/>
          <a:lstStyle/>
          <a:p>
            <a:pPr algn="r"/>
            <a:r>
              <a:rPr lang="ro-RO" i="1"/>
              <a:t>Biroul Național de Statistică al Republicii Moldova</a:t>
            </a:r>
            <a:endParaRPr lang="en-US" dirty="0"/>
          </a:p>
        </p:txBody>
      </p:sp>
      <p:pic>
        <p:nvPicPr>
          <p:cNvPr id="13" name="Content Placeholder 12">
            <a:extLst>
              <a:ext uri="{FF2B5EF4-FFF2-40B4-BE49-F238E27FC236}">
                <a16:creationId xmlns:a16="http://schemas.microsoft.com/office/drawing/2014/main" id="{466B6B9F-1DDD-EE75-335C-68DC5721F5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26" y="1673104"/>
            <a:ext cx="12154701" cy="4499096"/>
          </a:xfrm>
        </p:spPr>
      </p:pic>
    </p:spTree>
    <p:extLst>
      <p:ext uri="{BB962C8B-B14F-4D97-AF65-F5344CB8AC3E}">
        <p14:creationId xmlns:p14="http://schemas.microsoft.com/office/powerpoint/2010/main" val="1715025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1FDCFD9-6982-35B2-49F3-C0DC81DBB358}"/>
              </a:ext>
            </a:extLst>
          </p:cNvPr>
          <p:cNvPicPr>
            <a:picLocks noChangeAspect="1"/>
          </p:cNvPicPr>
          <p:nvPr/>
        </p:nvPicPr>
        <p:blipFill>
          <a:blip r:embed="rId2"/>
          <a:stretch>
            <a:fillRect/>
          </a:stretch>
        </p:blipFill>
        <p:spPr>
          <a:xfrm>
            <a:off x="9168962" y="2896144"/>
            <a:ext cx="813238" cy="677698"/>
          </a:xfrm>
          <a:prstGeom prst="rect">
            <a:avLst/>
          </a:prstGeom>
        </p:spPr>
      </p:pic>
      <p:sp>
        <p:nvSpPr>
          <p:cNvPr id="2" name="Title 1">
            <a:extLst>
              <a:ext uri="{FF2B5EF4-FFF2-40B4-BE49-F238E27FC236}">
                <a16:creationId xmlns:a16="http://schemas.microsoft.com/office/drawing/2014/main" id="{BBE7F505-1621-BF3C-52D7-B9A177E5C145}"/>
              </a:ext>
            </a:extLst>
          </p:cNvPr>
          <p:cNvSpPr>
            <a:spLocks noGrp="1"/>
          </p:cNvSpPr>
          <p:nvPr>
            <p:ph type="title"/>
          </p:nvPr>
        </p:nvSpPr>
        <p:spPr/>
        <p:txBody>
          <a:bodyPr/>
          <a:lstStyle/>
          <a:p>
            <a:r>
              <a:rPr lang="en-US" dirty="0" err="1"/>
              <a:t>Comunicarea</a:t>
            </a:r>
            <a:r>
              <a:rPr lang="en-US" dirty="0"/>
              <a:t> pe social media</a:t>
            </a:r>
          </a:p>
        </p:txBody>
      </p:sp>
      <p:sp>
        <p:nvSpPr>
          <p:cNvPr id="3" name="Content Placeholder 2">
            <a:extLst>
              <a:ext uri="{FF2B5EF4-FFF2-40B4-BE49-F238E27FC236}">
                <a16:creationId xmlns:a16="http://schemas.microsoft.com/office/drawing/2014/main" id="{B5985B6B-5502-B4C5-8131-A8F10426F19B}"/>
              </a:ext>
            </a:extLst>
          </p:cNvPr>
          <p:cNvSpPr>
            <a:spLocks noGrp="1"/>
          </p:cNvSpPr>
          <p:nvPr>
            <p:ph idx="1"/>
          </p:nvPr>
        </p:nvSpPr>
        <p:spPr/>
        <p:txBody>
          <a:bodyPr>
            <a:normAutofit/>
          </a:bodyPr>
          <a:lstStyle/>
          <a:p>
            <a:r>
              <a:rPr lang="en-US" dirty="0" err="1"/>
              <a:t>Urm</a:t>
            </a:r>
            <a:r>
              <a:rPr lang="ro-RO" dirty="0"/>
              <a:t>ă</a:t>
            </a:r>
            <a:r>
              <a:rPr lang="en-US" dirty="0" err="1"/>
              <a:t>rirea</a:t>
            </a:r>
            <a:r>
              <a:rPr lang="en-US" dirty="0"/>
              <a:t> </a:t>
            </a:r>
            <a:r>
              <a:rPr lang="en-US" dirty="0" err="1"/>
              <a:t>canalelor</a:t>
            </a:r>
            <a:r>
              <a:rPr lang="en-US" dirty="0"/>
              <a:t> </a:t>
            </a:r>
            <a:r>
              <a:rPr lang="en-US" dirty="0" err="1"/>
              <a:t>oficiale</a:t>
            </a:r>
            <a:r>
              <a:rPr lang="en-US" dirty="0"/>
              <a:t> ale BNS</a:t>
            </a:r>
            <a:r>
              <a:rPr lang="ro-RO" dirty="0"/>
              <a:t>: </a:t>
            </a:r>
          </a:p>
          <a:p>
            <a:pPr lvl="1"/>
            <a:r>
              <a:rPr lang="ro-RO" dirty="0"/>
              <a:t>Facebook </a:t>
            </a:r>
            <a:r>
              <a:rPr lang="ro-RO" dirty="0">
                <a:hlinkClick r:id="rId3"/>
              </a:rPr>
              <a:t>https://www.facebook.com/statistica.md/</a:t>
            </a:r>
            <a:r>
              <a:rPr lang="ro-RO" dirty="0"/>
              <a:t> </a:t>
            </a:r>
          </a:p>
          <a:p>
            <a:pPr lvl="1"/>
            <a:r>
              <a:rPr lang="ro-RO" dirty="0"/>
              <a:t>Telegram </a:t>
            </a:r>
            <a:r>
              <a:rPr lang="ro-RO" dirty="0">
                <a:hlinkClick r:id="rId4"/>
              </a:rPr>
              <a:t>https://t.me/statisticamd/</a:t>
            </a:r>
            <a:r>
              <a:rPr lang="ro-RO" dirty="0"/>
              <a:t> </a:t>
            </a:r>
          </a:p>
          <a:p>
            <a:pPr lvl="1"/>
            <a:r>
              <a:rPr lang="ro-RO" dirty="0"/>
              <a:t>X </a:t>
            </a:r>
            <a:r>
              <a:rPr lang="ro-RO" dirty="0">
                <a:hlinkClick r:id="rId5"/>
              </a:rPr>
              <a:t>https://twitter.com/statisticamd/</a:t>
            </a:r>
            <a:r>
              <a:rPr lang="ro-RO" dirty="0"/>
              <a:t> </a:t>
            </a:r>
          </a:p>
          <a:p>
            <a:pPr lvl="1"/>
            <a:r>
              <a:rPr lang="ro-RO" dirty="0" err="1"/>
              <a:t>Youtube</a:t>
            </a:r>
            <a:r>
              <a:rPr lang="ro-RO" dirty="0"/>
              <a:t> </a:t>
            </a:r>
            <a:r>
              <a:rPr lang="ro-RO" dirty="0">
                <a:hlinkClick r:id="rId6"/>
              </a:rPr>
              <a:t>https://www.youtube.com/user/StatisticaMD/</a:t>
            </a:r>
            <a:r>
              <a:rPr lang="ro-RO" dirty="0"/>
              <a:t> </a:t>
            </a:r>
          </a:p>
          <a:p>
            <a:r>
              <a:rPr lang="ro-RO" dirty="0"/>
              <a:t>Utilizarea </a:t>
            </a:r>
            <a:r>
              <a:rPr lang="ro-RO" dirty="0" err="1"/>
              <a:t>hash</a:t>
            </a:r>
            <a:r>
              <a:rPr lang="ro-RO" dirty="0"/>
              <a:t>-</a:t>
            </a:r>
            <a:r>
              <a:rPr lang="ro-RO" dirty="0" err="1"/>
              <a:t>tag</a:t>
            </a:r>
            <a:r>
              <a:rPr lang="ro-RO" dirty="0"/>
              <a:t>-urilor </a:t>
            </a:r>
            <a:r>
              <a:rPr lang="ro-RO" i="1" dirty="0">
                <a:solidFill>
                  <a:schemeClr val="accent1">
                    <a:lumMod val="75000"/>
                  </a:schemeClr>
                </a:solidFill>
              </a:rPr>
              <a:t>#rpl2024     #RPL2024      #RecensamantulPopulatieiSiLocuintelor2024</a:t>
            </a:r>
            <a:r>
              <a:rPr lang="ro-RO" i="1" dirty="0"/>
              <a:t> </a:t>
            </a:r>
          </a:p>
          <a:p>
            <a:endParaRPr lang="ro-RO" dirty="0"/>
          </a:p>
        </p:txBody>
      </p:sp>
      <p:sp>
        <p:nvSpPr>
          <p:cNvPr id="4" name="Slide Number Placeholder 3">
            <a:extLst>
              <a:ext uri="{FF2B5EF4-FFF2-40B4-BE49-F238E27FC236}">
                <a16:creationId xmlns:a16="http://schemas.microsoft.com/office/drawing/2014/main" id="{FD522CA1-D68D-8D55-0720-28677A281E35}"/>
              </a:ext>
            </a:extLst>
          </p:cNvPr>
          <p:cNvSpPr>
            <a:spLocks noGrp="1"/>
          </p:cNvSpPr>
          <p:nvPr>
            <p:ph type="sldNum" sz="quarter" idx="12"/>
          </p:nvPr>
        </p:nvSpPr>
        <p:spPr/>
        <p:txBody>
          <a:bodyPr/>
          <a:lstStyle/>
          <a:p>
            <a:fld id="{D7662F32-C9F4-4FBF-995D-8E0B0B572CC5}" type="slidenum">
              <a:rPr lang="en-US" smtClean="0"/>
              <a:t>27</a:t>
            </a:fld>
            <a:endParaRPr lang="en-US" dirty="0"/>
          </a:p>
        </p:txBody>
      </p:sp>
      <p:sp>
        <p:nvSpPr>
          <p:cNvPr id="5" name="Footer Placeholder 4">
            <a:extLst>
              <a:ext uri="{FF2B5EF4-FFF2-40B4-BE49-F238E27FC236}">
                <a16:creationId xmlns:a16="http://schemas.microsoft.com/office/drawing/2014/main" id="{D3C430D1-E379-E0F5-074F-D8021D99E996}"/>
              </a:ext>
            </a:extLst>
          </p:cNvPr>
          <p:cNvSpPr>
            <a:spLocks noGrp="1"/>
          </p:cNvSpPr>
          <p:nvPr>
            <p:ph type="ftr" sz="quarter" idx="11"/>
          </p:nvPr>
        </p:nvSpPr>
        <p:spPr/>
        <p:txBody>
          <a:bodyPr/>
          <a:lstStyle/>
          <a:p>
            <a:pPr algn="r"/>
            <a:r>
              <a:rPr lang="ro-RO" i="1"/>
              <a:t>Biroul Național de Statistică al Republicii Moldova</a:t>
            </a:r>
            <a:endParaRPr lang="en-US" dirty="0"/>
          </a:p>
        </p:txBody>
      </p:sp>
      <p:pic>
        <p:nvPicPr>
          <p:cNvPr id="7" name="Picture 6">
            <a:extLst>
              <a:ext uri="{FF2B5EF4-FFF2-40B4-BE49-F238E27FC236}">
                <a16:creationId xmlns:a16="http://schemas.microsoft.com/office/drawing/2014/main" id="{F83F1FCC-1F3B-E736-8CB4-000240FE9CC5}"/>
              </a:ext>
            </a:extLst>
          </p:cNvPr>
          <p:cNvPicPr>
            <a:picLocks noChangeAspect="1"/>
          </p:cNvPicPr>
          <p:nvPr/>
        </p:nvPicPr>
        <p:blipFill>
          <a:blip r:embed="rId7"/>
          <a:stretch>
            <a:fillRect/>
          </a:stretch>
        </p:blipFill>
        <p:spPr>
          <a:xfrm>
            <a:off x="9144319" y="2038883"/>
            <a:ext cx="837881" cy="763950"/>
          </a:xfrm>
          <a:prstGeom prst="rect">
            <a:avLst/>
          </a:prstGeom>
        </p:spPr>
      </p:pic>
      <p:pic>
        <p:nvPicPr>
          <p:cNvPr id="9" name="Picture 8">
            <a:extLst>
              <a:ext uri="{FF2B5EF4-FFF2-40B4-BE49-F238E27FC236}">
                <a16:creationId xmlns:a16="http://schemas.microsoft.com/office/drawing/2014/main" id="{56D4FCAD-2F7F-97A5-A433-A9C5D5E27E31}"/>
              </a:ext>
            </a:extLst>
          </p:cNvPr>
          <p:cNvPicPr>
            <a:picLocks noChangeAspect="1"/>
          </p:cNvPicPr>
          <p:nvPr/>
        </p:nvPicPr>
        <p:blipFill>
          <a:blip r:embed="rId8"/>
          <a:stretch>
            <a:fillRect/>
          </a:stretch>
        </p:blipFill>
        <p:spPr>
          <a:xfrm>
            <a:off x="10217509" y="2082009"/>
            <a:ext cx="813238" cy="677698"/>
          </a:xfrm>
          <a:prstGeom prst="rect">
            <a:avLst/>
          </a:prstGeom>
        </p:spPr>
      </p:pic>
      <p:pic>
        <p:nvPicPr>
          <p:cNvPr id="13" name="Picture 12">
            <a:extLst>
              <a:ext uri="{FF2B5EF4-FFF2-40B4-BE49-F238E27FC236}">
                <a16:creationId xmlns:a16="http://schemas.microsoft.com/office/drawing/2014/main" id="{B4C740BF-2136-6E7E-DB15-D35851DA3845}"/>
              </a:ext>
            </a:extLst>
          </p:cNvPr>
          <p:cNvPicPr>
            <a:picLocks noChangeAspect="1"/>
          </p:cNvPicPr>
          <p:nvPr/>
        </p:nvPicPr>
        <p:blipFill>
          <a:blip r:embed="rId9"/>
          <a:stretch>
            <a:fillRect/>
          </a:stretch>
        </p:blipFill>
        <p:spPr>
          <a:xfrm>
            <a:off x="10249060" y="2939094"/>
            <a:ext cx="837880" cy="690019"/>
          </a:xfrm>
          <a:prstGeom prst="rect">
            <a:avLst/>
          </a:prstGeom>
        </p:spPr>
      </p:pic>
    </p:spTree>
    <p:extLst>
      <p:ext uri="{BB962C8B-B14F-4D97-AF65-F5344CB8AC3E}">
        <p14:creationId xmlns:p14="http://schemas.microsoft.com/office/powerpoint/2010/main" val="4086138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b="1">
              <a:latin typeface="Arial"/>
              <a:ea typeface="Arial"/>
              <a:cs typeface="Arial"/>
              <a:sym typeface="Arial"/>
            </a:endParaRPr>
          </a:p>
          <a:p>
            <a:pPr marL="0" lvl="0" indent="0" algn="ctr" rtl="0">
              <a:lnSpc>
                <a:spcPct val="90000"/>
              </a:lnSpc>
              <a:spcBef>
                <a:spcPts val="1000"/>
              </a:spcBef>
              <a:spcAft>
                <a:spcPts val="0"/>
              </a:spcAft>
              <a:buClr>
                <a:schemeClr val="dk1"/>
              </a:buClr>
              <a:buSzPts val="2800"/>
              <a:buNone/>
            </a:pPr>
            <a:endParaRPr b="1">
              <a:latin typeface="Arial"/>
              <a:ea typeface="Arial"/>
              <a:cs typeface="Arial"/>
              <a:sym typeface="Arial"/>
            </a:endParaRPr>
          </a:p>
          <a:p>
            <a:pPr marL="0" lvl="0" indent="0" algn="ctr" rtl="0">
              <a:lnSpc>
                <a:spcPct val="90000"/>
              </a:lnSpc>
              <a:spcBef>
                <a:spcPts val="1000"/>
              </a:spcBef>
              <a:spcAft>
                <a:spcPts val="0"/>
              </a:spcAft>
              <a:buClr>
                <a:srgbClr val="0070C0"/>
              </a:buClr>
              <a:buSzPts val="2800"/>
              <a:buNone/>
            </a:pPr>
            <a:r>
              <a:rPr lang="ro-RO" b="1">
                <a:solidFill>
                  <a:srgbClr val="0070C0"/>
                </a:solidFill>
                <a:latin typeface="Arial"/>
                <a:ea typeface="Arial"/>
                <a:cs typeface="Arial"/>
                <a:sym typeface="Arial"/>
              </a:rPr>
              <a:t>Vă mulțumim pentru atenție!</a:t>
            </a:r>
            <a:endParaRPr b="1">
              <a:solidFill>
                <a:srgbClr val="0070C0"/>
              </a:solidFill>
              <a:latin typeface="Arial"/>
              <a:ea typeface="Arial"/>
              <a:cs typeface="Arial"/>
              <a:sym typeface="Arial"/>
            </a:endParaRPr>
          </a:p>
        </p:txBody>
      </p:sp>
      <p:sp>
        <p:nvSpPr>
          <p:cNvPr id="340" name="Google Shape;34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o-RO"/>
              <a:t>28</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pSp>
        <p:nvGrpSpPr>
          <p:cNvPr id="107" name="Google Shape;107;p5"/>
          <p:cNvGrpSpPr/>
          <p:nvPr/>
        </p:nvGrpSpPr>
        <p:grpSpPr>
          <a:xfrm>
            <a:off x="673917" y="276226"/>
            <a:ext cx="10515637" cy="5502696"/>
            <a:chOff x="-25" y="-35140"/>
            <a:chExt cx="10661100" cy="4895160"/>
          </a:xfrm>
        </p:grpSpPr>
        <p:sp>
          <p:nvSpPr>
            <p:cNvPr id="109" name="Google Shape;109;p5"/>
            <p:cNvSpPr txBox="1"/>
            <p:nvPr/>
          </p:nvSpPr>
          <p:spPr>
            <a:xfrm>
              <a:off x="-24" y="-35140"/>
              <a:ext cx="10143894" cy="112532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ro-RO" sz="2400" b="1" dirty="0">
                  <a:solidFill>
                    <a:srgbClr val="0070C0"/>
                  </a:solidFill>
                </a:rPr>
                <a:t>Nivelul de realizare a activităților din Planul de acțiuni al Programului de Dezvotare SSN 2023-2026</a:t>
              </a:r>
              <a:endParaRPr sz="2400" b="0" i="0" u="none" strike="noStrike" cap="none" dirty="0">
                <a:solidFill>
                  <a:srgbClr val="0070C0"/>
                </a:solidFill>
                <a:latin typeface="Arial"/>
                <a:ea typeface="Arial"/>
                <a:cs typeface="Arial"/>
                <a:sym typeface="Arial"/>
              </a:endParaRPr>
            </a:p>
          </p:txBody>
        </p:sp>
        <p:sp>
          <p:nvSpPr>
            <p:cNvPr id="110" name="Google Shape;110;p5"/>
            <p:cNvSpPr/>
            <p:nvPr/>
          </p:nvSpPr>
          <p:spPr>
            <a:xfrm>
              <a:off x="-25" y="1347020"/>
              <a:ext cx="10661100" cy="351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ro-RO" i="1" dirty="0"/>
              <a:t>Ședința Consiliului Național pentru Statistică din 21.03.2024</a:t>
            </a:r>
            <a:endParaRPr dirty="0"/>
          </a:p>
        </p:txBody>
      </p:sp>
      <p:sp>
        <p:nvSpPr>
          <p:cNvPr id="113" name="Google Shape;113;p5"/>
          <p:cNvSpPr/>
          <p:nvPr/>
        </p:nvSpPr>
        <p:spPr>
          <a:xfrm>
            <a:off x="461962" y="3240487"/>
            <a:ext cx="7072313" cy="537827"/>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74650" algn="l" rtl="0">
              <a:lnSpc>
                <a:spcPct val="90000"/>
              </a:lnSpc>
              <a:spcBef>
                <a:spcPts val="400"/>
              </a:spcBef>
              <a:spcAft>
                <a:spcPts val="0"/>
              </a:spcAft>
              <a:buClr>
                <a:schemeClr val="dk1"/>
              </a:buClr>
              <a:buSzPts val="2300"/>
              <a:buChar char="➢"/>
            </a:pPr>
            <a:r>
              <a:rPr lang="ro-RO" sz="2300" dirty="0">
                <a:solidFill>
                  <a:schemeClr val="dk1"/>
                </a:solidFill>
              </a:rPr>
              <a:t>realizate integral - 20 acțiuni/</a:t>
            </a:r>
            <a:r>
              <a:rPr lang="ro-RO" sz="2300" dirty="0" err="1">
                <a:solidFill>
                  <a:schemeClr val="dk1"/>
                </a:solidFill>
              </a:rPr>
              <a:t>subacțiuni</a:t>
            </a:r>
            <a:r>
              <a:rPr lang="ro-RO" sz="2300" dirty="0">
                <a:solidFill>
                  <a:schemeClr val="dk1"/>
                </a:solidFill>
              </a:rPr>
              <a:t>  (47,6 %)</a:t>
            </a:r>
            <a:endParaRPr dirty="0">
              <a:latin typeface="Calibri"/>
              <a:ea typeface="Calibri"/>
              <a:cs typeface="Calibri"/>
              <a:sym typeface="Calibri"/>
            </a:endParaRPr>
          </a:p>
        </p:txBody>
      </p:sp>
      <p:sp>
        <p:nvSpPr>
          <p:cNvPr id="114" name="Google Shape;114;p5"/>
          <p:cNvSpPr/>
          <p:nvPr/>
        </p:nvSpPr>
        <p:spPr>
          <a:xfrm>
            <a:off x="461962" y="4155750"/>
            <a:ext cx="7072312" cy="616403"/>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74650" algn="l" rtl="0">
              <a:lnSpc>
                <a:spcPct val="90000"/>
              </a:lnSpc>
              <a:spcBef>
                <a:spcPts val="400"/>
              </a:spcBef>
              <a:spcAft>
                <a:spcPts val="0"/>
              </a:spcAft>
              <a:buClr>
                <a:schemeClr val="dk1"/>
              </a:buClr>
              <a:buSzPts val="2300"/>
              <a:buChar char="➢"/>
            </a:pPr>
            <a:r>
              <a:rPr lang="ro-RO" sz="2300" dirty="0">
                <a:solidFill>
                  <a:schemeClr val="dk1"/>
                </a:solidFill>
              </a:rPr>
              <a:t>realizate parțial (sau în curs de realizare) </a:t>
            </a:r>
            <a:br>
              <a:rPr lang="ro-RO" sz="2300" dirty="0">
                <a:solidFill>
                  <a:schemeClr val="dk1"/>
                </a:solidFill>
              </a:rPr>
            </a:br>
            <a:r>
              <a:rPr lang="ro-RO" sz="2300" dirty="0">
                <a:solidFill>
                  <a:schemeClr val="dk1"/>
                </a:solidFill>
              </a:rPr>
              <a:t>- 21 acțiuni-subacțiuni (50,0%)</a:t>
            </a:r>
            <a:endParaRPr dirty="0">
              <a:latin typeface="Calibri"/>
              <a:ea typeface="Calibri"/>
              <a:cs typeface="Calibri"/>
              <a:sym typeface="Calibri"/>
            </a:endParaRPr>
          </a:p>
        </p:txBody>
      </p:sp>
      <p:sp>
        <p:nvSpPr>
          <p:cNvPr id="115" name="Google Shape;115;p5"/>
          <p:cNvSpPr/>
          <p:nvPr/>
        </p:nvSpPr>
        <p:spPr>
          <a:xfrm>
            <a:off x="461962" y="5009066"/>
            <a:ext cx="7072312" cy="532942"/>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74650" algn="l" rtl="0">
              <a:lnSpc>
                <a:spcPct val="90000"/>
              </a:lnSpc>
              <a:spcBef>
                <a:spcPts val="400"/>
              </a:spcBef>
              <a:spcAft>
                <a:spcPts val="0"/>
              </a:spcAft>
              <a:buClr>
                <a:schemeClr val="dk1"/>
              </a:buClr>
              <a:buSzPts val="2300"/>
              <a:buChar char="➢"/>
            </a:pPr>
            <a:r>
              <a:rPr lang="ro-RO" sz="2300" dirty="0">
                <a:solidFill>
                  <a:schemeClr val="dk1"/>
                </a:solidFill>
              </a:rPr>
              <a:t>Nerealizate - 1 acțiune (2,4%)</a:t>
            </a:r>
            <a:endParaRPr dirty="0">
              <a:latin typeface="Calibri"/>
              <a:ea typeface="Calibri"/>
              <a:cs typeface="Calibri"/>
              <a:sym typeface="Calibri"/>
            </a:endParaRPr>
          </a:p>
        </p:txBody>
      </p:sp>
      <p:sp>
        <p:nvSpPr>
          <p:cNvPr id="3" name="Google Shape;113;p5">
            <a:extLst>
              <a:ext uri="{FF2B5EF4-FFF2-40B4-BE49-F238E27FC236}">
                <a16:creationId xmlns:a16="http://schemas.microsoft.com/office/drawing/2014/main" id="{4E3F9245-D326-C2F7-D124-C5B885CE9A0F}"/>
              </a:ext>
            </a:extLst>
          </p:cNvPr>
          <p:cNvSpPr/>
          <p:nvPr/>
        </p:nvSpPr>
        <p:spPr>
          <a:xfrm>
            <a:off x="461962" y="1663107"/>
            <a:ext cx="7072312" cy="856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74650">
              <a:lnSpc>
                <a:spcPct val="90000"/>
              </a:lnSpc>
              <a:spcBef>
                <a:spcPts val="400"/>
              </a:spcBef>
              <a:buClr>
                <a:schemeClr val="dk1"/>
              </a:buClr>
              <a:buSzPts val="2300"/>
              <a:buChar char="➢"/>
            </a:pPr>
            <a:r>
              <a:rPr lang="ro-RO" sz="2400" dirty="0">
                <a:solidFill>
                  <a:schemeClr val="tx1"/>
                </a:solidFill>
              </a:rPr>
              <a:t>Total 42 de acțiuni și sub-acțiuni planificate pentru </a:t>
            </a:r>
            <a:r>
              <a:rPr lang="ro-RO" sz="2400" dirty="0">
                <a:solidFill>
                  <a:schemeClr val="tx1"/>
                </a:solidFill>
                <a:latin typeface="Arial"/>
                <a:ea typeface="Arial"/>
                <a:cs typeface="Arial"/>
                <a:sym typeface="Arial"/>
              </a:rPr>
              <a:t>anul 2023</a:t>
            </a:r>
            <a:endParaRPr sz="2400" dirty="0">
              <a:solidFill>
                <a:schemeClr val="tx1"/>
              </a:solidFill>
              <a:latin typeface="Calibri"/>
              <a:ea typeface="Calibri"/>
              <a:cs typeface="Calibri"/>
              <a:sym typeface="Calibri"/>
            </a:endParaRPr>
          </a:p>
        </p:txBody>
      </p:sp>
      <p:sp>
        <p:nvSpPr>
          <p:cNvPr id="6" name="TextBox 5">
            <a:extLst>
              <a:ext uri="{FF2B5EF4-FFF2-40B4-BE49-F238E27FC236}">
                <a16:creationId xmlns:a16="http://schemas.microsoft.com/office/drawing/2014/main" id="{5D4A92C8-470B-D2E3-867A-B362BCE02A8D}"/>
              </a:ext>
            </a:extLst>
          </p:cNvPr>
          <p:cNvSpPr txBox="1"/>
          <p:nvPr/>
        </p:nvSpPr>
        <p:spPr>
          <a:xfrm>
            <a:off x="461962" y="2826905"/>
            <a:ext cx="1171575" cy="307777"/>
          </a:xfrm>
          <a:prstGeom prst="rect">
            <a:avLst/>
          </a:prstGeom>
          <a:noFill/>
        </p:spPr>
        <p:txBody>
          <a:bodyPr wrap="square" rtlCol="0">
            <a:spAutoFit/>
          </a:bodyPr>
          <a:lstStyle/>
          <a:p>
            <a:r>
              <a:rPr lang="ro-RO" dirty="0"/>
              <a:t>dintre care:</a:t>
            </a:r>
            <a:endParaRPr lang="en-US" dirty="0"/>
          </a:p>
        </p:txBody>
      </p:sp>
      <p:graphicFrame>
        <p:nvGraphicFramePr>
          <p:cNvPr id="7" name="Chart 6">
            <a:extLst>
              <a:ext uri="{FF2B5EF4-FFF2-40B4-BE49-F238E27FC236}">
                <a16:creationId xmlns:a16="http://schemas.microsoft.com/office/drawing/2014/main" id="{E9F753B6-27C7-BA9B-5E3D-487B6128A811}"/>
              </a:ext>
            </a:extLst>
          </p:cNvPr>
          <p:cNvGraphicFramePr/>
          <p:nvPr>
            <p:extLst>
              <p:ext uri="{D42A27DB-BD31-4B8C-83A1-F6EECF244321}">
                <p14:modId xmlns:p14="http://schemas.microsoft.com/office/powerpoint/2010/main" val="2822270670"/>
              </p:ext>
            </p:extLst>
          </p:nvPr>
        </p:nvGraphicFramePr>
        <p:xfrm>
          <a:off x="7746229" y="1962150"/>
          <a:ext cx="4321946" cy="31813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3"/>
          <p:cNvSpPr txBox="1">
            <a:spLocks noGrp="1"/>
          </p:cNvSpPr>
          <p:nvPr>
            <p:ph type="title"/>
          </p:nvPr>
        </p:nvSpPr>
        <p:spPr>
          <a:xfrm>
            <a:off x="539750" y="333567"/>
            <a:ext cx="9973733" cy="55920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70C0"/>
              </a:buClr>
              <a:buSzPts val="3200"/>
              <a:buFont typeface="Arial"/>
              <a:buNone/>
            </a:pPr>
            <a:r>
              <a:rPr lang="ro-RO" sz="2400" b="1" dirty="0">
                <a:solidFill>
                  <a:srgbClr val="0070C0"/>
                </a:solidFill>
                <a:latin typeface="Arial"/>
                <a:ea typeface="Arial"/>
                <a:cs typeface="Arial"/>
                <a:sym typeface="Arial"/>
              </a:rPr>
              <a:t>Rezultatele implementării Programului pentru anul 2023 pe Obiective (1)</a:t>
            </a:r>
            <a:endParaRPr sz="2400" b="1" dirty="0">
              <a:solidFill>
                <a:srgbClr val="0070C0"/>
              </a:solidFill>
              <a:latin typeface="Arial"/>
              <a:ea typeface="Arial"/>
              <a:cs typeface="Arial"/>
              <a:sym typeface="Arial"/>
            </a:endParaRPr>
          </a:p>
        </p:txBody>
      </p:sp>
      <p:sp>
        <p:nvSpPr>
          <p:cNvPr id="182" name="Google Shape;182;p13"/>
          <p:cNvSpPr txBox="1">
            <a:spLocks noGrp="1"/>
          </p:cNvSpPr>
          <p:nvPr>
            <p:ph type="ftr" idx="11"/>
          </p:nvPr>
        </p:nvSpPr>
        <p:spPr>
          <a:xfrm>
            <a:off x="4038600" y="6356350"/>
            <a:ext cx="4114800" cy="21994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ro-RO" i="1" dirty="0"/>
              <a:t>Ședința Consiliului Național pentru Statistică din 21.03.2024</a:t>
            </a:r>
            <a:endParaRPr dirty="0"/>
          </a:p>
        </p:txBody>
      </p:sp>
      <p:sp>
        <p:nvSpPr>
          <p:cNvPr id="183" name="Google Shape;18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o-RO"/>
              <a:t>4</a:t>
            </a:fld>
            <a:endParaRPr/>
          </a:p>
        </p:txBody>
      </p:sp>
      <p:graphicFrame>
        <p:nvGraphicFramePr>
          <p:cNvPr id="2" name="Table 1">
            <a:extLst>
              <a:ext uri="{FF2B5EF4-FFF2-40B4-BE49-F238E27FC236}">
                <a16:creationId xmlns:a16="http://schemas.microsoft.com/office/drawing/2014/main" id="{352E89A1-FE76-8E3C-15FC-80E0FD3B98B0}"/>
              </a:ext>
            </a:extLst>
          </p:cNvPr>
          <p:cNvGraphicFramePr>
            <a:graphicFrameLocks noGrp="1"/>
          </p:cNvGraphicFramePr>
          <p:nvPr>
            <p:extLst>
              <p:ext uri="{D42A27DB-BD31-4B8C-83A1-F6EECF244321}">
                <p14:modId xmlns:p14="http://schemas.microsoft.com/office/powerpoint/2010/main" val="3270984798"/>
              </p:ext>
            </p:extLst>
          </p:nvPr>
        </p:nvGraphicFramePr>
        <p:xfrm>
          <a:off x="801158" y="1025792"/>
          <a:ext cx="10419291" cy="5381877"/>
        </p:xfrm>
        <a:graphic>
          <a:graphicData uri="http://schemas.openxmlformats.org/drawingml/2006/table">
            <a:tbl>
              <a:tblPr firstRow="1" bandRow="1">
                <a:tableStyleId>{374B4A5A-38D3-4A31-B8EF-F7128DB31E4D}</a:tableStyleId>
              </a:tblPr>
              <a:tblGrid>
                <a:gridCol w="6447367">
                  <a:extLst>
                    <a:ext uri="{9D8B030D-6E8A-4147-A177-3AD203B41FA5}">
                      <a16:colId xmlns:a16="http://schemas.microsoft.com/office/drawing/2014/main" val="169903880"/>
                    </a:ext>
                  </a:extLst>
                </a:gridCol>
                <a:gridCol w="999469">
                  <a:extLst>
                    <a:ext uri="{9D8B030D-6E8A-4147-A177-3AD203B41FA5}">
                      <a16:colId xmlns:a16="http://schemas.microsoft.com/office/drawing/2014/main" val="430840191"/>
                    </a:ext>
                  </a:extLst>
                </a:gridCol>
                <a:gridCol w="1000781">
                  <a:extLst>
                    <a:ext uri="{9D8B030D-6E8A-4147-A177-3AD203B41FA5}">
                      <a16:colId xmlns:a16="http://schemas.microsoft.com/office/drawing/2014/main" val="158431736"/>
                    </a:ext>
                  </a:extLst>
                </a:gridCol>
                <a:gridCol w="904875">
                  <a:extLst>
                    <a:ext uri="{9D8B030D-6E8A-4147-A177-3AD203B41FA5}">
                      <a16:colId xmlns:a16="http://schemas.microsoft.com/office/drawing/2014/main" val="2249559984"/>
                    </a:ext>
                  </a:extLst>
                </a:gridCol>
                <a:gridCol w="1066799">
                  <a:extLst>
                    <a:ext uri="{9D8B030D-6E8A-4147-A177-3AD203B41FA5}">
                      <a16:colId xmlns:a16="http://schemas.microsoft.com/office/drawing/2014/main" val="1338657532"/>
                    </a:ext>
                  </a:extLst>
                </a:gridCol>
              </a:tblGrid>
              <a:tr h="295546">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latin typeface="+mn-lt"/>
                      </a:endParaRPr>
                    </a:p>
                    <a:p>
                      <a:pPr algn="ctr"/>
                      <a:r>
                        <a:rPr lang="ro-RO" sz="1800" dirty="0">
                          <a:latin typeface="+mn-lt"/>
                        </a:rPr>
                        <a:t>Obiectivele generale/Obiectiv specific</a:t>
                      </a:r>
                      <a:endParaRPr lang="en-US" sz="1800" dirty="0">
                        <a:latin typeface="+mn-lt"/>
                      </a:endParaRPr>
                    </a:p>
                  </a:txBody>
                  <a:tcPr>
                    <a:solidFill>
                      <a:schemeClr val="accent1">
                        <a:lumMod val="75000"/>
                      </a:schemeClr>
                    </a:solidFill>
                  </a:tcPr>
                </a:tc>
                <a:tc gridSpan="4">
                  <a:txBody>
                    <a:bodyPr/>
                    <a:lstStyle/>
                    <a:p>
                      <a:pPr algn="ctr"/>
                      <a:r>
                        <a:rPr lang="ro-RO" sz="1400" b="1" i="0" u="none" strike="noStrike" cap="none" dirty="0">
                          <a:solidFill>
                            <a:schemeClr val="bg1"/>
                          </a:solidFill>
                          <a:effectLst/>
                          <a:latin typeface="+mn-lt"/>
                          <a:ea typeface="Calibri"/>
                          <a:cs typeface="Calibri"/>
                          <a:sym typeface="Arial"/>
                        </a:rPr>
                        <a:t>Acțiuni/ sub-acțiuni 2023</a:t>
                      </a:r>
                      <a:endParaRPr lang="en-US" dirty="0">
                        <a:solidFill>
                          <a:schemeClr val="bg1"/>
                        </a:solidFill>
                        <a:latin typeface="+mn-lt"/>
                      </a:endParaRPr>
                    </a:p>
                  </a:txBody>
                  <a:tcPr>
                    <a:solidFill>
                      <a:schemeClr val="accent1">
                        <a:lumMod val="7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59706732"/>
                  </a:ext>
                </a:extLst>
              </a:tr>
              <a:tr h="500985">
                <a:tc vMerge="1">
                  <a:txBody>
                    <a:bodyPr/>
                    <a:lstStyle/>
                    <a:p>
                      <a:endParaRPr lang="en-US"/>
                    </a:p>
                  </a:txBody>
                  <a:tcPr/>
                </a:tc>
                <a:tc>
                  <a:txBody>
                    <a:bodyPr/>
                    <a:lstStyle/>
                    <a:p>
                      <a:r>
                        <a:rPr lang="ro-RO" dirty="0">
                          <a:solidFill>
                            <a:schemeClr val="bg1"/>
                          </a:solidFill>
                          <a:latin typeface="+mn-lt"/>
                        </a:rPr>
                        <a:t>Total</a:t>
                      </a:r>
                      <a:endParaRPr lang="en-US" dirty="0">
                        <a:solidFill>
                          <a:schemeClr val="bg1"/>
                        </a:solidFill>
                        <a:latin typeface="+mn-lt"/>
                      </a:endParaRPr>
                    </a:p>
                  </a:txBody>
                  <a:tcPr>
                    <a:solidFill>
                      <a:schemeClr val="accent1">
                        <a:lumMod val="75000"/>
                      </a:schemeClr>
                    </a:solidFill>
                  </a:tcPr>
                </a:tc>
                <a:tc>
                  <a:txBody>
                    <a:bodyPr/>
                    <a:lstStyle/>
                    <a:p>
                      <a:r>
                        <a:rPr lang="ro-RO" dirty="0">
                          <a:solidFill>
                            <a:schemeClr val="bg1"/>
                          </a:solidFill>
                          <a:latin typeface="+mn-lt"/>
                        </a:rPr>
                        <a:t>Realizat integral</a:t>
                      </a:r>
                      <a:endParaRPr lang="en-US" dirty="0">
                        <a:solidFill>
                          <a:schemeClr val="bg1"/>
                        </a:solidFill>
                        <a:latin typeface="+mn-lt"/>
                      </a:endParaRPr>
                    </a:p>
                  </a:txBody>
                  <a:tcPr>
                    <a:solidFill>
                      <a:schemeClr val="accent1">
                        <a:lumMod val="75000"/>
                      </a:schemeClr>
                    </a:solidFill>
                  </a:tcPr>
                </a:tc>
                <a:tc>
                  <a:txBody>
                    <a:bodyPr/>
                    <a:lstStyle/>
                    <a:p>
                      <a:r>
                        <a:rPr lang="ro-RO" dirty="0">
                          <a:solidFill>
                            <a:schemeClr val="bg1"/>
                          </a:solidFill>
                          <a:latin typeface="+mn-lt"/>
                        </a:rPr>
                        <a:t>Realizat parțial</a:t>
                      </a:r>
                      <a:endParaRPr lang="en-US" dirty="0">
                        <a:solidFill>
                          <a:schemeClr val="bg1"/>
                        </a:solidFill>
                        <a:latin typeface="+mn-lt"/>
                      </a:endParaRPr>
                    </a:p>
                  </a:txBody>
                  <a:tcPr>
                    <a:solidFill>
                      <a:schemeClr val="accent1">
                        <a:lumMod val="75000"/>
                      </a:schemeClr>
                    </a:solidFill>
                  </a:tcPr>
                </a:tc>
                <a:tc>
                  <a:txBody>
                    <a:bodyPr/>
                    <a:lstStyle/>
                    <a:p>
                      <a:r>
                        <a:rPr lang="ro-RO" dirty="0">
                          <a:solidFill>
                            <a:schemeClr val="bg1"/>
                          </a:solidFill>
                          <a:latin typeface="+mn-lt"/>
                        </a:rPr>
                        <a:t>Nerealizat</a:t>
                      </a:r>
                      <a:endParaRPr lang="en-US" dirty="0">
                        <a:solidFill>
                          <a:schemeClr val="bg1"/>
                        </a:solidFill>
                        <a:latin typeface="+mn-lt"/>
                      </a:endParaRPr>
                    </a:p>
                  </a:txBody>
                  <a:tcPr>
                    <a:solidFill>
                      <a:schemeClr val="accent1">
                        <a:lumMod val="75000"/>
                      </a:schemeClr>
                    </a:solidFill>
                  </a:tcPr>
                </a:tc>
                <a:extLst>
                  <a:ext uri="{0D108BD9-81ED-4DB2-BD59-A6C34878D82A}">
                    <a16:rowId xmlns:a16="http://schemas.microsoft.com/office/drawing/2014/main" val="4197266857"/>
                  </a:ext>
                </a:extLst>
              </a:tr>
              <a:tr h="384345">
                <a:tc>
                  <a:txBody>
                    <a:bodyPr/>
                    <a:lstStyle/>
                    <a:p>
                      <a:r>
                        <a:rPr lang="ro-RO" sz="1400" b="1" i="0" u="none" strike="noStrike" cap="none" dirty="0">
                          <a:solidFill>
                            <a:schemeClr val="dk1"/>
                          </a:solidFill>
                          <a:effectLst/>
                          <a:latin typeface="+mn-lt"/>
                          <a:ea typeface="Calibri"/>
                          <a:cs typeface="Calibri"/>
                          <a:sym typeface="Arial"/>
                        </a:rPr>
                        <a:t>TOTAL</a:t>
                      </a:r>
                      <a:r>
                        <a:rPr lang="ro-RO" sz="1400" b="0" i="0" u="none" strike="noStrike" cap="none" dirty="0">
                          <a:solidFill>
                            <a:schemeClr val="dk1"/>
                          </a:solidFill>
                          <a:effectLst/>
                          <a:latin typeface="+mn-lt"/>
                          <a:ea typeface="Calibri"/>
                          <a:cs typeface="Calibri"/>
                          <a:sym typeface="Arial"/>
                        </a:rPr>
                        <a:t> Planul de acțiuni la PDSSN 2023-2026</a:t>
                      </a:r>
                      <a:endParaRPr lang="en-US" b="1" dirty="0">
                        <a:latin typeface="+mn-lt"/>
                      </a:endParaRPr>
                    </a:p>
                  </a:txBody>
                  <a:tcPr/>
                </a:tc>
                <a:tc>
                  <a:txBody>
                    <a:bodyPr/>
                    <a:lstStyle/>
                    <a:p>
                      <a:r>
                        <a:rPr lang="ro-RO" dirty="0">
                          <a:latin typeface="+mn-lt"/>
                        </a:rPr>
                        <a:t>42</a:t>
                      </a:r>
                      <a:endParaRPr lang="en-US" dirty="0">
                        <a:latin typeface="+mn-lt"/>
                      </a:endParaRPr>
                    </a:p>
                  </a:txBody>
                  <a:tcPr/>
                </a:tc>
                <a:tc>
                  <a:txBody>
                    <a:bodyPr/>
                    <a:lstStyle/>
                    <a:p>
                      <a:r>
                        <a:rPr lang="ro-RO" dirty="0">
                          <a:latin typeface="+mn-lt"/>
                        </a:rPr>
                        <a:t>20</a:t>
                      </a:r>
                      <a:endParaRPr lang="en-US" dirty="0">
                        <a:latin typeface="+mn-lt"/>
                      </a:endParaRPr>
                    </a:p>
                  </a:txBody>
                  <a:tcPr/>
                </a:tc>
                <a:tc>
                  <a:txBody>
                    <a:bodyPr/>
                    <a:lstStyle/>
                    <a:p>
                      <a:r>
                        <a:rPr lang="ro-RO" dirty="0">
                          <a:latin typeface="+mn-lt"/>
                        </a:rPr>
                        <a:t>21</a:t>
                      </a:r>
                      <a:endParaRPr lang="en-US" dirty="0">
                        <a:latin typeface="+mn-lt"/>
                      </a:endParaRPr>
                    </a:p>
                  </a:txBody>
                  <a:tcPr/>
                </a:tc>
                <a:tc>
                  <a:txBody>
                    <a:bodyPr/>
                    <a:lstStyle/>
                    <a:p>
                      <a:r>
                        <a:rPr lang="ro-RO" dirty="0">
                          <a:latin typeface="+mn-lt"/>
                        </a:rPr>
                        <a:t>1</a:t>
                      </a:r>
                      <a:endParaRPr lang="en-US" dirty="0">
                        <a:latin typeface="+mn-lt"/>
                      </a:endParaRPr>
                    </a:p>
                  </a:txBody>
                  <a:tcPr/>
                </a:tc>
                <a:extLst>
                  <a:ext uri="{0D108BD9-81ED-4DB2-BD59-A6C34878D82A}">
                    <a16:rowId xmlns:a16="http://schemas.microsoft.com/office/drawing/2014/main" val="2615797380"/>
                  </a:ext>
                </a:extLst>
              </a:tr>
              <a:tr h="323850">
                <a:tc>
                  <a:txBody>
                    <a:bodyPr/>
                    <a:lstStyle/>
                    <a:p>
                      <a:r>
                        <a:rPr lang="ro-RO" sz="1400" b="1" i="1" u="none" strike="noStrike" cap="none" dirty="0">
                          <a:solidFill>
                            <a:schemeClr val="dk1"/>
                          </a:solidFill>
                          <a:effectLst/>
                          <a:latin typeface="+mn-lt"/>
                          <a:ea typeface="Calibri"/>
                          <a:cs typeface="Calibri"/>
                          <a:sym typeface="Arial"/>
                        </a:rPr>
                        <a:t>Nivelul de realizare a PDSSN pentru anul 2023 – TOTAL, %</a:t>
                      </a:r>
                      <a:endParaRPr lang="en-US" b="1" dirty="0">
                        <a:latin typeface="+mn-lt"/>
                      </a:endParaRPr>
                    </a:p>
                  </a:txBody>
                  <a:tcPr/>
                </a:tc>
                <a:tc>
                  <a:txBody>
                    <a:bodyPr/>
                    <a:lstStyle/>
                    <a:p>
                      <a:r>
                        <a:rPr lang="ro-RO" b="1" i="1" dirty="0">
                          <a:latin typeface="+mn-lt"/>
                        </a:rPr>
                        <a:t>100,0</a:t>
                      </a:r>
                      <a:endParaRPr lang="en-US" b="1" i="1" dirty="0">
                        <a:latin typeface="+mn-lt"/>
                      </a:endParaRPr>
                    </a:p>
                  </a:txBody>
                  <a:tcPr/>
                </a:tc>
                <a:tc>
                  <a:txBody>
                    <a:bodyPr/>
                    <a:lstStyle/>
                    <a:p>
                      <a:r>
                        <a:rPr lang="ro-RO" b="1" dirty="0">
                          <a:latin typeface="+mn-lt"/>
                        </a:rPr>
                        <a:t>47,6</a:t>
                      </a:r>
                      <a:endParaRPr lang="en-US" b="1" dirty="0">
                        <a:latin typeface="+mn-lt"/>
                      </a:endParaRPr>
                    </a:p>
                  </a:txBody>
                  <a:tcPr/>
                </a:tc>
                <a:tc>
                  <a:txBody>
                    <a:bodyPr/>
                    <a:lstStyle/>
                    <a:p>
                      <a:r>
                        <a:rPr lang="ro-RO" b="1" dirty="0">
                          <a:latin typeface="+mn-lt"/>
                        </a:rPr>
                        <a:t>50,0</a:t>
                      </a:r>
                      <a:endParaRPr lang="en-US" b="1" dirty="0">
                        <a:latin typeface="+mn-lt"/>
                      </a:endParaRPr>
                    </a:p>
                  </a:txBody>
                  <a:tcPr/>
                </a:tc>
                <a:tc>
                  <a:txBody>
                    <a:bodyPr/>
                    <a:lstStyle/>
                    <a:p>
                      <a:r>
                        <a:rPr lang="ro-RO" b="1" i="1" dirty="0">
                          <a:latin typeface="+mn-lt"/>
                        </a:rPr>
                        <a:t>2,4</a:t>
                      </a:r>
                      <a:endParaRPr lang="en-US" b="1" i="1" dirty="0">
                        <a:latin typeface="+mn-lt"/>
                      </a:endParaRPr>
                    </a:p>
                  </a:txBody>
                  <a:tcPr/>
                </a:tc>
                <a:extLst>
                  <a:ext uri="{0D108BD9-81ED-4DB2-BD59-A6C34878D82A}">
                    <a16:rowId xmlns:a16="http://schemas.microsoft.com/office/drawing/2014/main" val="2617662282"/>
                  </a:ext>
                </a:extLst>
              </a:tr>
              <a:tr h="500985">
                <a:tc>
                  <a:txBody>
                    <a:bodyPr/>
                    <a:lstStyle/>
                    <a:p>
                      <a:r>
                        <a:rPr lang="ro-RO" sz="1400" b="1" i="0" u="none" strike="noStrike" cap="none" dirty="0">
                          <a:solidFill>
                            <a:schemeClr val="dk1"/>
                          </a:solidFill>
                          <a:effectLst/>
                          <a:latin typeface="+mn-lt"/>
                          <a:ea typeface="Calibri"/>
                          <a:cs typeface="Calibri"/>
                          <a:sym typeface="Arial"/>
                        </a:rPr>
                        <a:t>Obiectiv general 1. </a:t>
                      </a:r>
                      <a:r>
                        <a:rPr lang="ro-RO" sz="1400" b="0" i="0" u="none" strike="noStrike" cap="none" dirty="0">
                          <a:solidFill>
                            <a:schemeClr val="dk1"/>
                          </a:solidFill>
                          <a:effectLst/>
                          <a:latin typeface="+mn-lt"/>
                          <a:ea typeface="Calibri"/>
                          <a:cs typeface="Calibri"/>
                          <a:sym typeface="Arial"/>
                        </a:rPr>
                        <a:t>Capacitatea instituțională a membrilor SSN consolidată pentru producerea datelor statistice relevante, accesibile și interoperabile</a:t>
                      </a:r>
                      <a:endParaRPr lang="en-US"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o-RO" dirty="0">
                          <a:latin typeface="+mn-lt"/>
                        </a:rPr>
                        <a:t>11</a:t>
                      </a:r>
                      <a:endParaRPr lang="en-US" dirty="0">
                        <a:latin typeface="+mn-lt"/>
                      </a:endParaRPr>
                    </a:p>
                    <a:p>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o-RO" dirty="0">
                          <a:latin typeface="+mn-lt"/>
                        </a:rPr>
                        <a:t>7</a:t>
                      </a:r>
                      <a:endParaRPr lang="en-US" dirty="0">
                        <a:latin typeface="+mn-lt"/>
                      </a:endParaRPr>
                    </a:p>
                    <a:p>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o-RO" dirty="0">
                          <a:latin typeface="+mn-lt"/>
                        </a:rPr>
                        <a:t>4</a:t>
                      </a:r>
                      <a:endParaRPr lang="en-US" dirty="0">
                        <a:latin typeface="+mn-lt"/>
                      </a:endParaRPr>
                    </a:p>
                    <a:p>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o-RO" dirty="0">
                          <a:latin typeface="+mn-lt"/>
                        </a:rPr>
                        <a:t>0</a:t>
                      </a:r>
                      <a:endParaRPr lang="en-US" dirty="0">
                        <a:latin typeface="+mn-lt"/>
                      </a:endParaRPr>
                    </a:p>
                    <a:p>
                      <a:endParaRPr lang="en-US" dirty="0">
                        <a:latin typeface="+mn-lt"/>
                      </a:endParaRPr>
                    </a:p>
                  </a:txBody>
                  <a:tcPr/>
                </a:tc>
                <a:extLst>
                  <a:ext uri="{0D108BD9-81ED-4DB2-BD59-A6C34878D82A}">
                    <a16:rowId xmlns:a16="http://schemas.microsoft.com/office/drawing/2014/main" val="1076115353"/>
                  </a:ext>
                </a:extLst>
              </a:tr>
              <a:tr h="295546">
                <a:tc>
                  <a:txBody>
                    <a:bodyPr/>
                    <a:lstStyle/>
                    <a:p>
                      <a:r>
                        <a:rPr lang="ro-RO" sz="1400" b="0" i="1" u="none" strike="noStrike" cap="none" dirty="0">
                          <a:solidFill>
                            <a:schemeClr val="dk1"/>
                          </a:solidFill>
                          <a:effectLst/>
                          <a:latin typeface="+mn-lt"/>
                          <a:ea typeface="Calibri"/>
                          <a:cs typeface="Calibri"/>
                          <a:sym typeface="Arial"/>
                        </a:rPr>
                        <a:t>Nivelul de realizare a obiectivului general 1 %</a:t>
                      </a:r>
                      <a:endParaRPr lang="en-US" b="0" dirty="0">
                        <a:latin typeface="+mn-lt"/>
                      </a:endParaRPr>
                    </a:p>
                  </a:txBody>
                  <a:tcPr/>
                </a:tc>
                <a:tc>
                  <a:txBody>
                    <a:bodyPr/>
                    <a:lstStyle/>
                    <a:p>
                      <a:r>
                        <a:rPr lang="ro-RO" b="1" i="1" dirty="0">
                          <a:latin typeface="+mn-lt"/>
                        </a:rPr>
                        <a:t>100,0</a:t>
                      </a:r>
                      <a:endParaRPr lang="en-US" b="1" i="1" dirty="0">
                        <a:latin typeface="+mn-lt"/>
                      </a:endParaRPr>
                    </a:p>
                  </a:txBody>
                  <a:tcPr/>
                </a:tc>
                <a:tc>
                  <a:txBody>
                    <a:bodyPr/>
                    <a:lstStyle/>
                    <a:p>
                      <a:r>
                        <a:rPr lang="ro-RO" b="1" i="1" dirty="0">
                          <a:latin typeface="+mn-lt"/>
                        </a:rPr>
                        <a:t>63,6</a:t>
                      </a:r>
                      <a:endParaRPr lang="en-US" b="1" i="1" dirty="0">
                        <a:latin typeface="+mn-lt"/>
                      </a:endParaRPr>
                    </a:p>
                  </a:txBody>
                  <a:tcPr/>
                </a:tc>
                <a:tc>
                  <a:txBody>
                    <a:bodyPr/>
                    <a:lstStyle/>
                    <a:p>
                      <a:r>
                        <a:rPr lang="ro-RO" b="1" i="1" dirty="0">
                          <a:latin typeface="+mn-lt"/>
                        </a:rPr>
                        <a:t>36,4</a:t>
                      </a:r>
                      <a:endParaRPr lang="en-US" b="1" i="1" dirty="0">
                        <a:latin typeface="+mn-lt"/>
                      </a:endParaRPr>
                    </a:p>
                  </a:txBody>
                  <a:tcPr/>
                </a:tc>
                <a:tc>
                  <a:txBody>
                    <a:bodyPr/>
                    <a:lstStyle/>
                    <a:p>
                      <a:r>
                        <a:rPr lang="ro-RO" b="1" i="1" dirty="0">
                          <a:latin typeface="+mn-lt"/>
                        </a:rPr>
                        <a:t>0</a:t>
                      </a:r>
                      <a:endParaRPr lang="en-US" b="1" i="1" dirty="0">
                        <a:latin typeface="+mn-lt"/>
                      </a:endParaRPr>
                    </a:p>
                  </a:txBody>
                  <a:tcPr/>
                </a:tc>
                <a:extLst>
                  <a:ext uri="{0D108BD9-81ED-4DB2-BD59-A6C34878D82A}">
                    <a16:rowId xmlns:a16="http://schemas.microsoft.com/office/drawing/2014/main" val="3383966951"/>
                  </a:ext>
                </a:extLst>
              </a:tr>
              <a:tr h="365885">
                <a:tc>
                  <a:txBody>
                    <a:bodyPr/>
                    <a:lstStyle/>
                    <a:p>
                      <a:r>
                        <a:rPr lang="ro-RO" sz="1400" b="1" i="1" u="none" strike="noStrike" cap="none" dirty="0">
                          <a:solidFill>
                            <a:schemeClr val="dk1"/>
                          </a:solidFill>
                          <a:effectLst/>
                          <a:latin typeface="+mn-lt"/>
                          <a:ea typeface="Calibri"/>
                          <a:cs typeface="Calibri"/>
                          <a:sym typeface="Arial"/>
                        </a:rPr>
                        <a:t>Obiectiv specific 1.1.</a:t>
                      </a:r>
                      <a:r>
                        <a:rPr lang="ro-RO" sz="1400" b="0" i="0" u="none" strike="noStrike" cap="none" dirty="0">
                          <a:solidFill>
                            <a:schemeClr val="dk1"/>
                          </a:solidFill>
                          <a:effectLst/>
                          <a:latin typeface="+mn-lt"/>
                          <a:ea typeface="Calibri"/>
                          <a:cs typeface="Calibri"/>
                          <a:sym typeface="Arial"/>
                        </a:rPr>
                        <a:t> </a:t>
                      </a:r>
                      <a:r>
                        <a:rPr lang="ro-RO" sz="1400" b="0" i="1" u="none" strike="noStrike" cap="none" dirty="0">
                          <a:solidFill>
                            <a:schemeClr val="dk1"/>
                          </a:solidFill>
                          <a:effectLst/>
                          <a:latin typeface="+mn-lt"/>
                          <a:ea typeface="Calibri"/>
                          <a:cs typeface="Calibri"/>
                          <a:sym typeface="Arial"/>
                        </a:rPr>
                        <a:t>Consolidarea mandatului pentru colectarea datelor </a:t>
                      </a:r>
                      <a:endParaRPr lang="en-US" dirty="0">
                        <a:latin typeface="+mn-lt"/>
                      </a:endParaRPr>
                    </a:p>
                  </a:txBody>
                  <a:tcPr/>
                </a:tc>
                <a:tc>
                  <a:txBody>
                    <a:bodyPr/>
                    <a:lstStyle/>
                    <a:p>
                      <a:r>
                        <a:rPr lang="ro-RO" dirty="0">
                          <a:latin typeface="+mn-lt"/>
                        </a:rPr>
                        <a:t>3</a:t>
                      </a:r>
                      <a:endParaRPr lang="en-US" dirty="0">
                        <a:latin typeface="+mn-lt"/>
                      </a:endParaRPr>
                    </a:p>
                  </a:txBody>
                  <a:tcPr/>
                </a:tc>
                <a:tc>
                  <a:txBody>
                    <a:bodyPr/>
                    <a:lstStyle/>
                    <a:p>
                      <a:r>
                        <a:rPr lang="ro-RO" dirty="0">
                          <a:latin typeface="+mn-lt"/>
                        </a:rPr>
                        <a:t>2</a:t>
                      </a:r>
                      <a:endParaRPr lang="en-US" dirty="0">
                        <a:latin typeface="+mn-lt"/>
                      </a:endParaRPr>
                    </a:p>
                  </a:txBody>
                  <a:tcPr/>
                </a:tc>
                <a:tc>
                  <a:txBody>
                    <a:bodyPr/>
                    <a:lstStyle/>
                    <a:p>
                      <a:r>
                        <a:rPr lang="ro-RO" dirty="0">
                          <a:latin typeface="+mn-lt"/>
                        </a:rPr>
                        <a:t>1</a:t>
                      </a:r>
                      <a:endParaRPr lang="en-US" dirty="0">
                        <a:latin typeface="+mn-lt"/>
                      </a:endParaRPr>
                    </a:p>
                  </a:txBody>
                  <a:tcPr/>
                </a:tc>
                <a:tc>
                  <a:txBody>
                    <a:bodyPr/>
                    <a:lstStyle/>
                    <a:p>
                      <a:r>
                        <a:rPr lang="ro-RO" dirty="0">
                          <a:latin typeface="+mn-lt"/>
                        </a:rPr>
                        <a:t>0</a:t>
                      </a:r>
                      <a:endParaRPr lang="en-US" dirty="0">
                        <a:latin typeface="+mn-lt"/>
                      </a:endParaRPr>
                    </a:p>
                  </a:txBody>
                  <a:tcPr/>
                </a:tc>
                <a:extLst>
                  <a:ext uri="{0D108BD9-81ED-4DB2-BD59-A6C34878D82A}">
                    <a16:rowId xmlns:a16="http://schemas.microsoft.com/office/drawing/2014/main" val="1085808895"/>
                  </a:ext>
                </a:extLst>
              </a:tr>
              <a:tr h="304783">
                <a:tc>
                  <a:txBody>
                    <a:bodyPr/>
                    <a:lstStyle/>
                    <a:p>
                      <a:r>
                        <a:rPr lang="ro-RO" sz="1400" b="0" i="1" u="none" strike="noStrike" cap="none" dirty="0">
                          <a:solidFill>
                            <a:schemeClr val="dk1"/>
                          </a:solidFill>
                          <a:effectLst/>
                          <a:latin typeface="+mn-lt"/>
                          <a:ea typeface="Calibri"/>
                          <a:cs typeface="Calibri"/>
                          <a:sym typeface="Arial"/>
                        </a:rPr>
                        <a:t>Nivelul de realizare a obiectivului specific 1.1.,%</a:t>
                      </a:r>
                      <a:endParaRPr lang="en-US" dirty="0">
                        <a:latin typeface="+mn-lt"/>
                      </a:endParaRPr>
                    </a:p>
                  </a:txBody>
                  <a:tcPr/>
                </a:tc>
                <a:tc>
                  <a:txBody>
                    <a:bodyPr/>
                    <a:lstStyle/>
                    <a:p>
                      <a:r>
                        <a:rPr lang="ro-RO" b="1" i="1" dirty="0">
                          <a:latin typeface="+mn-lt"/>
                        </a:rPr>
                        <a:t>100</a:t>
                      </a:r>
                      <a:endParaRPr lang="en-US" b="1" i="1" dirty="0">
                        <a:latin typeface="+mn-lt"/>
                      </a:endParaRPr>
                    </a:p>
                  </a:txBody>
                  <a:tcPr/>
                </a:tc>
                <a:tc>
                  <a:txBody>
                    <a:bodyPr/>
                    <a:lstStyle/>
                    <a:p>
                      <a:r>
                        <a:rPr lang="ro-RO" b="1" i="1" dirty="0">
                          <a:latin typeface="+mn-lt"/>
                        </a:rPr>
                        <a:t>66,7</a:t>
                      </a:r>
                      <a:endParaRPr lang="en-US" b="1" i="1" dirty="0">
                        <a:latin typeface="+mn-lt"/>
                      </a:endParaRPr>
                    </a:p>
                  </a:txBody>
                  <a:tcPr/>
                </a:tc>
                <a:tc>
                  <a:txBody>
                    <a:bodyPr/>
                    <a:lstStyle/>
                    <a:p>
                      <a:r>
                        <a:rPr lang="ro-RO" b="1" i="1" dirty="0">
                          <a:latin typeface="+mn-lt"/>
                        </a:rPr>
                        <a:t>33,3</a:t>
                      </a:r>
                      <a:endParaRPr lang="en-US" b="1" i="1" dirty="0">
                        <a:latin typeface="+mn-lt"/>
                      </a:endParaRPr>
                    </a:p>
                  </a:txBody>
                  <a:tcPr/>
                </a:tc>
                <a:tc>
                  <a:txBody>
                    <a:bodyPr/>
                    <a:lstStyle/>
                    <a:p>
                      <a:r>
                        <a:rPr lang="ro-RO" b="1" i="1" dirty="0">
                          <a:latin typeface="+mn-lt"/>
                        </a:rPr>
                        <a:t>0</a:t>
                      </a:r>
                      <a:endParaRPr lang="en-US" b="1" i="1" dirty="0">
                        <a:latin typeface="+mn-lt"/>
                      </a:endParaRPr>
                    </a:p>
                  </a:txBody>
                  <a:tcPr/>
                </a:tc>
                <a:extLst>
                  <a:ext uri="{0D108BD9-81ED-4DB2-BD59-A6C34878D82A}">
                    <a16:rowId xmlns:a16="http://schemas.microsoft.com/office/drawing/2014/main" val="2246425395"/>
                  </a:ext>
                </a:extLst>
              </a:tr>
              <a:tr h="369432">
                <a:tc>
                  <a:txBody>
                    <a:bodyPr/>
                    <a:lstStyle/>
                    <a:p>
                      <a:r>
                        <a:rPr lang="ro-RO" sz="1400" b="1" i="1" u="none" strike="noStrike" cap="none" dirty="0">
                          <a:solidFill>
                            <a:schemeClr val="dk1"/>
                          </a:solidFill>
                          <a:effectLst/>
                          <a:latin typeface="+mn-lt"/>
                          <a:ea typeface="Calibri"/>
                          <a:cs typeface="Calibri"/>
                          <a:sym typeface="Arial"/>
                        </a:rPr>
                        <a:t>Obiectiv specific 1.2.</a:t>
                      </a:r>
                      <a:r>
                        <a:rPr lang="ro-RO" sz="1400" b="0" i="0" u="none" strike="noStrike" cap="none" dirty="0">
                          <a:solidFill>
                            <a:schemeClr val="dk1"/>
                          </a:solidFill>
                          <a:effectLst/>
                          <a:latin typeface="+mn-lt"/>
                          <a:ea typeface="Calibri"/>
                          <a:cs typeface="Calibri"/>
                          <a:sym typeface="Arial"/>
                        </a:rPr>
                        <a:t> </a:t>
                      </a:r>
                      <a:r>
                        <a:rPr lang="ro-RO" sz="1400" b="0" i="1" u="none" strike="noStrike" cap="none" dirty="0">
                          <a:solidFill>
                            <a:schemeClr val="dk1"/>
                          </a:solidFill>
                          <a:effectLst/>
                          <a:latin typeface="+mn-lt"/>
                          <a:ea typeface="Calibri"/>
                          <a:cs typeface="Calibri"/>
                          <a:sym typeface="Arial"/>
                        </a:rPr>
                        <a:t>Dezvoltarea resurselor umane</a:t>
                      </a:r>
                      <a:r>
                        <a:rPr lang="ro-RO" sz="1400" b="0" i="0" u="none" strike="noStrike" cap="none" dirty="0">
                          <a:solidFill>
                            <a:schemeClr val="dk1"/>
                          </a:solidFill>
                          <a:effectLst/>
                          <a:latin typeface="+mn-lt"/>
                          <a:ea typeface="Calibri"/>
                          <a:cs typeface="Calibri"/>
                          <a:sym typeface="Arial"/>
                        </a:rPr>
                        <a:t> </a:t>
                      </a:r>
                      <a:endParaRPr lang="en-US" dirty="0">
                        <a:latin typeface="+mn-lt"/>
                      </a:endParaRPr>
                    </a:p>
                  </a:txBody>
                  <a:tcPr/>
                </a:tc>
                <a:tc>
                  <a:txBody>
                    <a:bodyPr/>
                    <a:lstStyle/>
                    <a:p>
                      <a:r>
                        <a:rPr lang="ro-RO" dirty="0">
                          <a:latin typeface="+mn-lt"/>
                        </a:rPr>
                        <a:t>2</a:t>
                      </a:r>
                      <a:endParaRPr lang="en-US" dirty="0">
                        <a:latin typeface="+mn-lt"/>
                      </a:endParaRPr>
                    </a:p>
                  </a:txBody>
                  <a:tcPr/>
                </a:tc>
                <a:tc>
                  <a:txBody>
                    <a:bodyPr/>
                    <a:lstStyle/>
                    <a:p>
                      <a:r>
                        <a:rPr lang="ro-RO" dirty="0">
                          <a:latin typeface="+mn-lt"/>
                        </a:rPr>
                        <a:t>1</a:t>
                      </a:r>
                      <a:endParaRPr lang="en-US" dirty="0">
                        <a:latin typeface="+mn-lt"/>
                      </a:endParaRPr>
                    </a:p>
                  </a:txBody>
                  <a:tcPr/>
                </a:tc>
                <a:tc>
                  <a:txBody>
                    <a:bodyPr/>
                    <a:lstStyle/>
                    <a:p>
                      <a:r>
                        <a:rPr lang="ro-RO" dirty="0">
                          <a:latin typeface="+mn-lt"/>
                        </a:rPr>
                        <a:t>1</a:t>
                      </a:r>
                      <a:endParaRPr lang="en-US" dirty="0">
                        <a:latin typeface="+mn-lt"/>
                      </a:endParaRPr>
                    </a:p>
                  </a:txBody>
                  <a:tcPr/>
                </a:tc>
                <a:tc>
                  <a:txBody>
                    <a:bodyPr/>
                    <a:lstStyle/>
                    <a:p>
                      <a:r>
                        <a:rPr lang="ro-RO" dirty="0">
                          <a:latin typeface="+mn-lt"/>
                        </a:rPr>
                        <a:t>0</a:t>
                      </a:r>
                      <a:endParaRPr lang="en-US" dirty="0">
                        <a:latin typeface="+mn-lt"/>
                      </a:endParaRPr>
                    </a:p>
                  </a:txBody>
                  <a:tcPr/>
                </a:tc>
                <a:extLst>
                  <a:ext uri="{0D108BD9-81ED-4DB2-BD59-A6C34878D82A}">
                    <a16:rowId xmlns:a16="http://schemas.microsoft.com/office/drawing/2014/main" val="2776533255"/>
                  </a:ext>
                </a:extLst>
              </a:tr>
              <a:tr h="341725">
                <a:tc>
                  <a:txBody>
                    <a:bodyPr/>
                    <a:lstStyle/>
                    <a:p>
                      <a:r>
                        <a:rPr lang="ro-RO" sz="1400" b="0" i="1" u="none" strike="noStrike" cap="none" dirty="0">
                          <a:solidFill>
                            <a:schemeClr val="dk1"/>
                          </a:solidFill>
                          <a:effectLst/>
                          <a:latin typeface="+mn-lt"/>
                          <a:ea typeface="Calibri"/>
                          <a:cs typeface="Calibri"/>
                          <a:sym typeface="Arial"/>
                        </a:rPr>
                        <a:t>Nivelul de realizare a obiectivului specific 1.2.,%</a:t>
                      </a:r>
                      <a:endParaRPr lang="en-US" dirty="0">
                        <a:latin typeface="+mn-lt"/>
                      </a:endParaRPr>
                    </a:p>
                  </a:txBody>
                  <a:tcPr/>
                </a:tc>
                <a:tc>
                  <a:txBody>
                    <a:bodyPr/>
                    <a:lstStyle/>
                    <a:p>
                      <a:r>
                        <a:rPr lang="ro-RO" b="1" i="1" dirty="0">
                          <a:latin typeface="+mn-lt"/>
                        </a:rPr>
                        <a:t>100</a:t>
                      </a:r>
                      <a:endParaRPr lang="en-US" b="1" i="1" dirty="0">
                        <a:latin typeface="+mn-lt"/>
                      </a:endParaRPr>
                    </a:p>
                  </a:txBody>
                  <a:tcPr/>
                </a:tc>
                <a:tc>
                  <a:txBody>
                    <a:bodyPr/>
                    <a:lstStyle/>
                    <a:p>
                      <a:r>
                        <a:rPr lang="ro-RO" b="1" i="1" dirty="0">
                          <a:latin typeface="+mn-lt"/>
                        </a:rPr>
                        <a:t>50,0</a:t>
                      </a:r>
                      <a:endParaRPr lang="en-US" b="1" i="1" dirty="0">
                        <a:latin typeface="+mn-lt"/>
                      </a:endParaRPr>
                    </a:p>
                  </a:txBody>
                  <a:tcPr/>
                </a:tc>
                <a:tc>
                  <a:txBody>
                    <a:bodyPr/>
                    <a:lstStyle/>
                    <a:p>
                      <a:r>
                        <a:rPr lang="ro-RO" b="1" i="1" dirty="0">
                          <a:latin typeface="+mn-lt"/>
                        </a:rPr>
                        <a:t>50,0</a:t>
                      </a:r>
                      <a:endParaRPr lang="en-US" b="1" i="1" dirty="0">
                        <a:latin typeface="+mn-lt"/>
                      </a:endParaRPr>
                    </a:p>
                  </a:txBody>
                  <a:tcPr/>
                </a:tc>
                <a:tc>
                  <a:txBody>
                    <a:bodyPr/>
                    <a:lstStyle/>
                    <a:p>
                      <a:r>
                        <a:rPr lang="ro-RO" b="1" i="1" dirty="0">
                          <a:latin typeface="+mn-lt"/>
                        </a:rPr>
                        <a:t>0</a:t>
                      </a:r>
                      <a:endParaRPr lang="en-US" b="1" i="1" dirty="0">
                        <a:latin typeface="+mn-lt"/>
                      </a:endParaRPr>
                    </a:p>
                  </a:txBody>
                  <a:tcPr/>
                </a:tc>
                <a:extLst>
                  <a:ext uri="{0D108BD9-81ED-4DB2-BD59-A6C34878D82A}">
                    <a16:rowId xmlns:a16="http://schemas.microsoft.com/office/drawing/2014/main" val="3454778707"/>
                  </a:ext>
                </a:extLst>
              </a:tr>
              <a:tr h="413669">
                <a:tc>
                  <a:txBody>
                    <a:bodyPr/>
                    <a:lstStyle/>
                    <a:p>
                      <a:r>
                        <a:rPr lang="ro-RO" sz="1400" b="1" i="1" u="none" strike="noStrike" cap="none" dirty="0">
                          <a:solidFill>
                            <a:schemeClr val="dk1"/>
                          </a:solidFill>
                          <a:effectLst/>
                          <a:latin typeface="+mn-lt"/>
                          <a:ea typeface="Calibri"/>
                          <a:cs typeface="Calibri"/>
                          <a:sym typeface="Arial"/>
                        </a:rPr>
                        <a:t>Obiectiv specific 1.3.</a:t>
                      </a:r>
                      <a:r>
                        <a:rPr lang="ro-RO" sz="1400" b="0" i="0" u="none" strike="noStrike" cap="none" dirty="0">
                          <a:solidFill>
                            <a:schemeClr val="dk1"/>
                          </a:solidFill>
                          <a:effectLst/>
                          <a:latin typeface="+mn-lt"/>
                          <a:ea typeface="Calibri"/>
                          <a:cs typeface="Calibri"/>
                          <a:sym typeface="Arial"/>
                        </a:rPr>
                        <a:t> </a:t>
                      </a:r>
                      <a:r>
                        <a:rPr lang="ro-RO" sz="1400" b="0" i="1" u="none" strike="noStrike" cap="none" dirty="0">
                          <a:solidFill>
                            <a:schemeClr val="dk1"/>
                          </a:solidFill>
                          <a:effectLst/>
                          <a:latin typeface="+mn-lt"/>
                          <a:ea typeface="Calibri"/>
                          <a:cs typeface="Calibri"/>
                          <a:sym typeface="Arial"/>
                        </a:rPr>
                        <a:t>Asigurarea alocării de resurse financiare și tehnice sustenabile și eficiente</a:t>
                      </a:r>
                      <a:r>
                        <a:rPr lang="ro-RO" sz="1400" b="0" i="0" u="none" strike="noStrike" cap="none" dirty="0">
                          <a:solidFill>
                            <a:schemeClr val="dk1"/>
                          </a:solidFill>
                          <a:effectLst/>
                          <a:latin typeface="+mn-lt"/>
                          <a:ea typeface="Calibri"/>
                          <a:cs typeface="Calibri"/>
                          <a:sym typeface="Arial"/>
                        </a:rPr>
                        <a:t> </a:t>
                      </a:r>
                      <a:endParaRPr lang="en-US" dirty="0">
                        <a:latin typeface="+mn-lt"/>
                      </a:endParaRPr>
                    </a:p>
                  </a:txBody>
                  <a:tcPr/>
                </a:tc>
                <a:tc>
                  <a:txBody>
                    <a:bodyPr/>
                    <a:lstStyle/>
                    <a:p>
                      <a:r>
                        <a:rPr lang="ro-RO" dirty="0">
                          <a:latin typeface="+mn-lt"/>
                        </a:rPr>
                        <a:t>4</a:t>
                      </a:r>
                      <a:endParaRPr lang="en-US" dirty="0">
                        <a:latin typeface="+mn-lt"/>
                      </a:endParaRPr>
                    </a:p>
                  </a:txBody>
                  <a:tcPr/>
                </a:tc>
                <a:tc>
                  <a:txBody>
                    <a:bodyPr/>
                    <a:lstStyle/>
                    <a:p>
                      <a:r>
                        <a:rPr lang="ro-RO" dirty="0">
                          <a:latin typeface="+mn-lt"/>
                        </a:rPr>
                        <a:t>2</a:t>
                      </a:r>
                      <a:endParaRPr lang="en-US" dirty="0">
                        <a:latin typeface="+mn-lt"/>
                      </a:endParaRPr>
                    </a:p>
                  </a:txBody>
                  <a:tcPr/>
                </a:tc>
                <a:tc>
                  <a:txBody>
                    <a:bodyPr/>
                    <a:lstStyle/>
                    <a:p>
                      <a:r>
                        <a:rPr lang="ro-RO" dirty="0">
                          <a:latin typeface="+mn-lt"/>
                        </a:rPr>
                        <a:t>2</a:t>
                      </a:r>
                      <a:endParaRPr lang="en-US" dirty="0">
                        <a:latin typeface="+mn-lt"/>
                      </a:endParaRPr>
                    </a:p>
                  </a:txBody>
                  <a:tcPr/>
                </a:tc>
                <a:tc>
                  <a:txBody>
                    <a:bodyPr/>
                    <a:lstStyle/>
                    <a:p>
                      <a:r>
                        <a:rPr lang="ro-RO" dirty="0">
                          <a:latin typeface="+mn-lt"/>
                        </a:rPr>
                        <a:t>0</a:t>
                      </a:r>
                      <a:endParaRPr lang="en-US" dirty="0">
                        <a:latin typeface="+mn-lt"/>
                      </a:endParaRPr>
                    </a:p>
                  </a:txBody>
                  <a:tcPr/>
                </a:tc>
                <a:extLst>
                  <a:ext uri="{0D108BD9-81ED-4DB2-BD59-A6C34878D82A}">
                    <a16:rowId xmlns:a16="http://schemas.microsoft.com/office/drawing/2014/main" val="501872175"/>
                  </a:ext>
                </a:extLst>
              </a:tr>
              <a:tr h="301087">
                <a:tc>
                  <a:txBody>
                    <a:bodyPr/>
                    <a:lstStyle/>
                    <a:p>
                      <a:r>
                        <a:rPr lang="ro-RO" sz="1400" b="0" i="1" u="none" strike="noStrike" cap="none" dirty="0">
                          <a:solidFill>
                            <a:schemeClr val="dk1"/>
                          </a:solidFill>
                          <a:effectLst/>
                          <a:latin typeface="+mn-lt"/>
                          <a:ea typeface="Calibri"/>
                          <a:cs typeface="Calibri"/>
                          <a:sym typeface="Arial"/>
                        </a:rPr>
                        <a:t>Nivelul de realizare a obiectivului specific 1.3.,%</a:t>
                      </a:r>
                      <a:endParaRPr lang="en-US" dirty="0">
                        <a:latin typeface="+mn-lt"/>
                      </a:endParaRPr>
                    </a:p>
                  </a:txBody>
                  <a:tcPr/>
                </a:tc>
                <a:tc>
                  <a:txBody>
                    <a:bodyPr/>
                    <a:lstStyle/>
                    <a:p>
                      <a:r>
                        <a:rPr lang="ro-RO" b="1" i="1" dirty="0">
                          <a:latin typeface="+mn-lt"/>
                        </a:rPr>
                        <a:t>100</a:t>
                      </a:r>
                      <a:endParaRPr lang="en-US" b="1" i="1" dirty="0">
                        <a:latin typeface="+mn-lt"/>
                      </a:endParaRPr>
                    </a:p>
                  </a:txBody>
                  <a:tcPr/>
                </a:tc>
                <a:tc>
                  <a:txBody>
                    <a:bodyPr/>
                    <a:lstStyle/>
                    <a:p>
                      <a:r>
                        <a:rPr lang="ro-RO" b="1" i="1" dirty="0">
                          <a:latin typeface="+mn-lt"/>
                        </a:rPr>
                        <a:t>50,0</a:t>
                      </a:r>
                      <a:endParaRPr lang="en-US" b="1" i="1" dirty="0">
                        <a:latin typeface="+mn-lt"/>
                      </a:endParaRPr>
                    </a:p>
                  </a:txBody>
                  <a:tcPr/>
                </a:tc>
                <a:tc>
                  <a:txBody>
                    <a:bodyPr/>
                    <a:lstStyle/>
                    <a:p>
                      <a:r>
                        <a:rPr lang="ro-RO" b="1" i="1" dirty="0">
                          <a:latin typeface="+mn-lt"/>
                        </a:rPr>
                        <a:t>50,0</a:t>
                      </a:r>
                      <a:endParaRPr lang="en-US" b="1" i="1" dirty="0">
                        <a:latin typeface="+mn-lt"/>
                      </a:endParaRPr>
                    </a:p>
                  </a:txBody>
                  <a:tcPr/>
                </a:tc>
                <a:tc>
                  <a:txBody>
                    <a:bodyPr/>
                    <a:lstStyle/>
                    <a:p>
                      <a:r>
                        <a:rPr lang="ro-RO" b="1" i="1" dirty="0">
                          <a:latin typeface="+mn-lt"/>
                        </a:rPr>
                        <a:t>0</a:t>
                      </a:r>
                      <a:endParaRPr lang="en-US" b="1" i="1" dirty="0">
                        <a:latin typeface="+mn-lt"/>
                      </a:endParaRPr>
                    </a:p>
                  </a:txBody>
                  <a:tcPr/>
                </a:tc>
                <a:extLst>
                  <a:ext uri="{0D108BD9-81ED-4DB2-BD59-A6C34878D82A}">
                    <a16:rowId xmlns:a16="http://schemas.microsoft.com/office/drawing/2014/main" val="3267381820"/>
                  </a:ext>
                </a:extLst>
              </a:tr>
              <a:tr h="377941">
                <a:tc>
                  <a:txBody>
                    <a:bodyPr/>
                    <a:lstStyle/>
                    <a:p>
                      <a:r>
                        <a:rPr lang="ro-RO" sz="1400" b="1" i="1" u="none" strike="noStrike" cap="none" dirty="0">
                          <a:solidFill>
                            <a:schemeClr val="dk1"/>
                          </a:solidFill>
                          <a:effectLst/>
                          <a:latin typeface="+mn-lt"/>
                          <a:ea typeface="Calibri"/>
                          <a:cs typeface="Calibri"/>
                          <a:sym typeface="Arial"/>
                        </a:rPr>
                        <a:t>Obiectiv specific 1.4</a:t>
                      </a:r>
                      <a:r>
                        <a:rPr lang="ro-RO" sz="1400" b="0" i="1" u="none" strike="noStrike" cap="none" dirty="0">
                          <a:solidFill>
                            <a:schemeClr val="dk1"/>
                          </a:solidFill>
                          <a:effectLst/>
                          <a:latin typeface="+mn-lt"/>
                          <a:ea typeface="Calibri"/>
                          <a:cs typeface="Calibri"/>
                          <a:sym typeface="Arial"/>
                        </a:rPr>
                        <a:t>.</a:t>
                      </a:r>
                      <a:r>
                        <a:rPr lang="ro-RO" sz="1400" b="0" i="0" u="none" strike="noStrike" cap="none" dirty="0">
                          <a:solidFill>
                            <a:schemeClr val="dk1"/>
                          </a:solidFill>
                          <a:effectLst/>
                          <a:latin typeface="+mn-lt"/>
                          <a:ea typeface="Calibri"/>
                          <a:cs typeface="Calibri"/>
                          <a:sym typeface="Arial"/>
                        </a:rPr>
                        <a:t> </a:t>
                      </a:r>
                      <a:r>
                        <a:rPr lang="ro-RO" sz="1400" b="0" i="1" u="none" strike="noStrike" cap="none" dirty="0">
                          <a:solidFill>
                            <a:schemeClr val="dk1"/>
                          </a:solidFill>
                          <a:effectLst/>
                          <a:latin typeface="+mn-lt"/>
                          <a:ea typeface="Calibri"/>
                          <a:cs typeface="Calibri"/>
                          <a:sym typeface="Arial"/>
                        </a:rPr>
                        <a:t>Optimizarea structurii organizatorice a instituțiilor din cadrul SSN</a:t>
                      </a:r>
                      <a:endParaRPr lang="en-US" dirty="0">
                        <a:latin typeface="+mn-lt"/>
                      </a:endParaRPr>
                    </a:p>
                  </a:txBody>
                  <a:tcPr/>
                </a:tc>
                <a:tc>
                  <a:txBody>
                    <a:bodyPr/>
                    <a:lstStyle/>
                    <a:p>
                      <a:r>
                        <a:rPr lang="ro-RO" dirty="0">
                          <a:latin typeface="+mn-lt"/>
                        </a:rPr>
                        <a:t>2</a:t>
                      </a:r>
                      <a:endParaRPr lang="en-US" dirty="0">
                        <a:latin typeface="+mn-lt"/>
                      </a:endParaRPr>
                    </a:p>
                  </a:txBody>
                  <a:tcPr/>
                </a:tc>
                <a:tc>
                  <a:txBody>
                    <a:bodyPr/>
                    <a:lstStyle/>
                    <a:p>
                      <a:r>
                        <a:rPr lang="ro-RO" dirty="0">
                          <a:latin typeface="+mn-lt"/>
                        </a:rPr>
                        <a:t>2</a:t>
                      </a:r>
                      <a:endParaRPr lang="en-US" dirty="0">
                        <a:latin typeface="+mn-lt"/>
                      </a:endParaRPr>
                    </a:p>
                  </a:txBody>
                  <a:tcPr/>
                </a:tc>
                <a:tc>
                  <a:txBody>
                    <a:bodyPr/>
                    <a:lstStyle/>
                    <a:p>
                      <a:r>
                        <a:rPr lang="ro-RO" dirty="0">
                          <a:latin typeface="+mn-lt"/>
                        </a:rPr>
                        <a:t>0</a:t>
                      </a:r>
                      <a:endParaRPr lang="en-US" dirty="0">
                        <a:latin typeface="+mn-lt"/>
                      </a:endParaRPr>
                    </a:p>
                  </a:txBody>
                  <a:tcPr/>
                </a:tc>
                <a:tc>
                  <a:txBody>
                    <a:bodyPr/>
                    <a:lstStyle/>
                    <a:p>
                      <a:r>
                        <a:rPr lang="ro-RO" dirty="0">
                          <a:latin typeface="+mn-lt"/>
                        </a:rPr>
                        <a:t>0</a:t>
                      </a:r>
                      <a:endParaRPr lang="en-US" dirty="0">
                        <a:latin typeface="+mn-lt"/>
                      </a:endParaRPr>
                    </a:p>
                  </a:txBody>
                  <a:tcPr/>
                </a:tc>
                <a:extLst>
                  <a:ext uri="{0D108BD9-81ED-4DB2-BD59-A6C34878D82A}">
                    <a16:rowId xmlns:a16="http://schemas.microsoft.com/office/drawing/2014/main" val="4144939529"/>
                  </a:ext>
                </a:extLst>
              </a:tr>
              <a:tr h="294697">
                <a:tc>
                  <a:txBody>
                    <a:bodyPr/>
                    <a:lstStyle/>
                    <a:p>
                      <a:r>
                        <a:rPr lang="ro-RO" sz="1400" b="0" i="1" u="none" strike="noStrike" cap="none" dirty="0">
                          <a:solidFill>
                            <a:schemeClr val="dk1"/>
                          </a:solidFill>
                          <a:effectLst/>
                          <a:latin typeface="+mn-lt"/>
                          <a:ea typeface="Calibri"/>
                          <a:cs typeface="Calibri"/>
                          <a:sym typeface="Arial"/>
                        </a:rPr>
                        <a:t>Nivelul de realizare a obiectivului specific 1.4.,%</a:t>
                      </a:r>
                      <a:endParaRPr lang="en-US" dirty="0">
                        <a:latin typeface="+mn-lt"/>
                      </a:endParaRPr>
                    </a:p>
                  </a:txBody>
                  <a:tcPr/>
                </a:tc>
                <a:tc>
                  <a:txBody>
                    <a:bodyPr/>
                    <a:lstStyle/>
                    <a:p>
                      <a:r>
                        <a:rPr lang="ro-RO" b="1" i="1" dirty="0">
                          <a:latin typeface="+mn-lt"/>
                        </a:rPr>
                        <a:t>100</a:t>
                      </a:r>
                      <a:endParaRPr lang="en-US" b="1" i="1" dirty="0">
                        <a:latin typeface="+mn-lt"/>
                      </a:endParaRPr>
                    </a:p>
                  </a:txBody>
                  <a:tcPr/>
                </a:tc>
                <a:tc>
                  <a:txBody>
                    <a:bodyPr/>
                    <a:lstStyle/>
                    <a:p>
                      <a:r>
                        <a:rPr lang="ro-RO" b="1" i="1" dirty="0">
                          <a:latin typeface="+mn-lt"/>
                        </a:rPr>
                        <a:t>100</a:t>
                      </a:r>
                      <a:endParaRPr lang="en-US" b="1" i="1" dirty="0">
                        <a:latin typeface="+mn-lt"/>
                      </a:endParaRPr>
                    </a:p>
                  </a:txBody>
                  <a:tcPr/>
                </a:tc>
                <a:tc>
                  <a:txBody>
                    <a:bodyPr/>
                    <a:lstStyle/>
                    <a:p>
                      <a:r>
                        <a:rPr lang="ro-RO" b="1" i="1" dirty="0">
                          <a:latin typeface="+mn-lt"/>
                        </a:rPr>
                        <a:t>0</a:t>
                      </a:r>
                      <a:endParaRPr lang="en-US" b="1" i="1" dirty="0">
                        <a:latin typeface="+mn-lt"/>
                      </a:endParaRPr>
                    </a:p>
                  </a:txBody>
                  <a:tcPr/>
                </a:tc>
                <a:tc>
                  <a:txBody>
                    <a:bodyPr/>
                    <a:lstStyle/>
                    <a:p>
                      <a:r>
                        <a:rPr lang="ro-RO" b="1" i="1" dirty="0">
                          <a:latin typeface="+mn-lt"/>
                        </a:rPr>
                        <a:t>0</a:t>
                      </a:r>
                      <a:endParaRPr lang="en-US" b="1" i="1" dirty="0">
                        <a:latin typeface="+mn-lt"/>
                      </a:endParaRPr>
                    </a:p>
                  </a:txBody>
                  <a:tcPr/>
                </a:tc>
                <a:extLst>
                  <a:ext uri="{0D108BD9-81ED-4DB2-BD59-A6C34878D82A}">
                    <a16:rowId xmlns:a16="http://schemas.microsoft.com/office/drawing/2014/main" val="1441927029"/>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9" name="Google Shape;25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ro-RO"/>
              <a:t>5</a:t>
            </a:fld>
            <a:endParaRPr/>
          </a:p>
        </p:txBody>
      </p:sp>
      <p:graphicFrame>
        <p:nvGraphicFramePr>
          <p:cNvPr id="2" name="Table 1">
            <a:extLst>
              <a:ext uri="{FF2B5EF4-FFF2-40B4-BE49-F238E27FC236}">
                <a16:creationId xmlns:a16="http://schemas.microsoft.com/office/drawing/2014/main" id="{292E890D-3DB5-2E57-1E70-F3B53B39240F}"/>
              </a:ext>
            </a:extLst>
          </p:cNvPr>
          <p:cNvGraphicFramePr>
            <a:graphicFrameLocks noGrp="1"/>
          </p:cNvGraphicFramePr>
          <p:nvPr>
            <p:extLst>
              <p:ext uri="{D42A27DB-BD31-4B8C-83A1-F6EECF244321}">
                <p14:modId xmlns:p14="http://schemas.microsoft.com/office/powerpoint/2010/main" val="3349730616"/>
              </p:ext>
            </p:extLst>
          </p:nvPr>
        </p:nvGraphicFramePr>
        <p:xfrm>
          <a:off x="838200" y="1152525"/>
          <a:ext cx="10639424" cy="5203826"/>
        </p:xfrm>
        <a:graphic>
          <a:graphicData uri="http://schemas.openxmlformats.org/drawingml/2006/table">
            <a:tbl>
              <a:tblPr firstRow="1" bandRow="1">
                <a:tableStyleId>{374B4A5A-38D3-4A31-B8EF-F7128DB31E4D}</a:tableStyleId>
              </a:tblPr>
              <a:tblGrid>
                <a:gridCol w="6738375">
                  <a:extLst>
                    <a:ext uri="{9D8B030D-6E8A-4147-A177-3AD203B41FA5}">
                      <a16:colId xmlns:a16="http://schemas.microsoft.com/office/drawing/2014/main" val="169903880"/>
                    </a:ext>
                  </a:extLst>
                </a:gridCol>
                <a:gridCol w="865794">
                  <a:extLst>
                    <a:ext uri="{9D8B030D-6E8A-4147-A177-3AD203B41FA5}">
                      <a16:colId xmlns:a16="http://schemas.microsoft.com/office/drawing/2014/main" val="430840191"/>
                    </a:ext>
                  </a:extLst>
                </a:gridCol>
                <a:gridCol w="1134488">
                  <a:extLst>
                    <a:ext uri="{9D8B030D-6E8A-4147-A177-3AD203B41FA5}">
                      <a16:colId xmlns:a16="http://schemas.microsoft.com/office/drawing/2014/main" val="158431736"/>
                    </a:ext>
                  </a:extLst>
                </a:gridCol>
                <a:gridCol w="915552">
                  <a:extLst>
                    <a:ext uri="{9D8B030D-6E8A-4147-A177-3AD203B41FA5}">
                      <a16:colId xmlns:a16="http://schemas.microsoft.com/office/drawing/2014/main" val="2249559984"/>
                    </a:ext>
                  </a:extLst>
                </a:gridCol>
                <a:gridCol w="985215">
                  <a:extLst>
                    <a:ext uri="{9D8B030D-6E8A-4147-A177-3AD203B41FA5}">
                      <a16:colId xmlns:a16="http://schemas.microsoft.com/office/drawing/2014/main" val="1338657532"/>
                    </a:ext>
                  </a:extLst>
                </a:gridCol>
              </a:tblGrid>
              <a:tr h="306179">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bg1"/>
                        </a:solidFill>
                        <a:latin typeface="+mn-lt"/>
                      </a:endParaRPr>
                    </a:p>
                    <a:p>
                      <a:pPr algn="ctr"/>
                      <a:r>
                        <a:rPr lang="ro-RO" sz="1800" dirty="0">
                          <a:solidFill>
                            <a:schemeClr val="bg1"/>
                          </a:solidFill>
                          <a:latin typeface="+mn-lt"/>
                        </a:rPr>
                        <a:t>Obiectivele generale/Obiectiv specific</a:t>
                      </a:r>
                      <a:endParaRPr lang="en-US" sz="1800" dirty="0">
                        <a:solidFill>
                          <a:schemeClr val="bg1"/>
                        </a:solidFill>
                        <a:latin typeface="+mn-lt"/>
                      </a:endParaRPr>
                    </a:p>
                  </a:txBody>
                  <a:tcPr>
                    <a:solidFill>
                      <a:schemeClr val="accent1">
                        <a:lumMod val="75000"/>
                      </a:schemeClr>
                    </a:solidFill>
                  </a:tcPr>
                </a:tc>
                <a:tc gridSpan="4">
                  <a:txBody>
                    <a:bodyPr/>
                    <a:lstStyle/>
                    <a:p>
                      <a:pPr algn="ctr"/>
                      <a:r>
                        <a:rPr lang="ro-RO" sz="1400" b="1" i="0" u="none" strike="noStrike" cap="none" dirty="0">
                          <a:solidFill>
                            <a:schemeClr val="bg1"/>
                          </a:solidFill>
                          <a:effectLst/>
                          <a:latin typeface="+mn-lt"/>
                          <a:ea typeface="Calibri"/>
                          <a:cs typeface="Calibri"/>
                          <a:sym typeface="Arial"/>
                        </a:rPr>
                        <a:t>Acțiuni/ sub-acțiuni 2023</a:t>
                      </a:r>
                      <a:endParaRPr lang="en-US" dirty="0">
                        <a:solidFill>
                          <a:schemeClr val="bg1"/>
                        </a:solidFill>
                        <a:latin typeface="+mn-lt"/>
                      </a:endParaRPr>
                    </a:p>
                  </a:txBody>
                  <a:tcPr>
                    <a:solidFill>
                      <a:schemeClr val="accent1">
                        <a:lumMod val="7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59706732"/>
                  </a:ext>
                </a:extLst>
              </a:tr>
              <a:tr h="520505">
                <a:tc vMerge="1">
                  <a:txBody>
                    <a:bodyPr/>
                    <a:lstStyle/>
                    <a:p>
                      <a:endParaRPr lang="en-US"/>
                    </a:p>
                  </a:txBody>
                  <a:tcPr/>
                </a:tc>
                <a:tc>
                  <a:txBody>
                    <a:bodyPr/>
                    <a:lstStyle/>
                    <a:p>
                      <a:r>
                        <a:rPr lang="ro-RO" dirty="0">
                          <a:solidFill>
                            <a:schemeClr val="bg1"/>
                          </a:solidFill>
                          <a:latin typeface="+mn-lt"/>
                        </a:rPr>
                        <a:t>Total</a:t>
                      </a:r>
                      <a:endParaRPr lang="en-US" dirty="0">
                        <a:solidFill>
                          <a:schemeClr val="bg1"/>
                        </a:solidFill>
                        <a:latin typeface="+mn-lt"/>
                      </a:endParaRPr>
                    </a:p>
                  </a:txBody>
                  <a:tcPr>
                    <a:solidFill>
                      <a:schemeClr val="accent1">
                        <a:lumMod val="75000"/>
                      </a:schemeClr>
                    </a:solidFill>
                  </a:tcPr>
                </a:tc>
                <a:tc>
                  <a:txBody>
                    <a:bodyPr/>
                    <a:lstStyle/>
                    <a:p>
                      <a:r>
                        <a:rPr lang="ro-RO" dirty="0">
                          <a:solidFill>
                            <a:schemeClr val="bg1"/>
                          </a:solidFill>
                          <a:latin typeface="+mn-lt"/>
                        </a:rPr>
                        <a:t>Realizat integral</a:t>
                      </a:r>
                      <a:endParaRPr lang="en-US" dirty="0">
                        <a:solidFill>
                          <a:schemeClr val="bg1"/>
                        </a:solidFill>
                        <a:latin typeface="+mn-lt"/>
                      </a:endParaRPr>
                    </a:p>
                  </a:txBody>
                  <a:tcPr>
                    <a:solidFill>
                      <a:schemeClr val="accent1">
                        <a:lumMod val="75000"/>
                      </a:schemeClr>
                    </a:solidFill>
                  </a:tcPr>
                </a:tc>
                <a:tc>
                  <a:txBody>
                    <a:bodyPr/>
                    <a:lstStyle/>
                    <a:p>
                      <a:r>
                        <a:rPr lang="ro-RO" dirty="0">
                          <a:solidFill>
                            <a:schemeClr val="bg1"/>
                          </a:solidFill>
                          <a:latin typeface="+mn-lt"/>
                        </a:rPr>
                        <a:t>Realizat parțial</a:t>
                      </a:r>
                      <a:endParaRPr lang="en-US" dirty="0">
                        <a:solidFill>
                          <a:schemeClr val="bg1"/>
                        </a:solidFill>
                        <a:latin typeface="+mn-lt"/>
                      </a:endParaRPr>
                    </a:p>
                  </a:txBody>
                  <a:tcPr>
                    <a:solidFill>
                      <a:schemeClr val="accent1">
                        <a:lumMod val="75000"/>
                      </a:schemeClr>
                    </a:solidFill>
                  </a:tcPr>
                </a:tc>
                <a:tc>
                  <a:txBody>
                    <a:bodyPr/>
                    <a:lstStyle/>
                    <a:p>
                      <a:r>
                        <a:rPr lang="ro-RO" dirty="0">
                          <a:solidFill>
                            <a:schemeClr val="bg1"/>
                          </a:solidFill>
                          <a:latin typeface="+mn-lt"/>
                        </a:rPr>
                        <a:t>Nerealizat</a:t>
                      </a:r>
                      <a:endParaRPr lang="en-US" dirty="0">
                        <a:solidFill>
                          <a:schemeClr val="bg1"/>
                        </a:solidFill>
                        <a:latin typeface="+mn-lt"/>
                      </a:endParaRPr>
                    </a:p>
                  </a:txBody>
                  <a:tcPr>
                    <a:solidFill>
                      <a:schemeClr val="accent1">
                        <a:lumMod val="75000"/>
                      </a:schemeClr>
                    </a:solidFill>
                  </a:tcPr>
                </a:tc>
                <a:extLst>
                  <a:ext uri="{0D108BD9-81ED-4DB2-BD59-A6C34878D82A}">
                    <a16:rowId xmlns:a16="http://schemas.microsoft.com/office/drawing/2014/main" val="4197266857"/>
                  </a:ext>
                </a:extLst>
              </a:tr>
              <a:tr h="949155">
                <a:tc>
                  <a:txBody>
                    <a:bodyPr/>
                    <a:lstStyle/>
                    <a:p>
                      <a:r>
                        <a:rPr lang="ro-RO" sz="1400" b="1" i="0" u="none" strike="noStrike" cap="none" dirty="0">
                          <a:solidFill>
                            <a:schemeClr val="dk1"/>
                          </a:solidFill>
                          <a:effectLst/>
                          <a:latin typeface="+mn-lt"/>
                          <a:ea typeface="Calibri"/>
                          <a:cs typeface="Calibri"/>
                          <a:sym typeface="Arial"/>
                        </a:rPr>
                        <a:t>Obiectiv general 2. </a:t>
                      </a:r>
                      <a:r>
                        <a:rPr lang="ro-RO" sz="1400" b="0" i="0" u="none" strike="noStrike" cap="none" dirty="0">
                          <a:solidFill>
                            <a:schemeClr val="dk1"/>
                          </a:solidFill>
                          <a:effectLst/>
                          <a:latin typeface="+mn-lt"/>
                          <a:ea typeface="Calibri"/>
                          <a:cs typeface="Calibri"/>
                          <a:sym typeface="Arial"/>
                        </a:rPr>
                        <a:t>Sistemul statistic național fortificat prin sisteme de bună guvernare, cadrul legal și de reglementare comun, practici de confidențialitate și protecție a datelor pentru a asigura transparența și accesibilitatea datelor de interes public și pentru a crește încrederea publicului în date și utilizarea acestora</a:t>
                      </a:r>
                      <a:endParaRPr lang="en-US"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o-RO" dirty="0">
                          <a:latin typeface="+mn-lt"/>
                        </a:rPr>
                        <a:t>10</a:t>
                      </a:r>
                      <a:endParaRPr lang="en-US" dirty="0">
                        <a:latin typeface="+mn-lt"/>
                      </a:endParaRPr>
                    </a:p>
                    <a:p>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o-RO" dirty="0">
                          <a:latin typeface="+mn-lt"/>
                        </a:rPr>
                        <a:t>4</a:t>
                      </a:r>
                      <a:endParaRPr lang="en-US" dirty="0">
                        <a:latin typeface="+mn-lt"/>
                      </a:endParaRPr>
                    </a:p>
                    <a:p>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o-RO" dirty="0">
                          <a:latin typeface="+mn-lt"/>
                        </a:rPr>
                        <a:t>6</a:t>
                      </a:r>
                      <a:endParaRPr lang="en-US" dirty="0">
                        <a:latin typeface="+mn-lt"/>
                      </a:endParaRPr>
                    </a:p>
                    <a:p>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o-RO" dirty="0">
                          <a:latin typeface="+mn-lt"/>
                        </a:rPr>
                        <a:t>0</a:t>
                      </a:r>
                      <a:endParaRPr lang="en-US" dirty="0">
                        <a:latin typeface="+mn-lt"/>
                      </a:endParaRPr>
                    </a:p>
                    <a:p>
                      <a:endParaRPr lang="en-US" dirty="0">
                        <a:latin typeface="+mn-lt"/>
                      </a:endParaRPr>
                    </a:p>
                  </a:txBody>
                  <a:tcPr/>
                </a:tc>
                <a:extLst>
                  <a:ext uri="{0D108BD9-81ED-4DB2-BD59-A6C34878D82A}">
                    <a16:rowId xmlns:a16="http://schemas.microsoft.com/office/drawing/2014/main" val="1076115353"/>
                  </a:ext>
                </a:extLst>
              </a:tr>
              <a:tr h="306179">
                <a:tc>
                  <a:txBody>
                    <a:bodyPr/>
                    <a:lstStyle/>
                    <a:p>
                      <a:r>
                        <a:rPr lang="ro-RO" sz="1400" b="0" i="1" u="none" strike="noStrike" cap="none" dirty="0">
                          <a:solidFill>
                            <a:schemeClr val="dk1"/>
                          </a:solidFill>
                          <a:effectLst/>
                          <a:latin typeface="+mn-lt"/>
                          <a:ea typeface="Calibri"/>
                          <a:cs typeface="Calibri"/>
                          <a:sym typeface="Arial"/>
                        </a:rPr>
                        <a:t>Nivelul de realizare a obiectivului general 2 %</a:t>
                      </a:r>
                      <a:endParaRPr lang="en-US" b="0" dirty="0">
                        <a:latin typeface="+mn-lt"/>
                      </a:endParaRPr>
                    </a:p>
                  </a:txBody>
                  <a:tcPr/>
                </a:tc>
                <a:tc>
                  <a:txBody>
                    <a:bodyPr/>
                    <a:lstStyle/>
                    <a:p>
                      <a:r>
                        <a:rPr lang="ro-RO" b="1" i="1" dirty="0">
                          <a:latin typeface="+mn-lt"/>
                        </a:rPr>
                        <a:t>100</a:t>
                      </a:r>
                      <a:endParaRPr lang="en-US" b="1" i="1" dirty="0">
                        <a:latin typeface="+mn-lt"/>
                      </a:endParaRPr>
                    </a:p>
                  </a:txBody>
                  <a:tcPr/>
                </a:tc>
                <a:tc>
                  <a:txBody>
                    <a:bodyPr/>
                    <a:lstStyle/>
                    <a:p>
                      <a:r>
                        <a:rPr lang="ro-RO" b="1" i="1" dirty="0">
                          <a:latin typeface="+mn-lt"/>
                        </a:rPr>
                        <a:t>40,0</a:t>
                      </a:r>
                      <a:endParaRPr lang="en-US" b="1" i="1" dirty="0">
                        <a:latin typeface="+mn-lt"/>
                      </a:endParaRPr>
                    </a:p>
                  </a:txBody>
                  <a:tcPr/>
                </a:tc>
                <a:tc>
                  <a:txBody>
                    <a:bodyPr/>
                    <a:lstStyle/>
                    <a:p>
                      <a:r>
                        <a:rPr lang="ro-RO" b="1" i="1" dirty="0">
                          <a:latin typeface="+mn-lt"/>
                        </a:rPr>
                        <a:t>60,0</a:t>
                      </a:r>
                      <a:endParaRPr lang="en-US" b="1" i="1" dirty="0">
                        <a:latin typeface="+mn-lt"/>
                      </a:endParaRPr>
                    </a:p>
                  </a:txBody>
                  <a:tcPr/>
                </a:tc>
                <a:tc>
                  <a:txBody>
                    <a:bodyPr/>
                    <a:lstStyle/>
                    <a:p>
                      <a:endParaRPr lang="en-US" b="1" i="1" dirty="0">
                        <a:latin typeface="+mn-lt"/>
                      </a:endParaRPr>
                    </a:p>
                  </a:txBody>
                  <a:tcPr/>
                </a:tc>
                <a:extLst>
                  <a:ext uri="{0D108BD9-81ED-4DB2-BD59-A6C34878D82A}">
                    <a16:rowId xmlns:a16="http://schemas.microsoft.com/office/drawing/2014/main" val="3383966951"/>
                  </a:ext>
                </a:extLst>
              </a:tr>
              <a:tr h="520505">
                <a:tc>
                  <a:txBody>
                    <a:bodyPr/>
                    <a:lstStyle/>
                    <a:p>
                      <a:r>
                        <a:rPr lang="ro-RO" sz="1400" b="1" i="1" u="none" strike="noStrike" cap="none" dirty="0">
                          <a:solidFill>
                            <a:schemeClr val="dk1"/>
                          </a:solidFill>
                          <a:effectLst/>
                          <a:latin typeface="+mn-lt"/>
                          <a:ea typeface="Calibri"/>
                          <a:cs typeface="Calibri"/>
                          <a:sym typeface="Arial"/>
                        </a:rPr>
                        <a:t>Obiectiv specific 2.1.</a:t>
                      </a:r>
                      <a:r>
                        <a:rPr lang="ro-RO" sz="1400" b="0" i="0" u="none" strike="noStrike" cap="none" dirty="0">
                          <a:solidFill>
                            <a:schemeClr val="dk1"/>
                          </a:solidFill>
                          <a:effectLst/>
                          <a:latin typeface="+mn-lt"/>
                          <a:ea typeface="Calibri"/>
                          <a:cs typeface="Calibri"/>
                          <a:sym typeface="Arial"/>
                        </a:rPr>
                        <a:t> </a:t>
                      </a:r>
                      <a:r>
                        <a:rPr lang="ro-RO" sz="1400" b="0" i="1" u="none" strike="noStrike" cap="none" dirty="0">
                          <a:solidFill>
                            <a:schemeClr val="dk1"/>
                          </a:solidFill>
                          <a:effectLst/>
                          <a:latin typeface="+mn-lt"/>
                          <a:ea typeface="Calibri"/>
                          <a:cs typeface="Calibri"/>
                          <a:sym typeface="Arial"/>
                        </a:rPr>
                        <a:t>Fortificarea independenței profesionale și coordonării strategice a BNS</a:t>
                      </a:r>
                      <a:endParaRPr lang="en-US" dirty="0">
                        <a:latin typeface="+mn-lt"/>
                      </a:endParaRPr>
                    </a:p>
                  </a:txBody>
                  <a:tcPr/>
                </a:tc>
                <a:tc>
                  <a:txBody>
                    <a:bodyPr/>
                    <a:lstStyle/>
                    <a:p>
                      <a:r>
                        <a:rPr lang="ro-RO" dirty="0">
                          <a:latin typeface="+mn-lt"/>
                        </a:rPr>
                        <a:t>5</a:t>
                      </a:r>
                      <a:endParaRPr lang="en-US" dirty="0">
                        <a:latin typeface="+mn-lt"/>
                      </a:endParaRPr>
                    </a:p>
                  </a:txBody>
                  <a:tcPr/>
                </a:tc>
                <a:tc>
                  <a:txBody>
                    <a:bodyPr/>
                    <a:lstStyle/>
                    <a:p>
                      <a:r>
                        <a:rPr lang="ro-RO" dirty="0">
                          <a:latin typeface="+mn-lt"/>
                        </a:rPr>
                        <a:t>2</a:t>
                      </a:r>
                      <a:endParaRPr lang="en-US" dirty="0">
                        <a:latin typeface="+mn-lt"/>
                      </a:endParaRPr>
                    </a:p>
                  </a:txBody>
                  <a:tcPr/>
                </a:tc>
                <a:tc>
                  <a:txBody>
                    <a:bodyPr/>
                    <a:lstStyle/>
                    <a:p>
                      <a:r>
                        <a:rPr lang="ro-RO" dirty="0">
                          <a:latin typeface="+mn-lt"/>
                        </a:rPr>
                        <a:t>3</a:t>
                      </a:r>
                      <a:endParaRPr lang="en-US" dirty="0">
                        <a:latin typeface="+mn-lt"/>
                      </a:endParaRPr>
                    </a:p>
                  </a:txBody>
                  <a:tcPr/>
                </a:tc>
                <a:tc>
                  <a:txBody>
                    <a:bodyPr/>
                    <a:lstStyle/>
                    <a:p>
                      <a:r>
                        <a:rPr lang="ro-RO" dirty="0">
                          <a:latin typeface="+mn-lt"/>
                        </a:rPr>
                        <a:t>0</a:t>
                      </a:r>
                      <a:endParaRPr lang="en-US" dirty="0">
                        <a:latin typeface="+mn-lt"/>
                      </a:endParaRPr>
                    </a:p>
                  </a:txBody>
                  <a:tcPr/>
                </a:tc>
                <a:extLst>
                  <a:ext uri="{0D108BD9-81ED-4DB2-BD59-A6C34878D82A}">
                    <a16:rowId xmlns:a16="http://schemas.microsoft.com/office/drawing/2014/main" val="1085808895"/>
                  </a:ext>
                </a:extLst>
              </a:tr>
              <a:tr h="306179">
                <a:tc>
                  <a:txBody>
                    <a:bodyPr/>
                    <a:lstStyle/>
                    <a:p>
                      <a:r>
                        <a:rPr lang="ro-RO" sz="1400" b="0" i="1" u="none" strike="noStrike" cap="none" dirty="0">
                          <a:solidFill>
                            <a:schemeClr val="dk1"/>
                          </a:solidFill>
                          <a:effectLst/>
                          <a:latin typeface="+mn-lt"/>
                          <a:ea typeface="Calibri"/>
                          <a:cs typeface="Calibri"/>
                          <a:sym typeface="Arial"/>
                        </a:rPr>
                        <a:t>Nivelul de realizare a obiectivului specific 2.1.,%</a:t>
                      </a:r>
                      <a:endParaRPr lang="en-US" dirty="0">
                        <a:latin typeface="+mn-lt"/>
                      </a:endParaRPr>
                    </a:p>
                  </a:txBody>
                  <a:tcPr/>
                </a:tc>
                <a:tc>
                  <a:txBody>
                    <a:bodyPr/>
                    <a:lstStyle/>
                    <a:p>
                      <a:r>
                        <a:rPr lang="ro-RO" b="1" i="1" dirty="0">
                          <a:latin typeface="+mn-lt"/>
                        </a:rPr>
                        <a:t>100</a:t>
                      </a:r>
                      <a:endParaRPr lang="en-US" b="1" i="1" dirty="0">
                        <a:latin typeface="+mn-lt"/>
                      </a:endParaRPr>
                    </a:p>
                  </a:txBody>
                  <a:tcPr/>
                </a:tc>
                <a:tc>
                  <a:txBody>
                    <a:bodyPr/>
                    <a:lstStyle/>
                    <a:p>
                      <a:r>
                        <a:rPr lang="ro-RO" b="1" i="1" dirty="0">
                          <a:latin typeface="+mn-lt"/>
                        </a:rPr>
                        <a:t>40,0</a:t>
                      </a:r>
                      <a:endParaRPr lang="en-US" b="1" i="1" dirty="0">
                        <a:latin typeface="+mn-lt"/>
                      </a:endParaRPr>
                    </a:p>
                  </a:txBody>
                  <a:tcPr/>
                </a:tc>
                <a:tc>
                  <a:txBody>
                    <a:bodyPr/>
                    <a:lstStyle/>
                    <a:p>
                      <a:r>
                        <a:rPr lang="ro-RO" b="1" i="1" dirty="0">
                          <a:latin typeface="+mn-lt"/>
                        </a:rPr>
                        <a:t>60,0</a:t>
                      </a:r>
                      <a:endParaRPr lang="en-US" b="1" i="1" dirty="0">
                        <a:latin typeface="+mn-lt"/>
                      </a:endParaRPr>
                    </a:p>
                  </a:txBody>
                  <a:tcPr/>
                </a:tc>
                <a:tc>
                  <a:txBody>
                    <a:bodyPr/>
                    <a:lstStyle/>
                    <a:p>
                      <a:r>
                        <a:rPr lang="ro-RO" b="1" i="1" dirty="0">
                          <a:latin typeface="+mn-lt"/>
                        </a:rPr>
                        <a:t>0</a:t>
                      </a:r>
                      <a:endParaRPr lang="en-US" b="1" i="1" dirty="0">
                        <a:latin typeface="+mn-lt"/>
                      </a:endParaRPr>
                    </a:p>
                  </a:txBody>
                  <a:tcPr/>
                </a:tc>
                <a:extLst>
                  <a:ext uri="{0D108BD9-81ED-4DB2-BD59-A6C34878D82A}">
                    <a16:rowId xmlns:a16="http://schemas.microsoft.com/office/drawing/2014/main" val="2246425395"/>
                  </a:ext>
                </a:extLst>
              </a:tr>
              <a:tr h="520505">
                <a:tc>
                  <a:txBody>
                    <a:bodyPr/>
                    <a:lstStyle/>
                    <a:p>
                      <a:r>
                        <a:rPr lang="ro-RO" sz="1400" b="1" i="1" u="none" strike="noStrike" cap="none" dirty="0">
                          <a:solidFill>
                            <a:schemeClr val="dk1"/>
                          </a:solidFill>
                          <a:effectLst/>
                          <a:latin typeface="+mn-lt"/>
                          <a:ea typeface="Calibri"/>
                          <a:cs typeface="Calibri"/>
                          <a:sym typeface="Arial"/>
                        </a:rPr>
                        <a:t>Obiectiv specific 2.2. </a:t>
                      </a:r>
                      <a:r>
                        <a:rPr lang="ro-RO" sz="1400" b="0" i="1" u="none" strike="noStrike" cap="none" dirty="0">
                          <a:solidFill>
                            <a:schemeClr val="dk1"/>
                          </a:solidFill>
                          <a:effectLst/>
                          <a:latin typeface="+mn-lt"/>
                          <a:ea typeface="Calibri"/>
                          <a:cs typeface="Calibri"/>
                          <a:sym typeface="Arial"/>
                        </a:rPr>
                        <a:t>Asigurarea unui mediu sigur pentru respectarea confidențialității statistice și protecției datelor</a:t>
                      </a:r>
                      <a:endParaRPr lang="en-US" dirty="0">
                        <a:latin typeface="+mn-lt"/>
                      </a:endParaRPr>
                    </a:p>
                  </a:txBody>
                  <a:tcPr/>
                </a:tc>
                <a:tc>
                  <a:txBody>
                    <a:bodyPr/>
                    <a:lstStyle/>
                    <a:p>
                      <a:r>
                        <a:rPr lang="ro-RO" dirty="0">
                          <a:latin typeface="+mn-lt"/>
                        </a:rPr>
                        <a:t>2</a:t>
                      </a:r>
                      <a:endParaRPr lang="en-US" dirty="0">
                        <a:latin typeface="+mn-lt"/>
                      </a:endParaRPr>
                    </a:p>
                  </a:txBody>
                  <a:tcPr/>
                </a:tc>
                <a:tc>
                  <a:txBody>
                    <a:bodyPr/>
                    <a:lstStyle/>
                    <a:p>
                      <a:r>
                        <a:rPr lang="ro-RO" dirty="0">
                          <a:latin typeface="+mn-lt"/>
                        </a:rPr>
                        <a:t>1</a:t>
                      </a:r>
                      <a:endParaRPr lang="en-US" dirty="0">
                        <a:latin typeface="+mn-lt"/>
                      </a:endParaRPr>
                    </a:p>
                  </a:txBody>
                  <a:tcPr/>
                </a:tc>
                <a:tc>
                  <a:txBody>
                    <a:bodyPr/>
                    <a:lstStyle/>
                    <a:p>
                      <a:r>
                        <a:rPr lang="ro-RO" dirty="0">
                          <a:latin typeface="+mn-lt"/>
                        </a:rPr>
                        <a:t>1</a:t>
                      </a:r>
                      <a:endParaRPr lang="en-US" dirty="0">
                        <a:latin typeface="+mn-lt"/>
                      </a:endParaRPr>
                    </a:p>
                  </a:txBody>
                  <a:tcPr/>
                </a:tc>
                <a:tc>
                  <a:txBody>
                    <a:bodyPr/>
                    <a:lstStyle/>
                    <a:p>
                      <a:r>
                        <a:rPr lang="ro-RO" dirty="0">
                          <a:latin typeface="+mn-lt"/>
                        </a:rPr>
                        <a:t>0</a:t>
                      </a:r>
                      <a:endParaRPr lang="en-US" dirty="0">
                        <a:latin typeface="+mn-lt"/>
                      </a:endParaRPr>
                    </a:p>
                  </a:txBody>
                  <a:tcPr/>
                </a:tc>
                <a:extLst>
                  <a:ext uri="{0D108BD9-81ED-4DB2-BD59-A6C34878D82A}">
                    <a16:rowId xmlns:a16="http://schemas.microsoft.com/office/drawing/2014/main" val="2776533255"/>
                  </a:ext>
                </a:extLst>
              </a:tr>
              <a:tr h="343271">
                <a:tc>
                  <a:txBody>
                    <a:bodyPr/>
                    <a:lstStyle/>
                    <a:p>
                      <a:r>
                        <a:rPr lang="ro-RO" sz="1400" b="0" i="1" u="none" strike="noStrike" cap="none" dirty="0">
                          <a:solidFill>
                            <a:schemeClr val="dk1"/>
                          </a:solidFill>
                          <a:effectLst/>
                          <a:latin typeface="+mn-lt"/>
                          <a:ea typeface="Calibri"/>
                          <a:cs typeface="Calibri"/>
                          <a:sym typeface="Arial"/>
                        </a:rPr>
                        <a:t>Nivelul de realizare a obiectivului specific 2.2,%</a:t>
                      </a:r>
                      <a:endParaRPr lang="en-US" dirty="0">
                        <a:latin typeface="+mn-lt"/>
                      </a:endParaRPr>
                    </a:p>
                  </a:txBody>
                  <a:tcPr/>
                </a:tc>
                <a:tc>
                  <a:txBody>
                    <a:bodyPr/>
                    <a:lstStyle/>
                    <a:p>
                      <a:r>
                        <a:rPr lang="ro-RO" b="1" i="1" dirty="0">
                          <a:latin typeface="+mn-lt"/>
                        </a:rPr>
                        <a:t>100</a:t>
                      </a:r>
                      <a:endParaRPr lang="en-US" b="1" i="1" dirty="0">
                        <a:latin typeface="+mn-lt"/>
                      </a:endParaRPr>
                    </a:p>
                  </a:txBody>
                  <a:tcPr/>
                </a:tc>
                <a:tc>
                  <a:txBody>
                    <a:bodyPr/>
                    <a:lstStyle/>
                    <a:p>
                      <a:r>
                        <a:rPr lang="ro-RO" b="1" i="1" dirty="0">
                          <a:latin typeface="+mn-lt"/>
                        </a:rPr>
                        <a:t>50,0</a:t>
                      </a:r>
                      <a:endParaRPr lang="en-US" b="1" i="1" dirty="0">
                        <a:latin typeface="+mn-lt"/>
                      </a:endParaRPr>
                    </a:p>
                  </a:txBody>
                  <a:tcPr/>
                </a:tc>
                <a:tc>
                  <a:txBody>
                    <a:bodyPr/>
                    <a:lstStyle/>
                    <a:p>
                      <a:r>
                        <a:rPr lang="ro-RO" b="1" i="1" dirty="0">
                          <a:latin typeface="+mn-lt"/>
                        </a:rPr>
                        <a:t>50,0</a:t>
                      </a:r>
                      <a:endParaRPr lang="en-US" b="1" i="1" dirty="0">
                        <a:latin typeface="+mn-lt"/>
                      </a:endParaRPr>
                    </a:p>
                  </a:txBody>
                  <a:tcPr/>
                </a:tc>
                <a:tc>
                  <a:txBody>
                    <a:bodyPr/>
                    <a:lstStyle/>
                    <a:p>
                      <a:endParaRPr lang="en-US" b="1" i="1" dirty="0">
                        <a:latin typeface="+mn-lt"/>
                      </a:endParaRPr>
                    </a:p>
                  </a:txBody>
                  <a:tcPr/>
                </a:tc>
                <a:extLst>
                  <a:ext uri="{0D108BD9-81ED-4DB2-BD59-A6C34878D82A}">
                    <a16:rowId xmlns:a16="http://schemas.microsoft.com/office/drawing/2014/main" val="3454778707"/>
                  </a:ext>
                </a:extLst>
              </a:tr>
              <a:tr h="415541">
                <a:tc>
                  <a:txBody>
                    <a:bodyPr/>
                    <a:lstStyle/>
                    <a:p>
                      <a:r>
                        <a:rPr lang="ro-RO" sz="1400" b="1" i="1" u="none" strike="noStrike" cap="none" dirty="0">
                          <a:solidFill>
                            <a:schemeClr val="dk1"/>
                          </a:solidFill>
                          <a:effectLst/>
                          <a:latin typeface="+mn-lt"/>
                          <a:ea typeface="Calibri"/>
                          <a:cs typeface="Calibri"/>
                          <a:sym typeface="Arial"/>
                        </a:rPr>
                        <a:t>Obiectiv specific 2.3.</a:t>
                      </a:r>
                      <a:r>
                        <a:rPr lang="ro-RO" sz="1400" b="0" i="0" u="none" strike="noStrike" cap="none" dirty="0">
                          <a:solidFill>
                            <a:schemeClr val="dk1"/>
                          </a:solidFill>
                          <a:effectLst/>
                          <a:latin typeface="+mn-lt"/>
                          <a:ea typeface="Calibri"/>
                          <a:cs typeface="Calibri"/>
                          <a:sym typeface="Arial"/>
                        </a:rPr>
                        <a:t> </a:t>
                      </a:r>
                      <a:r>
                        <a:rPr lang="ro-RO" sz="1400" b="0" i="1" u="none" strike="noStrike" cap="none" dirty="0">
                          <a:solidFill>
                            <a:schemeClr val="dk1"/>
                          </a:solidFill>
                          <a:effectLst/>
                          <a:latin typeface="+mn-lt"/>
                          <a:ea typeface="Calibri"/>
                          <a:cs typeface="Calibri"/>
                          <a:sym typeface="Arial"/>
                        </a:rPr>
                        <a:t>Optimizarea procedurilor de producție statistică</a:t>
                      </a:r>
                      <a:endParaRPr lang="en-US" dirty="0">
                        <a:latin typeface="+mn-lt"/>
                      </a:endParaRPr>
                    </a:p>
                  </a:txBody>
                  <a:tcPr/>
                </a:tc>
                <a:tc>
                  <a:txBody>
                    <a:bodyPr/>
                    <a:lstStyle/>
                    <a:p>
                      <a:r>
                        <a:rPr lang="ro-RO" dirty="0">
                          <a:latin typeface="+mn-lt"/>
                        </a:rPr>
                        <a:t>1</a:t>
                      </a:r>
                      <a:endParaRPr lang="en-US" dirty="0">
                        <a:latin typeface="+mn-lt"/>
                      </a:endParaRPr>
                    </a:p>
                  </a:txBody>
                  <a:tcPr/>
                </a:tc>
                <a:tc>
                  <a:txBody>
                    <a:bodyPr/>
                    <a:lstStyle/>
                    <a:p>
                      <a:r>
                        <a:rPr lang="ro-RO" dirty="0">
                          <a:latin typeface="+mn-lt"/>
                        </a:rPr>
                        <a:t>0</a:t>
                      </a:r>
                      <a:endParaRPr lang="en-US" dirty="0">
                        <a:latin typeface="+mn-lt"/>
                      </a:endParaRPr>
                    </a:p>
                  </a:txBody>
                  <a:tcPr/>
                </a:tc>
                <a:tc>
                  <a:txBody>
                    <a:bodyPr/>
                    <a:lstStyle/>
                    <a:p>
                      <a:r>
                        <a:rPr lang="ro-RO" dirty="0">
                          <a:latin typeface="+mn-lt"/>
                        </a:rPr>
                        <a:t>1</a:t>
                      </a:r>
                      <a:endParaRPr lang="en-US" dirty="0">
                        <a:latin typeface="+mn-lt"/>
                      </a:endParaRPr>
                    </a:p>
                  </a:txBody>
                  <a:tcPr/>
                </a:tc>
                <a:tc>
                  <a:txBody>
                    <a:bodyPr/>
                    <a:lstStyle/>
                    <a:p>
                      <a:r>
                        <a:rPr lang="ro-RO" dirty="0">
                          <a:latin typeface="+mn-lt"/>
                        </a:rPr>
                        <a:t>0</a:t>
                      </a:r>
                      <a:endParaRPr lang="en-US" dirty="0">
                        <a:latin typeface="+mn-lt"/>
                      </a:endParaRPr>
                    </a:p>
                  </a:txBody>
                  <a:tcPr/>
                </a:tc>
                <a:extLst>
                  <a:ext uri="{0D108BD9-81ED-4DB2-BD59-A6C34878D82A}">
                    <a16:rowId xmlns:a16="http://schemas.microsoft.com/office/drawing/2014/main" val="501872175"/>
                  </a:ext>
                </a:extLst>
              </a:tr>
              <a:tr h="306179">
                <a:tc>
                  <a:txBody>
                    <a:bodyPr/>
                    <a:lstStyle/>
                    <a:p>
                      <a:r>
                        <a:rPr lang="ro-RO" sz="1400" b="0" i="1" u="none" strike="noStrike" cap="none" dirty="0">
                          <a:solidFill>
                            <a:schemeClr val="dk1"/>
                          </a:solidFill>
                          <a:effectLst/>
                          <a:latin typeface="+mn-lt"/>
                          <a:ea typeface="Calibri"/>
                          <a:cs typeface="Calibri"/>
                          <a:sym typeface="Arial"/>
                        </a:rPr>
                        <a:t>Nivelul de realizare a obiectivului specific 2.3.,%</a:t>
                      </a:r>
                      <a:endParaRPr lang="en-US" dirty="0">
                        <a:latin typeface="+mn-lt"/>
                      </a:endParaRPr>
                    </a:p>
                  </a:txBody>
                  <a:tcPr/>
                </a:tc>
                <a:tc>
                  <a:txBody>
                    <a:bodyPr/>
                    <a:lstStyle/>
                    <a:p>
                      <a:r>
                        <a:rPr lang="ro-RO" b="1" i="1" dirty="0">
                          <a:latin typeface="+mn-lt"/>
                        </a:rPr>
                        <a:t>100</a:t>
                      </a:r>
                      <a:endParaRPr lang="en-US" b="1" i="1" dirty="0">
                        <a:latin typeface="+mn-lt"/>
                      </a:endParaRPr>
                    </a:p>
                  </a:txBody>
                  <a:tcPr/>
                </a:tc>
                <a:tc>
                  <a:txBody>
                    <a:bodyPr/>
                    <a:lstStyle/>
                    <a:p>
                      <a:endParaRPr lang="en-US" b="1" i="1" dirty="0">
                        <a:latin typeface="+mn-lt"/>
                      </a:endParaRPr>
                    </a:p>
                  </a:txBody>
                  <a:tcPr/>
                </a:tc>
                <a:tc>
                  <a:txBody>
                    <a:bodyPr/>
                    <a:lstStyle/>
                    <a:p>
                      <a:r>
                        <a:rPr lang="ro-RO" b="1" i="1" dirty="0">
                          <a:latin typeface="+mn-lt"/>
                        </a:rPr>
                        <a:t>100</a:t>
                      </a:r>
                      <a:endParaRPr lang="en-US" b="1" i="1" dirty="0">
                        <a:latin typeface="+mn-lt"/>
                      </a:endParaRPr>
                    </a:p>
                  </a:txBody>
                  <a:tcPr/>
                </a:tc>
                <a:tc>
                  <a:txBody>
                    <a:bodyPr/>
                    <a:lstStyle/>
                    <a:p>
                      <a:endParaRPr lang="en-US" b="1" i="1" dirty="0">
                        <a:latin typeface="+mn-lt"/>
                      </a:endParaRPr>
                    </a:p>
                  </a:txBody>
                  <a:tcPr/>
                </a:tc>
                <a:extLst>
                  <a:ext uri="{0D108BD9-81ED-4DB2-BD59-A6C34878D82A}">
                    <a16:rowId xmlns:a16="http://schemas.microsoft.com/office/drawing/2014/main" val="3267381820"/>
                  </a:ext>
                </a:extLst>
              </a:tr>
              <a:tr h="403449">
                <a:tc>
                  <a:txBody>
                    <a:bodyPr/>
                    <a:lstStyle/>
                    <a:p>
                      <a:r>
                        <a:rPr lang="ro-RO" sz="1400" b="1" i="1" u="none" strike="noStrike" cap="none" dirty="0">
                          <a:solidFill>
                            <a:schemeClr val="dk1"/>
                          </a:solidFill>
                          <a:effectLst/>
                          <a:latin typeface="+mn-lt"/>
                          <a:ea typeface="Calibri"/>
                          <a:cs typeface="Calibri"/>
                          <a:sym typeface="Arial"/>
                        </a:rPr>
                        <a:t>Obiectiv specific 2.4</a:t>
                      </a:r>
                      <a:r>
                        <a:rPr lang="ro-RO" sz="1400" b="0" i="1" u="none" strike="noStrike" cap="none" dirty="0">
                          <a:solidFill>
                            <a:schemeClr val="dk1"/>
                          </a:solidFill>
                          <a:effectLst/>
                          <a:latin typeface="+mn-lt"/>
                          <a:ea typeface="Calibri"/>
                          <a:cs typeface="Calibri"/>
                          <a:sym typeface="Arial"/>
                        </a:rPr>
                        <a:t>.</a:t>
                      </a:r>
                      <a:r>
                        <a:rPr lang="ro-RO" sz="1400" b="0" i="0" u="none" strike="noStrike" cap="none" dirty="0">
                          <a:solidFill>
                            <a:schemeClr val="dk1"/>
                          </a:solidFill>
                          <a:effectLst/>
                          <a:latin typeface="+mn-lt"/>
                          <a:ea typeface="Calibri"/>
                          <a:cs typeface="Calibri"/>
                          <a:sym typeface="Arial"/>
                        </a:rPr>
                        <a:t> </a:t>
                      </a:r>
                      <a:r>
                        <a:rPr lang="ro-RO" sz="1400" b="1" i="1" u="none" strike="noStrike" cap="none" dirty="0">
                          <a:solidFill>
                            <a:schemeClr val="dk1"/>
                          </a:solidFill>
                          <a:effectLst/>
                          <a:latin typeface="+mn-lt"/>
                          <a:ea typeface="Calibri"/>
                          <a:cs typeface="Calibri"/>
                          <a:sym typeface="Arial"/>
                        </a:rPr>
                        <a:t>.</a:t>
                      </a:r>
                      <a:r>
                        <a:rPr lang="ro-RO" sz="1400" b="0" i="0" u="none" strike="noStrike" cap="none" dirty="0">
                          <a:solidFill>
                            <a:schemeClr val="dk1"/>
                          </a:solidFill>
                          <a:effectLst/>
                          <a:latin typeface="+mn-lt"/>
                          <a:ea typeface="Calibri"/>
                          <a:cs typeface="Calibri"/>
                          <a:sym typeface="Arial"/>
                        </a:rPr>
                        <a:t> </a:t>
                      </a:r>
                      <a:r>
                        <a:rPr lang="ro-RO" sz="1400" b="0" i="1" u="none" strike="noStrike" cap="none" dirty="0">
                          <a:solidFill>
                            <a:schemeClr val="dk1"/>
                          </a:solidFill>
                          <a:effectLst/>
                          <a:latin typeface="+mn-lt"/>
                          <a:ea typeface="Calibri"/>
                          <a:cs typeface="Calibri"/>
                          <a:sym typeface="Arial"/>
                        </a:rPr>
                        <a:t>Reducerea presiunii informaționale asupra respondenților</a:t>
                      </a:r>
                      <a:endParaRPr lang="en-US" dirty="0">
                        <a:latin typeface="+mn-lt"/>
                      </a:endParaRPr>
                    </a:p>
                  </a:txBody>
                  <a:tcPr/>
                </a:tc>
                <a:tc>
                  <a:txBody>
                    <a:bodyPr/>
                    <a:lstStyle/>
                    <a:p>
                      <a:r>
                        <a:rPr lang="ro-RO" dirty="0">
                          <a:latin typeface="+mn-lt"/>
                        </a:rPr>
                        <a:t>2</a:t>
                      </a:r>
                      <a:endParaRPr lang="en-US" dirty="0">
                        <a:latin typeface="+mn-lt"/>
                      </a:endParaRPr>
                    </a:p>
                  </a:txBody>
                  <a:tcPr/>
                </a:tc>
                <a:tc>
                  <a:txBody>
                    <a:bodyPr/>
                    <a:lstStyle/>
                    <a:p>
                      <a:r>
                        <a:rPr lang="ro-RO" dirty="0">
                          <a:latin typeface="+mn-lt"/>
                        </a:rPr>
                        <a:t>1</a:t>
                      </a:r>
                      <a:endParaRPr lang="en-US" dirty="0">
                        <a:latin typeface="+mn-lt"/>
                      </a:endParaRPr>
                    </a:p>
                  </a:txBody>
                  <a:tcPr/>
                </a:tc>
                <a:tc>
                  <a:txBody>
                    <a:bodyPr/>
                    <a:lstStyle/>
                    <a:p>
                      <a:r>
                        <a:rPr lang="ro-RO" dirty="0">
                          <a:latin typeface="+mn-lt"/>
                        </a:rPr>
                        <a:t>1</a:t>
                      </a:r>
                      <a:endParaRPr lang="en-US" dirty="0">
                        <a:latin typeface="+mn-lt"/>
                      </a:endParaRPr>
                    </a:p>
                  </a:txBody>
                  <a:tcPr/>
                </a:tc>
                <a:tc>
                  <a:txBody>
                    <a:bodyPr/>
                    <a:lstStyle/>
                    <a:p>
                      <a:r>
                        <a:rPr lang="ro-RO" dirty="0">
                          <a:latin typeface="+mn-lt"/>
                        </a:rPr>
                        <a:t>0</a:t>
                      </a:r>
                      <a:endParaRPr lang="en-US" dirty="0">
                        <a:latin typeface="+mn-lt"/>
                      </a:endParaRPr>
                    </a:p>
                  </a:txBody>
                  <a:tcPr/>
                </a:tc>
                <a:extLst>
                  <a:ext uri="{0D108BD9-81ED-4DB2-BD59-A6C34878D82A}">
                    <a16:rowId xmlns:a16="http://schemas.microsoft.com/office/drawing/2014/main" val="4144939529"/>
                  </a:ext>
                </a:extLst>
              </a:tr>
              <a:tr h="306179">
                <a:tc>
                  <a:txBody>
                    <a:bodyPr/>
                    <a:lstStyle/>
                    <a:p>
                      <a:r>
                        <a:rPr lang="ro-RO" sz="1400" b="0" i="1" u="none" strike="noStrike" cap="none" dirty="0">
                          <a:solidFill>
                            <a:schemeClr val="dk1"/>
                          </a:solidFill>
                          <a:effectLst/>
                          <a:latin typeface="+mn-lt"/>
                          <a:ea typeface="Calibri"/>
                          <a:cs typeface="Calibri"/>
                          <a:sym typeface="Arial"/>
                        </a:rPr>
                        <a:t>Nivelul de realizare a obiectivului specific 2.4.,%</a:t>
                      </a:r>
                      <a:endParaRPr lang="en-US" dirty="0">
                        <a:latin typeface="+mn-lt"/>
                      </a:endParaRPr>
                    </a:p>
                  </a:txBody>
                  <a:tcPr/>
                </a:tc>
                <a:tc>
                  <a:txBody>
                    <a:bodyPr/>
                    <a:lstStyle/>
                    <a:p>
                      <a:r>
                        <a:rPr lang="ro-RO" b="1" i="1" dirty="0">
                          <a:latin typeface="+mn-lt"/>
                        </a:rPr>
                        <a:t>100</a:t>
                      </a:r>
                      <a:endParaRPr lang="en-US" b="1" i="1" dirty="0">
                        <a:latin typeface="+mn-lt"/>
                      </a:endParaRPr>
                    </a:p>
                  </a:txBody>
                  <a:tcPr/>
                </a:tc>
                <a:tc>
                  <a:txBody>
                    <a:bodyPr/>
                    <a:lstStyle/>
                    <a:p>
                      <a:r>
                        <a:rPr lang="ro-RO" b="1" i="1" dirty="0">
                          <a:latin typeface="+mn-lt"/>
                        </a:rPr>
                        <a:t>50.0</a:t>
                      </a:r>
                      <a:endParaRPr lang="en-US" b="1" i="1" dirty="0">
                        <a:latin typeface="+mn-lt"/>
                      </a:endParaRPr>
                    </a:p>
                  </a:txBody>
                  <a:tcPr/>
                </a:tc>
                <a:tc>
                  <a:txBody>
                    <a:bodyPr/>
                    <a:lstStyle/>
                    <a:p>
                      <a:r>
                        <a:rPr lang="ro-RO" b="1" i="1" dirty="0">
                          <a:latin typeface="+mn-lt"/>
                        </a:rPr>
                        <a:t>50,0</a:t>
                      </a:r>
                      <a:endParaRPr lang="en-US" b="1" i="1" dirty="0">
                        <a:latin typeface="+mn-lt"/>
                      </a:endParaRPr>
                    </a:p>
                  </a:txBody>
                  <a:tcPr/>
                </a:tc>
                <a:tc>
                  <a:txBody>
                    <a:bodyPr/>
                    <a:lstStyle/>
                    <a:p>
                      <a:endParaRPr lang="en-US" b="1" i="1" dirty="0">
                        <a:latin typeface="+mn-lt"/>
                      </a:endParaRPr>
                    </a:p>
                  </a:txBody>
                  <a:tcPr/>
                </a:tc>
                <a:extLst>
                  <a:ext uri="{0D108BD9-81ED-4DB2-BD59-A6C34878D82A}">
                    <a16:rowId xmlns:a16="http://schemas.microsoft.com/office/drawing/2014/main" val="1441927029"/>
                  </a:ext>
                </a:extLst>
              </a:tr>
            </a:tbl>
          </a:graphicData>
        </a:graphic>
      </p:graphicFrame>
      <p:sp>
        <p:nvSpPr>
          <p:cNvPr id="3" name="TextBox 2">
            <a:extLst>
              <a:ext uri="{FF2B5EF4-FFF2-40B4-BE49-F238E27FC236}">
                <a16:creationId xmlns:a16="http://schemas.microsoft.com/office/drawing/2014/main" id="{38AC5CCF-A6F9-5706-6F8A-E69871839C95}"/>
              </a:ext>
            </a:extLst>
          </p:cNvPr>
          <p:cNvSpPr txBox="1"/>
          <p:nvPr/>
        </p:nvSpPr>
        <p:spPr>
          <a:xfrm>
            <a:off x="838200" y="495300"/>
            <a:ext cx="9753600" cy="430887"/>
          </a:xfrm>
          <a:prstGeom prst="rect">
            <a:avLst/>
          </a:prstGeom>
          <a:noFill/>
        </p:spPr>
        <p:txBody>
          <a:bodyPr wrap="square" rtlCol="0">
            <a:spAutoFit/>
          </a:bodyPr>
          <a:lstStyle/>
          <a:p>
            <a:r>
              <a:rPr lang="ro-RO" sz="2200" b="1" dirty="0">
                <a:solidFill>
                  <a:srgbClr val="0070C0"/>
                </a:solidFill>
                <a:latin typeface="Arial"/>
                <a:ea typeface="Arial"/>
                <a:cs typeface="Arial"/>
                <a:sym typeface="Arial"/>
              </a:rPr>
              <a:t>Rezultatele implementării Programului pentru anul 2023 pe Obiective (2)</a:t>
            </a:r>
            <a:endParaRPr lang="en-US"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3278F41-37B0-AE54-163D-6C64E4F730AC}"/>
              </a:ext>
            </a:extLst>
          </p:cNvPr>
          <p:cNvGraphicFramePr>
            <a:graphicFrameLocks noGrp="1"/>
          </p:cNvGraphicFramePr>
          <p:nvPr>
            <p:extLst>
              <p:ext uri="{D42A27DB-BD31-4B8C-83A1-F6EECF244321}">
                <p14:modId xmlns:p14="http://schemas.microsoft.com/office/powerpoint/2010/main" val="471926858"/>
              </p:ext>
            </p:extLst>
          </p:nvPr>
        </p:nvGraphicFramePr>
        <p:xfrm>
          <a:off x="764117" y="999068"/>
          <a:ext cx="10183283" cy="5472388"/>
        </p:xfrm>
        <a:graphic>
          <a:graphicData uri="http://schemas.openxmlformats.org/drawingml/2006/table">
            <a:tbl>
              <a:tblPr firstRow="1" bandRow="1">
                <a:tableStyleId>{374B4A5A-38D3-4A31-B8EF-F7128DB31E4D}</a:tableStyleId>
              </a:tblPr>
              <a:tblGrid>
                <a:gridCol w="6449482">
                  <a:extLst>
                    <a:ext uri="{9D8B030D-6E8A-4147-A177-3AD203B41FA5}">
                      <a16:colId xmlns:a16="http://schemas.microsoft.com/office/drawing/2014/main" val="169903880"/>
                    </a:ext>
                  </a:extLst>
                </a:gridCol>
                <a:gridCol w="828675">
                  <a:extLst>
                    <a:ext uri="{9D8B030D-6E8A-4147-A177-3AD203B41FA5}">
                      <a16:colId xmlns:a16="http://schemas.microsoft.com/office/drawing/2014/main" val="430840191"/>
                    </a:ext>
                  </a:extLst>
                </a:gridCol>
                <a:gridCol w="1085850">
                  <a:extLst>
                    <a:ext uri="{9D8B030D-6E8A-4147-A177-3AD203B41FA5}">
                      <a16:colId xmlns:a16="http://schemas.microsoft.com/office/drawing/2014/main" val="158431736"/>
                    </a:ext>
                  </a:extLst>
                </a:gridCol>
                <a:gridCol w="876300">
                  <a:extLst>
                    <a:ext uri="{9D8B030D-6E8A-4147-A177-3AD203B41FA5}">
                      <a16:colId xmlns:a16="http://schemas.microsoft.com/office/drawing/2014/main" val="2249559984"/>
                    </a:ext>
                  </a:extLst>
                </a:gridCol>
                <a:gridCol w="942976">
                  <a:extLst>
                    <a:ext uri="{9D8B030D-6E8A-4147-A177-3AD203B41FA5}">
                      <a16:colId xmlns:a16="http://schemas.microsoft.com/office/drawing/2014/main" val="1338657532"/>
                    </a:ext>
                  </a:extLst>
                </a:gridCol>
              </a:tblGrid>
              <a:tr h="323359">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latin typeface="+mn-lt"/>
                      </a:endParaRPr>
                    </a:p>
                    <a:p>
                      <a:pPr algn="ctr"/>
                      <a:r>
                        <a:rPr lang="ro-RO" sz="1800" dirty="0">
                          <a:latin typeface="+mn-lt"/>
                        </a:rPr>
                        <a:t>Obiectivele generale/Obiectiv specific</a:t>
                      </a:r>
                      <a:endParaRPr lang="en-US" sz="1800" dirty="0">
                        <a:latin typeface="+mn-lt"/>
                      </a:endParaRPr>
                    </a:p>
                  </a:txBody>
                  <a:tcPr>
                    <a:solidFill>
                      <a:schemeClr val="accent1">
                        <a:lumMod val="75000"/>
                      </a:schemeClr>
                    </a:solidFill>
                  </a:tcPr>
                </a:tc>
                <a:tc gridSpan="4">
                  <a:txBody>
                    <a:bodyPr/>
                    <a:lstStyle/>
                    <a:p>
                      <a:pPr algn="ctr"/>
                      <a:r>
                        <a:rPr lang="ro-RO" sz="1400" b="1" i="0" u="none" strike="noStrike" cap="none" dirty="0">
                          <a:solidFill>
                            <a:schemeClr val="bg1"/>
                          </a:solidFill>
                          <a:effectLst/>
                          <a:latin typeface="+mn-lt"/>
                          <a:ea typeface="Calibri"/>
                          <a:cs typeface="Calibri"/>
                          <a:sym typeface="Arial"/>
                        </a:rPr>
                        <a:t>Acțiuni/ sub-acțiuni 2023</a:t>
                      </a:r>
                      <a:endParaRPr lang="en-US" dirty="0">
                        <a:solidFill>
                          <a:schemeClr val="bg1"/>
                        </a:solidFill>
                        <a:latin typeface="+mn-lt"/>
                      </a:endParaRPr>
                    </a:p>
                  </a:txBody>
                  <a:tcPr>
                    <a:solidFill>
                      <a:schemeClr val="accent1">
                        <a:lumMod val="7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59706732"/>
                  </a:ext>
                </a:extLst>
              </a:tr>
              <a:tr h="549710">
                <a:tc vMerge="1">
                  <a:txBody>
                    <a:bodyPr/>
                    <a:lstStyle/>
                    <a:p>
                      <a:endParaRPr lang="en-US"/>
                    </a:p>
                  </a:txBody>
                  <a:tcPr/>
                </a:tc>
                <a:tc>
                  <a:txBody>
                    <a:bodyPr/>
                    <a:lstStyle/>
                    <a:p>
                      <a:r>
                        <a:rPr lang="ro-RO" dirty="0">
                          <a:solidFill>
                            <a:schemeClr val="bg1"/>
                          </a:solidFill>
                          <a:latin typeface="+mn-lt"/>
                        </a:rPr>
                        <a:t>Total</a:t>
                      </a:r>
                      <a:endParaRPr lang="en-US" dirty="0">
                        <a:solidFill>
                          <a:schemeClr val="bg1"/>
                        </a:solidFill>
                        <a:latin typeface="+mn-lt"/>
                      </a:endParaRPr>
                    </a:p>
                  </a:txBody>
                  <a:tcPr>
                    <a:solidFill>
                      <a:schemeClr val="accent1">
                        <a:lumMod val="75000"/>
                      </a:schemeClr>
                    </a:solidFill>
                  </a:tcPr>
                </a:tc>
                <a:tc>
                  <a:txBody>
                    <a:bodyPr/>
                    <a:lstStyle/>
                    <a:p>
                      <a:r>
                        <a:rPr lang="ro-RO" dirty="0">
                          <a:solidFill>
                            <a:schemeClr val="bg1"/>
                          </a:solidFill>
                          <a:latin typeface="+mn-lt"/>
                        </a:rPr>
                        <a:t>Realizat integral</a:t>
                      </a:r>
                      <a:endParaRPr lang="en-US" dirty="0">
                        <a:solidFill>
                          <a:schemeClr val="bg1"/>
                        </a:solidFill>
                        <a:latin typeface="+mn-lt"/>
                      </a:endParaRPr>
                    </a:p>
                  </a:txBody>
                  <a:tcPr>
                    <a:solidFill>
                      <a:schemeClr val="accent1">
                        <a:lumMod val="75000"/>
                      </a:schemeClr>
                    </a:solidFill>
                  </a:tcPr>
                </a:tc>
                <a:tc>
                  <a:txBody>
                    <a:bodyPr/>
                    <a:lstStyle/>
                    <a:p>
                      <a:r>
                        <a:rPr lang="ro-RO" dirty="0">
                          <a:solidFill>
                            <a:schemeClr val="bg1"/>
                          </a:solidFill>
                          <a:latin typeface="+mn-lt"/>
                        </a:rPr>
                        <a:t>Realizat parțial</a:t>
                      </a:r>
                      <a:endParaRPr lang="en-US" dirty="0">
                        <a:solidFill>
                          <a:schemeClr val="bg1"/>
                        </a:solidFill>
                        <a:latin typeface="+mn-lt"/>
                      </a:endParaRPr>
                    </a:p>
                  </a:txBody>
                  <a:tcPr>
                    <a:solidFill>
                      <a:schemeClr val="accent1">
                        <a:lumMod val="75000"/>
                      </a:schemeClr>
                    </a:solidFill>
                  </a:tcPr>
                </a:tc>
                <a:tc>
                  <a:txBody>
                    <a:bodyPr/>
                    <a:lstStyle/>
                    <a:p>
                      <a:r>
                        <a:rPr lang="ro-RO" dirty="0">
                          <a:solidFill>
                            <a:schemeClr val="bg1"/>
                          </a:solidFill>
                          <a:latin typeface="+mn-lt"/>
                        </a:rPr>
                        <a:t>Nerealizat</a:t>
                      </a:r>
                      <a:endParaRPr lang="en-US" dirty="0">
                        <a:solidFill>
                          <a:schemeClr val="bg1"/>
                        </a:solidFill>
                        <a:latin typeface="+mn-lt"/>
                      </a:endParaRPr>
                    </a:p>
                  </a:txBody>
                  <a:tcPr>
                    <a:solidFill>
                      <a:schemeClr val="accent1">
                        <a:lumMod val="75000"/>
                      </a:schemeClr>
                    </a:solidFill>
                  </a:tcPr>
                </a:tc>
                <a:extLst>
                  <a:ext uri="{0D108BD9-81ED-4DB2-BD59-A6C34878D82A}">
                    <a16:rowId xmlns:a16="http://schemas.microsoft.com/office/drawing/2014/main" val="4197266857"/>
                  </a:ext>
                </a:extLst>
              </a:tr>
              <a:tr h="776061">
                <a:tc>
                  <a:txBody>
                    <a:bodyPr/>
                    <a:lstStyle/>
                    <a:p>
                      <a:r>
                        <a:rPr lang="ro-RO" sz="1400" b="1" i="0" u="none" strike="noStrike" cap="none" dirty="0">
                          <a:solidFill>
                            <a:schemeClr val="dk1"/>
                          </a:solidFill>
                          <a:effectLst/>
                          <a:latin typeface="+mn-lt"/>
                          <a:ea typeface="Calibri"/>
                          <a:cs typeface="Calibri"/>
                          <a:sym typeface="Arial"/>
                        </a:rPr>
                        <a:t>Obiectiv general 3. .</a:t>
                      </a:r>
                      <a:r>
                        <a:rPr lang="ro-RO" sz="1400" b="0" i="0" u="none" strike="noStrike" cap="none" dirty="0">
                          <a:solidFill>
                            <a:schemeClr val="dk1"/>
                          </a:solidFill>
                          <a:effectLst/>
                          <a:latin typeface="+mn-lt"/>
                          <a:ea typeface="Calibri"/>
                          <a:cs typeface="Calibri"/>
                          <a:sym typeface="Arial"/>
                        </a:rPr>
                        <a:t> Date de înaltă calitate, inclusiv seturi noi de date produse pentru a informa societatea și pentru a susține luarea deciziilor eficiente și implementarea politicilor publice.</a:t>
                      </a:r>
                      <a:endParaRPr lang="en-US"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o-RO" dirty="0">
                          <a:latin typeface="+mn-lt"/>
                        </a:rPr>
                        <a:t>19</a:t>
                      </a:r>
                      <a:endParaRPr lang="en-US" dirty="0">
                        <a:latin typeface="+mn-lt"/>
                      </a:endParaRPr>
                    </a:p>
                    <a:p>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o-RO" dirty="0">
                          <a:latin typeface="+mn-lt"/>
                        </a:rPr>
                        <a:t>9</a:t>
                      </a:r>
                      <a:endParaRPr lang="en-US" dirty="0">
                        <a:latin typeface="+mn-lt"/>
                      </a:endParaRPr>
                    </a:p>
                    <a:p>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o-RO" dirty="0">
                          <a:latin typeface="+mn-lt"/>
                        </a:rPr>
                        <a:t>9</a:t>
                      </a:r>
                      <a:endParaRPr lang="en-US" dirty="0">
                        <a:latin typeface="+mn-lt"/>
                      </a:endParaRPr>
                    </a:p>
                    <a:p>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o-RO" dirty="0">
                          <a:latin typeface="+mn-lt"/>
                        </a:rPr>
                        <a:t>1</a:t>
                      </a:r>
                      <a:endParaRPr lang="en-US" dirty="0">
                        <a:latin typeface="+mn-lt"/>
                      </a:endParaRPr>
                    </a:p>
                    <a:p>
                      <a:endParaRPr lang="en-US" dirty="0">
                        <a:latin typeface="+mn-lt"/>
                      </a:endParaRPr>
                    </a:p>
                  </a:txBody>
                  <a:tcPr/>
                </a:tc>
                <a:extLst>
                  <a:ext uri="{0D108BD9-81ED-4DB2-BD59-A6C34878D82A}">
                    <a16:rowId xmlns:a16="http://schemas.microsoft.com/office/drawing/2014/main" val="1076115353"/>
                  </a:ext>
                </a:extLst>
              </a:tr>
              <a:tr h="323359">
                <a:tc>
                  <a:txBody>
                    <a:bodyPr/>
                    <a:lstStyle/>
                    <a:p>
                      <a:r>
                        <a:rPr lang="ro-RO" sz="1400" b="0" i="1" u="none" strike="noStrike" cap="none" dirty="0">
                          <a:solidFill>
                            <a:schemeClr val="dk1"/>
                          </a:solidFill>
                          <a:effectLst/>
                          <a:latin typeface="+mn-lt"/>
                          <a:ea typeface="Calibri"/>
                          <a:cs typeface="Calibri"/>
                          <a:sym typeface="Arial"/>
                        </a:rPr>
                        <a:t>Nivelul de realizare a obiectivului general 3, %</a:t>
                      </a:r>
                      <a:endParaRPr lang="en-US" b="0" dirty="0">
                        <a:latin typeface="+mn-lt"/>
                      </a:endParaRPr>
                    </a:p>
                  </a:txBody>
                  <a:tcPr/>
                </a:tc>
                <a:tc>
                  <a:txBody>
                    <a:bodyPr/>
                    <a:lstStyle/>
                    <a:p>
                      <a:r>
                        <a:rPr lang="ro-RO" b="1" i="1" dirty="0">
                          <a:latin typeface="+mn-lt"/>
                        </a:rPr>
                        <a:t>100</a:t>
                      </a:r>
                      <a:endParaRPr lang="en-US" b="1" i="1" dirty="0">
                        <a:latin typeface="+mn-lt"/>
                      </a:endParaRPr>
                    </a:p>
                  </a:txBody>
                  <a:tcPr/>
                </a:tc>
                <a:tc>
                  <a:txBody>
                    <a:bodyPr/>
                    <a:lstStyle/>
                    <a:p>
                      <a:r>
                        <a:rPr lang="ro-RO" b="1" i="1" dirty="0">
                          <a:latin typeface="+mn-lt"/>
                        </a:rPr>
                        <a:t>47,4</a:t>
                      </a:r>
                      <a:endParaRPr lang="en-US" b="1" i="1" dirty="0">
                        <a:latin typeface="+mn-lt"/>
                      </a:endParaRPr>
                    </a:p>
                  </a:txBody>
                  <a:tcPr/>
                </a:tc>
                <a:tc>
                  <a:txBody>
                    <a:bodyPr/>
                    <a:lstStyle/>
                    <a:p>
                      <a:r>
                        <a:rPr lang="ro-RO" b="1" i="1" dirty="0">
                          <a:latin typeface="+mn-lt"/>
                        </a:rPr>
                        <a:t>47,4</a:t>
                      </a:r>
                      <a:endParaRPr lang="en-US" b="1" i="1" dirty="0">
                        <a:latin typeface="+mn-lt"/>
                      </a:endParaRPr>
                    </a:p>
                  </a:txBody>
                  <a:tcPr/>
                </a:tc>
                <a:tc>
                  <a:txBody>
                    <a:bodyPr/>
                    <a:lstStyle/>
                    <a:p>
                      <a:r>
                        <a:rPr lang="ro-RO" b="1" i="1" dirty="0">
                          <a:latin typeface="+mn-lt"/>
                        </a:rPr>
                        <a:t>5,2</a:t>
                      </a:r>
                      <a:endParaRPr lang="en-US" b="1" i="1" dirty="0">
                        <a:latin typeface="+mn-lt"/>
                      </a:endParaRPr>
                    </a:p>
                  </a:txBody>
                  <a:tcPr/>
                </a:tc>
                <a:extLst>
                  <a:ext uri="{0D108BD9-81ED-4DB2-BD59-A6C34878D82A}">
                    <a16:rowId xmlns:a16="http://schemas.microsoft.com/office/drawing/2014/main" val="3383966951"/>
                  </a:ext>
                </a:extLst>
              </a:tr>
              <a:tr h="549710">
                <a:tc>
                  <a:txBody>
                    <a:bodyPr/>
                    <a:lstStyle/>
                    <a:p>
                      <a:r>
                        <a:rPr lang="ro-RO" sz="1400" b="1" i="1" u="none" strike="noStrike" cap="none" dirty="0">
                          <a:solidFill>
                            <a:schemeClr val="dk1"/>
                          </a:solidFill>
                          <a:effectLst/>
                          <a:latin typeface="+mn-lt"/>
                          <a:ea typeface="Calibri"/>
                          <a:cs typeface="Calibri"/>
                          <a:sym typeface="Arial"/>
                        </a:rPr>
                        <a:t>Obiectiv specific 3.1.</a:t>
                      </a:r>
                      <a:r>
                        <a:rPr lang="ro-RO" sz="1400" b="0" i="0" u="none" strike="noStrike" cap="none" dirty="0">
                          <a:solidFill>
                            <a:schemeClr val="dk1"/>
                          </a:solidFill>
                          <a:effectLst/>
                          <a:latin typeface="+mn-lt"/>
                          <a:ea typeface="Calibri"/>
                          <a:cs typeface="Calibri"/>
                          <a:sym typeface="Arial"/>
                        </a:rPr>
                        <a:t> </a:t>
                      </a:r>
                      <a:r>
                        <a:rPr lang="ro-RO" sz="1400" b="0" i="1" u="none" strike="noStrike" cap="none" dirty="0">
                          <a:solidFill>
                            <a:schemeClr val="dk1"/>
                          </a:solidFill>
                          <a:effectLst/>
                          <a:latin typeface="+mn-lt"/>
                          <a:ea typeface="Calibri"/>
                          <a:cs typeface="Calibri"/>
                          <a:sym typeface="Arial"/>
                        </a:rPr>
                        <a:t>Consolidarea managementului calității în sistemul statistic național bazat pe o abordare comună</a:t>
                      </a:r>
                      <a:endParaRPr lang="en-US" dirty="0">
                        <a:latin typeface="+mn-lt"/>
                      </a:endParaRPr>
                    </a:p>
                  </a:txBody>
                  <a:tcPr/>
                </a:tc>
                <a:tc>
                  <a:txBody>
                    <a:bodyPr/>
                    <a:lstStyle/>
                    <a:p>
                      <a:r>
                        <a:rPr lang="ro-RO" dirty="0">
                          <a:latin typeface="+mn-lt"/>
                        </a:rPr>
                        <a:t>1</a:t>
                      </a:r>
                      <a:endParaRPr lang="en-US" dirty="0">
                        <a:latin typeface="+mn-lt"/>
                      </a:endParaRPr>
                    </a:p>
                  </a:txBody>
                  <a:tcPr/>
                </a:tc>
                <a:tc>
                  <a:txBody>
                    <a:bodyPr/>
                    <a:lstStyle/>
                    <a:p>
                      <a:r>
                        <a:rPr lang="ro-RO" dirty="0">
                          <a:latin typeface="+mn-lt"/>
                        </a:rPr>
                        <a:t>0</a:t>
                      </a:r>
                      <a:endParaRPr lang="en-US" dirty="0">
                        <a:latin typeface="+mn-lt"/>
                      </a:endParaRPr>
                    </a:p>
                  </a:txBody>
                  <a:tcPr/>
                </a:tc>
                <a:tc>
                  <a:txBody>
                    <a:bodyPr/>
                    <a:lstStyle/>
                    <a:p>
                      <a:r>
                        <a:rPr lang="ro-RO" dirty="0">
                          <a:latin typeface="+mn-lt"/>
                        </a:rPr>
                        <a:t>0</a:t>
                      </a:r>
                      <a:endParaRPr lang="en-US" dirty="0">
                        <a:latin typeface="+mn-lt"/>
                      </a:endParaRPr>
                    </a:p>
                  </a:txBody>
                  <a:tcPr/>
                </a:tc>
                <a:tc>
                  <a:txBody>
                    <a:bodyPr/>
                    <a:lstStyle/>
                    <a:p>
                      <a:r>
                        <a:rPr lang="ro-RO" dirty="0">
                          <a:latin typeface="+mn-lt"/>
                        </a:rPr>
                        <a:t>1</a:t>
                      </a:r>
                      <a:endParaRPr lang="en-US" dirty="0">
                        <a:latin typeface="+mn-lt"/>
                      </a:endParaRPr>
                    </a:p>
                  </a:txBody>
                  <a:tcPr/>
                </a:tc>
                <a:extLst>
                  <a:ext uri="{0D108BD9-81ED-4DB2-BD59-A6C34878D82A}">
                    <a16:rowId xmlns:a16="http://schemas.microsoft.com/office/drawing/2014/main" val="1085808895"/>
                  </a:ext>
                </a:extLst>
              </a:tr>
              <a:tr h="323359">
                <a:tc>
                  <a:txBody>
                    <a:bodyPr/>
                    <a:lstStyle/>
                    <a:p>
                      <a:r>
                        <a:rPr lang="ro-RO" sz="1400" b="0" i="1" u="none" strike="noStrike" cap="none" dirty="0">
                          <a:solidFill>
                            <a:schemeClr val="dk1"/>
                          </a:solidFill>
                          <a:effectLst/>
                          <a:latin typeface="+mn-lt"/>
                          <a:ea typeface="Calibri"/>
                          <a:cs typeface="Calibri"/>
                          <a:sym typeface="Arial"/>
                        </a:rPr>
                        <a:t>Nivelul de realizare a obiectivului specific 3.1.,%</a:t>
                      </a:r>
                      <a:endParaRPr lang="en-US" dirty="0">
                        <a:latin typeface="+mn-lt"/>
                      </a:endParaRPr>
                    </a:p>
                  </a:txBody>
                  <a:tcPr/>
                </a:tc>
                <a:tc>
                  <a:txBody>
                    <a:bodyPr/>
                    <a:lstStyle/>
                    <a:p>
                      <a:r>
                        <a:rPr lang="ro-RO" b="1" i="1" dirty="0">
                          <a:latin typeface="+mn-lt"/>
                        </a:rPr>
                        <a:t>100</a:t>
                      </a:r>
                      <a:endParaRPr lang="en-US" b="1" i="1" dirty="0">
                        <a:latin typeface="+mn-lt"/>
                      </a:endParaRPr>
                    </a:p>
                  </a:txBody>
                  <a:tcPr/>
                </a:tc>
                <a:tc>
                  <a:txBody>
                    <a:bodyPr/>
                    <a:lstStyle/>
                    <a:p>
                      <a:endParaRPr lang="en-US" b="1" i="1" dirty="0">
                        <a:latin typeface="+mn-lt"/>
                      </a:endParaRPr>
                    </a:p>
                  </a:txBody>
                  <a:tcPr/>
                </a:tc>
                <a:tc>
                  <a:txBody>
                    <a:bodyPr/>
                    <a:lstStyle/>
                    <a:p>
                      <a:endParaRPr lang="en-US" b="1" i="1" dirty="0">
                        <a:latin typeface="+mn-lt"/>
                      </a:endParaRPr>
                    </a:p>
                  </a:txBody>
                  <a:tcPr/>
                </a:tc>
                <a:tc>
                  <a:txBody>
                    <a:bodyPr/>
                    <a:lstStyle/>
                    <a:p>
                      <a:r>
                        <a:rPr lang="ro-RO" b="1" i="1" dirty="0">
                          <a:latin typeface="+mn-lt"/>
                        </a:rPr>
                        <a:t>100</a:t>
                      </a:r>
                      <a:endParaRPr lang="en-US" b="1" i="1" dirty="0">
                        <a:latin typeface="+mn-lt"/>
                      </a:endParaRPr>
                    </a:p>
                  </a:txBody>
                  <a:tcPr/>
                </a:tc>
                <a:extLst>
                  <a:ext uri="{0D108BD9-81ED-4DB2-BD59-A6C34878D82A}">
                    <a16:rowId xmlns:a16="http://schemas.microsoft.com/office/drawing/2014/main" val="2246425395"/>
                  </a:ext>
                </a:extLst>
              </a:tr>
              <a:tr h="549710">
                <a:tc>
                  <a:txBody>
                    <a:bodyPr/>
                    <a:lstStyle/>
                    <a:p>
                      <a:r>
                        <a:rPr lang="ro-RO" sz="1400" b="1" i="1" u="none" strike="noStrike" cap="none" dirty="0">
                          <a:solidFill>
                            <a:schemeClr val="dk1"/>
                          </a:solidFill>
                          <a:effectLst/>
                          <a:latin typeface="+mn-lt"/>
                          <a:ea typeface="Calibri"/>
                          <a:cs typeface="Calibri"/>
                          <a:sym typeface="Arial"/>
                        </a:rPr>
                        <a:t>Obiectiv specific 3.2. </a:t>
                      </a:r>
                      <a:r>
                        <a:rPr lang="ro-RO" sz="1400" b="0" i="1" u="none" strike="noStrike" cap="none" dirty="0">
                          <a:solidFill>
                            <a:schemeClr val="dk1"/>
                          </a:solidFill>
                          <a:effectLst/>
                          <a:latin typeface="+mn-lt"/>
                          <a:ea typeface="Calibri"/>
                          <a:cs typeface="Calibri"/>
                          <a:sym typeface="Arial"/>
                        </a:rPr>
                        <a:t>Alinierea statisticilor oficiale la standardele europene și internaționale</a:t>
                      </a:r>
                      <a:endParaRPr lang="en-US" dirty="0">
                        <a:latin typeface="+mn-lt"/>
                      </a:endParaRPr>
                    </a:p>
                  </a:txBody>
                  <a:tcPr/>
                </a:tc>
                <a:tc>
                  <a:txBody>
                    <a:bodyPr/>
                    <a:lstStyle/>
                    <a:p>
                      <a:r>
                        <a:rPr lang="ro-RO" dirty="0">
                          <a:latin typeface="+mn-lt"/>
                        </a:rPr>
                        <a:t>12</a:t>
                      </a:r>
                      <a:endParaRPr lang="en-US" dirty="0">
                        <a:latin typeface="+mn-lt"/>
                      </a:endParaRPr>
                    </a:p>
                  </a:txBody>
                  <a:tcPr/>
                </a:tc>
                <a:tc>
                  <a:txBody>
                    <a:bodyPr/>
                    <a:lstStyle/>
                    <a:p>
                      <a:r>
                        <a:rPr lang="ro-RO" dirty="0">
                          <a:latin typeface="+mn-lt"/>
                        </a:rPr>
                        <a:t>5</a:t>
                      </a:r>
                      <a:endParaRPr lang="en-US" dirty="0">
                        <a:latin typeface="+mn-lt"/>
                      </a:endParaRPr>
                    </a:p>
                  </a:txBody>
                  <a:tcPr/>
                </a:tc>
                <a:tc>
                  <a:txBody>
                    <a:bodyPr/>
                    <a:lstStyle/>
                    <a:p>
                      <a:r>
                        <a:rPr lang="ro-RO" dirty="0">
                          <a:latin typeface="+mn-lt"/>
                        </a:rPr>
                        <a:t>7</a:t>
                      </a:r>
                      <a:endParaRPr lang="en-US" dirty="0">
                        <a:latin typeface="+mn-lt"/>
                      </a:endParaRPr>
                    </a:p>
                  </a:txBody>
                  <a:tcPr/>
                </a:tc>
                <a:tc>
                  <a:txBody>
                    <a:bodyPr/>
                    <a:lstStyle/>
                    <a:p>
                      <a:r>
                        <a:rPr lang="ro-RO" dirty="0">
                          <a:latin typeface="+mn-lt"/>
                        </a:rPr>
                        <a:t>0</a:t>
                      </a:r>
                      <a:endParaRPr lang="en-US" dirty="0">
                        <a:latin typeface="+mn-lt"/>
                      </a:endParaRPr>
                    </a:p>
                  </a:txBody>
                  <a:tcPr/>
                </a:tc>
                <a:extLst>
                  <a:ext uri="{0D108BD9-81ED-4DB2-BD59-A6C34878D82A}">
                    <a16:rowId xmlns:a16="http://schemas.microsoft.com/office/drawing/2014/main" val="2776533255"/>
                  </a:ext>
                </a:extLst>
              </a:tr>
              <a:tr h="362532">
                <a:tc>
                  <a:txBody>
                    <a:bodyPr/>
                    <a:lstStyle/>
                    <a:p>
                      <a:r>
                        <a:rPr lang="ro-RO" sz="1400" b="0" i="1" u="none" strike="noStrike" cap="none" dirty="0">
                          <a:solidFill>
                            <a:schemeClr val="dk1"/>
                          </a:solidFill>
                          <a:effectLst/>
                          <a:latin typeface="+mn-lt"/>
                          <a:ea typeface="Calibri"/>
                          <a:cs typeface="Calibri"/>
                          <a:sym typeface="Arial"/>
                        </a:rPr>
                        <a:t>Nivelul de realizare a obiectivului specific 3.2,%</a:t>
                      </a:r>
                      <a:endParaRPr lang="en-US" dirty="0">
                        <a:latin typeface="+mn-lt"/>
                      </a:endParaRPr>
                    </a:p>
                  </a:txBody>
                  <a:tcPr/>
                </a:tc>
                <a:tc>
                  <a:txBody>
                    <a:bodyPr/>
                    <a:lstStyle/>
                    <a:p>
                      <a:r>
                        <a:rPr lang="ro-RO" b="1" i="1" dirty="0">
                          <a:latin typeface="+mn-lt"/>
                        </a:rPr>
                        <a:t>100</a:t>
                      </a:r>
                      <a:endParaRPr lang="en-US" b="1" i="1" dirty="0">
                        <a:latin typeface="+mn-lt"/>
                      </a:endParaRPr>
                    </a:p>
                  </a:txBody>
                  <a:tcPr/>
                </a:tc>
                <a:tc>
                  <a:txBody>
                    <a:bodyPr/>
                    <a:lstStyle/>
                    <a:p>
                      <a:r>
                        <a:rPr lang="ro-RO" b="1" i="1" dirty="0">
                          <a:latin typeface="+mn-lt"/>
                        </a:rPr>
                        <a:t>41,7</a:t>
                      </a:r>
                      <a:endParaRPr lang="en-US" b="1" i="1" dirty="0">
                        <a:latin typeface="+mn-lt"/>
                      </a:endParaRPr>
                    </a:p>
                  </a:txBody>
                  <a:tcPr/>
                </a:tc>
                <a:tc>
                  <a:txBody>
                    <a:bodyPr/>
                    <a:lstStyle/>
                    <a:p>
                      <a:r>
                        <a:rPr lang="ro-RO" b="1" i="1" dirty="0">
                          <a:latin typeface="+mn-lt"/>
                        </a:rPr>
                        <a:t>58,3</a:t>
                      </a:r>
                      <a:endParaRPr lang="en-US" b="1" i="1" dirty="0">
                        <a:latin typeface="+mn-lt"/>
                      </a:endParaRPr>
                    </a:p>
                  </a:txBody>
                  <a:tcPr/>
                </a:tc>
                <a:tc>
                  <a:txBody>
                    <a:bodyPr/>
                    <a:lstStyle/>
                    <a:p>
                      <a:endParaRPr lang="en-US" b="1" i="1" dirty="0">
                        <a:latin typeface="+mn-lt"/>
                      </a:endParaRPr>
                    </a:p>
                  </a:txBody>
                  <a:tcPr/>
                </a:tc>
                <a:extLst>
                  <a:ext uri="{0D108BD9-81ED-4DB2-BD59-A6C34878D82A}">
                    <a16:rowId xmlns:a16="http://schemas.microsoft.com/office/drawing/2014/main" val="3454778707"/>
                  </a:ext>
                </a:extLst>
              </a:tr>
              <a:tr h="549710">
                <a:tc>
                  <a:txBody>
                    <a:bodyPr/>
                    <a:lstStyle/>
                    <a:p>
                      <a:r>
                        <a:rPr lang="ro-RO" sz="1400" b="1" i="1" u="none" strike="noStrike" cap="none" dirty="0">
                          <a:solidFill>
                            <a:schemeClr val="dk1"/>
                          </a:solidFill>
                          <a:effectLst/>
                          <a:latin typeface="+mn-lt"/>
                          <a:ea typeface="Calibri"/>
                          <a:cs typeface="Calibri"/>
                          <a:sym typeface="Arial"/>
                        </a:rPr>
                        <a:t>Obiectiv specific 3.3.</a:t>
                      </a:r>
                      <a:r>
                        <a:rPr lang="ro-RO" sz="1400" b="0" i="0" u="none" strike="noStrike" cap="none" dirty="0">
                          <a:solidFill>
                            <a:schemeClr val="dk1"/>
                          </a:solidFill>
                          <a:effectLst/>
                          <a:latin typeface="+mn-lt"/>
                          <a:ea typeface="Calibri"/>
                          <a:cs typeface="Calibri"/>
                          <a:sym typeface="Arial"/>
                        </a:rPr>
                        <a:t> </a:t>
                      </a:r>
                      <a:r>
                        <a:rPr lang="ro-RO" sz="1400" b="0" i="1" u="none" strike="noStrike" cap="none" dirty="0">
                          <a:solidFill>
                            <a:schemeClr val="dk1"/>
                          </a:solidFill>
                          <a:effectLst/>
                          <a:latin typeface="+mn-lt"/>
                          <a:ea typeface="Calibri"/>
                          <a:cs typeface="Calibri"/>
                          <a:sym typeface="Arial"/>
                        </a:rPr>
                        <a:t>Optimizarea proceselor statistice prin modernizarea infrastructurii TIC a SSN</a:t>
                      </a:r>
                      <a:endParaRPr lang="en-US" dirty="0">
                        <a:latin typeface="+mn-lt"/>
                      </a:endParaRPr>
                    </a:p>
                  </a:txBody>
                  <a:tcPr/>
                </a:tc>
                <a:tc>
                  <a:txBody>
                    <a:bodyPr/>
                    <a:lstStyle/>
                    <a:p>
                      <a:r>
                        <a:rPr lang="ro-RO" dirty="0">
                          <a:latin typeface="+mn-lt"/>
                        </a:rPr>
                        <a:t>4</a:t>
                      </a:r>
                      <a:endParaRPr lang="en-US" dirty="0">
                        <a:latin typeface="+mn-lt"/>
                      </a:endParaRPr>
                    </a:p>
                  </a:txBody>
                  <a:tcPr/>
                </a:tc>
                <a:tc>
                  <a:txBody>
                    <a:bodyPr/>
                    <a:lstStyle/>
                    <a:p>
                      <a:r>
                        <a:rPr lang="ro-RO" dirty="0">
                          <a:latin typeface="+mn-lt"/>
                        </a:rPr>
                        <a:t>2</a:t>
                      </a:r>
                      <a:endParaRPr lang="en-US" dirty="0">
                        <a:latin typeface="+mn-lt"/>
                      </a:endParaRPr>
                    </a:p>
                  </a:txBody>
                  <a:tcPr/>
                </a:tc>
                <a:tc>
                  <a:txBody>
                    <a:bodyPr/>
                    <a:lstStyle/>
                    <a:p>
                      <a:r>
                        <a:rPr lang="ro-RO" dirty="0">
                          <a:latin typeface="+mn-lt"/>
                        </a:rPr>
                        <a:t>2</a:t>
                      </a:r>
                      <a:endParaRPr lang="en-US" dirty="0">
                        <a:latin typeface="+mn-lt"/>
                      </a:endParaRPr>
                    </a:p>
                  </a:txBody>
                  <a:tcPr/>
                </a:tc>
                <a:tc>
                  <a:txBody>
                    <a:bodyPr/>
                    <a:lstStyle/>
                    <a:p>
                      <a:r>
                        <a:rPr lang="ro-RO" dirty="0">
                          <a:latin typeface="+mn-lt"/>
                        </a:rPr>
                        <a:t>0</a:t>
                      </a:r>
                      <a:endParaRPr lang="en-US" dirty="0">
                        <a:latin typeface="+mn-lt"/>
                      </a:endParaRPr>
                    </a:p>
                  </a:txBody>
                  <a:tcPr/>
                </a:tc>
                <a:extLst>
                  <a:ext uri="{0D108BD9-81ED-4DB2-BD59-A6C34878D82A}">
                    <a16:rowId xmlns:a16="http://schemas.microsoft.com/office/drawing/2014/main" val="501872175"/>
                  </a:ext>
                </a:extLst>
              </a:tr>
              <a:tr h="323359">
                <a:tc>
                  <a:txBody>
                    <a:bodyPr/>
                    <a:lstStyle/>
                    <a:p>
                      <a:r>
                        <a:rPr lang="ro-RO" sz="1400" b="0" i="1" u="none" strike="noStrike" cap="none" dirty="0">
                          <a:solidFill>
                            <a:schemeClr val="dk1"/>
                          </a:solidFill>
                          <a:effectLst/>
                          <a:latin typeface="+mn-lt"/>
                          <a:ea typeface="Calibri"/>
                          <a:cs typeface="Calibri"/>
                          <a:sym typeface="Arial"/>
                        </a:rPr>
                        <a:t>Nivelul de realizare a obiectivului specific 3.3.,%</a:t>
                      </a:r>
                      <a:endParaRPr lang="en-US" dirty="0">
                        <a:latin typeface="+mn-lt"/>
                      </a:endParaRPr>
                    </a:p>
                  </a:txBody>
                  <a:tcPr/>
                </a:tc>
                <a:tc>
                  <a:txBody>
                    <a:bodyPr/>
                    <a:lstStyle/>
                    <a:p>
                      <a:r>
                        <a:rPr lang="ro-RO" b="1" i="1" dirty="0">
                          <a:latin typeface="+mn-lt"/>
                        </a:rPr>
                        <a:t>100</a:t>
                      </a:r>
                      <a:endParaRPr lang="en-US" b="1" i="1" dirty="0">
                        <a:latin typeface="+mn-lt"/>
                      </a:endParaRPr>
                    </a:p>
                  </a:txBody>
                  <a:tcPr/>
                </a:tc>
                <a:tc>
                  <a:txBody>
                    <a:bodyPr/>
                    <a:lstStyle/>
                    <a:p>
                      <a:r>
                        <a:rPr lang="ro-RO" b="1" i="1" dirty="0">
                          <a:latin typeface="+mn-lt"/>
                        </a:rPr>
                        <a:t>50,0</a:t>
                      </a:r>
                      <a:endParaRPr lang="en-US" b="1" i="1" dirty="0">
                        <a:latin typeface="+mn-lt"/>
                      </a:endParaRPr>
                    </a:p>
                  </a:txBody>
                  <a:tcPr/>
                </a:tc>
                <a:tc>
                  <a:txBody>
                    <a:bodyPr/>
                    <a:lstStyle/>
                    <a:p>
                      <a:r>
                        <a:rPr lang="ro-RO" b="1" i="1" dirty="0">
                          <a:latin typeface="+mn-lt"/>
                        </a:rPr>
                        <a:t>50,0</a:t>
                      </a:r>
                      <a:endParaRPr lang="en-US" b="1" i="1" dirty="0">
                        <a:latin typeface="+mn-lt"/>
                      </a:endParaRPr>
                    </a:p>
                  </a:txBody>
                  <a:tcPr/>
                </a:tc>
                <a:tc>
                  <a:txBody>
                    <a:bodyPr/>
                    <a:lstStyle/>
                    <a:p>
                      <a:endParaRPr lang="en-US" b="1" i="1" dirty="0">
                        <a:latin typeface="+mn-lt"/>
                      </a:endParaRPr>
                    </a:p>
                  </a:txBody>
                  <a:tcPr/>
                </a:tc>
                <a:extLst>
                  <a:ext uri="{0D108BD9-81ED-4DB2-BD59-A6C34878D82A}">
                    <a16:rowId xmlns:a16="http://schemas.microsoft.com/office/drawing/2014/main" val="3267381820"/>
                  </a:ext>
                </a:extLst>
              </a:tr>
              <a:tr h="426086">
                <a:tc>
                  <a:txBody>
                    <a:bodyPr/>
                    <a:lstStyle/>
                    <a:p>
                      <a:r>
                        <a:rPr lang="ro-RO" sz="1400" b="1" i="1" u="none" strike="noStrike" cap="none" dirty="0">
                          <a:solidFill>
                            <a:schemeClr val="dk1"/>
                          </a:solidFill>
                          <a:effectLst/>
                          <a:latin typeface="+mn-lt"/>
                          <a:ea typeface="Calibri"/>
                          <a:cs typeface="Calibri"/>
                          <a:sym typeface="Arial"/>
                        </a:rPr>
                        <a:t>Obiectiv specific 3.4</a:t>
                      </a:r>
                      <a:r>
                        <a:rPr lang="ro-RO" sz="1400" b="0" i="1" u="none" strike="noStrike" cap="none" dirty="0">
                          <a:solidFill>
                            <a:schemeClr val="dk1"/>
                          </a:solidFill>
                          <a:effectLst/>
                          <a:latin typeface="+mn-lt"/>
                          <a:ea typeface="Calibri"/>
                          <a:cs typeface="Calibri"/>
                          <a:sym typeface="Arial"/>
                        </a:rPr>
                        <a:t>.</a:t>
                      </a:r>
                      <a:r>
                        <a:rPr lang="ro-RO" sz="1400" b="0" i="0" u="none" strike="noStrike" cap="none" dirty="0">
                          <a:solidFill>
                            <a:schemeClr val="dk1"/>
                          </a:solidFill>
                          <a:effectLst/>
                          <a:latin typeface="+mn-lt"/>
                          <a:ea typeface="Calibri"/>
                          <a:cs typeface="Calibri"/>
                          <a:sym typeface="Arial"/>
                        </a:rPr>
                        <a:t> </a:t>
                      </a:r>
                      <a:r>
                        <a:rPr lang="ro-RO" sz="1400" b="0" i="1" u="none" strike="noStrike" cap="none" dirty="0">
                          <a:solidFill>
                            <a:schemeClr val="dk1"/>
                          </a:solidFill>
                          <a:effectLst/>
                          <a:latin typeface="+mn-lt"/>
                          <a:ea typeface="Calibri"/>
                          <a:cs typeface="Calibri"/>
                          <a:sym typeface="Arial"/>
                        </a:rPr>
                        <a:t>Extinderea accesului publicului larg la datele statistice oficiale</a:t>
                      </a:r>
                      <a:endParaRPr lang="en-US" dirty="0">
                        <a:latin typeface="+mn-lt"/>
                      </a:endParaRPr>
                    </a:p>
                  </a:txBody>
                  <a:tcPr/>
                </a:tc>
                <a:tc>
                  <a:txBody>
                    <a:bodyPr/>
                    <a:lstStyle/>
                    <a:p>
                      <a:r>
                        <a:rPr lang="ro-RO" dirty="0">
                          <a:latin typeface="+mn-lt"/>
                        </a:rPr>
                        <a:t>2</a:t>
                      </a:r>
                      <a:endParaRPr lang="en-US" dirty="0">
                        <a:latin typeface="+mn-lt"/>
                      </a:endParaRPr>
                    </a:p>
                  </a:txBody>
                  <a:tcPr/>
                </a:tc>
                <a:tc>
                  <a:txBody>
                    <a:bodyPr/>
                    <a:lstStyle/>
                    <a:p>
                      <a:r>
                        <a:rPr lang="ro-RO" dirty="0">
                          <a:latin typeface="+mn-lt"/>
                        </a:rPr>
                        <a:t>2</a:t>
                      </a:r>
                      <a:endParaRPr lang="en-US" dirty="0">
                        <a:latin typeface="+mn-lt"/>
                      </a:endParaRPr>
                    </a:p>
                  </a:txBody>
                  <a:tcPr/>
                </a:tc>
                <a:tc>
                  <a:txBody>
                    <a:bodyPr/>
                    <a:lstStyle/>
                    <a:p>
                      <a:r>
                        <a:rPr lang="ro-RO" dirty="0">
                          <a:latin typeface="+mn-lt"/>
                        </a:rPr>
                        <a:t>0</a:t>
                      </a:r>
                      <a:endParaRPr lang="en-US" dirty="0">
                        <a:latin typeface="+mn-lt"/>
                      </a:endParaRPr>
                    </a:p>
                  </a:txBody>
                  <a:tcPr/>
                </a:tc>
                <a:tc>
                  <a:txBody>
                    <a:bodyPr/>
                    <a:lstStyle/>
                    <a:p>
                      <a:r>
                        <a:rPr lang="ro-RO" dirty="0">
                          <a:latin typeface="+mn-lt"/>
                        </a:rPr>
                        <a:t>0</a:t>
                      </a:r>
                      <a:endParaRPr lang="en-US" dirty="0">
                        <a:latin typeface="+mn-lt"/>
                      </a:endParaRPr>
                    </a:p>
                  </a:txBody>
                  <a:tcPr/>
                </a:tc>
                <a:extLst>
                  <a:ext uri="{0D108BD9-81ED-4DB2-BD59-A6C34878D82A}">
                    <a16:rowId xmlns:a16="http://schemas.microsoft.com/office/drawing/2014/main" val="4144939529"/>
                  </a:ext>
                </a:extLst>
              </a:tr>
              <a:tr h="323359">
                <a:tc>
                  <a:txBody>
                    <a:bodyPr/>
                    <a:lstStyle/>
                    <a:p>
                      <a:r>
                        <a:rPr lang="ro-RO" sz="1400" b="0" i="1" u="none" strike="noStrike" cap="none" dirty="0">
                          <a:solidFill>
                            <a:schemeClr val="dk1"/>
                          </a:solidFill>
                          <a:effectLst/>
                          <a:latin typeface="+mn-lt"/>
                          <a:ea typeface="Calibri"/>
                          <a:cs typeface="Calibri"/>
                          <a:sym typeface="Arial"/>
                        </a:rPr>
                        <a:t>Nivelul de realizare a obiectivului specific 3.4.,%</a:t>
                      </a:r>
                      <a:endParaRPr lang="en-US" dirty="0">
                        <a:latin typeface="+mn-lt"/>
                      </a:endParaRPr>
                    </a:p>
                  </a:txBody>
                  <a:tcPr/>
                </a:tc>
                <a:tc>
                  <a:txBody>
                    <a:bodyPr/>
                    <a:lstStyle/>
                    <a:p>
                      <a:r>
                        <a:rPr lang="ro-RO" b="1" i="1" dirty="0">
                          <a:latin typeface="+mn-lt"/>
                        </a:rPr>
                        <a:t>100</a:t>
                      </a:r>
                      <a:endParaRPr lang="en-US" b="1" i="1" dirty="0">
                        <a:latin typeface="+mn-lt"/>
                      </a:endParaRPr>
                    </a:p>
                  </a:txBody>
                  <a:tcPr/>
                </a:tc>
                <a:tc>
                  <a:txBody>
                    <a:bodyPr/>
                    <a:lstStyle/>
                    <a:p>
                      <a:r>
                        <a:rPr lang="ro-RO" b="1" i="1" dirty="0">
                          <a:latin typeface="+mn-lt"/>
                        </a:rPr>
                        <a:t>100</a:t>
                      </a:r>
                      <a:endParaRPr lang="en-US" b="1" i="1" dirty="0">
                        <a:latin typeface="+mn-lt"/>
                      </a:endParaRPr>
                    </a:p>
                  </a:txBody>
                  <a:tcPr/>
                </a:tc>
                <a:tc>
                  <a:txBody>
                    <a:bodyPr/>
                    <a:lstStyle/>
                    <a:p>
                      <a:endParaRPr lang="en-US" b="1" i="1" dirty="0">
                        <a:latin typeface="+mn-lt"/>
                      </a:endParaRPr>
                    </a:p>
                  </a:txBody>
                  <a:tcPr/>
                </a:tc>
                <a:tc>
                  <a:txBody>
                    <a:bodyPr/>
                    <a:lstStyle/>
                    <a:p>
                      <a:endParaRPr lang="en-US" b="1" i="1" dirty="0">
                        <a:latin typeface="+mn-lt"/>
                      </a:endParaRPr>
                    </a:p>
                  </a:txBody>
                  <a:tcPr/>
                </a:tc>
                <a:extLst>
                  <a:ext uri="{0D108BD9-81ED-4DB2-BD59-A6C34878D82A}">
                    <a16:rowId xmlns:a16="http://schemas.microsoft.com/office/drawing/2014/main" val="1441927029"/>
                  </a:ext>
                </a:extLst>
              </a:tr>
            </a:tbl>
          </a:graphicData>
        </a:graphic>
      </p:graphicFrame>
      <p:sp>
        <p:nvSpPr>
          <p:cNvPr id="4" name="TextBox 3">
            <a:extLst>
              <a:ext uri="{FF2B5EF4-FFF2-40B4-BE49-F238E27FC236}">
                <a16:creationId xmlns:a16="http://schemas.microsoft.com/office/drawing/2014/main" id="{99A47CF4-C4EE-DC25-510F-4F6A9AE5EAB3}"/>
              </a:ext>
            </a:extLst>
          </p:cNvPr>
          <p:cNvSpPr txBox="1"/>
          <p:nvPr/>
        </p:nvSpPr>
        <p:spPr>
          <a:xfrm>
            <a:off x="764118" y="357515"/>
            <a:ext cx="9799108" cy="430887"/>
          </a:xfrm>
          <a:prstGeom prst="rect">
            <a:avLst/>
          </a:prstGeom>
          <a:noFill/>
        </p:spPr>
        <p:txBody>
          <a:bodyPr wrap="square">
            <a:spAutoFit/>
          </a:bodyPr>
          <a:lstStyle/>
          <a:p>
            <a:r>
              <a:rPr lang="ro-RO" sz="2200" b="1" dirty="0">
                <a:solidFill>
                  <a:srgbClr val="0070C0"/>
                </a:solidFill>
                <a:latin typeface="Arial"/>
                <a:ea typeface="Arial"/>
                <a:cs typeface="Arial"/>
                <a:sym typeface="Arial"/>
              </a:rPr>
              <a:t>Rezultatele implementării Programului pentru anul 2023 pe Obiective (3)</a:t>
            </a:r>
            <a:endParaRPr lang="en-US"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0F6882-D0B5-20AD-D6DF-63344F3DDB6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o-RO" smtClean="0"/>
              <a:t>7</a:t>
            </a:fld>
            <a:endParaRPr lang="ro-RO"/>
          </a:p>
        </p:txBody>
      </p:sp>
      <p:graphicFrame>
        <p:nvGraphicFramePr>
          <p:cNvPr id="5" name="Table 4">
            <a:extLst>
              <a:ext uri="{FF2B5EF4-FFF2-40B4-BE49-F238E27FC236}">
                <a16:creationId xmlns:a16="http://schemas.microsoft.com/office/drawing/2014/main" id="{C0476CE3-3E52-E3F1-A5E3-A18C1D9D0802}"/>
              </a:ext>
            </a:extLst>
          </p:cNvPr>
          <p:cNvGraphicFramePr>
            <a:graphicFrameLocks noGrp="1"/>
          </p:cNvGraphicFramePr>
          <p:nvPr>
            <p:extLst>
              <p:ext uri="{D42A27DB-BD31-4B8C-83A1-F6EECF244321}">
                <p14:modId xmlns:p14="http://schemas.microsoft.com/office/powerpoint/2010/main" val="2434819986"/>
              </p:ext>
            </p:extLst>
          </p:nvPr>
        </p:nvGraphicFramePr>
        <p:xfrm>
          <a:off x="749829" y="1545419"/>
          <a:ext cx="10692341" cy="4237273"/>
        </p:xfrm>
        <a:graphic>
          <a:graphicData uri="http://schemas.openxmlformats.org/drawingml/2006/table">
            <a:tbl>
              <a:tblPr firstRow="1" bandRow="1">
                <a:tableStyleId>{374B4A5A-38D3-4A31-B8EF-F7128DB31E4D}</a:tableStyleId>
              </a:tblPr>
              <a:tblGrid>
                <a:gridCol w="6771889">
                  <a:extLst>
                    <a:ext uri="{9D8B030D-6E8A-4147-A177-3AD203B41FA5}">
                      <a16:colId xmlns:a16="http://schemas.microsoft.com/office/drawing/2014/main" val="169903880"/>
                    </a:ext>
                  </a:extLst>
                </a:gridCol>
                <a:gridCol w="870100">
                  <a:extLst>
                    <a:ext uri="{9D8B030D-6E8A-4147-A177-3AD203B41FA5}">
                      <a16:colId xmlns:a16="http://schemas.microsoft.com/office/drawing/2014/main" val="430840191"/>
                    </a:ext>
                  </a:extLst>
                </a:gridCol>
                <a:gridCol w="1140131">
                  <a:extLst>
                    <a:ext uri="{9D8B030D-6E8A-4147-A177-3AD203B41FA5}">
                      <a16:colId xmlns:a16="http://schemas.microsoft.com/office/drawing/2014/main" val="158431736"/>
                    </a:ext>
                  </a:extLst>
                </a:gridCol>
                <a:gridCol w="920106">
                  <a:extLst>
                    <a:ext uri="{9D8B030D-6E8A-4147-A177-3AD203B41FA5}">
                      <a16:colId xmlns:a16="http://schemas.microsoft.com/office/drawing/2014/main" val="2249559984"/>
                    </a:ext>
                  </a:extLst>
                </a:gridCol>
                <a:gridCol w="990115">
                  <a:extLst>
                    <a:ext uri="{9D8B030D-6E8A-4147-A177-3AD203B41FA5}">
                      <a16:colId xmlns:a16="http://schemas.microsoft.com/office/drawing/2014/main" val="1338657532"/>
                    </a:ext>
                  </a:extLst>
                </a:gridCol>
              </a:tblGrid>
              <a:tr h="323359">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bg1"/>
                        </a:solidFill>
                        <a:latin typeface="+mn-lt"/>
                      </a:endParaRPr>
                    </a:p>
                    <a:p>
                      <a:pPr algn="ctr"/>
                      <a:r>
                        <a:rPr lang="ro-RO" sz="1800" dirty="0">
                          <a:solidFill>
                            <a:schemeClr val="bg1"/>
                          </a:solidFill>
                          <a:latin typeface="+mn-lt"/>
                        </a:rPr>
                        <a:t>Obiectivele generale/Obiectiv specific</a:t>
                      </a:r>
                      <a:endParaRPr lang="en-US" sz="1800" dirty="0">
                        <a:solidFill>
                          <a:schemeClr val="bg1"/>
                        </a:solidFill>
                        <a:latin typeface="+mn-lt"/>
                      </a:endParaRPr>
                    </a:p>
                  </a:txBody>
                  <a:tcPr>
                    <a:solidFill>
                      <a:schemeClr val="accent1">
                        <a:lumMod val="75000"/>
                      </a:schemeClr>
                    </a:solidFill>
                  </a:tcPr>
                </a:tc>
                <a:tc gridSpan="4">
                  <a:txBody>
                    <a:bodyPr/>
                    <a:lstStyle/>
                    <a:p>
                      <a:pPr algn="ctr"/>
                      <a:r>
                        <a:rPr lang="ro-RO" sz="1400" b="1" i="0" u="none" strike="noStrike" cap="none" dirty="0">
                          <a:solidFill>
                            <a:schemeClr val="bg1"/>
                          </a:solidFill>
                          <a:effectLst/>
                          <a:latin typeface="+mn-lt"/>
                          <a:ea typeface="Calibri"/>
                          <a:cs typeface="Calibri"/>
                          <a:sym typeface="Arial"/>
                        </a:rPr>
                        <a:t>Acțiuni/ sub-acțiuni 2023</a:t>
                      </a:r>
                      <a:endParaRPr lang="en-US" dirty="0">
                        <a:solidFill>
                          <a:schemeClr val="bg1"/>
                        </a:solidFill>
                        <a:latin typeface="+mn-lt"/>
                      </a:endParaRPr>
                    </a:p>
                  </a:txBody>
                  <a:tcPr>
                    <a:solidFill>
                      <a:schemeClr val="accent1">
                        <a:lumMod val="7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59706732"/>
                  </a:ext>
                </a:extLst>
              </a:tr>
              <a:tr h="549710">
                <a:tc vMerge="1">
                  <a:txBody>
                    <a:bodyPr/>
                    <a:lstStyle/>
                    <a:p>
                      <a:endParaRPr lang="en-US"/>
                    </a:p>
                  </a:txBody>
                  <a:tcPr/>
                </a:tc>
                <a:tc>
                  <a:txBody>
                    <a:bodyPr/>
                    <a:lstStyle/>
                    <a:p>
                      <a:r>
                        <a:rPr lang="ro-RO" dirty="0">
                          <a:solidFill>
                            <a:schemeClr val="bg1"/>
                          </a:solidFill>
                          <a:latin typeface="+mn-lt"/>
                        </a:rPr>
                        <a:t>Total</a:t>
                      </a:r>
                      <a:endParaRPr lang="en-US" dirty="0">
                        <a:solidFill>
                          <a:schemeClr val="bg1"/>
                        </a:solidFill>
                        <a:latin typeface="+mn-lt"/>
                      </a:endParaRPr>
                    </a:p>
                  </a:txBody>
                  <a:tcPr>
                    <a:solidFill>
                      <a:schemeClr val="accent1">
                        <a:lumMod val="75000"/>
                      </a:schemeClr>
                    </a:solidFill>
                  </a:tcPr>
                </a:tc>
                <a:tc>
                  <a:txBody>
                    <a:bodyPr/>
                    <a:lstStyle/>
                    <a:p>
                      <a:r>
                        <a:rPr lang="ro-RO" dirty="0">
                          <a:solidFill>
                            <a:schemeClr val="bg1"/>
                          </a:solidFill>
                          <a:latin typeface="+mn-lt"/>
                        </a:rPr>
                        <a:t>Realizat integral</a:t>
                      </a:r>
                      <a:endParaRPr lang="en-US" dirty="0">
                        <a:solidFill>
                          <a:schemeClr val="bg1"/>
                        </a:solidFill>
                        <a:latin typeface="+mn-lt"/>
                      </a:endParaRPr>
                    </a:p>
                  </a:txBody>
                  <a:tcPr>
                    <a:solidFill>
                      <a:schemeClr val="accent1">
                        <a:lumMod val="75000"/>
                      </a:schemeClr>
                    </a:solidFill>
                  </a:tcPr>
                </a:tc>
                <a:tc>
                  <a:txBody>
                    <a:bodyPr/>
                    <a:lstStyle/>
                    <a:p>
                      <a:r>
                        <a:rPr lang="ro-RO" dirty="0">
                          <a:solidFill>
                            <a:schemeClr val="bg1"/>
                          </a:solidFill>
                          <a:latin typeface="+mn-lt"/>
                        </a:rPr>
                        <a:t>Realizat parțial</a:t>
                      </a:r>
                      <a:endParaRPr lang="en-US" dirty="0">
                        <a:solidFill>
                          <a:schemeClr val="bg1"/>
                        </a:solidFill>
                        <a:latin typeface="+mn-lt"/>
                      </a:endParaRPr>
                    </a:p>
                  </a:txBody>
                  <a:tcPr>
                    <a:solidFill>
                      <a:schemeClr val="accent1">
                        <a:lumMod val="75000"/>
                      </a:schemeClr>
                    </a:solidFill>
                  </a:tcPr>
                </a:tc>
                <a:tc>
                  <a:txBody>
                    <a:bodyPr/>
                    <a:lstStyle/>
                    <a:p>
                      <a:r>
                        <a:rPr lang="ro-RO" dirty="0">
                          <a:solidFill>
                            <a:schemeClr val="bg1"/>
                          </a:solidFill>
                          <a:latin typeface="+mn-lt"/>
                        </a:rPr>
                        <a:t>Nerealizat</a:t>
                      </a:r>
                      <a:endParaRPr lang="en-US" dirty="0">
                        <a:solidFill>
                          <a:schemeClr val="bg1"/>
                        </a:solidFill>
                        <a:latin typeface="+mn-lt"/>
                      </a:endParaRPr>
                    </a:p>
                  </a:txBody>
                  <a:tcPr>
                    <a:solidFill>
                      <a:schemeClr val="accent1">
                        <a:lumMod val="75000"/>
                      </a:schemeClr>
                    </a:solidFill>
                  </a:tcPr>
                </a:tc>
                <a:extLst>
                  <a:ext uri="{0D108BD9-81ED-4DB2-BD59-A6C34878D82A}">
                    <a16:rowId xmlns:a16="http://schemas.microsoft.com/office/drawing/2014/main" val="4197266857"/>
                  </a:ext>
                </a:extLst>
              </a:tr>
              <a:tr h="776061">
                <a:tc>
                  <a:txBody>
                    <a:bodyPr/>
                    <a:lstStyle/>
                    <a:p>
                      <a:r>
                        <a:rPr lang="ro-RO" sz="1400" b="1" i="0" u="none" strike="noStrike" cap="none" dirty="0">
                          <a:solidFill>
                            <a:schemeClr val="dk1"/>
                          </a:solidFill>
                          <a:effectLst/>
                          <a:latin typeface="+mn-lt"/>
                          <a:ea typeface="Calibri"/>
                          <a:cs typeface="Calibri"/>
                          <a:sym typeface="Arial"/>
                        </a:rPr>
                        <a:t>Obiectiv general 4 .</a:t>
                      </a:r>
                      <a:r>
                        <a:rPr lang="ro-RO" sz="1400" b="0" i="0" u="none" strike="noStrike" cap="none" dirty="0">
                          <a:solidFill>
                            <a:schemeClr val="dk1"/>
                          </a:solidFill>
                          <a:effectLst/>
                          <a:latin typeface="+mn-lt"/>
                          <a:ea typeface="Calibri"/>
                          <a:cs typeface="Calibri"/>
                          <a:sym typeface="Arial"/>
                        </a:rPr>
                        <a:t> Cultura statistică în societate consolidată pentru a permite factorilor de decizie să utilizeze datele în mod eficient și să furnizeze într-un mod durabil serviciile și resursele de care populația are nevoie, pentru recuperarea în situații de criză și pentru a oferi posibilitate publicului larg de a înțelege mai bine statisticile și a responsabiliza autoritățile</a:t>
                      </a:r>
                      <a:endParaRPr lang="en-US"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o-RO" dirty="0">
                          <a:latin typeface="+mn-lt"/>
                        </a:rPr>
                        <a:t>1</a:t>
                      </a:r>
                      <a:endParaRPr lang="en-US" dirty="0">
                        <a:latin typeface="+mn-lt"/>
                      </a:endParaRPr>
                    </a:p>
                    <a:p>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dirty="0">
                        <a:latin typeface="+mn-lt"/>
                      </a:endParaRPr>
                    </a:p>
                    <a:p>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o-RO" dirty="0">
                          <a:latin typeface="+mn-lt"/>
                        </a:rPr>
                        <a:t>1</a:t>
                      </a:r>
                      <a:endParaRPr lang="en-US" dirty="0">
                        <a:latin typeface="+mn-lt"/>
                      </a:endParaRPr>
                    </a:p>
                    <a:p>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dirty="0">
                        <a:latin typeface="+mn-lt"/>
                      </a:endParaRPr>
                    </a:p>
                    <a:p>
                      <a:endParaRPr lang="en-US" dirty="0">
                        <a:latin typeface="+mn-lt"/>
                      </a:endParaRPr>
                    </a:p>
                  </a:txBody>
                  <a:tcPr/>
                </a:tc>
                <a:extLst>
                  <a:ext uri="{0D108BD9-81ED-4DB2-BD59-A6C34878D82A}">
                    <a16:rowId xmlns:a16="http://schemas.microsoft.com/office/drawing/2014/main" val="1076115353"/>
                  </a:ext>
                </a:extLst>
              </a:tr>
              <a:tr h="323359">
                <a:tc>
                  <a:txBody>
                    <a:bodyPr/>
                    <a:lstStyle/>
                    <a:p>
                      <a:r>
                        <a:rPr lang="ro-RO" sz="1400" b="0" i="1" u="none" strike="noStrike" cap="none" dirty="0">
                          <a:solidFill>
                            <a:schemeClr val="dk1"/>
                          </a:solidFill>
                          <a:effectLst/>
                          <a:latin typeface="+mn-lt"/>
                          <a:ea typeface="Calibri"/>
                          <a:cs typeface="Calibri"/>
                          <a:sym typeface="Arial"/>
                        </a:rPr>
                        <a:t>Nivelul de realizare a obiectivului general 3, %</a:t>
                      </a:r>
                      <a:endParaRPr lang="en-US" b="0" dirty="0">
                        <a:latin typeface="+mn-lt"/>
                      </a:endParaRPr>
                    </a:p>
                  </a:txBody>
                  <a:tcPr/>
                </a:tc>
                <a:tc>
                  <a:txBody>
                    <a:bodyPr/>
                    <a:lstStyle/>
                    <a:p>
                      <a:r>
                        <a:rPr lang="ro-RO" b="1" i="1" dirty="0">
                          <a:latin typeface="+mn-lt"/>
                        </a:rPr>
                        <a:t>100</a:t>
                      </a:r>
                      <a:endParaRPr lang="en-US" b="1" i="1" dirty="0">
                        <a:latin typeface="+mn-lt"/>
                      </a:endParaRPr>
                    </a:p>
                  </a:txBody>
                  <a:tcPr/>
                </a:tc>
                <a:tc>
                  <a:txBody>
                    <a:bodyPr/>
                    <a:lstStyle/>
                    <a:p>
                      <a:endParaRPr lang="en-US" b="1" i="1" dirty="0">
                        <a:latin typeface="+mn-lt"/>
                      </a:endParaRPr>
                    </a:p>
                  </a:txBody>
                  <a:tcPr/>
                </a:tc>
                <a:tc>
                  <a:txBody>
                    <a:bodyPr/>
                    <a:lstStyle/>
                    <a:p>
                      <a:r>
                        <a:rPr lang="ro-RO" b="1" i="1" dirty="0">
                          <a:latin typeface="+mn-lt"/>
                        </a:rPr>
                        <a:t>100</a:t>
                      </a:r>
                      <a:endParaRPr lang="en-US" b="1" i="1" dirty="0">
                        <a:latin typeface="+mn-lt"/>
                      </a:endParaRPr>
                    </a:p>
                  </a:txBody>
                  <a:tcPr/>
                </a:tc>
                <a:tc>
                  <a:txBody>
                    <a:bodyPr/>
                    <a:lstStyle/>
                    <a:p>
                      <a:endParaRPr lang="en-US" b="1" i="1" dirty="0">
                        <a:latin typeface="+mn-lt"/>
                      </a:endParaRPr>
                    </a:p>
                  </a:txBody>
                  <a:tcPr/>
                </a:tc>
                <a:extLst>
                  <a:ext uri="{0D108BD9-81ED-4DB2-BD59-A6C34878D82A}">
                    <a16:rowId xmlns:a16="http://schemas.microsoft.com/office/drawing/2014/main" val="3383966951"/>
                  </a:ext>
                </a:extLst>
              </a:tr>
              <a:tr h="549710">
                <a:tc>
                  <a:txBody>
                    <a:bodyPr/>
                    <a:lstStyle/>
                    <a:p>
                      <a:r>
                        <a:rPr lang="ro-RO" sz="1400" b="1" i="1" u="none" strike="noStrike" cap="none" dirty="0">
                          <a:solidFill>
                            <a:schemeClr val="dk1"/>
                          </a:solidFill>
                          <a:effectLst/>
                          <a:latin typeface="+mn-lt"/>
                          <a:ea typeface="Calibri"/>
                          <a:cs typeface="Calibri"/>
                          <a:sym typeface="Arial"/>
                        </a:rPr>
                        <a:t>Obiectiv specific 4.1.</a:t>
                      </a:r>
                      <a:endParaRPr lang="en-US" dirty="0">
                        <a:latin typeface="+mn-lt"/>
                      </a:endParaRPr>
                    </a:p>
                  </a:txBody>
                  <a:tcPr/>
                </a:tc>
                <a:tc>
                  <a:txBody>
                    <a:bodyPr/>
                    <a:lstStyle/>
                    <a:p>
                      <a:r>
                        <a:rPr lang="ro-RO" dirty="0">
                          <a:latin typeface="+mn-lt"/>
                        </a:rPr>
                        <a:t>1</a:t>
                      </a:r>
                      <a:endParaRPr lang="en-US" dirty="0">
                        <a:latin typeface="+mn-lt"/>
                      </a:endParaRPr>
                    </a:p>
                  </a:txBody>
                  <a:tcPr/>
                </a:tc>
                <a:tc>
                  <a:txBody>
                    <a:bodyPr/>
                    <a:lstStyle/>
                    <a:p>
                      <a:r>
                        <a:rPr lang="ro-RO" dirty="0">
                          <a:latin typeface="+mn-lt"/>
                        </a:rPr>
                        <a:t>0</a:t>
                      </a:r>
                      <a:endParaRPr lang="en-US" dirty="0">
                        <a:latin typeface="+mn-lt"/>
                      </a:endParaRPr>
                    </a:p>
                  </a:txBody>
                  <a:tcPr/>
                </a:tc>
                <a:tc>
                  <a:txBody>
                    <a:bodyPr/>
                    <a:lstStyle/>
                    <a:p>
                      <a:r>
                        <a:rPr lang="ro-RO" dirty="0">
                          <a:latin typeface="+mn-lt"/>
                        </a:rPr>
                        <a:t>1</a:t>
                      </a:r>
                      <a:endParaRPr lang="en-US" dirty="0">
                        <a:latin typeface="+mn-lt"/>
                      </a:endParaRPr>
                    </a:p>
                  </a:txBody>
                  <a:tcPr/>
                </a:tc>
                <a:tc>
                  <a:txBody>
                    <a:bodyPr/>
                    <a:lstStyle/>
                    <a:p>
                      <a:r>
                        <a:rPr lang="ro-RO" dirty="0">
                          <a:latin typeface="+mn-lt"/>
                        </a:rPr>
                        <a:t>0</a:t>
                      </a:r>
                      <a:endParaRPr lang="en-US" dirty="0">
                        <a:latin typeface="+mn-lt"/>
                      </a:endParaRPr>
                    </a:p>
                  </a:txBody>
                  <a:tcPr/>
                </a:tc>
                <a:extLst>
                  <a:ext uri="{0D108BD9-81ED-4DB2-BD59-A6C34878D82A}">
                    <a16:rowId xmlns:a16="http://schemas.microsoft.com/office/drawing/2014/main" val="1085808895"/>
                  </a:ext>
                </a:extLst>
              </a:tr>
              <a:tr h="420653">
                <a:tc>
                  <a:txBody>
                    <a:bodyPr/>
                    <a:lstStyle/>
                    <a:p>
                      <a:r>
                        <a:rPr lang="ro-RO" sz="1400" b="0" i="1" u="none" strike="noStrike" cap="none" dirty="0">
                          <a:solidFill>
                            <a:schemeClr val="dk1"/>
                          </a:solidFill>
                          <a:effectLst/>
                          <a:latin typeface="+mn-lt"/>
                          <a:ea typeface="Calibri"/>
                          <a:cs typeface="Calibri"/>
                          <a:sym typeface="Arial"/>
                        </a:rPr>
                        <a:t>Nivelul de realizare a obiectivului specific 4.1.,%</a:t>
                      </a:r>
                      <a:endParaRPr lang="en-US" dirty="0">
                        <a:latin typeface="+mn-lt"/>
                      </a:endParaRPr>
                    </a:p>
                  </a:txBody>
                  <a:tcPr/>
                </a:tc>
                <a:tc>
                  <a:txBody>
                    <a:bodyPr/>
                    <a:lstStyle/>
                    <a:p>
                      <a:r>
                        <a:rPr lang="ro-RO" b="1" i="1" dirty="0">
                          <a:latin typeface="+mn-lt"/>
                        </a:rPr>
                        <a:t>100</a:t>
                      </a:r>
                      <a:endParaRPr lang="en-US" b="1" i="1" dirty="0">
                        <a:latin typeface="+mn-lt"/>
                      </a:endParaRPr>
                    </a:p>
                  </a:txBody>
                  <a:tcPr/>
                </a:tc>
                <a:tc>
                  <a:txBody>
                    <a:bodyPr/>
                    <a:lstStyle/>
                    <a:p>
                      <a:endParaRPr lang="en-US" b="1" i="1"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o-RO" b="1" i="1" dirty="0">
                          <a:latin typeface="+mn-lt"/>
                        </a:rPr>
                        <a:t>100</a:t>
                      </a:r>
                      <a:endParaRPr lang="en-US" b="1" i="1" dirty="0">
                        <a:latin typeface="+mn-lt"/>
                      </a:endParaRPr>
                    </a:p>
                  </a:txBody>
                  <a:tcPr/>
                </a:tc>
                <a:tc>
                  <a:txBody>
                    <a:bodyPr/>
                    <a:lstStyle/>
                    <a:p>
                      <a:endParaRPr lang="en-US" b="1" i="1" dirty="0">
                        <a:latin typeface="+mn-lt"/>
                      </a:endParaRPr>
                    </a:p>
                  </a:txBody>
                  <a:tcPr/>
                </a:tc>
                <a:extLst>
                  <a:ext uri="{0D108BD9-81ED-4DB2-BD59-A6C34878D82A}">
                    <a16:rowId xmlns:a16="http://schemas.microsoft.com/office/drawing/2014/main" val="2246425395"/>
                  </a:ext>
                </a:extLst>
              </a:tr>
              <a:tr h="549710">
                <a:tc>
                  <a:txBody>
                    <a:bodyPr/>
                    <a:lstStyle/>
                    <a:p>
                      <a:r>
                        <a:rPr lang="ro-RO" sz="1400" b="1" i="1" u="none" strike="noStrike" cap="none" dirty="0">
                          <a:solidFill>
                            <a:schemeClr val="dk1"/>
                          </a:solidFill>
                          <a:effectLst/>
                          <a:latin typeface="+mn-lt"/>
                          <a:ea typeface="Calibri"/>
                          <a:cs typeface="Calibri"/>
                          <a:sym typeface="Arial"/>
                        </a:rPr>
                        <a:t>Obiectiv specific 4.2. </a:t>
                      </a:r>
                      <a:endParaRPr lang="en-US" dirty="0">
                        <a:latin typeface="+mn-lt"/>
                      </a:endParaRPr>
                    </a:p>
                  </a:txBody>
                  <a:tcPr/>
                </a:tc>
                <a:tc>
                  <a:txBody>
                    <a:bodyPr/>
                    <a:lstStyle/>
                    <a:p>
                      <a:r>
                        <a:rPr lang="ro-RO" dirty="0">
                          <a:latin typeface="+mn-lt"/>
                        </a:rPr>
                        <a:t>0</a:t>
                      </a:r>
                      <a:endParaRPr lang="en-US" dirty="0">
                        <a:latin typeface="+mn-lt"/>
                      </a:endParaRPr>
                    </a:p>
                  </a:txBody>
                  <a:tcPr/>
                </a:tc>
                <a:tc>
                  <a:txBody>
                    <a:bodyPr/>
                    <a:lstStyle/>
                    <a:p>
                      <a:r>
                        <a:rPr lang="ro-RO" dirty="0">
                          <a:latin typeface="+mn-lt"/>
                        </a:rPr>
                        <a:t>0</a:t>
                      </a:r>
                      <a:endParaRPr lang="en-US" dirty="0">
                        <a:latin typeface="+mn-lt"/>
                      </a:endParaRPr>
                    </a:p>
                  </a:txBody>
                  <a:tcPr/>
                </a:tc>
                <a:tc>
                  <a:txBody>
                    <a:bodyPr/>
                    <a:lstStyle/>
                    <a:p>
                      <a:r>
                        <a:rPr lang="ro-RO" dirty="0">
                          <a:latin typeface="+mn-lt"/>
                        </a:rPr>
                        <a:t>0</a:t>
                      </a:r>
                      <a:endParaRPr lang="en-US" dirty="0">
                        <a:latin typeface="+mn-lt"/>
                      </a:endParaRPr>
                    </a:p>
                  </a:txBody>
                  <a:tcPr/>
                </a:tc>
                <a:tc>
                  <a:txBody>
                    <a:bodyPr/>
                    <a:lstStyle/>
                    <a:p>
                      <a:r>
                        <a:rPr lang="ro-RO" dirty="0">
                          <a:latin typeface="+mn-lt"/>
                        </a:rPr>
                        <a:t>0</a:t>
                      </a:r>
                      <a:endParaRPr lang="en-US" dirty="0">
                        <a:latin typeface="+mn-lt"/>
                      </a:endParaRPr>
                    </a:p>
                  </a:txBody>
                  <a:tcPr/>
                </a:tc>
                <a:extLst>
                  <a:ext uri="{0D108BD9-81ED-4DB2-BD59-A6C34878D82A}">
                    <a16:rowId xmlns:a16="http://schemas.microsoft.com/office/drawing/2014/main" val="2776533255"/>
                  </a:ext>
                </a:extLst>
              </a:tr>
              <a:tr h="362532">
                <a:tc>
                  <a:txBody>
                    <a:bodyPr/>
                    <a:lstStyle/>
                    <a:p>
                      <a:r>
                        <a:rPr lang="ro-RO" sz="1400" b="0" i="1" u="none" strike="noStrike" cap="none" dirty="0">
                          <a:solidFill>
                            <a:schemeClr val="dk1"/>
                          </a:solidFill>
                          <a:effectLst/>
                          <a:latin typeface="+mn-lt"/>
                          <a:ea typeface="Calibri"/>
                          <a:cs typeface="Calibri"/>
                          <a:sym typeface="Arial"/>
                        </a:rPr>
                        <a:t>Nivelul de realizare a obiectivului specific 4.2,%</a:t>
                      </a:r>
                      <a:endParaRPr lang="en-US" dirty="0">
                        <a:latin typeface="+mn-lt"/>
                      </a:endParaRPr>
                    </a:p>
                  </a:txBody>
                  <a:tcPr/>
                </a:tc>
                <a:tc>
                  <a:txBody>
                    <a:bodyPr/>
                    <a:lstStyle/>
                    <a:p>
                      <a:r>
                        <a:rPr lang="ro-RO" b="1" i="1" dirty="0">
                          <a:latin typeface="+mn-lt"/>
                        </a:rPr>
                        <a:t>0</a:t>
                      </a:r>
                      <a:endParaRPr lang="en-US" b="1" i="1" dirty="0">
                        <a:latin typeface="+mn-lt"/>
                      </a:endParaRPr>
                    </a:p>
                  </a:txBody>
                  <a:tcPr/>
                </a:tc>
                <a:tc>
                  <a:txBody>
                    <a:bodyPr/>
                    <a:lstStyle/>
                    <a:p>
                      <a:r>
                        <a:rPr lang="ro-RO" b="1" i="1" dirty="0">
                          <a:latin typeface="+mn-lt"/>
                        </a:rPr>
                        <a:t>0</a:t>
                      </a:r>
                      <a:endParaRPr lang="en-US" b="1" i="1" dirty="0">
                        <a:latin typeface="+mn-lt"/>
                      </a:endParaRPr>
                    </a:p>
                  </a:txBody>
                  <a:tcPr/>
                </a:tc>
                <a:tc>
                  <a:txBody>
                    <a:bodyPr/>
                    <a:lstStyle/>
                    <a:p>
                      <a:r>
                        <a:rPr lang="ro-RO" b="1" i="1" dirty="0">
                          <a:latin typeface="+mn-lt"/>
                        </a:rPr>
                        <a:t>0</a:t>
                      </a:r>
                      <a:endParaRPr lang="en-US" b="1" i="1" dirty="0">
                        <a:latin typeface="+mn-lt"/>
                      </a:endParaRPr>
                    </a:p>
                  </a:txBody>
                  <a:tcPr/>
                </a:tc>
                <a:tc>
                  <a:txBody>
                    <a:bodyPr/>
                    <a:lstStyle/>
                    <a:p>
                      <a:r>
                        <a:rPr lang="ro-RO" b="1" i="1" dirty="0">
                          <a:latin typeface="+mn-lt"/>
                        </a:rPr>
                        <a:t>0</a:t>
                      </a:r>
                      <a:endParaRPr lang="en-US" b="1" i="1" dirty="0">
                        <a:latin typeface="+mn-lt"/>
                      </a:endParaRPr>
                    </a:p>
                  </a:txBody>
                  <a:tcPr/>
                </a:tc>
                <a:extLst>
                  <a:ext uri="{0D108BD9-81ED-4DB2-BD59-A6C34878D82A}">
                    <a16:rowId xmlns:a16="http://schemas.microsoft.com/office/drawing/2014/main" val="3454778707"/>
                  </a:ext>
                </a:extLst>
              </a:tr>
            </a:tbl>
          </a:graphicData>
        </a:graphic>
      </p:graphicFrame>
      <p:sp>
        <p:nvSpPr>
          <p:cNvPr id="3" name="TextBox 2">
            <a:extLst>
              <a:ext uri="{FF2B5EF4-FFF2-40B4-BE49-F238E27FC236}">
                <a16:creationId xmlns:a16="http://schemas.microsoft.com/office/drawing/2014/main" id="{9CD5E254-58C9-B41C-D519-03DF20EE880E}"/>
              </a:ext>
            </a:extLst>
          </p:cNvPr>
          <p:cNvSpPr txBox="1"/>
          <p:nvPr/>
        </p:nvSpPr>
        <p:spPr>
          <a:xfrm>
            <a:off x="749829" y="552088"/>
            <a:ext cx="9832446" cy="430887"/>
          </a:xfrm>
          <a:prstGeom prst="rect">
            <a:avLst/>
          </a:prstGeom>
          <a:noFill/>
        </p:spPr>
        <p:txBody>
          <a:bodyPr wrap="square">
            <a:spAutoFit/>
          </a:bodyPr>
          <a:lstStyle/>
          <a:p>
            <a:r>
              <a:rPr lang="ro-RO" sz="2200" b="1" dirty="0">
                <a:solidFill>
                  <a:srgbClr val="0070C0"/>
                </a:solidFill>
                <a:latin typeface="Arial"/>
                <a:ea typeface="Arial"/>
                <a:cs typeface="Arial"/>
                <a:sym typeface="Arial"/>
              </a:rPr>
              <a:t>Rezultatele implementării Programului pentru anul 2023 pe Obiective (4)</a:t>
            </a:r>
            <a:endParaRPr lang="en-US" sz="2200" dirty="0"/>
          </a:p>
        </p:txBody>
      </p:sp>
      <p:sp>
        <p:nvSpPr>
          <p:cNvPr id="9" name="TextBox 8">
            <a:extLst>
              <a:ext uri="{FF2B5EF4-FFF2-40B4-BE49-F238E27FC236}">
                <a16:creationId xmlns:a16="http://schemas.microsoft.com/office/drawing/2014/main" id="{69FB352F-E631-50A0-1A77-8AEE4E73B196}"/>
              </a:ext>
            </a:extLst>
          </p:cNvPr>
          <p:cNvSpPr txBox="1"/>
          <p:nvPr/>
        </p:nvSpPr>
        <p:spPr>
          <a:xfrm>
            <a:off x="2952750" y="6305912"/>
            <a:ext cx="6096000" cy="276999"/>
          </a:xfrm>
          <a:prstGeom prst="rect">
            <a:avLst/>
          </a:prstGeom>
          <a:noFill/>
        </p:spPr>
        <p:txBody>
          <a:bodyPr wrap="square">
            <a:spAutoFit/>
          </a:bodyPr>
          <a:lstStyle/>
          <a:p>
            <a:pPr marL="0" lvl="0" indent="0" algn="ctr" rtl="0">
              <a:spcBef>
                <a:spcPts val="0"/>
              </a:spcBef>
              <a:spcAft>
                <a:spcPts val="0"/>
              </a:spcAft>
              <a:buNone/>
            </a:pPr>
            <a:r>
              <a:rPr lang="ro-RO" sz="1200" i="1" dirty="0">
                <a:solidFill>
                  <a:schemeClr val="accent1">
                    <a:lumMod val="75000"/>
                  </a:schemeClr>
                </a:solidFill>
              </a:rPr>
              <a:t>Ședința Consiliului Național pentru Statistică din 21.03.2024</a:t>
            </a:r>
            <a:endParaRPr lang="ro-RO" sz="1200" dirty="0">
              <a:solidFill>
                <a:schemeClr val="accent1">
                  <a:lumMod val="75000"/>
                </a:schemeClr>
              </a:solidFill>
            </a:endParaRPr>
          </a:p>
        </p:txBody>
      </p:sp>
    </p:spTree>
    <p:extLst>
      <p:ext uri="{BB962C8B-B14F-4D97-AF65-F5344CB8AC3E}">
        <p14:creationId xmlns:p14="http://schemas.microsoft.com/office/powerpoint/2010/main" val="1202408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981A6-28A1-96E1-7F27-9EEA2324DF8A}"/>
              </a:ext>
            </a:extLst>
          </p:cNvPr>
          <p:cNvSpPr>
            <a:spLocks noGrp="1"/>
          </p:cNvSpPr>
          <p:nvPr>
            <p:ph type="title"/>
          </p:nvPr>
        </p:nvSpPr>
        <p:spPr>
          <a:xfrm>
            <a:off x="590550" y="565347"/>
            <a:ext cx="9782175" cy="520700"/>
          </a:xfrm>
        </p:spPr>
        <p:txBody>
          <a:bodyPr>
            <a:normAutofit fontScale="90000"/>
          </a:bodyPr>
          <a:lstStyle/>
          <a:p>
            <a:pPr algn="ctr"/>
            <a:r>
              <a:rPr lang="ro-RO" sz="2800" b="1" dirty="0">
                <a:solidFill>
                  <a:srgbClr val="0070C0"/>
                </a:solidFill>
                <a:latin typeface="Arial"/>
                <a:ea typeface="Arial"/>
                <a:cs typeface="Arial"/>
                <a:sym typeface="Arial"/>
              </a:rPr>
              <a:t>Gradul de realizare a  acțiunilor pe Obiectivele generale (1)</a:t>
            </a:r>
            <a:endParaRPr lang="en-US" sz="2800" dirty="0"/>
          </a:p>
        </p:txBody>
      </p:sp>
      <p:sp>
        <p:nvSpPr>
          <p:cNvPr id="3" name="Text Placeholder 2">
            <a:extLst>
              <a:ext uri="{FF2B5EF4-FFF2-40B4-BE49-F238E27FC236}">
                <a16:creationId xmlns:a16="http://schemas.microsoft.com/office/drawing/2014/main" id="{00AFFD23-20A3-6926-1FC9-B6640ACAF9D8}"/>
              </a:ext>
            </a:extLst>
          </p:cNvPr>
          <p:cNvSpPr>
            <a:spLocks noGrp="1"/>
          </p:cNvSpPr>
          <p:nvPr>
            <p:ph type="body" idx="1"/>
          </p:nvPr>
        </p:nvSpPr>
        <p:spPr>
          <a:xfrm>
            <a:off x="742950" y="2365376"/>
            <a:ext cx="6772275" cy="3578224"/>
          </a:xfrm>
        </p:spPr>
        <p:txBody>
          <a:bodyPr/>
          <a:lstStyle/>
          <a:p>
            <a:pPr marL="114300" indent="0">
              <a:buNone/>
            </a:pPr>
            <a:r>
              <a:rPr lang="ro-RO" sz="2800" b="1" i="1" u="none" strike="noStrike" cap="none" dirty="0">
                <a:solidFill>
                  <a:schemeClr val="accent6"/>
                </a:solidFill>
                <a:latin typeface="+mn-lt"/>
                <a:ea typeface="Calibri"/>
                <a:cs typeface="Calibri"/>
                <a:sym typeface="Calibri"/>
              </a:rPr>
              <a:t>Obiectiv general 1. </a:t>
            </a:r>
          </a:p>
          <a:p>
            <a:pPr marL="114300" indent="0">
              <a:buNone/>
            </a:pPr>
            <a:r>
              <a:rPr lang="ro-RO" sz="2800" b="0" i="0" u="none" strike="noStrike" cap="none" dirty="0">
                <a:solidFill>
                  <a:schemeClr val="tx1"/>
                </a:solidFill>
                <a:latin typeface="+mn-lt"/>
                <a:ea typeface="Calibri"/>
                <a:cs typeface="Calibri"/>
                <a:sym typeface="Calibri"/>
              </a:rPr>
              <a:t>Capacitatea instituțională a membrilor SSN consolidată pentru a produce date statistice relevante, accesibile și interoperabile, guvernate de standarde și condusă de inovație</a:t>
            </a:r>
            <a:r>
              <a:rPr lang="ro-RO" sz="2800" b="0" i="0" u="none" strike="noStrike" cap="none" dirty="0">
                <a:solidFill>
                  <a:schemeClr val="lt1"/>
                </a:solidFill>
                <a:latin typeface="+mn-lt"/>
                <a:ea typeface="Calibri"/>
                <a:cs typeface="Calibri"/>
                <a:sym typeface="Calibri"/>
              </a:rPr>
              <a:t>. </a:t>
            </a:r>
            <a:endParaRPr lang="ro-RO" sz="2800" b="0" i="0" u="none" strike="noStrike" cap="none" dirty="0">
              <a:solidFill>
                <a:schemeClr val="dk1"/>
              </a:solidFill>
              <a:latin typeface="+mn-lt"/>
              <a:ea typeface="Arial"/>
              <a:cs typeface="Arial"/>
              <a:sym typeface="Arial"/>
            </a:endParaRPr>
          </a:p>
          <a:p>
            <a:pPr marL="114300" indent="0">
              <a:buNone/>
            </a:pPr>
            <a:endParaRPr lang="en-US" dirty="0"/>
          </a:p>
        </p:txBody>
      </p:sp>
      <p:sp>
        <p:nvSpPr>
          <p:cNvPr id="4" name="Slide Number Placeholder 3">
            <a:extLst>
              <a:ext uri="{FF2B5EF4-FFF2-40B4-BE49-F238E27FC236}">
                <a16:creationId xmlns:a16="http://schemas.microsoft.com/office/drawing/2014/main" id="{8D1FD8B7-6FA8-40C6-1634-A642D80B6D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o-RO" smtClean="0"/>
              <a:t>8</a:t>
            </a:fld>
            <a:endParaRPr lang="ro-RO"/>
          </a:p>
        </p:txBody>
      </p:sp>
      <p:graphicFrame>
        <p:nvGraphicFramePr>
          <p:cNvPr id="5" name="Chart 4">
            <a:extLst>
              <a:ext uri="{FF2B5EF4-FFF2-40B4-BE49-F238E27FC236}">
                <a16:creationId xmlns:a16="http://schemas.microsoft.com/office/drawing/2014/main" id="{9E2BDCD3-25FA-11C5-7015-4DFC0068FBCE}"/>
              </a:ext>
            </a:extLst>
          </p:cNvPr>
          <p:cNvGraphicFramePr/>
          <p:nvPr>
            <p:extLst>
              <p:ext uri="{D42A27DB-BD31-4B8C-83A1-F6EECF244321}">
                <p14:modId xmlns:p14="http://schemas.microsoft.com/office/powerpoint/2010/main" val="3472411922"/>
              </p:ext>
            </p:extLst>
          </p:nvPr>
        </p:nvGraphicFramePr>
        <p:xfrm>
          <a:off x="7515225" y="2266950"/>
          <a:ext cx="405765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BDED3162-655F-0AB2-5976-CA527277D23E}"/>
              </a:ext>
            </a:extLst>
          </p:cNvPr>
          <p:cNvSpPr txBox="1"/>
          <p:nvPr/>
        </p:nvSpPr>
        <p:spPr>
          <a:xfrm>
            <a:off x="2971800" y="6099176"/>
            <a:ext cx="6096000" cy="307777"/>
          </a:xfrm>
          <a:prstGeom prst="rect">
            <a:avLst/>
          </a:prstGeom>
          <a:noFill/>
        </p:spPr>
        <p:txBody>
          <a:bodyPr wrap="square">
            <a:spAutoFit/>
          </a:bodyPr>
          <a:lstStyle/>
          <a:p>
            <a:pPr marL="0" lvl="0" indent="0" algn="ctr" rtl="0">
              <a:spcBef>
                <a:spcPts val="0"/>
              </a:spcBef>
              <a:spcAft>
                <a:spcPts val="0"/>
              </a:spcAft>
              <a:buNone/>
            </a:pPr>
            <a:r>
              <a:rPr lang="ro-RO" i="1" dirty="0">
                <a:solidFill>
                  <a:schemeClr val="accent1">
                    <a:lumMod val="75000"/>
                  </a:schemeClr>
                </a:solidFill>
              </a:rPr>
              <a:t>Ședința Consiliului Național pentru Statistică din 21.03.2024</a:t>
            </a:r>
            <a:endParaRPr lang="ro-RO" dirty="0">
              <a:solidFill>
                <a:schemeClr val="accent1">
                  <a:lumMod val="75000"/>
                </a:schemeClr>
              </a:solidFill>
            </a:endParaRPr>
          </a:p>
        </p:txBody>
      </p:sp>
    </p:spTree>
    <p:extLst>
      <p:ext uri="{BB962C8B-B14F-4D97-AF65-F5344CB8AC3E}">
        <p14:creationId xmlns:p14="http://schemas.microsoft.com/office/powerpoint/2010/main" val="2010387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8DE130-CD57-844D-99D3-3AB6B95C2354}"/>
              </a:ext>
            </a:extLst>
          </p:cNvPr>
          <p:cNvSpPr>
            <a:spLocks noGrp="1"/>
          </p:cNvSpPr>
          <p:nvPr>
            <p:ph type="body" idx="1"/>
          </p:nvPr>
        </p:nvSpPr>
        <p:spPr>
          <a:xfrm>
            <a:off x="771525" y="1492250"/>
            <a:ext cx="6534150" cy="4351338"/>
          </a:xfrm>
        </p:spPr>
        <p:txBody>
          <a:bodyPr/>
          <a:lstStyle/>
          <a:p>
            <a:pPr marL="114300" indent="0">
              <a:buNone/>
            </a:pPr>
            <a:r>
              <a:rPr lang="ro-RO" sz="2800" b="1" i="1" u="none" strike="noStrike" cap="none" dirty="0">
                <a:solidFill>
                  <a:schemeClr val="accent6"/>
                </a:solidFill>
                <a:latin typeface="+mn-lt"/>
                <a:ea typeface="Calibri"/>
                <a:cs typeface="Calibri"/>
                <a:sym typeface="Calibri"/>
              </a:rPr>
              <a:t>Obiectiv general 2.</a:t>
            </a:r>
          </a:p>
          <a:p>
            <a:pPr marL="114300" indent="0">
              <a:buNone/>
            </a:pPr>
            <a:r>
              <a:rPr lang="ro-RO" sz="2800" b="0" i="0" u="none" strike="noStrike" cap="none" dirty="0">
                <a:solidFill>
                  <a:schemeClr val="tx1"/>
                </a:solidFill>
                <a:latin typeface="+mn-lt"/>
                <a:ea typeface="Calibri"/>
                <a:cs typeface="Calibri"/>
                <a:sym typeface="Calibri"/>
              </a:rPr>
              <a:t>Sistemul statistic național fortificat prin sisteme de bună guvernare, cadrul legal și de reglementare comun, practici de confidențialitate și protecție a datelor pentru a asigura transparența și accesibilitatea datelor de interes public și pentru a crește încrederea publicului în date și utilizarea acestora. </a:t>
            </a:r>
            <a:endParaRPr lang="ro-RO" sz="2800" b="0" i="0" u="none" strike="noStrike" cap="none" dirty="0">
              <a:solidFill>
                <a:schemeClr val="tx1"/>
              </a:solidFill>
              <a:latin typeface="+mn-lt"/>
              <a:ea typeface="Arial"/>
              <a:cs typeface="Arial"/>
              <a:sym typeface="Arial"/>
            </a:endParaRPr>
          </a:p>
        </p:txBody>
      </p:sp>
      <p:sp>
        <p:nvSpPr>
          <p:cNvPr id="4" name="Slide Number Placeholder 3">
            <a:extLst>
              <a:ext uri="{FF2B5EF4-FFF2-40B4-BE49-F238E27FC236}">
                <a16:creationId xmlns:a16="http://schemas.microsoft.com/office/drawing/2014/main" id="{2BE13CBF-AFF4-3209-B933-823C314CCB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o-RO" smtClean="0"/>
              <a:t>9</a:t>
            </a:fld>
            <a:endParaRPr lang="ro-RO"/>
          </a:p>
        </p:txBody>
      </p:sp>
      <p:graphicFrame>
        <p:nvGraphicFramePr>
          <p:cNvPr id="5" name="Chart 4">
            <a:extLst>
              <a:ext uri="{FF2B5EF4-FFF2-40B4-BE49-F238E27FC236}">
                <a16:creationId xmlns:a16="http://schemas.microsoft.com/office/drawing/2014/main" id="{7DEFC4B8-8DD9-D7C8-48C5-A94C8DD668FA}"/>
              </a:ext>
            </a:extLst>
          </p:cNvPr>
          <p:cNvGraphicFramePr/>
          <p:nvPr>
            <p:extLst>
              <p:ext uri="{D42A27DB-BD31-4B8C-83A1-F6EECF244321}">
                <p14:modId xmlns:p14="http://schemas.microsoft.com/office/powerpoint/2010/main" val="3203122454"/>
              </p:ext>
            </p:extLst>
          </p:nvPr>
        </p:nvGraphicFramePr>
        <p:xfrm>
          <a:off x="7553324" y="1690688"/>
          <a:ext cx="3867151" cy="36480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32ED4F2-C583-15F2-B4EB-5FEFC6F4F0F7}"/>
              </a:ext>
            </a:extLst>
          </p:cNvPr>
          <p:cNvSpPr txBox="1"/>
          <p:nvPr/>
        </p:nvSpPr>
        <p:spPr>
          <a:xfrm>
            <a:off x="2886075" y="6198493"/>
            <a:ext cx="6096000" cy="307777"/>
          </a:xfrm>
          <a:prstGeom prst="rect">
            <a:avLst/>
          </a:prstGeom>
          <a:noFill/>
        </p:spPr>
        <p:txBody>
          <a:bodyPr wrap="square">
            <a:spAutoFit/>
          </a:bodyPr>
          <a:lstStyle/>
          <a:p>
            <a:pPr marL="0" lvl="0" indent="0" algn="ctr" rtl="0">
              <a:spcBef>
                <a:spcPts val="0"/>
              </a:spcBef>
              <a:spcAft>
                <a:spcPts val="0"/>
              </a:spcAft>
              <a:buNone/>
            </a:pPr>
            <a:r>
              <a:rPr lang="ro-RO" i="1" dirty="0">
                <a:solidFill>
                  <a:schemeClr val="accent1">
                    <a:lumMod val="75000"/>
                  </a:schemeClr>
                </a:solidFill>
              </a:rPr>
              <a:t>Ședința Consiliului Național pentru Statistică din 21.03.2024</a:t>
            </a:r>
            <a:endParaRPr lang="ro-RO" dirty="0">
              <a:solidFill>
                <a:schemeClr val="accent1">
                  <a:lumMod val="75000"/>
                </a:schemeClr>
              </a:solidFill>
            </a:endParaRPr>
          </a:p>
        </p:txBody>
      </p:sp>
      <p:sp>
        <p:nvSpPr>
          <p:cNvPr id="8" name="TextBox 7">
            <a:extLst>
              <a:ext uri="{FF2B5EF4-FFF2-40B4-BE49-F238E27FC236}">
                <a16:creationId xmlns:a16="http://schemas.microsoft.com/office/drawing/2014/main" id="{BC254F34-3BD4-588D-1FA9-A561F3518055}"/>
              </a:ext>
            </a:extLst>
          </p:cNvPr>
          <p:cNvSpPr txBox="1"/>
          <p:nvPr/>
        </p:nvSpPr>
        <p:spPr>
          <a:xfrm>
            <a:off x="1085850" y="474663"/>
            <a:ext cx="9448800" cy="477054"/>
          </a:xfrm>
          <a:prstGeom prst="rect">
            <a:avLst/>
          </a:prstGeom>
          <a:noFill/>
        </p:spPr>
        <p:txBody>
          <a:bodyPr wrap="square">
            <a:spAutoFit/>
          </a:bodyPr>
          <a:lstStyle/>
          <a:p>
            <a:r>
              <a:rPr lang="ro-RO" sz="2500" b="1" dirty="0">
                <a:solidFill>
                  <a:srgbClr val="0070C0"/>
                </a:solidFill>
                <a:latin typeface="Arial"/>
                <a:ea typeface="Arial"/>
                <a:cs typeface="Arial"/>
                <a:sym typeface="Arial"/>
              </a:rPr>
              <a:t>Gradul de realizare a  acțiunilor pe Obiectivele generale (2)</a:t>
            </a:r>
            <a:endParaRPr lang="en-US" sz="2500" dirty="0"/>
          </a:p>
        </p:txBody>
      </p:sp>
    </p:spTree>
    <p:extLst>
      <p:ext uri="{BB962C8B-B14F-4D97-AF65-F5344CB8AC3E}">
        <p14:creationId xmlns:p14="http://schemas.microsoft.com/office/powerpoint/2010/main" val="253245859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TotalTime>
  <Words>2300</Words>
  <Application>Microsoft Office PowerPoint</Application>
  <PresentationFormat>Widescreen</PresentationFormat>
  <Paragraphs>362</Paragraphs>
  <Slides>28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Noto Sans Symbols</vt:lpstr>
      <vt:lpstr>Wingdings</vt:lpstr>
      <vt:lpstr>Office Theme</vt:lpstr>
      <vt:lpstr>PowerPoint Presentation</vt:lpstr>
      <vt:lpstr> Programul de dezvoltare  a SSN pentru perioada 2023-2026  aprobat prin Hotărârea Guvernului nr.503/2023 </vt:lpstr>
      <vt:lpstr>PowerPoint Presentation</vt:lpstr>
      <vt:lpstr>Rezultatele implementării Programului pentru anul 2023 pe Obiective (1)</vt:lpstr>
      <vt:lpstr>PowerPoint Presentation</vt:lpstr>
      <vt:lpstr>PowerPoint Presentation</vt:lpstr>
      <vt:lpstr>PowerPoint Presentation</vt:lpstr>
      <vt:lpstr>Gradul de realizare a  acțiunilor pe Obiectivele generale (1)</vt:lpstr>
      <vt:lpstr>PowerPoint Presentation</vt:lpstr>
      <vt:lpstr>PowerPoint Presentation</vt:lpstr>
      <vt:lpstr>PowerPoint Presentation</vt:lpstr>
      <vt:lpstr>Realizări pe parcursul anului 2023 (1)</vt:lpstr>
      <vt:lpstr>Realizări pe parcursul anului 2023 (2)</vt:lpstr>
      <vt:lpstr>Realizări întru adaptarea infrastructurii statistice la standartele internaționale (1)</vt:lpstr>
      <vt:lpstr>Realizări întru adaptarea infrastructurii statistice la standartele internaționale (2)</vt:lpstr>
      <vt:lpstr>Activități demarate în anul 2023, finalitatea acestora urmează</vt:lpstr>
      <vt:lpstr>Provocări</vt:lpstr>
      <vt:lpstr>Provocări</vt:lpstr>
      <vt:lpstr>PowerPoint Presentation</vt:lpstr>
      <vt:lpstr>PowerPoint Presentation</vt:lpstr>
      <vt:lpstr>Infografice pe social media</vt:lpstr>
      <vt:lpstr>Rusă</vt:lpstr>
      <vt:lpstr>Ucraineană</vt:lpstr>
      <vt:lpstr>Găgăuză</vt:lpstr>
      <vt:lpstr>Bulgară</vt:lpstr>
      <vt:lpstr>Romani</vt:lpstr>
      <vt:lpstr>Comunicarea pe social media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Lilia Racu</dc:creator>
  <cp:lastModifiedBy>Feodora Condurari</cp:lastModifiedBy>
  <cp:revision>14</cp:revision>
  <dcterms:created xsi:type="dcterms:W3CDTF">2016-06-13T14:45:33Z</dcterms:created>
  <dcterms:modified xsi:type="dcterms:W3CDTF">2024-03-25T15:12:36Z</dcterms:modified>
</cp:coreProperties>
</file>