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0" r:id="rId3"/>
    <p:sldId id="299" r:id="rId4"/>
    <p:sldId id="281" r:id="rId5"/>
    <p:sldId id="282" r:id="rId6"/>
    <p:sldId id="306" r:id="rId7"/>
    <p:sldId id="313" r:id="rId8"/>
    <p:sldId id="310" r:id="rId9"/>
    <p:sldId id="305" r:id="rId10"/>
    <p:sldId id="284" r:id="rId11"/>
    <p:sldId id="283" r:id="rId12"/>
    <p:sldId id="311" r:id="rId13"/>
    <p:sldId id="309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3220" autoAdjust="0"/>
  </p:normalViewPr>
  <p:slideViewPr>
    <p:cSldViewPr snapToGrid="0">
      <p:cViewPr varScale="1">
        <p:scale>
          <a:sx n="99" d="100"/>
          <a:sy n="99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4F30-7DAF-4D44-BB03-0481A4316F4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53F3-547E-4BB2-82B9-651286F1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9772E-9BD5-4005-898D-E9D3B4C2028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EE33-C9DC-4714-B3F0-32902330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7D3527-DB59-43D1-B862-904AC1184863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38388" y="522288"/>
            <a:ext cx="4633912" cy="2606675"/>
          </a:xfrm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220"/>
              </a:spcAft>
            </a:pPr>
            <a:endParaRPr lang="ro-RO" sz="1000" dirty="0"/>
          </a:p>
        </p:txBody>
      </p:sp>
    </p:spTree>
    <p:extLst>
      <p:ext uri="{BB962C8B-B14F-4D97-AF65-F5344CB8AC3E}">
        <p14:creationId xmlns:p14="http://schemas.microsoft.com/office/powerpoint/2010/main" val="32587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AEE33-C9DC-4714-B3F0-329023304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2326-F3B9-4174-8717-23829200443D}" type="datetime1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5DF7-3CEF-4C36-964D-BF4A6875A4E4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9A50-BBA6-4805-8300-A963127A51FC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253-4D1B-4E99-AC5D-151ACEAA3527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i="1" dirty="0"/>
              <a:t>„Распространение и коммуникация </a:t>
            </a:r>
            <a:endParaRPr lang="en-US" i="1" dirty="0"/>
          </a:p>
          <a:p>
            <a:r>
              <a:rPr lang="ru-RU" i="1" dirty="0"/>
              <a:t>статистических данных” Кишинев, 21-23 мая 2018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9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666B-88F2-4BDB-930D-E55B892F724B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24D-B72D-41E9-A3CC-404B2F6AF855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78EB-A711-47DB-A75D-AC123EB9F09C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2781-6D13-4FE9-9546-46F10754AA9F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5EDE-A904-4DE5-A113-8197470D6F46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537B-B96D-4F11-983B-DD9E5C881387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3C6-57CF-4E58-ABAF-B256C74746C1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CF32-3C9A-4434-A930-45EAC102DF9D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„Распространение и коммуникация  статистических данных” Кишинев, 21-23 мая 2018 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62F32-C9F4-4FBF-995D-8E0B0B572C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78" y="192542"/>
            <a:ext cx="1566483" cy="7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a.gov.md/ro/activitatile-de-pregatire-catre-recensamantul-populatiei-si-locuintelor-din-12_60807.html" TargetMode="External"/><Relationship Id="rId2" Type="http://schemas.openxmlformats.org/officeDocument/2006/relationships/hyperlink" Target="https://statistica.gov.md/files/files/Recensamint/Recesamint_2024/Sedinte_CNRPL_2024/Sedinta_CNRPL_21_11_2023/CNPRL_21_11/Raport_RPLproba_17_11_202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a.gov.md/ro/recensamantul-populatiei-si-al-locuintelor-2024-9940.html" TargetMode="External"/><Relationship Id="rId7" Type="http://schemas.openxmlformats.org/officeDocument/2006/relationships/hyperlink" Target="https://statistica.gov.md/ro/infographics" TargetMode="External"/><Relationship Id="rId2" Type="http://schemas.openxmlformats.org/officeDocument/2006/relationships/hyperlink" Target="http://statbank.statistica.m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stica.gov.md/ro/consultari-publice-9997.html" TargetMode="External"/><Relationship Id="rId5" Type="http://schemas.openxmlformats.org/officeDocument/2006/relationships/hyperlink" Target="https://statistica.gov.md/ro/alti-producatori-de-statistici-oficiale-9931.html" TargetMode="External"/><Relationship Id="rId4" Type="http://schemas.openxmlformats.org/officeDocument/2006/relationships/hyperlink" Target="https://statistica.gov.md/ro/recensamant-de-proba-10034_60606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4"/>
          <p:cNvSpPr>
            <a:spLocks noChangeArrowheads="1"/>
          </p:cNvSpPr>
          <p:nvPr/>
        </p:nvSpPr>
        <p:spPr bwMode="auto">
          <a:xfrm>
            <a:off x="2442949" y="2267878"/>
            <a:ext cx="7697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o-RO" sz="3600" b="1" dirty="0">
                <a:solidFill>
                  <a:srgbClr val="0070C0"/>
                </a:solidFill>
                <a:latin typeface="+mn-lt"/>
              </a:rPr>
              <a:t>Realizarea Programului de lucrări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o-RO" sz="3600" b="1" dirty="0">
                <a:solidFill>
                  <a:srgbClr val="0070C0"/>
                </a:solidFill>
                <a:latin typeface="+mn-lt"/>
              </a:rPr>
              <a:t>statistice pentru anul 2023 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64353" y="4293769"/>
            <a:ext cx="6594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o-RO" sz="2000" b="1" dirty="0">
                <a:solidFill>
                  <a:srgbClr val="002060"/>
                </a:solidFill>
                <a:latin typeface="+mn-lt"/>
              </a:rPr>
              <a:t>Şedința</a:t>
            </a:r>
          </a:p>
          <a:p>
            <a:pPr algn="ctr"/>
            <a:r>
              <a:rPr lang="ro-RO" sz="2000" b="1" dirty="0">
                <a:solidFill>
                  <a:srgbClr val="002060"/>
                </a:solidFill>
                <a:latin typeface="+mn-lt"/>
              </a:rPr>
              <a:t>Consiliului Național pentru Statistică (CNS)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ro-RO" sz="2000" b="1" dirty="0">
                <a:solidFill>
                  <a:srgbClr val="002060"/>
                </a:solidFill>
                <a:latin typeface="+mn-lt"/>
              </a:rPr>
              <a:t>1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mart</a:t>
            </a:r>
            <a:r>
              <a:rPr lang="ro-RO" sz="2000" b="1" dirty="0">
                <a:solidFill>
                  <a:srgbClr val="002060"/>
                </a:solidFill>
                <a:latin typeface="+mn-lt"/>
              </a:rPr>
              <a:t>ie 2024</a:t>
            </a:r>
            <a:endParaRPr lang="ro-RO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78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1" y="274638"/>
            <a:ext cx="8402854" cy="1352684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Lucrările executate și informații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 date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furnizate de către ministere, alte autorități ale administrației publice centrale și alte entități pentru elaborarea și diseminarea statisticilor oficiale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26555"/>
              </p:ext>
            </p:extLst>
          </p:nvPr>
        </p:nvGraphicFramePr>
        <p:xfrm>
          <a:off x="1202596" y="1627322"/>
          <a:ext cx="10425284" cy="391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3">
                  <a:extLst>
                    <a:ext uri="{9D8B030D-6E8A-4147-A177-3AD203B41FA5}">
                      <a16:colId xmlns:a16="http://schemas.microsoft.com/office/drawing/2014/main" val="3338718328"/>
                    </a:ext>
                  </a:extLst>
                </a:gridCol>
                <a:gridCol w="5354521">
                  <a:extLst>
                    <a:ext uri="{9D8B030D-6E8A-4147-A177-3AD203B41FA5}">
                      <a16:colId xmlns:a16="http://schemas.microsoft.com/office/drawing/2014/main" val="1914010002"/>
                    </a:ext>
                  </a:extLst>
                </a:gridCol>
              </a:tblGrid>
              <a:tr h="45740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o-RO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Compartimentul 2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o-RO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ro-RO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o-RO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lucrări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20504"/>
                  </a:ext>
                </a:extLst>
              </a:tr>
              <a:tr h="726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 elaborarea statisticilor oficiale au prezentat informațiile preconizate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0" algn="l"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instituții/ entități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77577"/>
                  </a:ext>
                </a:extLst>
              </a:tr>
              <a:tr h="897501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Lucrări prezentate în termenii stabiliți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spcAft>
                          <a:spcPts val="800"/>
                        </a:spcAft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r>
                        <a:rPr lang="ro-R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lucrări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82559"/>
                  </a:ext>
                </a:extLst>
              </a:tr>
              <a:tr h="1012102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Lucrări prezentate cu întîrziere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spcAft>
                          <a:spcPts val="800"/>
                        </a:spcAft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ro-R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lucrări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31053"/>
                  </a:ext>
                </a:extLst>
              </a:tr>
              <a:tr h="668645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Lucrări nerealizate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1 lucrare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5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1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558" y="274638"/>
            <a:ext cx="8653111" cy="994122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Lucrările executate și informații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 date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furnizate de către ministere, alte autorități ale administrației publice centrale și alte entități pentru elaborarea și diseminarea statisticilor oficiale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651294"/>
              </p:ext>
            </p:extLst>
          </p:nvPr>
        </p:nvGraphicFramePr>
        <p:xfrm>
          <a:off x="1324075" y="1549668"/>
          <a:ext cx="10091487" cy="436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544">
                  <a:extLst>
                    <a:ext uri="{9D8B030D-6E8A-4147-A177-3AD203B41FA5}">
                      <a16:colId xmlns:a16="http://schemas.microsoft.com/office/drawing/2014/main" val="2659861186"/>
                    </a:ext>
                  </a:extLst>
                </a:gridCol>
                <a:gridCol w="2492943">
                  <a:extLst>
                    <a:ext uri="{9D8B030D-6E8A-4147-A177-3AD203B41FA5}">
                      <a16:colId xmlns:a16="http://schemas.microsoft.com/office/drawing/2014/main" val="1780433802"/>
                    </a:ext>
                  </a:extLst>
                </a:gridCol>
              </a:tblGrid>
              <a:tr h="772202">
                <a:tc>
                  <a:txBody>
                    <a:bodyPr/>
                    <a:lstStyle/>
                    <a:p>
                      <a:r>
                        <a:rPr lang="ro-RO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Lucrări prezentate cu întârziere în compartimentul 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dirty="0">
                          <a:solidFill>
                            <a:schemeClr val="bg1"/>
                          </a:solidFill>
                          <a:latin typeface="+mn-lt"/>
                        </a:rPr>
                        <a:t>12 lucrări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55845"/>
                  </a:ext>
                </a:extLst>
              </a:tr>
              <a:tr h="527085">
                <a:tc>
                  <a:txBody>
                    <a:bodyPr/>
                    <a:lstStyle/>
                    <a:p>
                      <a:r>
                        <a:rPr lang="ro-RO" sz="2200" dirty="0"/>
                        <a:t>Întârziere până la 30 zile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2200" dirty="0"/>
                        <a:t>4 lucrări (3,4%)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682741"/>
                  </a:ext>
                </a:extLst>
              </a:tr>
              <a:tr h="516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200" dirty="0"/>
                        <a:t>Întârziere până la 2 luni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200" dirty="0"/>
                        <a:t>3 lucrări (2,5%)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370435"/>
                  </a:ext>
                </a:extLst>
              </a:tr>
              <a:tr h="516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200" dirty="0"/>
                        <a:t>Întârziere de peste 2 luni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200" dirty="0"/>
                        <a:t>5 lucrări (4,2%)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738698"/>
                  </a:ext>
                </a:extLst>
              </a:tr>
              <a:tr h="772202">
                <a:tc>
                  <a:txBody>
                    <a:bodyPr/>
                    <a:lstStyle/>
                    <a:p>
                      <a:r>
                        <a:rPr lang="ro-RO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Lucrări </a:t>
                      </a:r>
                      <a:r>
                        <a:rPr lang="ro-RO" sz="22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nerealizate în compartimentul 2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1 lucrare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332846"/>
                  </a:ext>
                </a:extLst>
              </a:tr>
              <a:tr h="619985">
                <a:tc>
                  <a:txBody>
                    <a:bodyPr/>
                    <a:lstStyle/>
                    <a:p>
                      <a:pPr marL="346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Agenția de Mediu</a:t>
                      </a:r>
                      <a:endParaRPr lang="ro-RO" sz="2200" b="1" i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104643"/>
                  </a:ext>
                </a:extLst>
              </a:tr>
              <a:tr h="644592">
                <a:tc gridSpan="2">
                  <a:txBody>
                    <a:bodyPr/>
                    <a:lstStyle/>
                    <a:p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nr.33 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”Informația privind emisiile în aerul atmosferic</a:t>
                      </a: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ro-RO" sz="2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3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357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1967-BF18-8A00-969D-DD5F7E0C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58" y="365126"/>
            <a:ext cx="8441357" cy="1030538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Lucrările executate și informații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ș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 date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furnizate de către ministere, alte autorități ale administrației publice centrale și alte entități pentru elaborarea și diseminarea statisticilor oficiale</a:t>
            </a:r>
            <a:endParaRPr lang="en-US" sz="2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D84C26-3BE2-F05F-403B-519B2047E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97371"/>
              </p:ext>
            </p:extLst>
          </p:nvPr>
        </p:nvGraphicFramePr>
        <p:xfrm>
          <a:off x="776547" y="1579409"/>
          <a:ext cx="10638905" cy="459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369">
                  <a:extLst>
                    <a:ext uri="{9D8B030D-6E8A-4147-A177-3AD203B41FA5}">
                      <a16:colId xmlns:a16="http://schemas.microsoft.com/office/drawing/2014/main" val="292540463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492493390"/>
                    </a:ext>
                  </a:extLst>
                </a:gridCol>
                <a:gridCol w="3339856">
                  <a:extLst>
                    <a:ext uri="{9D8B030D-6E8A-4147-A177-3AD203B41FA5}">
                      <a16:colId xmlns:a16="http://schemas.microsoft.com/office/drawing/2014/main" val="1077005905"/>
                    </a:ext>
                  </a:extLst>
                </a:gridCol>
              </a:tblGrid>
              <a:tr h="618851">
                <a:tc gridSpan="3"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Compartimentul 2:     </a:t>
                      </a:r>
                      <a:r>
                        <a:rPr lang="ro-RO" sz="2400" dirty="0"/>
                        <a:t>Lucrări realizate în termenii stabiliți - 106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07385"/>
                  </a:ext>
                </a:extLst>
              </a:tr>
              <a:tr h="7267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b="1" dirty="0"/>
                        <a:t>Instituția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b="1" dirty="0"/>
                        <a:t>Titluri de lucrări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b="1" dirty="0"/>
                        <a:t>din numărul total de lucrări în Compartimentul 2, 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124922"/>
                  </a:ext>
                </a:extLst>
              </a:tr>
              <a:tr h="4001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Banca Națională a Moldovei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dirty="0"/>
                        <a:t>9,2</a:t>
                      </a:r>
                      <a:r>
                        <a:rPr lang="it-IT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04490"/>
                  </a:ext>
                </a:extLst>
              </a:tr>
              <a:tr h="4397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Agenția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Națională pentru Sănătate Publică</a:t>
                      </a:r>
                      <a:endParaRPr lang="ro-R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8,</a:t>
                      </a:r>
                      <a:r>
                        <a:rPr lang="ro-RO" dirty="0"/>
                        <a:t>4</a:t>
                      </a:r>
                      <a:r>
                        <a:rPr lang="it-IT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69395"/>
                  </a:ext>
                </a:extLst>
              </a:tr>
              <a:tr h="4843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Agenția „Moldsilva” </a:t>
                      </a:r>
                      <a:endParaRPr lang="ro-RO" b="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5,0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51412"/>
                  </a:ext>
                </a:extLst>
              </a:tr>
              <a:tr h="5118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Ministerul Educației și Cercetării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3</a:t>
                      </a:r>
                      <a:r>
                        <a:rPr lang="pt-BR" dirty="0"/>
                        <a:t>,</a:t>
                      </a:r>
                      <a:r>
                        <a:rPr lang="ro-RO" dirty="0"/>
                        <a:t>4</a:t>
                      </a:r>
                      <a:r>
                        <a:rPr lang="pt-BR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92193"/>
                  </a:ext>
                </a:extLst>
              </a:tr>
              <a:tr h="494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Ministerul Culturii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dirty="0"/>
                        <a:t>2</a:t>
                      </a:r>
                      <a:r>
                        <a:rPr lang="pt-BR" dirty="0"/>
                        <a:t>,</a:t>
                      </a:r>
                      <a:r>
                        <a:rPr lang="ro-RO" dirty="0"/>
                        <a:t>5</a:t>
                      </a:r>
                      <a:r>
                        <a:rPr lang="pt-BR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14777"/>
                  </a:ext>
                </a:extLst>
              </a:tr>
              <a:tr h="5281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noProof="0" dirty="0"/>
                        <a:t>Comisia Națională a Pieței Financiare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dirty="0"/>
                        <a:t>2,</a:t>
                      </a:r>
                      <a:r>
                        <a:rPr lang="ro-RO" dirty="0"/>
                        <a:t>5</a:t>
                      </a:r>
                      <a:r>
                        <a:rPr lang="it-IT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90387"/>
                  </a:ext>
                </a:extLst>
              </a:tr>
              <a:tr h="3887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Autoritatea Aeronautică Civilă </a:t>
                      </a:r>
                      <a:endParaRPr lang="ro-RO" sz="1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900" dirty="0"/>
                        <a:t>3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900" dirty="0"/>
                        <a:t>2,</a:t>
                      </a:r>
                      <a:r>
                        <a:rPr lang="ro-RO" sz="1900" dirty="0"/>
                        <a:t>5</a:t>
                      </a:r>
                      <a:r>
                        <a:rPr lang="it-IT" sz="1900" dirty="0"/>
                        <a:t>%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2374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0720B-D9B5-DAA6-C809-CFAF5C66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23</a:t>
            </a:r>
            <a:r>
              <a:rPr lang="ru-RU" i="1" dirty="0"/>
              <a:t> </a:t>
            </a:r>
            <a:r>
              <a:rPr lang="ro-RO" i="1" dirty="0"/>
              <a:t>martie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75691-EA4C-48AF-BBDC-E5131879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6335" cy="1325563"/>
          </a:xfrm>
        </p:spPr>
        <p:txBody>
          <a:bodyPr/>
          <a:lstStyle/>
          <a:p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Provocări ce țin de realizarea PLS, 2023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939"/>
            <a:ext cx="10515600" cy="3041583"/>
          </a:xfrm>
        </p:spPr>
        <p:txBody>
          <a:bodyPr>
            <a:normAutofit/>
          </a:bodyPr>
          <a:lstStyle/>
          <a:p>
            <a:pPr marL="404813" indent="-176213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tabLst>
                <a:tab pos="404813" algn="l"/>
              </a:tabLst>
            </a:pPr>
            <a:r>
              <a:rPr lang="ro-RO" sz="3200" b="1" kern="600" dirty="0">
                <a:cs typeface="Times New Roman" panose="02020603050405020304" pitchFamily="18" charset="0"/>
              </a:rPr>
              <a:t>Dificultăți întâmpinate în accesul Surselor de Date Alternative (administrative și private)</a:t>
            </a:r>
          </a:p>
          <a:p>
            <a:pPr marL="404813" indent="-176213">
              <a:lnSpc>
                <a:spcPct val="120000"/>
              </a:lnSpc>
              <a:spcBef>
                <a:spcPts val="1200"/>
              </a:spcBef>
              <a:buClr>
                <a:srgbClr val="0070C0"/>
              </a:buClr>
              <a:tabLst>
                <a:tab pos="404813" algn="l"/>
              </a:tabLst>
            </a:pPr>
            <a:r>
              <a:rPr lang="ro-RO" sz="3200" b="1" kern="600" dirty="0">
                <a:cs typeface="Times New Roman" panose="02020603050405020304" pitchFamily="18" charset="0"/>
              </a:rPr>
              <a:t>Insuficiența resurselor umane </a:t>
            </a:r>
          </a:p>
          <a:p>
            <a:pPr marL="404813" indent="-176213">
              <a:lnSpc>
                <a:spcPct val="120000"/>
              </a:lnSpc>
              <a:spcBef>
                <a:spcPts val="1200"/>
              </a:spcBef>
              <a:buClr>
                <a:srgbClr val="0070C0"/>
              </a:buClr>
              <a:tabLst>
                <a:tab pos="404813" algn="l"/>
              </a:tabLst>
            </a:pPr>
            <a:r>
              <a:rPr lang="ro-RO" sz="3200" b="1" kern="600" dirty="0">
                <a:cs typeface="Times New Roman" panose="02020603050405020304" pitchFamily="18" charset="0"/>
              </a:rPr>
              <a:t>Raportarea electronică/TIC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6179-40F1-96A4-8B6B-15662993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o-RO" sz="4000" dirty="0"/>
          </a:p>
          <a:p>
            <a:pPr marL="0" indent="0" algn="ctr">
              <a:buNone/>
            </a:pPr>
            <a:endParaRPr lang="ro-RO" sz="4000" dirty="0"/>
          </a:p>
          <a:p>
            <a:pPr marL="0" indent="0" algn="ctr">
              <a:buNone/>
            </a:pPr>
            <a:r>
              <a:rPr lang="ro-RO" sz="4400" dirty="0">
                <a:solidFill>
                  <a:srgbClr val="0070C0"/>
                </a:solidFill>
              </a:rPr>
              <a:t>Vă mulțumim pentru atenție!</a:t>
            </a:r>
            <a:endParaRPr lang="ro-MD" sz="4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07D24-E3CF-09B2-4DD7-9B8A4631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23</a:t>
            </a:r>
            <a:r>
              <a:rPr lang="ru-RU" i="1" dirty="0"/>
              <a:t> </a:t>
            </a:r>
            <a:r>
              <a:rPr lang="ro-RO" i="1" dirty="0"/>
              <a:t>martie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35027-E499-613F-6E16-F697B6A0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768" y="274638"/>
            <a:ext cx="5976664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Programul de lucrări statistice (PLS) </a:t>
            </a:r>
            <a:b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pentru anul 2023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17125"/>
              </p:ext>
            </p:extLst>
          </p:nvPr>
        </p:nvGraphicFramePr>
        <p:xfrm>
          <a:off x="1218276" y="1196751"/>
          <a:ext cx="9754523" cy="49548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7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321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  <a:latin typeface="+mn-lt"/>
                        </a:rPr>
                        <a:t>Compartiment</a:t>
                      </a:r>
                      <a:r>
                        <a:rPr lang="ro-RO" baseline="0" dirty="0">
                          <a:solidFill>
                            <a:srgbClr val="0070C0"/>
                          </a:solidFill>
                          <a:latin typeface="+mn-lt"/>
                        </a:rPr>
                        <a:t> în PLS</a:t>
                      </a:r>
                      <a:endParaRPr lang="en-US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  <a:latin typeface="+mn-lt"/>
                        </a:rPr>
                        <a:t>Număr de lucrări</a:t>
                      </a:r>
                      <a:endParaRPr lang="en-US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155">
                <a:tc>
                  <a:txBody>
                    <a:bodyPr/>
                    <a:lstStyle/>
                    <a:p>
                      <a:r>
                        <a:rPr lang="ro-RO" sz="2000" b="0" dirty="0">
                          <a:latin typeface="+mn-lt"/>
                        </a:rPr>
                        <a:t>1. Lucrări statistice realizate de către BNS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o-RO" sz="1800" b="1" dirty="0">
                          <a:latin typeface="+mn-lt"/>
                        </a:rPr>
                        <a:t>107 titluri </a:t>
                      </a:r>
                      <a:r>
                        <a:rPr lang="ro-RO" sz="1800" dirty="0">
                          <a:latin typeface="+mn-lt"/>
                        </a:rPr>
                        <a:t>de lucrări/ cercetări statistice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o-RO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141 comunicate </a:t>
                      </a:r>
                      <a:r>
                        <a:rPr lang="ro-RO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(137)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o-RO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20 publicații</a:t>
                      </a:r>
                      <a:r>
                        <a:rPr lang="ro-RO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 statistice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o-RO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134 chestionare </a:t>
                      </a:r>
                      <a:r>
                        <a:rPr lang="ro-RO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internaționale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(98)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dirty="0">
                          <a:latin typeface="+mn-lt"/>
                        </a:rPr>
                        <a:t>2. </a:t>
                      </a:r>
                      <a:r>
                        <a:rPr lang="ro-RO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Lucrări executate și informații  și date furnizate de către ministere, alte autorități ale administrației publice centrale și alte entități pentru elaborarea statisticilor oficiale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>
                          <a:latin typeface="+mn-lt"/>
                        </a:rPr>
                        <a:t>119 titluri</a:t>
                      </a:r>
                      <a:r>
                        <a:rPr lang="ro-RO" sz="1800" dirty="0">
                          <a:latin typeface="+mn-lt"/>
                        </a:rPr>
                        <a:t> de informații statistice și administrative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2319537"/>
            <a:ext cx="1316692" cy="615901"/>
          </a:xfrm>
          <a:prstGeom prst="rect">
            <a:avLst/>
          </a:prstGeom>
        </p:spPr>
      </p:pic>
      <p:pic>
        <p:nvPicPr>
          <p:cNvPr id="1028" name="Picture 4" descr="Imagini pentru logo guvern moldo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04" y="4909307"/>
            <a:ext cx="1008112" cy="11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0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724" y="365126"/>
            <a:ext cx="6414449" cy="1067890"/>
          </a:xfrm>
        </p:spPr>
        <p:txBody>
          <a:bodyPr>
            <a:normAutofit/>
          </a:bodyPr>
          <a:lstStyle/>
          <a:p>
            <a:pPr algn="ctr"/>
            <a:r>
              <a:rPr lang="ro-RO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Realizarea PLS, 202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ro-RO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68534"/>
              </p:ext>
            </p:extLst>
          </p:nvPr>
        </p:nvGraphicFramePr>
        <p:xfrm>
          <a:off x="827773" y="1130531"/>
          <a:ext cx="10897195" cy="51114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0997">
                  <a:extLst>
                    <a:ext uri="{9D8B030D-6E8A-4147-A177-3AD203B41FA5}">
                      <a16:colId xmlns:a16="http://schemas.microsoft.com/office/drawing/2014/main" val="1376290699"/>
                    </a:ext>
                  </a:extLst>
                </a:gridCol>
                <a:gridCol w="2485935">
                  <a:extLst>
                    <a:ext uri="{9D8B030D-6E8A-4147-A177-3AD203B41FA5}">
                      <a16:colId xmlns:a16="http://schemas.microsoft.com/office/drawing/2014/main" val="4134980320"/>
                    </a:ext>
                  </a:extLst>
                </a:gridCol>
                <a:gridCol w="4210263">
                  <a:extLst>
                    <a:ext uri="{9D8B030D-6E8A-4147-A177-3AD203B41FA5}">
                      <a16:colId xmlns:a16="http://schemas.microsoft.com/office/drawing/2014/main" val="3188512776"/>
                    </a:ext>
                  </a:extLst>
                </a:gridCol>
              </a:tblGrid>
              <a:tr h="491608"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bg1"/>
                          </a:solidFill>
                          <a:latin typeface="+mn-lt"/>
                        </a:rPr>
                        <a:t>Compartiment</a:t>
                      </a:r>
                      <a:r>
                        <a:rPr lang="ro-RO" baseline="0" dirty="0">
                          <a:solidFill>
                            <a:schemeClr val="bg1"/>
                          </a:solidFill>
                          <a:latin typeface="+mn-lt"/>
                        </a:rPr>
                        <a:t> în PLS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bg1"/>
                          </a:solidFill>
                        </a:rPr>
                        <a:t>Număr de lucrări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7834"/>
                  </a:ext>
                </a:extLst>
              </a:tr>
              <a:tr h="49160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1"/>
                          </a:solidFill>
                          <a:latin typeface="+mn-lt"/>
                        </a:rPr>
                        <a:t>Planificate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1"/>
                          </a:solidFill>
                          <a:latin typeface="+mn-lt"/>
                        </a:rPr>
                        <a:t>Realizate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03789"/>
                  </a:ext>
                </a:extLst>
              </a:tr>
              <a:tr h="90419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o-RO" sz="1800" dirty="0">
                          <a:latin typeface="+mn-lt"/>
                        </a:rPr>
                        <a:t>Lucrări și cercetări statistice realizate de către </a:t>
                      </a:r>
                      <a:r>
                        <a:rPr lang="ro-RO" sz="1800" b="1" dirty="0">
                          <a:latin typeface="+mn-lt"/>
                        </a:rPr>
                        <a:t>Biroul Național de Statistică</a:t>
                      </a:r>
                    </a:p>
                    <a:p>
                      <a:pPr marL="0" indent="0">
                        <a:buNone/>
                      </a:pP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o-RO" sz="1800" b="1" dirty="0">
                          <a:latin typeface="+mn-lt"/>
                        </a:rPr>
                        <a:t>107 titluri </a:t>
                      </a:r>
                      <a:r>
                        <a:rPr lang="ro-RO" sz="1800" dirty="0">
                          <a:latin typeface="+mn-lt"/>
                        </a:rPr>
                        <a:t>de lucrări/ cercetări statistice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o-RO" sz="1800" b="1" dirty="0">
                          <a:latin typeface="+mn-lt"/>
                        </a:rPr>
                        <a:t>107 titluri </a:t>
                      </a:r>
                      <a:r>
                        <a:rPr lang="ro-RO" sz="1800" dirty="0">
                          <a:latin typeface="+mn-lt"/>
                        </a:rPr>
                        <a:t>de lucrări/ cercetări statistice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11286"/>
                  </a:ext>
                </a:extLst>
              </a:tr>
              <a:tr h="491608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+mn-lt"/>
                        </a:rPr>
                        <a:t>din total lucrări realizate: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73810"/>
                  </a:ext>
                </a:extLst>
              </a:tr>
              <a:tr h="436228">
                <a:tc>
                  <a:txBody>
                    <a:bodyPr/>
                    <a:lstStyle/>
                    <a:p>
                      <a:pPr marL="287338" indent="0"/>
                      <a:r>
                        <a:rPr lang="ro-RO" dirty="0">
                          <a:latin typeface="+mn-lt"/>
                        </a:rPr>
                        <a:t>în termenii stabiliți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>
                          <a:latin typeface="+mn-lt"/>
                        </a:rPr>
                        <a:t>104 titluri </a:t>
                      </a:r>
                      <a:r>
                        <a:rPr lang="ro-RO" sz="1800" dirty="0">
                          <a:latin typeface="+mn-lt"/>
                        </a:rPr>
                        <a:t>de lucrări/ cercetări statistice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12414"/>
                  </a:ext>
                </a:extLst>
              </a:tr>
              <a:tr h="1071598">
                <a:tc>
                  <a:txBody>
                    <a:bodyPr/>
                    <a:lstStyle/>
                    <a:p>
                      <a:pPr marL="231775" indent="0"/>
                      <a:r>
                        <a:rPr lang="ro-RO" dirty="0">
                          <a:latin typeface="+mn-lt"/>
                        </a:rPr>
                        <a:t>cu întîrziere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>
                          <a:latin typeface="+mn-lt"/>
                        </a:rPr>
                        <a:t>3 titluri </a:t>
                      </a:r>
                      <a:r>
                        <a:rPr lang="ro-RO" sz="1800" dirty="0">
                          <a:latin typeface="+mn-lt"/>
                        </a:rPr>
                        <a:t>de lucrări/ cercetări statistice </a:t>
                      </a:r>
                    </a:p>
                    <a:p>
                      <a:pPr marL="4048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+mn-lt"/>
                        </a:rPr>
                        <a:t>din care </a:t>
                      </a:r>
                      <a:r>
                        <a:rPr lang="ro-MD" sz="1800" dirty="0"/>
                        <a:t>lucrarea</a:t>
                      </a:r>
                      <a:r>
                        <a:rPr lang="ro-RO" sz="1800" dirty="0"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48 </a:t>
                      </a:r>
                      <a:r>
                        <a:rPr lang="ro-RO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Vânzările de mărfuri și servicii în baza declara</a:t>
                      </a:r>
                      <a:r>
                        <a:rPr lang="ro-RO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ț</a:t>
                      </a:r>
                      <a:r>
                        <a:rPr lang="ro-RO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iilor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TVA; </a:t>
                      </a:r>
                      <a:endParaRPr lang="ro-RO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77 </a:t>
                      </a:r>
                      <a:r>
                        <a:rPr lang="ro-RO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Migrația internă a populației în profil teritorial (plecați, sosiți);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nr.101 </a:t>
                      </a:r>
                      <a:r>
                        <a:rPr lang="ro-RO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Funcționarea sistemelor publice de alimentare cu apă și canalizare</a:t>
                      </a:r>
                      <a:endParaRPr lang="ro-RO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344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</a:t>
            </a:r>
            <a:r>
              <a:rPr lang="en-US" i="1" dirty="0"/>
              <a:t>1</a:t>
            </a:r>
            <a:r>
              <a:rPr lang="ru-RU" i="1" dirty="0"/>
              <a:t> </a:t>
            </a:r>
            <a:r>
              <a:rPr lang="ro-RO" i="1" dirty="0"/>
              <a:t>martie 202</a:t>
            </a:r>
            <a:r>
              <a:rPr lang="en-US" i="1" dirty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6" y="2642716"/>
            <a:ext cx="1065125" cy="3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40EF4-1DA0-41DC-9B02-8BF737B8E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" y="691445"/>
            <a:ext cx="4446905" cy="333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432344-8C98-4DA8-96C7-BDB84A59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80" y="1137961"/>
            <a:ext cx="4884886" cy="327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3C97A-32E8-4687-A9CE-5DE006EB5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945" y="1549667"/>
            <a:ext cx="4884886" cy="367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1A240F6-BA20-4936-8C2C-800BABA3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5789" y="941699"/>
            <a:ext cx="1954731" cy="276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781" y="141181"/>
            <a:ext cx="6275040" cy="1143000"/>
          </a:xfrm>
        </p:spPr>
        <p:txBody>
          <a:bodyPr/>
          <a:lstStyle/>
          <a:p>
            <a:r>
              <a:rPr lang="ro-RO" sz="2800" b="1" dirty="0">
                <a:solidFill>
                  <a:srgbClr val="0070C0"/>
                </a:solidFill>
                <a:latin typeface="+mn-lt"/>
              </a:rPr>
              <a:t>Activitatea de diseminare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4" y="3133179"/>
            <a:ext cx="26557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b="1" dirty="0">
                <a:solidFill>
                  <a:srgbClr val="C00000"/>
                </a:solidFill>
              </a:rPr>
              <a:t>141 comunicate cu informații statistice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82E1370-416C-427D-A684-313CEBA3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3349" y="846137"/>
            <a:ext cx="2164171" cy="306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9160947-01DD-43A6-ABC6-9EAE36BD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854" y="3663511"/>
            <a:ext cx="2000599" cy="283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02108A5-AC93-4F29-9F7E-C5AC1DA0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9099" y="3708982"/>
            <a:ext cx="2001078" cy="283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71452" y="3281279"/>
            <a:ext cx="4320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b="1" dirty="0">
                <a:solidFill>
                  <a:srgbClr val="C00000"/>
                </a:solidFill>
              </a:rPr>
              <a:t>20 publicații statistice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5147DD-4521-7F0C-266D-4465ACAD97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444817"/>
            <a:ext cx="4509988" cy="40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129" y="274638"/>
            <a:ext cx="6275040" cy="1143000"/>
          </a:xfrm>
        </p:spPr>
        <p:txBody>
          <a:bodyPr/>
          <a:lstStyle/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Chestionare internaționale prezentate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Imagini pentru logo f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62" y="1350942"/>
            <a:ext cx="1613443" cy="16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ini pentru logo world b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57" y="2912855"/>
            <a:ext cx="1789423" cy="15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isstat.ru/logo2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68" y="2994888"/>
            <a:ext cx="1467034" cy="14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ini pentru logo  eurost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62" y="1548301"/>
            <a:ext cx="2193647" cy="9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ini pentru logo  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1210481"/>
            <a:ext cx="1884530" cy="14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ini pentru logo  unes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28" y="4895809"/>
            <a:ext cx="1580870" cy="11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ini pentru logo  i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7" y="4711755"/>
            <a:ext cx="2577251" cy="1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181263" y="3276267"/>
            <a:ext cx="337103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b="1" dirty="0">
                <a:solidFill>
                  <a:srgbClr val="C00000"/>
                </a:solidFill>
              </a:rPr>
              <a:t>134 chestionare prezentate către organismele internaționale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87" y="365125"/>
            <a:ext cx="7936878" cy="94332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Lucrări statistice noi în 2023</a:t>
            </a:r>
            <a:b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</a:t>
            </a:r>
            <a:r>
              <a:rPr lang="en-US" i="1" dirty="0"/>
              <a:t>1</a:t>
            </a:r>
            <a:r>
              <a:rPr lang="ru-RU" i="1" dirty="0"/>
              <a:t> </a:t>
            </a:r>
            <a:r>
              <a:rPr lang="ro-RO" i="1" dirty="0"/>
              <a:t>martie 202</a:t>
            </a:r>
            <a:r>
              <a:rPr lang="en-US" i="1" dirty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24539"/>
            <a:ext cx="9893968" cy="4931810"/>
          </a:xfrm>
        </p:spPr>
        <p:txBody>
          <a:bodyPr>
            <a:noAutofit/>
          </a:bodyPr>
          <a:lstStyle/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Implementată </a:t>
            </a:r>
            <a:r>
              <a:rPr lang="ro-MD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Ancheta de conjunctură 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 periodicitate trimestrială în conformitate cu programul UE de armonizare a Anchetelor de conjunctură (Business </a:t>
            </a:r>
            <a:r>
              <a:rPr lang="ro-MD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MD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Consumer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o-MD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Surveys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care servește pentru colectarea opiniilor și estimărilor proprii ale entităților privind evoluția indicatorilor economici pe termen scurt </a:t>
            </a:r>
            <a:r>
              <a:rPr lang="ro-MD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şi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mediu ale activității mediului de afaceri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400" b="1" dirty="0">
                <a:effectLst/>
                <a:ea typeface="Times New Roman" panose="02020603050405020304" pitchFamily="18" charset="0"/>
              </a:rPr>
              <a:t>Indicii valorici ai vânzărilor (livrărilor) de mărfuri și servicii </a:t>
            </a:r>
            <a:r>
              <a:rPr lang="ro-RO" sz="2400" dirty="0">
                <a:effectLst/>
                <a:ea typeface="Times New Roman" panose="02020603050405020304" pitchFamily="18" charset="0"/>
              </a:rPr>
              <a:t>în baza declarațiilor TVA deținute de către Serviciul Fiscal de Stat</a:t>
            </a:r>
          </a:p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effectLst/>
                <a:ea typeface="Times New Roman" panose="02020603050405020304" pitchFamily="18" charset="0"/>
              </a:rPr>
              <a:t>Realizarea activităților în cadrul lucrărilor Programului Comparabilității Internaționale al PIB și a Parității Puterii de Cumpărare a valutelor naționale din cadrul rundei globale 2021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3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87" y="365125"/>
            <a:ext cx="7936878" cy="943325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Realizări în afara Programului de lucrări statistice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</a:t>
            </a:r>
            <a:r>
              <a:rPr lang="en-US" i="1" dirty="0"/>
              <a:t>1</a:t>
            </a:r>
            <a:r>
              <a:rPr lang="ru-RU" i="1" dirty="0"/>
              <a:t> </a:t>
            </a:r>
            <a:r>
              <a:rPr lang="ro-RO" i="1" dirty="0"/>
              <a:t>martie 202</a:t>
            </a:r>
            <a:r>
              <a:rPr lang="en-US" i="1" dirty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24539"/>
            <a:ext cx="9893968" cy="4931810"/>
          </a:xfrm>
        </p:spPr>
        <p:txBody>
          <a:bodyPr>
            <a:noAutofit/>
          </a:bodyPr>
          <a:lstStyle/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efectuat Recensământul de probă și ancheta post recenzare de probă (în perioada 28.08.2023-10.10.2023) în 11 localități ale țării. </a:t>
            </a:r>
            <a:r>
              <a:rPr lang="ro-RO" sz="2400" dirty="0">
                <a:effectLst/>
                <a:ea typeface="Times New Roman" panose="02020603050405020304" pitchFamily="18" charset="0"/>
              </a:rPr>
              <a:t>Rezultatele RPL de probă și lecțiile învățate, inclusiv </a:t>
            </a:r>
            <a:r>
              <a:rPr lang="ro-RO" sz="24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  <a:hlinkClick r:id="rId2"/>
              </a:rPr>
              <a:t>Raportul cu privire la realizarea recensământului de probă al populației și locuințelor</a:t>
            </a:r>
            <a:r>
              <a:rPr lang="ro-RO" sz="2400" dirty="0">
                <a:effectLst/>
                <a:ea typeface="Times New Roman" panose="02020603050405020304" pitchFamily="18" charset="0"/>
              </a:rPr>
              <a:t> au fost examinate în cadrul </a:t>
            </a:r>
            <a:r>
              <a:rPr lang="ro-RO" sz="24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  <a:hlinkClick r:id="rId3"/>
              </a:rPr>
              <a:t>ședinței Comisiei naționale pentru recensământul populației și locuințelor din 21.11.2023</a:t>
            </a:r>
            <a:r>
              <a:rPr lang="ro-MD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effectLst/>
                <a:ea typeface="Times New Roman" panose="02020603050405020304" pitchFamily="18" charset="0"/>
              </a:rPr>
              <a:t>elaborate calcule experimentale privind Tabelul Resurse-Utilizări, 2021, prețuri curente;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6075" marR="8890" lvl="0" indent="-346075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effectLst/>
                <a:ea typeface="Times New Roman" panose="02020603050405020304" pitchFamily="18" charset="0"/>
              </a:rPr>
              <a:t>revizuite în retrospectivă seriile dinamice vizând conturile consolidate pentru anii 2014-2021 (conturile consolidate, total pe economie și conturile restul lumii)</a:t>
            </a:r>
            <a:r>
              <a:rPr lang="fr-FR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5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1915-0C48-3143-E4FD-5E786F75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365126"/>
            <a:ext cx="8210349" cy="886158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Diseminarea statisticilor oficiale în 2023 </a:t>
            </a:r>
            <a:endParaRPr lang="en-US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F63AF3-4DD4-BB65-3F68-EFCE9354E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2988"/>
              </p:ext>
            </p:extLst>
          </p:nvPr>
        </p:nvGraphicFramePr>
        <p:xfrm>
          <a:off x="953703" y="1225232"/>
          <a:ext cx="10515600" cy="482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366">
                  <a:extLst>
                    <a:ext uri="{9D8B030D-6E8A-4147-A177-3AD203B41FA5}">
                      <a16:colId xmlns:a16="http://schemas.microsoft.com/office/drawing/2014/main" val="2028724952"/>
                    </a:ext>
                  </a:extLst>
                </a:gridCol>
                <a:gridCol w="4356234">
                  <a:extLst>
                    <a:ext uri="{9D8B030D-6E8A-4147-A177-3AD203B41FA5}">
                      <a16:colId xmlns:a16="http://schemas.microsoft.com/office/drawing/2014/main" val="108340267"/>
                    </a:ext>
                  </a:extLst>
                </a:gridCol>
              </a:tblGrid>
              <a:tr h="6163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Pagina WEB a BNS (nr de vizitatori)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- 455 mii vizitatori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77118"/>
                  </a:ext>
                </a:extLst>
              </a:tr>
              <a:tr h="777874">
                <a:tc>
                  <a:txBody>
                    <a:bodyPr/>
                    <a:lstStyle/>
                    <a:p>
                      <a:r>
                        <a:rPr lang="ro-RO" sz="2000" dirty="0">
                          <a:latin typeface="+mn-lt"/>
                        </a:rPr>
                        <a:t>I</a:t>
                      </a:r>
                      <a:r>
                        <a:rPr lang="it-IT" sz="2000" dirty="0">
                          <a:latin typeface="+mn-lt"/>
                        </a:rPr>
                        <a:t>nformație diseminat</a:t>
                      </a:r>
                      <a:r>
                        <a:rPr lang="ro-RO" sz="2000" dirty="0">
                          <a:latin typeface="+mn-lt"/>
                        </a:rPr>
                        <a:t>ă</a:t>
                      </a:r>
                      <a:r>
                        <a:rPr lang="it-IT" sz="2000" dirty="0">
                          <a:latin typeface="+mn-lt"/>
                        </a:rPr>
                        <a:t> prin intermediul băncii </a:t>
                      </a:r>
                      <a:r>
                        <a:rPr lang="ro-RO" sz="2000" noProof="0" dirty="0">
                          <a:latin typeface="+mn-lt"/>
                        </a:rPr>
                        <a:t>de date „</a:t>
                      </a:r>
                      <a:r>
                        <a:rPr lang="ro-RO" sz="2000" noProof="0" dirty="0" err="1">
                          <a:latin typeface="+mn-lt"/>
                        </a:rPr>
                        <a:t>StatBank</a:t>
                      </a:r>
                      <a:r>
                        <a:rPr lang="ro-RO" sz="2000" noProof="0" dirty="0">
                          <a:latin typeface="+mn-lt"/>
                        </a:rPr>
                        <a:t>” </a:t>
                      </a:r>
                      <a:r>
                        <a:rPr lang="ro-RO" sz="2000" noProof="0" dirty="0">
                          <a:latin typeface="+mn-lt"/>
                          <a:hlinkClick r:id="rId2"/>
                        </a:rPr>
                        <a:t>http://statbank.statistica.md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b="1" dirty="0">
                          <a:latin typeface="+mn-lt"/>
                        </a:rPr>
                        <a:t>- </a:t>
                      </a:r>
                      <a:r>
                        <a:rPr lang="en-US" sz="2000" b="1" dirty="0">
                          <a:latin typeface="+mn-lt"/>
                        </a:rPr>
                        <a:t>13</a:t>
                      </a:r>
                      <a:r>
                        <a:rPr lang="ro-RO" sz="2000" b="1" dirty="0">
                          <a:latin typeface="+mn-lt"/>
                        </a:rPr>
                        <a:t>25 </a:t>
                      </a:r>
                      <a:r>
                        <a:rPr lang="ro-RO" sz="2000" b="1" noProof="0" dirty="0">
                          <a:latin typeface="+mn-lt"/>
                        </a:rPr>
                        <a:t>tabele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00486"/>
                  </a:ext>
                </a:extLst>
              </a:tr>
              <a:tr h="439668">
                <a:tc>
                  <a:txBody>
                    <a:bodyPr/>
                    <a:lstStyle/>
                    <a:p>
                      <a:r>
                        <a:rPr lang="ro-M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Seriile de timp anuale, infraanuale și lunare actualizate</a:t>
                      </a:r>
                      <a:endParaRPr lang="en-US" sz="2000" b="0" i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- 800  fișiere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480554"/>
                  </a:ext>
                </a:extLst>
              </a:tr>
              <a:tr h="439668">
                <a:tc>
                  <a:txBody>
                    <a:bodyPr/>
                    <a:lstStyle/>
                    <a:p>
                      <a:r>
                        <a:rPr lang="ro-M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3 compartimente noi: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12069"/>
                  </a:ext>
                </a:extLst>
              </a:tr>
              <a:tr h="439668">
                <a:tc gridSpan="2">
                  <a:txBody>
                    <a:bodyPr/>
                    <a:lstStyle/>
                    <a:p>
                      <a:pPr marL="461963" indent="0"/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Recensământul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populației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și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a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locuințelor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(RPL) 2024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subrubrica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Recensământul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de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probă</a:t>
                      </a:r>
                      <a:endParaRPr lang="ro-RO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987117"/>
                  </a:ext>
                </a:extLst>
              </a:tr>
              <a:tr h="439668">
                <a:tc gridSpan="2">
                  <a:txBody>
                    <a:bodyPr/>
                    <a:lstStyle/>
                    <a:p>
                      <a:pPr marL="461963" indent="0"/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Alți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producători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de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statistici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oficiale</a:t>
                      </a:r>
                      <a:endParaRPr lang="ro-RO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150342"/>
                  </a:ext>
                </a:extLst>
              </a:tr>
              <a:tr h="439668">
                <a:tc gridSpan="2">
                  <a:txBody>
                    <a:bodyPr/>
                    <a:lstStyle/>
                    <a:p>
                      <a:pPr marL="461963" indent="0"/>
                      <a:r>
                        <a:rPr lang="en-US" sz="2000" b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Statistici</a:t>
                      </a:r>
                      <a:r>
                        <a:rPr lang="en-US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experimental</a:t>
                      </a:r>
                      <a:r>
                        <a:rPr lang="ro-RO" sz="20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59481"/>
                  </a:ext>
                </a:extLst>
              </a:tr>
              <a:tr h="439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Diseminate pe rețele de socializare și site</a:t>
                      </a:r>
                      <a:endParaRPr lang="ro-RO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</a:t>
                      </a:r>
                      <a:r>
                        <a:rPr lang="ro-MD" sz="2000" b="1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infografice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55626"/>
                  </a:ext>
                </a:extLst>
              </a:tr>
              <a:tr h="710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Disponibile date (total sau parțial) pe platforma ODD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M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  <a:r>
                        <a:rPr lang="ro-M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M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indicatori de monitorizare a ODD </a:t>
                      </a:r>
                      <a:br>
                        <a:rPr lang="ro-M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M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cei 337 prevăzuți (77%)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58947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1C170-6269-0D7D-F36C-C65EBBB7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</a:t>
            </a:r>
            <a:r>
              <a:rPr lang="en-US" i="1" dirty="0"/>
              <a:t>21</a:t>
            </a:r>
            <a:r>
              <a:rPr lang="ru-RU" i="1" dirty="0"/>
              <a:t> </a:t>
            </a:r>
            <a:r>
              <a:rPr lang="en-US" i="1" dirty="0"/>
              <a:t>mart</a:t>
            </a:r>
            <a:r>
              <a:rPr lang="ro-RO" i="1" dirty="0"/>
              <a:t>ie 202</a:t>
            </a:r>
            <a:r>
              <a:rPr lang="en-US" i="1" dirty="0"/>
              <a:t>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FA6F-5C93-5509-204C-C4A4A34A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5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185" y="365125"/>
            <a:ext cx="8402855" cy="1325563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Lucrările executate și informații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și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date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furnizate de către ministere, alte autorități ale administrației publice centrale și alte entități pentru elaborarea și diseminarea statisticilor oficiale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49362"/>
              </p:ext>
            </p:extLst>
          </p:nvPr>
        </p:nvGraphicFramePr>
        <p:xfrm>
          <a:off x="838200" y="1825625"/>
          <a:ext cx="10515600" cy="4203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717420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1242941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68589436"/>
                    </a:ext>
                  </a:extLst>
                </a:gridCol>
              </a:tblGrid>
              <a:tr h="413535">
                <a:tc rowSpan="2">
                  <a:txBody>
                    <a:bodyPr/>
                    <a:lstStyle/>
                    <a:p>
                      <a:pPr algn="ctr"/>
                      <a:r>
                        <a:rPr lang="ro-RO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Compartiment</a:t>
                      </a:r>
                      <a:r>
                        <a:rPr lang="ro-RO" sz="21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în PLS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Număr de lucrări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3855"/>
                  </a:ext>
                </a:extLst>
              </a:tr>
              <a:tr h="41353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Planificate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Realizate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823181"/>
                  </a:ext>
                </a:extLst>
              </a:tr>
              <a:tr h="3376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r>
                        <a:rPr lang="ro-RO" sz="2000" b="1" dirty="0">
                          <a:latin typeface="+mn-lt"/>
                        </a:rPr>
                        <a:t>. 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Lucrări executate și informații produse de </a:t>
                      </a:r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ministere, alte autorități ale administrației publice centrale </a:t>
                      </a:r>
                      <a:r>
                        <a:rPr lang="ro-RO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alte entități 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furnizate BNS pentru elaborarea statisticilor oficiale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latin typeface="+mn-lt"/>
                        </a:rPr>
                        <a:t>119 titluri</a:t>
                      </a:r>
                      <a:r>
                        <a:rPr lang="ro-RO" sz="2000" dirty="0">
                          <a:latin typeface="+mn-lt"/>
                        </a:rPr>
                        <a:t> de informații statistice și administrative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latin typeface="+mn-lt"/>
                        </a:rPr>
                        <a:t>118 titluri</a:t>
                      </a:r>
                      <a:r>
                        <a:rPr lang="ro-RO" sz="2000" dirty="0">
                          <a:latin typeface="+mn-lt"/>
                        </a:rPr>
                        <a:t> de informații statistice și administrative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>
                          <a:latin typeface="+mn-lt"/>
                        </a:rPr>
                        <a:t>99,2%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80445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i="1" dirty="0"/>
              <a:t>Consiliul Național pentru Statistică, 23</a:t>
            </a:r>
            <a:r>
              <a:rPr lang="ru-RU" i="1" dirty="0"/>
              <a:t> </a:t>
            </a:r>
            <a:r>
              <a:rPr lang="ro-RO" i="1" dirty="0"/>
              <a:t>martie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2F32-C9F4-4FBF-995D-8E0B0B572CC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4" descr="Imagini pentru logo guvern mold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7" y="4579829"/>
            <a:ext cx="1008112" cy="11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7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987</Words>
  <Application>Microsoft Office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Programul de lucrări statistice (PLS)  pentru anul 2023 </vt:lpstr>
      <vt:lpstr>Realizarea PLS, 2023 </vt:lpstr>
      <vt:lpstr>Activitatea de diseminare</vt:lpstr>
      <vt:lpstr>Chestionare internaționale prezentate</vt:lpstr>
      <vt:lpstr>Lucrări statistice noi în 2023 </vt:lpstr>
      <vt:lpstr>Realizări în afara Programului de lucrări statistice </vt:lpstr>
      <vt:lpstr>Diseminarea statisticilor oficiale în 2023 </vt:lpstr>
      <vt:lpstr>2. Lucrările executate și informații și date furnizate de către ministere, alte autorități ale administrației publice centrale și alte entități pentru elaborarea și diseminarea statisticilor oficiale</vt:lpstr>
      <vt:lpstr>2. Lucrările executate și informații șI date furnizate de către ministere, alte autorități ale administrației publice centrale și alte entități pentru elaborarea și diseminarea statisticilor oficiale</vt:lpstr>
      <vt:lpstr>2. Lucrările executate și informații șI date furnizate de către ministere, alte autorități ale administrației publice centrale și alte entități pentru elaborarea și diseminarea statisticilor oficiale</vt:lpstr>
      <vt:lpstr>2. Lucrările executate și informații șI date furnizate de către ministere, alte autorități ale administrației publice centrale și alte entități pentru elaborarea și diseminarea statisticilor oficiale</vt:lpstr>
      <vt:lpstr>Provocări ce țin de realizarea PLS, 2023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 Racu</dc:creator>
  <cp:lastModifiedBy>Feodora Condurari</cp:lastModifiedBy>
  <cp:revision>194</cp:revision>
  <dcterms:created xsi:type="dcterms:W3CDTF">2016-06-13T14:45:33Z</dcterms:created>
  <dcterms:modified xsi:type="dcterms:W3CDTF">2024-03-25T15:09:51Z</dcterms:modified>
</cp:coreProperties>
</file>