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notesSlides/notesSlide3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notesSlides/notesSlide3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282" r:id="rId2"/>
    <p:sldId id="277" r:id="rId3"/>
    <p:sldId id="283" r:id="rId4"/>
    <p:sldId id="285" r:id="rId5"/>
    <p:sldId id="289" r:id="rId6"/>
    <p:sldId id="302" r:id="rId7"/>
    <p:sldId id="292" r:id="rId8"/>
    <p:sldId id="291" r:id="rId9"/>
    <p:sldId id="325" r:id="rId10"/>
    <p:sldId id="326" r:id="rId11"/>
    <p:sldId id="327" r:id="rId12"/>
    <p:sldId id="293" r:id="rId13"/>
    <p:sldId id="328" r:id="rId14"/>
    <p:sldId id="295" r:id="rId15"/>
    <p:sldId id="284" r:id="rId16"/>
    <p:sldId id="315" r:id="rId17"/>
    <p:sldId id="305" r:id="rId18"/>
    <p:sldId id="324" r:id="rId19"/>
    <p:sldId id="316" r:id="rId20"/>
    <p:sldId id="317" r:id="rId21"/>
    <p:sldId id="297" r:id="rId22"/>
    <p:sldId id="310" r:id="rId23"/>
    <p:sldId id="318" r:id="rId24"/>
    <p:sldId id="306" r:id="rId25"/>
    <p:sldId id="329" r:id="rId26"/>
    <p:sldId id="321" r:id="rId27"/>
    <p:sldId id="320" r:id="rId28"/>
    <p:sldId id="288" r:id="rId29"/>
    <p:sldId id="311" r:id="rId30"/>
    <p:sldId id="307" r:id="rId31"/>
    <p:sldId id="330" r:id="rId32"/>
    <p:sldId id="323" r:id="rId33"/>
    <p:sldId id="286" r:id="rId34"/>
    <p:sldId id="300" r:id="rId35"/>
    <p:sldId id="303" r:id="rId36"/>
    <p:sldId id="309" r:id="rId37"/>
    <p:sldId id="299" r:id="rId38"/>
    <p:sldId id="298" r:id="rId39"/>
    <p:sldId id="314" r:id="rId40"/>
    <p:sldId id="313" r:id="rId41"/>
    <p:sldId id="290" r:id="rId42"/>
    <p:sldId id="301" r:id="rId43"/>
    <p:sldId id="281" r:id="rId44"/>
    <p:sldId id="312" r:id="rId45"/>
    <p:sldId id="279" r:id="rId46"/>
    <p:sldId id="25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rudu" initials="SC" lastIdx="1" clrIdx="0">
    <p:extLst>
      <p:ext uri="{19B8F6BF-5375-455C-9EA6-DF929625EA0E}">
        <p15:presenceInfo xmlns:p15="http://schemas.microsoft.com/office/powerpoint/2012/main" userId="S-1-5-21-4102397371-2637955701-2401805638-43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5A6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79478" autoAdjust="0"/>
  </p:normalViewPr>
  <p:slideViewPr>
    <p:cSldViewPr snapToGrid="0">
      <p:cViewPr varScale="1">
        <p:scale>
          <a:sx n="88" d="100"/>
          <a:sy n="88" d="100"/>
        </p:scale>
        <p:origin x="1260" y="78"/>
      </p:cViewPr>
      <p:guideLst/>
    </p:cSldViewPr>
  </p:slideViewPr>
  <p:outlineViewPr>
    <p:cViewPr>
      <p:scale>
        <a:sx n="33" d="100"/>
        <a:sy n="33" d="100"/>
      </p:scale>
      <p:origin x="0" y="-1536"/>
    </p:cViewPr>
  </p:outlineViewPr>
  <p:notesTextViewPr>
    <p:cViewPr>
      <p:scale>
        <a:sx n="3" d="2"/>
        <a:sy n="3" d="2"/>
      </p:scale>
      <p:origin x="0" y="0"/>
    </p:cViewPr>
  </p:notesTextViewPr>
  <p:sorterViewPr>
    <p:cViewPr>
      <p:scale>
        <a:sx n="100" d="100"/>
        <a:sy n="100" d="100"/>
      </p:scale>
      <p:origin x="0" y="-3420"/>
    </p:cViewPr>
  </p:sorterViewPr>
  <p:notesViewPr>
    <p:cSldViewPr snapToGrid="0">
      <p:cViewPr varScale="1">
        <p:scale>
          <a:sx n="86" d="100"/>
          <a:sy n="86" d="100"/>
        </p:scale>
        <p:origin x="312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7.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9.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0.xlsx"/></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7766259507793E-2"/>
          <c:y val="0.12924812223979584"/>
          <c:w val="0.90235042894519701"/>
          <c:h val="0.49748925001396105"/>
        </c:manualLayout>
      </c:layout>
      <c:barChart>
        <c:barDir val="col"/>
        <c:grouping val="clustered"/>
        <c:varyColors val="0"/>
        <c:ser>
          <c:idx val="0"/>
          <c:order val="0"/>
          <c:tx>
            <c:strRef>
              <c:f>'5.3'!$J$9</c:f>
              <c:strCache>
                <c:ptCount val="1"/>
                <c:pt idx="0">
                  <c:v>Bărbați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'5.3'!$I$10:$I$19</c:f>
              <c:strCache>
                <c:ptCount val="10"/>
                <c:pt idx="0">
                  <c:v> Total</c:v>
                </c:pt>
                <c:pt idx="1">
                  <c:v>Moldoveni</c:v>
                </c:pt>
                <c:pt idx="2">
                  <c:v>Români</c:v>
                </c:pt>
                <c:pt idx="3">
                  <c:v>Ucraineni</c:v>
                </c:pt>
                <c:pt idx="4">
                  <c:v>Ruși</c:v>
                </c:pt>
                <c:pt idx="5">
                  <c:v>Găgăuzi</c:v>
                </c:pt>
                <c:pt idx="6">
                  <c:v>Bulgari</c:v>
                </c:pt>
                <c:pt idx="7">
                  <c:v>Romi/Țigani</c:v>
                </c:pt>
                <c:pt idx="8">
                  <c:v>Alte etnii</c:v>
                </c:pt>
                <c:pt idx="9">
                  <c:v>Nu au declarat etnia</c:v>
                </c:pt>
              </c:strCache>
            </c:strRef>
          </c:cat>
          <c:val>
            <c:numRef>
              <c:f>'5.3'!$J$10:$J$19</c:f>
              <c:numCache>
                <c:formatCode>0.0</c:formatCode>
                <c:ptCount val="10"/>
                <c:pt idx="0">
                  <c:v>47.208189250655884</c:v>
                </c:pt>
                <c:pt idx="1">
                  <c:v>47.597948795618024</c:v>
                </c:pt>
                <c:pt idx="2">
                  <c:v>48.210893543897058</c:v>
                </c:pt>
                <c:pt idx="3">
                  <c:v>42.754842781544596</c:v>
                </c:pt>
                <c:pt idx="4">
                  <c:v>41.821634203111543</c:v>
                </c:pt>
                <c:pt idx="5">
                  <c:v>47.648783498791566</c:v>
                </c:pt>
                <c:pt idx="6">
                  <c:v>46.233915681556276</c:v>
                </c:pt>
                <c:pt idx="7">
                  <c:v>47.050021376656915</c:v>
                </c:pt>
                <c:pt idx="8">
                  <c:v>51.999423589595949</c:v>
                </c:pt>
                <c:pt idx="9">
                  <c:v>48.723897911832985</c:v>
                </c:pt>
              </c:numCache>
            </c:numRef>
          </c:val>
          <c:extLst>
            <c:ext xmlns:c16="http://schemas.microsoft.com/office/drawing/2014/chart" uri="{C3380CC4-5D6E-409C-BE32-E72D297353CC}">
              <c16:uniqueId val="{00000000-19ED-4D54-A351-789BC3D0E35C}"/>
            </c:ext>
          </c:extLst>
        </c:ser>
        <c:ser>
          <c:idx val="1"/>
          <c:order val="1"/>
          <c:tx>
            <c:strRef>
              <c:f>'5.3'!$K$9</c:f>
              <c:strCache>
                <c:ptCount val="1"/>
                <c:pt idx="0">
                  <c:v>Femei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'5.3'!$I$10:$I$19</c:f>
              <c:strCache>
                <c:ptCount val="10"/>
                <c:pt idx="0">
                  <c:v> Total</c:v>
                </c:pt>
                <c:pt idx="1">
                  <c:v>Moldoveni</c:v>
                </c:pt>
                <c:pt idx="2">
                  <c:v>Români</c:v>
                </c:pt>
                <c:pt idx="3">
                  <c:v>Ucraineni</c:v>
                </c:pt>
                <c:pt idx="4">
                  <c:v>Ruși</c:v>
                </c:pt>
                <c:pt idx="5">
                  <c:v>Găgăuzi</c:v>
                </c:pt>
                <c:pt idx="6">
                  <c:v>Bulgari</c:v>
                </c:pt>
                <c:pt idx="7">
                  <c:v>Romi/Țigani</c:v>
                </c:pt>
                <c:pt idx="8">
                  <c:v>Alte etnii</c:v>
                </c:pt>
                <c:pt idx="9">
                  <c:v>Nu au declarat etnia</c:v>
                </c:pt>
              </c:strCache>
            </c:strRef>
          </c:cat>
          <c:val>
            <c:numRef>
              <c:f>'5.3'!$K$10:$K$19</c:f>
              <c:numCache>
                <c:formatCode>0.0</c:formatCode>
                <c:ptCount val="10"/>
                <c:pt idx="0">
                  <c:v>52.791810749353431</c:v>
                </c:pt>
                <c:pt idx="1">
                  <c:v>52.402051204377656</c:v>
                </c:pt>
                <c:pt idx="2">
                  <c:v>51.789106456104641</c:v>
                </c:pt>
                <c:pt idx="3">
                  <c:v>57.245157218454032</c:v>
                </c:pt>
                <c:pt idx="4">
                  <c:v>58.178365796888073</c:v>
                </c:pt>
                <c:pt idx="5">
                  <c:v>52.3512165012095</c:v>
                </c:pt>
                <c:pt idx="6">
                  <c:v>53.7660843184429</c:v>
                </c:pt>
                <c:pt idx="7">
                  <c:v>52.949978623343519</c:v>
                </c:pt>
                <c:pt idx="8">
                  <c:v>48.00057641040452</c:v>
                </c:pt>
                <c:pt idx="9">
                  <c:v>51.276102088167043</c:v>
                </c:pt>
              </c:numCache>
            </c:numRef>
          </c:val>
          <c:extLst>
            <c:ext xmlns:c16="http://schemas.microsoft.com/office/drawing/2014/chart" uri="{C3380CC4-5D6E-409C-BE32-E72D297353CC}">
              <c16:uniqueId val="{00000001-19ED-4D54-A351-789BC3D0E35C}"/>
            </c:ext>
          </c:extLst>
        </c:ser>
        <c:dLbls>
          <c:showLegendKey val="0"/>
          <c:showVal val="0"/>
          <c:showCatName val="0"/>
          <c:showSerName val="0"/>
          <c:showPercent val="0"/>
          <c:showBubbleSize val="0"/>
        </c:dLbls>
        <c:gapWidth val="219"/>
        <c:overlap val="-27"/>
        <c:axId val="1833471696"/>
        <c:axId val="1833467376"/>
      </c:barChart>
      <c:catAx>
        <c:axId val="183347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833467376"/>
        <c:crosses val="autoZero"/>
        <c:auto val="1"/>
        <c:lblAlgn val="ctr"/>
        <c:lblOffset val="100"/>
        <c:noMultiLvlLbl val="0"/>
      </c:catAx>
      <c:valAx>
        <c:axId val="183346737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833471696"/>
        <c:crosses val="autoZero"/>
        <c:crossBetween val="between"/>
        <c:majorUnit val="20"/>
      </c:valAx>
      <c:spPr>
        <a:noFill/>
        <a:ln>
          <a:noFill/>
        </a:ln>
        <a:effectLst/>
      </c:spPr>
    </c:plotArea>
    <c:legend>
      <c:legendPos val="b"/>
      <c:layout>
        <c:manualLayout>
          <c:xMode val="edge"/>
          <c:yMode val="edge"/>
          <c:x val="0.40974905518167126"/>
          <c:y val="0.79866199539113691"/>
          <c:w val="0.16451146994420879"/>
          <c:h val="7.57123936589448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'Figura 12'!$C$5</c:f>
              <c:strCache>
                <c:ptCount val="1"/>
                <c:pt idx="0">
                  <c:v>  Moldovenească</c:v>
                </c:pt>
              </c:strCache>
            </c:strRef>
          </c:tx>
          <c:spPr>
            <a:solidFill>
              <a:schemeClr val="accent1"/>
            </a:solidFill>
            <a:ln>
              <a:noFill/>
            </a:ln>
            <a:effectLst/>
          </c:spPr>
          <c:invertIfNegative val="0"/>
          <c:cat>
            <c:strRef>
              <c:f>'Figura 12'!$B$6:$B$41</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'Figura 12'!$C$6:$C$41</c:f>
              <c:numCache>
                <c:formatCode>0.0</c:formatCode>
                <c:ptCount val="36"/>
                <c:pt idx="0">
                  <c:v>44.986223981847417</c:v>
                </c:pt>
                <c:pt idx="1">
                  <c:v>25.921977027656851</c:v>
                </c:pt>
                <c:pt idx="2">
                  <c:v>31.336814106984416</c:v>
                </c:pt>
                <c:pt idx="3">
                  <c:v>60.250743917382444</c:v>
                </c:pt>
                <c:pt idx="4">
                  <c:v>65.037085753955978</c:v>
                </c:pt>
                <c:pt idx="5">
                  <c:v>69.985078624172772</c:v>
                </c:pt>
                <c:pt idx="6">
                  <c:v>55.176350662589755</c:v>
                </c:pt>
                <c:pt idx="7">
                  <c:v>66.786963726754095</c:v>
                </c:pt>
                <c:pt idx="8">
                  <c:v>67.344848906407066</c:v>
                </c:pt>
                <c:pt idx="9">
                  <c:v>58.882797026150612</c:v>
                </c:pt>
                <c:pt idx="10">
                  <c:v>52.975959674292852</c:v>
                </c:pt>
                <c:pt idx="11">
                  <c:v>56.901136657802184</c:v>
                </c:pt>
                <c:pt idx="12">
                  <c:v>65.942618404999095</c:v>
                </c:pt>
                <c:pt idx="13">
                  <c:v>70.295658879404783</c:v>
                </c:pt>
                <c:pt idx="14">
                  <c:v>52.991254270026253</c:v>
                </c:pt>
                <c:pt idx="15">
                  <c:v>55.708642904165963</c:v>
                </c:pt>
                <c:pt idx="16">
                  <c:v>52.118263180521737</c:v>
                </c:pt>
                <c:pt idx="17">
                  <c:v>73.570280744871852</c:v>
                </c:pt>
                <c:pt idx="18">
                  <c:v>59.271429633484104</c:v>
                </c:pt>
                <c:pt idx="19">
                  <c:v>35.018526485241793</c:v>
                </c:pt>
                <c:pt idx="20">
                  <c:v>53.213455102387783</c:v>
                </c:pt>
                <c:pt idx="21">
                  <c:v>57.819806442369391</c:v>
                </c:pt>
                <c:pt idx="22">
                  <c:v>67.32872278813069</c:v>
                </c:pt>
                <c:pt idx="23">
                  <c:v>49.489778735728613</c:v>
                </c:pt>
                <c:pt idx="24">
                  <c:v>77.660866046135169</c:v>
                </c:pt>
                <c:pt idx="25">
                  <c:v>58.435055552786906</c:v>
                </c:pt>
                <c:pt idx="26">
                  <c:v>59.868564870477258</c:v>
                </c:pt>
                <c:pt idx="27">
                  <c:v>43.493810178816965</c:v>
                </c:pt>
                <c:pt idx="28">
                  <c:v>48.684919082844296</c:v>
                </c:pt>
                <c:pt idx="29">
                  <c:v>63.292830728114289</c:v>
                </c:pt>
                <c:pt idx="30">
                  <c:v>61.050131356389592</c:v>
                </c:pt>
                <c:pt idx="31">
                  <c:v>65.425743889478653</c:v>
                </c:pt>
                <c:pt idx="32">
                  <c:v>63.097705667928672</c:v>
                </c:pt>
                <c:pt idx="33">
                  <c:v>68.532371646483128</c:v>
                </c:pt>
                <c:pt idx="34">
                  <c:v>8.5933245156773328</c:v>
                </c:pt>
                <c:pt idx="35">
                  <c:v>1.5995060056171784</c:v>
                </c:pt>
              </c:numCache>
            </c:numRef>
          </c:val>
          <c:extLst>
            <c:ext xmlns:c16="http://schemas.microsoft.com/office/drawing/2014/chart" uri="{C3380CC4-5D6E-409C-BE32-E72D297353CC}">
              <c16:uniqueId val="{00000000-2A23-4778-BF08-EBCDCEE9B789}"/>
            </c:ext>
          </c:extLst>
        </c:ser>
        <c:ser>
          <c:idx val="1"/>
          <c:order val="1"/>
          <c:tx>
            <c:strRef>
              <c:f>'Figura 12'!$D$5</c:f>
              <c:strCache>
                <c:ptCount val="1"/>
                <c:pt idx="0">
                  <c:v> Română</c:v>
                </c:pt>
              </c:strCache>
            </c:strRef>
          </c:tx>
          <c:spPr>
            <a:solidFill>
              <a:schemeClr val="accent2"/>
            </a:solidFill>
            <a:ln>
              <a:noFill/>
            </a:ln>
            <a:effectLst/>
          </c:spPr>
          <c:invertIfNegative val="0"/>
          <c:cat>
            <c:strRef>
              <c:f>'Figura 12'!$B$6:$B$41</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'Figura 12'!$D$6:$D$41</c:f>
              <c:numCache>
                <c:formatCode>0.0</c:formatCode>
                <c:ptCount val="36"/>
                <c:pt idx="0">
                  <c:v>33.650228914289691</c:v>
                </c:pt>
                <c:pt idx="1">
                  <c:v>48.845763717991453</c:v>
                </c:pt>
                <c:pt idx="2">
                  <c:v>21.535918738165005</c:v>
                </c:pt>
                <c:pt idx="3">
                  <c:v>12.976982321022337</c:v>
                </c:pt>
                <c:pt idx="4">
                  <c:v>14.845262888669605</c:v>
                </c:pt>
                <c:pt idx="5">
                  <c:v>17.681830355434958</c:v>
                </c:pt>
                <c:pt idx="6">
                  <c:v>17.113149847094952</c:v>
                </c:pt>
                <c:pt idx="7">
                  <c:v>20.32406554962283</c:v>
                </c:pt>
                <c:pt idx="8">
                  <c:v>22.580956797279427</c:v>
                </c:pt>
                <c:pt idx="9">
                  <c:v>19.812268565031559</c:v>
                </c:pt>
                <c:pt idx="10">
                  <c:v>5.5157037611477566</c:v>
                </c:pt>
                <c:pt idx="11">
                  <c:v>16.680394417904072</c:v>
                </c:pt>
                <c:pt idx="12">
                  <c:v>23.215144008577742</c:v>
                </c:pt>
                <c:pt idx="13">
                  <c:v>22.191065388457421</c:v>
                </c:pt>
                <c:pt idx="14">
                  <c:v>32.030118219376405</c:v>
                </c:pt>
                <c:pt idx="15">
                  <c:v>39.502022006959649</c:v>
                </c:pt>
                <c:pt idx="16">
                  <c:v>42.240200101614136</c:v>
                </c:pt>
                <c:pt idx="17">
                  <c:v>24.567539464977596</c:v>
                </c:pt>
                <c:pt idx="18">
                  <c:v>35.804029440190327</c:v>
                </c:pt>
                <c:pt idx="19">
                  <c:v>60.815442900956164</c:v>
                </c:pt>
                <c:pt idx="20">
                  <c:v>45.042259912643708</c:v>
                </c:pt>
                <c:pt idx="21">
                  <c:v>36.709520274054256</c:v>
                </c:pt>
                <c:pt idx="22">
                  <c:v>28.007358702687963</c:v>
                </c:pt>
                <c:pt idx="23">
                  <c:v>48.376721786279468</c:v>
                </c:pt>
                <c:pt idx="24">
                  <c:v>20.582760016187638</c:v>
                </c:pt>
                <c:pt idx="25">
                  <c:v>40.389118628867386</c:v>
                </c:pt>
                <c:pt idx="26">
                  <c:v>33.443545742704075</c:v>
                </c:pt>
                <c:pt idx="27">
                  <c:v>18.053645116918847</c:v>
                </c:pt>
                <c:pt idx="28">
                  <c:v>32.062182920953852</c:v>
                </c:pt>
                <c:pt idx="29">
                  <c:v>31.076167687000751</c:v>
                </c:pt>
                <c:pt idx="30">
                  <c:v>31.025299600533014</c:v>
                </c:pt>
                <c:pt idx="31">
                  <c:v>22.997476089266385</c:v>
                </c:pt>
                <c:pt idx="32">
                  <c:v>29.036523479379522</c:v>
                </c:pt>
                <c:pt idx="33">
                  <c:v>26.282316820585685</c:v>
                </c:pt>
                <c:pt idx="34">
                  <c:v>0.76246790632537675</c:v>
                </c:pt>
                <c:pt idx="35">
                  <c:v>0.12349859570145061</c:v>
                </c:pt>
              </c:numCache>
            </c:numRef>
          </c:val>
          <c:extLst>
            <c:ext xmlns:c16="http://schemas.microsoft.com/office/drawing/2014/chart" uri="{C3380CC4-5D6E-409C-BE32-E72D297353CC}">
              <c16:uniqueId val="{00000001-2A23-4778-BF08-EBCDCEE9B789}"/>
            </c:ext>
          </c:extLst>
        </c:ser>
        <c:ser>
          <c:idx val="2"/>
          <c:order val="2"/>
          <c:tx>
            <c:strRef>
              <c:f>'Figura 12'!$E$5</c:f>
              <c:strCache>
                <c:ptCount val="1"/>
                <c:pt idx="0">
                  <c:v>Ucraineană</c:v>
                </c:pt>
              </c:strCache>
            </c:strRef>
          </c:tx>
          <c:spPr>
            <a:solidFill>
              <a:schemeClr val="accent3"/>
            </a:solidFill>
            <a:ln>
              <a:noFill/>
            </a:ln>
            <a:effectLst/>
          </c:spPr>
          <c:invertIfNegative val="0"/>
          <c:cat>
            <c:strRef>
              <c:f>'Figura 12'!$B$6:$B$41</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'Figura 12'!$E$6:$E$41</c:f>
              <c:numCache>
                <c:formatCode>0.0</c:formatCode>
                <c:ptCount val="36"/>
                <c:pt idx="0">
                  <c:v>2.0570557823689448</c:v>
                </c:pt>
                <c:pt idx="1">
                  <c:v>0.99920467054339135</c:v>
                </c:pt>
                <c:pt idx="2">
                  <c:v>1.7973051368775976</c:v>
                </c:pt>
                <c:pt idx="3">
                  <c:v>14.47575704533527</c:v>
                </c:pt>
                <c:pt idx="4">
                  <c:v>5.2870035441557821</c:v>
                </c:pt>
                <c:pt idx="5">
                  <c:v>4.2066801851781346</c:v>
                </c:pt>
                <c:pt idx="6">
                  <c:v>6.1549439347605146</c:v>
                </c:pt>
                <c:pt idx="7">
                  <c:v>2.7766525501749593</c:v>
                </c:pt>
                <c:pt idx="8">
                  <c:v>2.0480717211530899</c:v>
                </c:pt>
                <c:pt idx="9">
                  <c:v>7.7503803427390814</c:v>
                </c:pt>
                <c:pt idx="10">
                  <c:v>15.348326224634906</c:v>
                </c:pt>
                <c:pt idx="11">
                  <c:v>9.1026757348268639</c:v>
                </c:pt>
                <c:pt idx="12">
                  <c:v>2.6509409546345344</c:v>
                </c:pt>
                <c:pt idx="13">
                  <c:v>1.1917488914982637</c:v>
                </c:pt>
                <c:pt idx="14">
                  <c:v>0.94790120365567698</c:v>
                </c:pt>
                <c:pt idx="15">
                  <c:v>2.0737327188940173</c:v>
                </c:pt>
                <c:pt idx="16">
                  <c:v>0.91061867354516324</c:v>
                </c:pt>
                <c:pt idx="17">
                  <c:v>0.11815861612628697</c:v>
                </c:pt>
                <c:pt idx="18">
                  <c:v>2.4756523678536873</c:v>
                </c:pt>
                <c:pt idx="19">
                  <c:v>1.1102013627721816</c:v>
                </c:pt>
                <c:pt idx="20">
                  <c:v>0.21555391684156713</c:v>
                </c:pt>
                <c:pt idx="21">
                  <c:v>1.3468276607661533</c:v>
                </c:pt>
                <c:pt idx="22">
                  <c:v>0.42925765679828409</c:v>
                </c:pt>
                <c:pt idx="23">
                  <c:v>0.19870003031017291</c:v>
                </c:pt>
                <c:pt idx="24">
                  <c:v>0.55847834884661685</c:v>
                </c:pt>
                <c:pt idx="25">
                  <c:v>0.48577549698569594</c:v>
                </c:pt>
                <c:pt idx="26">
                  <c:v>1.9906547163624351</c:v>
                </c:pt>
                <c:pt idx="27">
                  <c:v>0.4607977991746906</c:v>
                </c:pt>
                <c:pt idx="28">
                  <c:v>0.69863673723890241</c:v>
                </c:pt>
                <c:pt idx="29">
                  <c:v>0.54694055129121255</c:v>
                </c:pt>
                <c:pt idx="30">
                  <c:v>0.38147335084752082</c:v>
                </c:pt>
                <c:pt idx="31">
                  <c:v>2.3312964930924269</c:v>
                </c:pt>
                <c:pt idx="32">
                  <c:v>0.29304552926881433</c:v>
                </c:pt>
                <c:pt idx="33">
                  <c:v>0.89427130290700052</c:v>
                </c:pt>
                <c:pt idx="34">
                  <c:v>0.4823776550221765</c:v>
                </c:pt>
                <c:pt idx="35">
                  <c:v>0.38244726410771812</c:v>
                </c:pt>
              </c:numCache>
            </c:numRef>
          </c:val>
          <c:extLst>
            <c:ext xmlns:c16="http://schemas.microsoft.com/office/drawing/2014/chart" uri="{C3380CC4-5D6E-409C-BE32-E72D297353CC}">
              <c16:uniqueId val="{00000002-2A23-4778-BF08-EBCDCEE9B789}"/>
            </c:ext>
          </c:extLst>
        </c:ser>
        <c:ser>
          <c:idx val="3"/>
          <c:order val="3"/>
          <c:tx>
            <c:strRef>
              <c:f>'Figura 12'!$F$5</c:f>
              <c:strCache>
                <c:ptCount val="1"/>
                <c:pt idx="0">
                  <c:v>  Rusă</c:v>
                </c:pt>
              </c:strCache>
            </c:strRef>
          </c:tx>
          <c:spPr>
            <a:solidFill>
              <a:schemeClr val="accent4"/>
            </a:solidFill>
            <a:ln>
              <a:noFill/>
            </a:ln>
            <a:effectLst/>
          </c:spPr>
          <c:invertIfNegative val="0"/>
          <c:cat>
            <c:strRef>
              <c:f>'Figura 12'!$B$6:$B$41</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'Figura 12'!$F$6:$F$41</c:f>
              <c:numCache>
                <c:formatCode>0.0</c:formatCode>
                <c:ptCount val="36"/>
                <c:pt idx="0">
                  <c:v>15.889755839050961</c:v>
                </c:pt>
                <c:pt idx="1">
                  <c:v>23.480661391364794</c:v>
                </c:pt>
                <c:pt idx="2">
                  <c:v>45.042086712858634</c:v>
                </c:pt>
                <c:pt idx="3">
                  <c:v>11.727638718711807</c:v>
                </c:pt>
                <c:pt idx="4">
                  <c:v>14.531038766487594</c:v>
                </c:pt>
                <c:pt idx="5">
                  <c:v>7.8528522783793466</c:v>
                </c:pt>
                <c:pt idx="6">
                  <c:v>20.309887869521148</c:v>
                </c:pt>
                <c:pt idx="7">
                  <c:v>10.014730252255733</c:v>
                </c:pt>
                <c:pt idx="8">
                  <c:v>7.8039261148465222</c:v>
                </c:pt>
                <c:pt idx="9">
                  <c:v>12.897206992565483</c:v>
                </c:pt>
                <c:pt idx="10">
                  <c:v>20.595838180173303</c:v>
                </c:pt>
                <c:pt idx="11">
                  <c:v>15.920269220812877</c:v>
                </c:pt>
                <c:pt idx="12">
                  <c:v>8.0674381631974228</c:v>
                </c:pt>
                <c:pt idx="13">
                  <c:v>4.7529749907989434</c:v>
                </c:pt>
                <c:pt idx="14">
                  <c:v>13.526371326882741</c:v>
                </c:pt>
                <c:pt idx="15">
                  <c:v>1.9867393962193225</c:v>
                </c:pt>
                <c:pt idx="16">
                  <c:v>4.5745886583030728</c:v>
                </c:pt>
                <c:pt idx="17">
                  <c:v>1.7014840722185338</c:v>
                </c:pt>
                <c:pt idx="18">
                  <c:v>2.0801427403167048</c:v>
                </c:pt>
                <c:pt idx="19">
                  <c:v>2.3258718550077138</c:v>
                </c:pt>
                <c:pt idx="20">
                  <c:v>0.2836235747915356</c:v>
                </c:pt>
                <c:pt idx="21">
                  <c:v>3.8880856551131213</c:v>
                </c:pt>
                <c:pt idx="22">
                  <c:v>4.1528974891833981</c:v>
                </c:pt>
                <c:pt idx="23">
                  <c:v>1.7967197656013123</c:v>
                </c:pt>
                <c:pt idx="24">
                  <c:v>1.14123836503439</c:v>
                </c:pt>
                <c:pt idx="25">
                  <c:v>0.61531562951521424</c:v>
                </c:pt>
                <c:pt idx="26">
                  <c:v>4.5633402557656346</c:v>
                </c:pt>
                <c:pt idx="27">
                  <c:v>36.740027510316317</c:v>
                </c:pt>
                <c:pt idx="28">
                  <c:v>17.51126604880556</c:v>
                </c:pt>
                <c:pt idx="29">
                  <c:v>2.5699990677149644</c:v>
                </c:pt>
                <c:pt idx="30">
                  <c:v>6.8719185230503745</c:v>
                </c:pt>
                <c:pt idx="31">
                  <c:v>8.2425611052071268</c:v>
                </c:pt>
                <c:pt idx="32">
                  <c:v>4.4921735401329199</c:v>
                </c:pt>
                <c:pt idx="33">
                  <c:v>4.2081922074124964</c:v>
                </c:pt>
                <c:pt idx="34">
                  <c:v>39.496615576130203</c:v>
                </c:pt>
                <c:pt idx="35">
                  <c:v>47.310917674241303</c:v>
                </c:pt>
              </c:numCache>
            </c:numRef>
          </c:val>
          <c:extLst>
            <c:ext xmlns:c16="http://schemas.microsoft.com/office/drawing/2014/chart" uri="{C3380CC4-5D6E-409C-BE32-E72D297353CC}">
              <c16:uniqueId val="{00000003-2A23-4778-BF08-EBCDCEE9B789}"/>
            </c:ext>
          </c:extLst>
        </c:ser>
        <c:ser>
          <c:idx val="4"/>
          <c:order val="4"/>
          <c:tx>
            <c:strRef>
              <c:f>'Figura 12'!$G$5</c:f>
              <c:strCache>
                <c:ptCount val="1"/>
                <c:pt idx="0">
                  <c:v>Găgăuză</c:v>
                </c:pt>
              </c:strCache>
            </c:strRef>
          </c:tx>
          <c:spPr>
            <a:solidFill>
              <a:schemeClr val="accent5"/>
            </a:solidFill>
            <a:ln>
              <a:noFill/>
            </a:ln>
            <a:effectLst/>
          </c:spPr>
          <c:invertIfNegative val="0"/>
          <c:cat>
            <c:strRef>
              <c:f>'Figura 12'!$B$6:$B$41</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'Figura 12'!$G$6:$G$41</c:f>
              <c:numCache>
                <c:formatCode>0.0</c:formatCode>
                <c:ptCount val="36"/>
                <c:pt idx="0">
                  <c:v>2.1672039013615123</c:v>
                </c:pt>
                <c:pt idx="1">
                  <c:v>9.1347622368350437E-2</c:v>
                </c:pt>
                <c:pt idx="2">
                  <c:v>3.5026653093838678E-2</c:v>
                </c:pt>
                <c:pt idx="3">
                  <c:v>1.9691930684404158E-2</c:v>
                </c:pt>
                <c:pt idx="4">
                  <c:v>0</c:v>
                </c:pt>
                <c:pt idx="5">
                  <c:v>3.8259938018900671E-3</c:v>
                </c:pt>
                <c:pt idx="6">
                  <c:v>3.669724770642243E-2</c:v>
                </c:pt>
                <c:pt idx="7">
                  <c:v>1.6571533787516333E-2</c:v>
                </c:pt>
                <c:pt idx="8">
                  <c:v>1.1592858798979753E-2</c:v>
                </c:pt>
                <c:pt idx="9">
                  <c:v>8.6115337141545421E-3</c:v>
                </c:pt>
                <c:pt idx="10">
                  <c:v>1.615613286803675E-2</c:v>
                </c:pt>
                <c:pt idx="11">
                  <c:v>2.3533287835643443E-2</c:v>
                </c:pt>
                <c:pt idx="12">
                  <c:v>1.1091803157466667E-2</c:v>
                </c:pt>
                <c:pt idx="13">
                  <c:v>7.0102875970486107E-3</c:v>
                </c:pt>
                <c:pt idx="14">
                  <c:v>1.9673421207948003E-2</c:v>
                </c:pt>
                <c:pt idx="15">
                  <c:v>4.7023417661995861E-3</c:v>
                </c:pt>
                <c:pt idx="16">
                  <c:v>1.172470395122527E-2</c:v>
                </c:pt>
                <c:pt idx="17">
                  <c:v>4.7263446450514796E-3</c:v>
                </c:pt>
                <c:pt idx="18">
                  <c:v>1.0408148093078582E-2</c:v>
                </c:pt>
                <c:pt idx="19">
                  <c:v>1.3877517034652271E-2</c:v>
                </c:pt>
                <c:pt idx="20">
                  <c:v>2.8362357479153563E-3</c:v>
                </c:pt>
                <c:pt idx="21">
                  <c:v>1.5630495095932159E-2</c:v>
                </c:pt>
                <c:pt idx="22">
                  <c:v>3.4068067999863815E-3</c:v>
                </c:pt>
                <c:pt idx="23">
                  <c:v>5.0516956858518538E-3</c:v>
                </c:pt>
                <c:pt idx="24">
                  <c:v>0</c:v>
                </c:pt>
                <c:pt idx="25">
                  <c:v>0</c:v>
                </c:pt>
                <c:pt idx="26">
                  <c:v>8.1976172259262906E-3</c:v>
                </c:pt>
                <c:pt idx="27">
                  <c:v>0.50894085281980761</c:v>
                </c:pt>
                <c:pt idx="28">
                  <c:v>0.16438511464444741</c:v>
                </c:pt>
                <c:pt idx="29">
                  <c:v>4.039901799310093E-2</c:v>
                </c:pt>
                <c:pt idx="30">
                  <c:v>0.17994025983373615</c:v>
                </c:pt>
                <c:pt idx="31">
                  <c:v>6.3097768331561388E-2</c:v>
                </c:pt>
                <c:pt idx="32">
                  <c:v>6.0753341433778557E-2</c:v>
                </c:pt>
                <c:pt idx="33">
                  <c:v>4.8734130948610349E-3</c:v>
                </c:pt>
                <c:pt idx="34">
                  <c:v>1.5482766669260184</c:v>
                </c:pt>
                <c:pt idx="35">
                  <c:v>48.810828038164175</c:v>
                </c:pt>
              </c:numCache>
            </c:numRef>
          </c:val>
          <c:extLst>
            <c:ext xmlns:c16="http://schemas.microsoft.com/office/drawing/2014/chart" uri="{C3380CC4-5D6E-409C-BE32-E72D297353CC}">
              <c16:uniqueId val="{00000004-2A23-4778-BF08-EBCDCEE9B789}"/>
            </c:ext>
          </c:extLst>
        </c:ser>
        <c:ser>
          <c:idx val="5"/>
          <c:order val="5"/>
          <c:tx>
            <c:strRef>
              <c:f>'Figura 12'!$H$5</c:f>
              <c:strCache>
                <c:ptCount val="1"/>
                <c:pt idx="0">
                  <c:v> Bulgară</c:v>
                </c:pt>
              </c:strCache>
            </c:strRef>
          </c:tx>
          <c:spPr>
            <a:solidFill>
              <a:schemeClr val="accent6"/>
            </a:solidFill>
            <a:ln>
              <a:noFill/>
            </a:ln>
            <a:effectLst/>
          </c:spPr>
          <c:invertIfNegative val="0"/>
          <c:cat>
            <c:strRef>
              <c:f>'Figura 12'!$B$6:$B$41</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'Figura 12'!$H$6:$H$41</c:f>
              <c:numCache>
                <c:formatCode>0.0</c:formatCode>
                <c:ptCount val="36"/>
                <c:pt idx="0">
                  <c:v>0.75401511117286268</c:v>
                </c:pt>
                <c:pt idx="1">
                  <c:v>8.3567225510478432E-2</c:v>
                </c:pt>
                <c:pt idx="2">
                  <c:v>1.2040412001007042E-2</c:v>
                </c:pt>
                <c:pt idx="3">
                  <c:v>4.3759845965342572E-3</c:v>
                </c:pt>
                <c:pt idx="4">
                  <c:v>3.6537688625817447E-3</c:v>
                </c:pt>
                <c:pt idx="5">
                  <c:v>7.6519876037801342E-3</c:v>
                </c:pt>
                <c:pt idx="6">
                  <c:v>6.1162079510704058E-3</c:v>
                </c:pt>
                <c:pt idx="7">
                  <c:v>1.8412815319462591E-3</c:v>
                </c:pt>
                <c:pt idx="8">
                  <c:v>3.8642862663265847E-3</c:v>
                </c:pt>
                <c:pt idx="9">
                  <c:v>5.7410224761030278E-3</c:v>
                </c:pt>
                <c:pt idx="10">
                  <c:v>4.2005945456895559E-2</c:v>
                </c:pt>
                <c:pt idx="11">
                  <c:v>4.706657567128689E-3</c:v>
                </c:pt>
                <c:pt idx="12">
                  <c:v>3.697267719155556E-3</c:v>
                </c:pt>
                <c:pt idx="13">
                  <c:v>5.2577156977864576E-3</c:v>
                </c:pt>
                <c:pt idx="14">
                  <c:v>4.1135335252982193E-2</c:v>
                </c:pt>
                <c:pt idx="15">
                  <c:v>9.4046835323991721E-3</c:v>
                </c:pt>
                <c:pt idx="16">
                  <c:v>7.8164693008168466E-3</c:v>
                </c:pt>
                <c:pt idx="17">
                  <c:v>0</c:v>
                </c:pt>
                <c:pt idx="18">
                  <c:v>1.0408148093078582E-2</c:v>
                </c:pt>
                <c:pt idx="19">
                  <c:v>0.41910101444649872</c:v>
                </c:pt>
                <c:pt idx="20">
                  <c:v>2.8362357479153563E-3</c:v>
                </c:pt>
                <c:pt idx="21">
                  <c:v>7.8152475479660796E-3</c:v>
                </c:pt>
                <c:pt idx="22">
                  <c:v>3.4068067999863815E-3</c:v>
                </c:pt>
                <c:pt idx="23">
                  <c:v>5.0516956858518538E-3</c:v>
                </c:pt>
                <c:pt idx="24">
                  <c:v>0</c:v>
                </c:pt>
                <c:pt idx="25">
                  <c:v>2.4911563947984379E-3</c:v>
                </c:pt>
                <c:pt idx="26">
                  <c:v>2.7325390753087631E-3</c:v>
                </c:pt>
                <c:pt idx="27">
                  <c:v>0.30949105914718028</c:v>
                </c:pt>
                <c:pt idx="28">
                  <c:v>0.73548167672817411</c:v>
                </c:pt>
                <c:pt idx="29">
                  <c:v>2.4084029957425517</c:v>
                </c:pt>
                <c:pt idx="30">
                  <c:v>0.39766797423255712</c:v>
                </c:pt>
                <c:pt idx="31">
                  <c:v>0.53799149840594485</c:v>
                </c:pt>
                <c:pt idx="32">
                  <c:v>2.9090129368879838</c:v>
                </c:pt>
                <c:pt idx="33">
                  <c:v>0</c:v>
                </c:pt>
                <c:pt idx="34">
                  <c:v>48.945771415233999</c:v>
                </c:pt>
                <c:pt idx="35">
                  <c:v>1.4819831484174082</c:v>
                </c:pt>
              </c:numCache>
            </c:numRef>
          </c:val>
          <c:extLst>
            <c:ext xmlns:c16="http://schemas.microsoft.com/office/drawing/2014/chart" uri="{C3380CC4-5D6E-409C-BE32-E72D297353CC}">
              <c16:uniqueId val="{00000005-2A23-4778-BF08-EBCDCEE9B789}"/>
            </c:ext>
          </c:extLst>
        </c:ser>
        <c:ser>
          <c:idx val="6"/>
          <c:order val="6"/>
          <c:tx>
            <c:strRef>
              <c:f>'Figura 12'!$I$5</c:f>
              <c:strCache>
                <c:ptCount val="1"/>
                <c:pt idx="0">
                  <c:v>Romani/Țigănească</c:v>
                </c:pt>
              </c:strCache>
            </c:strRef>
          </c:tx>
          <c:spPr>
            <a:solidFill>
              <a:schemeClr val="accent1">
                <a:lumMod val="60000"/>
              </a:schemeClr>
            </a:solidFill>
            <a:ln>
              <a:noFill/>
            </a:ln>
            <a:effectLst/>
          </c:spPr>
          <c:invertIfNegative val="0"/>
          <c:cat>
            <c:strRef>
              <c:f>'Figura 12'!$B$6:$B$41</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'Figura 12'!$I$6:$I$41</c:f>
              <c:numCache>
                <c:formatCode>0.0</c:formatCode>
                <c:ptCount val="36"/>
                <c:pt idx="0">
                  <c:v>0.25288190183654935</c:v>
                </c:pt>
                <c:pt idx="1">
                  <c:v>5.2877882348871641E-2</c:v>
                </c:pt>
                <c:pt idx="2">
                  <c:v>8.6472049825414218E-2</c:v>
                </c:pt>
                <c:pt idx="3">
                  <c:v>0.37852266760021347</c:v>
                </c:pt>
                <c:pt idx="4">
                  <c:v>0.22653366948006814</c:v>
                </c:pt>
                <c:pt idx="5">
                  <c:v>0.20660366530206362</c:v>
                </c:pt>
                <c:pt idx="6">
                  <c:v>1.1151885830785051</c:v>
                </c:pt>
                <c:pt idx="7">
                  <c:v>3.3143067575032673E-2</c:v>
                </c:pt>
                <c:pt idx="8">
                  <c:v>4.830357832908231E-2</c:v>
                </c:pt>
                <c:pt idx="9">
                  <c:v>0.57697275884835475</c:v>
                </c:pt>
                <c:pt idx="10">
                  <c:v>5.4252294170867463</c:v>
                </c:pt>
                <c:pt idx="11">
                  <c:v>1.2237309674534596</c:v>
                </c:pt>
                <c:pt idx="12">
                  <c:v>5.1761748068177786E-2</c:v>
                </c:pt>
                <c:pt idx="13">
                  <c:v>1.4353563854957043</c:v>
                </c:pt>
                <c:pt idx="14">
                  <c:v>0.11446354157351565</c:v>
                </c:pt>
                <c:pt idx="15">
                  <c:v>0.62776262578764475</c:v>
                </c:pt>
                <c:pt idx="16">
                  <c:v>1.9541173252042115E-2</c:v>
                </c:pt>
                <c:pt idx="17">
                  <c:v>0</c:v>
                </c:pt>
                <c:pt idx="18">
                  <c:v>0.17545163928332469</c:v>
                </c:pt>
                <c:pt idx="19">
                  <c:v>0.17624446634008387</c:v>
                </c:pt>
                <c:pt idx="20">
                  <c:v>1.1855465426286194</c:v>
                </c:pt>
                <c:pt idx="21">
                  <c:v>3.3866072707853016E-2</c:v>
                </c:pt>
                <c:pt idx="22">
                  <c:v>3.4068067999863815E-3</c:v>
                </c:pt>
                <c:pt idx="23">
                  <c:v>2.0206782743407418E-2</c:v>
                </c:pt>
                <c:pt idx="24">
                  <c:v>4.0469445568595422E-3</c:v>
                </c:pt>
                <c:pt idx="25">
                  <c:v>0</c:v>
                </c:pt>
                <c:pt idx="26">
                  <c:v>3.5523007979013921E-2</c:v>
                </c:pt>
                <c:pt idx="27">
                  <c:v>0.2888583218707016</c:v>
                </c:pt>
                <c:pt idx="28">
                  <c:v>2.1256695859195786E-2</c:v>
                </c:pt>
                <c:pt idx="29">
                  <c:v>2.17533173809005E-2</c:v>
                </c:pt>
                <c:pt idx="30">
                  <c:v>0</c:v>
                </c:pt>
                <c:pt idx="31">
                  <c:v>1.9925611052072016E-2</c:v>
                </c:pt>
                <c:pt idx="32">
                  <c:v>6.4327067400471422E-2</c:v>
                </c:pt>
                <c:pt idx="33">
                  <c:v>2.4367065474305174E-3</c:v>
                </c:pt>
                <c:pt idx="34">
                  <c:v>0.10114370185948861</c:v>
                </c:pt>
                <c:pt idx="35">
                  <c:v>8.6648208274404878E-2</c:v>
                </c:pt>
              </c:numCache>
            </c:numRef>
          </c:val>
          <c:extLst>
            <c:ext xmlns:c16="http://schemas.microsoft.com/office/drawing/2014/chart" uri="{C3380CC4-5D6E-409C-BE32-E72D297353CC}">
              <c16:uniqueId val="{00000006-2A23-4778-BF08-EBCDCEE9B789}"/>
            </c:ext>
          </c:extLst>
        </c:ser>
        <c:ser>
          <c:idx val="7"/>
          <c:order val="7"/>
          <c:tx>
            <c:strRef>
              <c:f>'Figura 12'!$J$5</c:f>
              <c:strCache>
                <c:ptCount val="1"/>
                <c:pt idx="0">
                  <c:v>Altă limbă</c:v>
                </c:pt>
              </c:strCache>
            </c:strRef>
          </c:tx>
          <c:spPr>
            <a:solidFill>
              <a:schemeClr val="accent2">
                <a:lumMod val="60000"/>
              </a:schemeClr>
            </a:solidFill>
            <a:ln>
              <a:noFill/>
            </a:ln>
            <a:effectLst/>
          </c:spPr>
          <c:invertIfNegative val="0"/>
          <c:cat>
            <c:strRef>
              <c:f>'Figura 12'!$B$6:$B$41</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'Figura 12'!$J$6:$J$41</c:f>
              <c:numCache>
                <c:formatCode>0.0</c:formatCode>
                <c:ptCount val="36"/>
                <c:pt idx="0">
                  <c:v>0.19675738343979615</c:v>
                </c:pt>
                <c:pt idx="1">
                  <c:v>0.45789076322810401</c:v>
                </c:pt>
                <c:pt idx="2">
                  <c:v>0.11383662255497566</c:v>
                </c:pt>
                <c:pt idx="3">
                  <c:v>0.13784351479082915</c:v>
                </c:pt>
                <c:pt idx="4">
                  <c:v>3.2883919763235694E-2</c:v>
                </c:pt>
                <c:pt idx="5">
                  <c:v>4.2085931820790741E-2</c:v>
                </c:pt>
                <c:pt idx="6">
                  <c:v>6.5239551478084357E-2</c:v>
                </c:pt>
                <c:pt idx="7">
                  <c:v>2.7619222979193888E-2</c:v>
                </c:pt>
                <c:pt idx="8">
                  <c:v>5.6032150861735477E-2</c:v>
                </c:pt>
                <c:pt idx="9">
                  <c:v>4.5928179808824229E-2</c:v>
                </c:pt>
                <c:pt idx="10">
                  <c:v>9.6936797208220515E-3</c:v>
                </c:pt>
                <c:pt idx="11">
                  <c:v>0.12001976796178157</c:v>
                </c:pt>
                <c:pt idx="12">
                  <c:v>3.6972677191555559E-2</c:v>
                </c:pt>
                <c:pt idx="13">
                  <c:v>8.5876023063845466E-2</c:v>
                </c:pt>
                <c:pt idx="14">
                  <c:v>0.20567667626491098</c:v>
                </c:pt>
                <c:pt idx="15">
                  <c:v>7.2886297376093589E-2</c:v>
                </c:pt>
                <c:pt idx="16">
                  <c:v>8.5981162308985309E-2</c:v>
                </c:pt>
                <c:pt idx="17">
                  <c:v>2.3631723225257393E-2</c:v>
                </c:pt>
                <c:pt idx="18">
                  <c:v>0.13679280350903278</c:v>
                </c:pt>
                <c:pt idx="19">
                  <c:v>9.1591612428704991E-2</c:v>
                </c:pt>
                <c:pt idx="20">
                  <c:v>3.4034828974984277E-2</c:v>
                </c:pt>
                <c:pt idx="21">
                  <c:v>0.12243887825146864</c:v>
                </c:pt>
                <c:pt idx="22">
                  <c:v>4.0881681599836579E-2</c:v>
                </c:pt>
                <c:pt idx="23">
                  <c:v>7.409153672582719E-2</c:v>
                </c:pt>
                <c:pt idx="24">
                  <c:v>4.4516390125454969E-2</c:v>
                </c:pt>
                <c:pt idx="25">
                  <c:v>4.9823127895968759E-2</c:v>
                </c:pt>
                <c:pt idx="26">
                  <c:v>5.6017051043829647E-2</c:v>
                </c:pt>
                <c:pt idx="27">
                  <c:v>0.12379642365887211</c:v>
                </c:pt>
                <c:pt idx="28">
                  <c:v>8.360967037950344E-2</c:v>
                </c:pt>
                <c:pt idx="29">
                  <c:v>3.7291401224400854E-2</c:v>
                </c:pt>
                <c:pt idx="30">
                  <c:v>5.9380285745132926E-2</c:v>
                </c:pt>
                <c:pt idx="31">
                  <c:v>0.34869819341126029</c:v>
                </c:pt>
                <c:pt idx="32">
                  <c:v>2.5016081766849996E-2</c:v>
                </c:pt>
                <c:pt idx="33">
                  <c:v>5.1170837496040872E-2</c:v>
                </c:pt>
                <c:pt idx="34">
                  <c:v>2.7230996654477702E-2</c:v>
                </c:pt>
                <c:pt idx="35">
                  <c:v>0.14839750612513017</c:v>
                </c:pt>
              </c:numCache>
            </c:numRef>
          </c:val>
          <c:extLst>
            <c:ext xmlns:c16="http://schemas.microsoft.com/office/drawing/2014/chart" uri="{C3380CC4-5D6E-409C-BE32-E72D297353CC}">
              <c16:uniqueId val="{00000007-2A23-4778-BF08-EBCDCEE9B789}"/>
            </c:ext>
          </c:extLst>
        </c:ser>
        <c:ser>
          <c:idx val="8"/>
          <c:order val="8"/>
          <c:tx>
            <c:strRef>
              <c:f>'Figura 12'!$K$5</c:f>
              <c:strCache>
                <c:ptCount val="1"/>
                <c:pt idx="0">
                  <c:v>Nu au declarat limba vorbită de obicei</c:v>
                </c:pt>
              </c:strCache>
            </c:strRef>
          </c:tx>
          <c:spPr>
            <a:solidFill>
              <a:schemeClr val="accent3">
                <a:lumMod val="60000"/>
              </a:schemeClr>
            </a:solidFill>
            <a:ln>
              <a:noFill/>
            </a:ln>
            <a:effectLst/>
          </c:spPr>
          <c:invertIfNegative val="0"/>
          <c:cat>
            <c:strRef>
              <c:f>'Figura 12'!$B$6:$B$41</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'Figura 12'!$K$6:$K$41</c:f>
              <c:numCache>
                <c:formatCode>0.0</c:formatCode>
                <c:ptCount val="36"/>
                <c:pt idx="0">
                  <c:v>4.5877184632944615E-2</c:v>
                </c:pt>
                <c:pt idx="1">
                  <c:v>6.6709698985088703E-2</c:v>
                </c:pt>
                <c:pt idx="2">
                  <c:v>4.0499567639750954E-2</c:v>
                </c:pt>
                <c:pt idx="3">
                  <c:v>2.8443899877472676E-2</c:v>
                </c:pt>
                <c:pt idx="4">
                  <c:v>3.6537688625817445E-2</c:v>
                </c:pt>
                <c:pt idx="5">
                  <c:v>1.3390978306615234E-2</c:v>
                </c:pt>
                <c:pt idx="6">
                  <c:v>2.2426095820591487E-2</c:v>
                </c:pt>
                <c:pt idx="7">
                  <c:v>1.8412815319462591E-2</c:v>
                </c:pt>
                <c:pt idx="8">
                  <c:v>0.10240358605765448</c:v>
                </c:pt>
                <c:pt idx="9">
                  <c:v>2.0093578666360596E-2</c:v>
                </c:pt>
                <c:pt idx="10">
                  <c:v>7.1086984619361707E-2</c:v>
                </c:pt>
                <c:pt idx="11">
                  <c:v>2.3533287835643443E-2</c:v>
                </c:pt>
                <c:pt idx="12">
                  <c:v>2.0334972455355559E-2</c:v>
                </c:pt>
                <c:pt idx="13">
                  <c:v>3.5051437985243059E-2</c:v>
                </c:pt>
                <c:pt idx="14">
                  <c:v>0.12340600575894657</c:v>
                </c:pt>
                <c:pt idx="15">
                  <c:v>1.4107025298598757E-2</c:v>
                </c:pt>
                <c:pt idx="16">
                  <c:v>3.1265877203267387E-2</c:v>
                </c:pt>
                <c:pt idx="17">
                  <c:v>1.4179033935154437E-2</c:v>
                </c:pt>
                <c:pt idx="18">
                  <c:v>3.5685079176269424E-2</c:v>
                </c:pt>
                <c:pt idx="19">
                  <c:v>2.9142785772769769E-2</c:v>
                </c:pt>
                <c:pt idx="20">
                  <c:v>1.9853650235407493E-2</c:v>
                </c:pt>
                <c:pt idx="21">
                  <c:v>5.6009274093756924E-2</c:v>
                </c:pt>
                <c:pt idx="22">
                  <c:v>3.0661261199877436E-2</c:v>
                </c:pt>
                <c:pt idx="23">
                  <c:v>3.3677971239012353E-2</c:v>
                </c:pt>
                <c:pt idx="24">
                  <c:v>8.0938891137190844E-3</c:v>
                </c:pt>
                <c:pt idx="25">
                  <c:v>2.2420407553185941E-2</c:v>
                </c:pt>
                <c:pt idx="26">
                  <c:v>3.1424199366050773E-2</c:v>
                </c:pt>
                <c:pt idx="27">
                  <c:v>2.0632737276478685E-2</c:v>
                </c:pt>
                <c:pt idx="28">
                  <c:v>3.8262052546552412E-2</c:v>
                </c:pt>
                <c:pt idx="29">
                  <c:v>6.2152335374001423E-3</c:v>
                </c:pt>
                <c:pt idx="30">
                  <c:v>3.4188649368409867E-2</c:v>
                </c:pt>
                <c:pt idx="31">
                  <c:v>3.320935175345336E-2</c:v>
                </c:pt>
                <c:pt idx="32">
                  <c:v>2.1442355800157138E-2</c:v>
                </c:pt>
                <c:pt idx="33">
                  <c:v>2.4367065474305175E-2</c:v>
                </c:pt>
                <c:pt idx="34">
                  <c:v>4.2791566171322105E-2</c:v>
                </c:pt>
                <c:pt idx="35">
                  <c:v>5.5773559349042233E-2</c:v>
                </c:pt>
              </c:numCache>
            </c:numRef>
          </c:val>
          <c:extLst>
            <c:ext xmlns:c16="http://schemas.microsoft.com/office/drawing/2014/chart" uri="{C3380CC4-5D6E-409C-BE32-E72D297353CC}">
              <c16:uniqueId val="{00000008-2A23-4778-BF08-EBCDCEE9B789}"/>
            </c:ext>
          </c:extLst>
        </c:ser>
        <c:dLbls>
          <c:showLegendKey val="0"/>
          <c:showVal val="0"/>
          <c:showCatName val="0"/>
          <c:showSerName val="0"/>
          <c:showPercent val="0"/>
          <c:showBubbleSize val="0"/>
        </c:dLbls>
        <c:gapWidth val="150"/>
        <c:overlap val="100"/>
        <c:axId val="316984815"/>
        <c:axId val="316992719"/>
      </c:barChart>
      <c:catAx>
        <c:axId val="31698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316992719"/>
        <c:crosses val="autoZero"/>
        <c:auto val="1"/>
        <c:lblAlgn val="ctr"/>
        <c:lblOffset val="100"/>
        <c:noMultiLvlLbl val="0"/>
      </c:catAx>
      <c:valAx>
        <c:axId val="31699271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316984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278285188613768E-2"/>
          <c:y val="1.8682039745031871E-2"/>
          <c:w val="0.91549926789530944"/>
          <c:h val="0.80587283732390591"/>
        </c:manualLayout>
      </c:layout>
      <c:barChart>
        <c:barDir val="col"/>
        <c:grouping val="percentStacked"/>
        <c:varyColors val="0"/>
        <c:ser>
          <c:idx val="0"/>
          <c:order val="0"/>
          <c:tx>
            <c:strRef>
              <c:f>'5.27 a '!$AB$8</c:f>
              <c:strCache>
                <c:ptCount val="1"/>
                <c:pt idx="0">
                  <c:v>  Moldovenească</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'5.27 a '!$AA$9:$AA$14</c:f>
              <c:strCache>
                <c:ptCount val="6"/>
                <c:pt idx="0">
                  <c:v>Total</c:v>
                </c:pt>
                <c:pt idx="1">
                  <c:v>Mun. Chişinău</c:v>
                </c:pt>
                <c:pt idx="2">
                  <c:v>Nord</c:v>
                </c:pt>
                <c:pt idx="3">
                  <c:v>Centru</c:v>
                </c:pt>
                <c:pt idx="4">
                  <c:v>Sud</c:v>
                </c:pt>
                <c:pt idx="5">
                  <c:v>UTA Găgăuzia </c:v>
                </c:pt>
              </c:strCache>
            </c:strRef>
          </c:cat>
          <c:val>
            <c:numRef>
              <c:f>'5.27 a '!$AB$9:$AB$14</c:f>
              <c:numCache>
                <c:formatCode>0.0</c:formatCode>
                <c:ptCount val="6"/>
                <c:pt idx="0">
                  <c:v>4.7220914508079987</c:v>
                </c:pt>
                <c:pt idx="1">
                  <c:v>6.0619377222452098</c:v>
                </c:pt>
                <c:pt idx="2">
                  <c:v>6.179080698110953</c:v>
                </c:pt>
                <c:pt idx="3">
                  <c:v>2.062397423351737</c:v>
                </c:pt>
                <c:pt idx="4">
                  <c:v>4.2680837627395105</c:v>
                </c:pt>
                <c:pt idx="5">
                  <c:v>5.4160109953587847</c:v>
                </c:pt>
              </c:numCache>
            </c:numRef>
          </c:val>
          <c:extLst>
            <c:ext xmlns:c16="http://schemas.microsoft.com/office/drawing/2014/chart" uri="{C3380CC4-5D6E-409C-BE32-E72D297353CC}">
              <c16:uniqueId val="{00000000-737C-44F4-ACFD-60FFCBF95A4B}"/>
            </c:ext>
          </c:extLst>
        </c:ser>
        <c:ser>
          <c:idx val="1"/>
          <c:order val="1"/>
          <c:tx>
            <c:strRef>
              <c:f>'5.27 a '!$AC$8</c:f>
              <c:strCache>
                <c:ptCount val="1"/>
                <c:pt idx="0">
                  <c:v> Română</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'5.27 a '!$AA$9:$AA$14</c:f>
              <c:strCache>
                <c:ptCount val="6"/>
                <c:pt idx="0">
                  <c:v>Total</c:v>
                </c:pt>
                <c:pt idx="1">
                  <c:v>Mun. Chişinău</c:v>
                </c:pt>
                <c:pt idx="2">
                  <c:v>Nord</c:v>
                </c:pt>
                <c:pt idx="3">
                  <c:v>Centru</c:v>
                </c:pt>
                <c:pt idx="4">
                  <c:v>Sud</c:v>
                </c:pt>
                <c:pt idx="5">
                  <c:v>UTA Găgăuzia </c:v>
                </c:pt>
              </c:strCache>
            </c:strRef>
          </c:cat>
          <c:val>
            <c:numRef>
              <c:f>'5.27 a '!$AC$9:$AC$14</c:f>
              <c:numCache>
                <c:formatCode>0.0</c:formatCode>
                <c:ptCount val="6"/>
                <c:pt idx="0">
                  <c:v>4.3171717015806319</c:v>
                </c:pt>
                <c:pt idx="1">
                  <c:v>6.9284434019352474</c:v>
                </c:pt>
                <c:pt idx="2">
                  <c:v>4.7064454641245863</c:v>
                </c:pt>
                <c:pt idx="3">
                  <c:v>2.2197394071550383</c:v>
                </c:pt>
                <c:pt idx="4">
                  <c:v>2.8411343038918799</c:v>
                </c:pt>
                <c:pt idx="5">
                  <c:v>1.9062605820369043</c:v>
                </c:pt>
              </c:numCache>
            </c:numRef>
          </c:val>
          <c:extLst>
            <c:ext xmlns:c16="http://schemas.microsoft.com/office/drawing/2014/chart" uri="{C3380CC4-5D6E-409C-BE32-E72D297353CC}">
              <c16:uniqueId val="{00000001-737C-44F4-ACFD-60FFCBF95A4B}"/>
            </c:ext>
          </c:extLst>
        </c:ser>
        <c:ser>
          <c:idx val="2"/>
          <c:order val="2"/>
          <c:tx>
            <c:strRef>
              <c:f>'5.27 a '!$AD$8</c:f>
              <c:strCache>
                <c:ptCount val="1"/>
                <c:pt idx="0">
                  <c:v>Ucraineană</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'5.27 a '!$AA$9:$AA$14</c:f>
              <c:strCache>
                <c:ptCount val="6"/>
                <c:pt idx="0">
                  <c:v>Total</c:v>
                </c:pt>
                <c:pt idx="1">
                  <c:v>Mun. Chişinău</c:v>
                </c:pt>
                <c:pt idx="2">
                  <c:v>Nord</c:v>
                </c:pt>
                <c:pt idx="3">
                  <c:v>Centru</c:v>
                </c:pt>
                <c:pt idx="4">
                  <c:v>Sud</c:v>
                </c:pt>
                <c:pt idx="5">
                  <c:v>UTA Găgăuzia </c:v>
                </c:pt>
              </c:strCache>
            </c:strRef>
          </c:cat>
          <c:val>
            <c:numRef>
              <c:f>'5.27 a '!$AD$9:$AD$14</c:f>
              <c:numCache>
                <c:formatCode>0.0</c:formatCode>
                <c:ptCount val="6"/>
                <c:pt idx="0">
                  <c:v>2.9435573426219852</c:v>
                </c:pt>
                <c:pt idx="1">
                  <c:v>3.3928293557253499</c:v>
                </c:pt>
                <c:pt idx="2">
                  <c:v>4.7431471806487897</c:v>
                </c:pt>
                <c:pt idx="3">
                  <c:v>1.6382983641673561</c:v>
                </c:pt>
                <c:pt idx="4">
                  <c:v>1.8767341399674551</c:v>
                </c:pt>
                <c:pt idx="5">
                  <c:v>0.83959125948647439</c:v>
                </c:pt>
              </c:numCache>
            </c:numRef>
          </c:val>
          <c:extLst>
            <c:ext xmlns:c16="http://schemas.microsoft.com/office/drawing/2014/chart" uri="{C3380CC4-5D6E-409C-BE32-E72D297353CC}">
              <c16:uniqueId val="{00000002-737C-44F4-ACFD-60FFCBF95A4B}"/>
            </c:ext>
          </c:extLst>
        </c:ser>
        <c:ser>
          <c:idx val="3"/>
          <c:order val="3"/>
          <c:tx>
            <c:strRef>
              <c:f>'5.27 a '!$AE$8</c:f>
              <c:strCache>
                <c:ptCount val="1"/>
                <c:pt idx="0">
                  <c:v>  Rusă</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'5.27 a '!$AA$9:$AA$14</c:f>
              <c:strCache>
                <c:ptCount val="6"/>
                <c:pt idx="0">
                  <c:v>Total</c:v>
                </c:pt>
                <c:pt idx="1">
                  <c:v>Mun. Chişinău</c:v>
                </c:pt>
                <c:pt idx="2">
                  <c:v>Nord</c:v>
                </c:pt>
                <c:pt idx="3">
                  <c:v>Centru</c:v>
                </c:pt>
                <c:pt idx="4">
                  <c:v>Sud</c:v>
                </c:pt>
                <c:pt idx="5">
                  <c:v>UTA Găgăuzia </c:v>
                </c:pt>
              </c:strCache>
            </c:strRef>
          </c:cat>
          <c:val>
            <c:numRef>
              <c:f>'5.27 a '!$AE$9:$AE$14</c:f>
              <c:numCache>
                <c:formatCode>0.0</c:formatCode>
                <c:ptCount val="6"/>
                <c:pt idx="0">
                  <c:v>51.196279746207416</c:v>
                </c:pt>
                <c:pt idx="1">
                  <c:v>51.076288232004444</c:v>
                </c:pt>
                <c:pt idx="2">
                  <c:v>51.887094018974636</c:v>
                </c:pt>
                <c:pt idx="3">
                  <c:v>50.993751011315901</c:v>
                </c:pt>
                <c:pt idx="4">
                  <c:v>52.947953966771678</c:v>
                </c:pt>
                <c:pt idx="5">
                  <c:v>44.073063362746616</c:v>
                </c:pt>
              </c:numCache>
            </c:numRef>
          </c:val>
          <c:extLst>
            <c:ext xmlns:c16="http://schemas.microsoft.com/office/drawing/2014/chart" uri="{C3380CC4-5D6E-409C-BE32-E72D297353CC}">
              <c16:uniqueId val="{00000003-737C-44F4-ACFD-60FFCBF95A4B}"/>
            </c:ext>
          </c:extLst>
        </c:ser>
        <c:ser>
          <c:idx val="4"/>
          <c:order val="4"/>
          <c:tx>
            <c:strRef>
              <c:f>'5.27 a '!$AF$8</c:f>
              <c:strCache>
                <c:ptCount val="1"/>
                <c:pt idx="0">
                  <c:v>Găgăuză</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'5.27 a '!$AA$9:$AA$14</c:f>
              <c:strCache>
                <c:ptCount val="6"/>
                <c:pt idx="0">
                  <c:v>Total</c:v>
                </c:pt>
                <c:pt idx="1">
                  <c:v>Mun. Chişinău</c:v>
                </c:pt>
                <c:pt idx="2">
                  <c:v>Nord</c:v>
                </c:pt>
                <c:pt idx="3">
                  <c:v>Centru</c:v>
                </c:pt>
                <c:pt idx="4">
                  <c:v>Sud</c:v>
                </c:pt>
                <c:pt idx="5">
                  <c:v>UTA Găgăuzia </c:v>
                </c:pt>
              </c:strCache>
            </c:strRef>
          </c:cat>
          <c:val>
            <c:numRef>
              <c:f>'5.27 a '!$AF$9:$AF$14</c:f>
              <c:numCache>
                <c:formatCode>0.0</c:formatCode>
                <c:ptCount val="6"/>
                <c:pt idx="0">
                  <c:v>0.3264997766167011</c:v>
                </c:pt>
                <c:pt idx="1">
                  <c:v>0.2599228876222513</c:v>
                </c:pt>
                <c:pt idx="2">
                  <c:v>5.9872846311140641E-2</c:v>
                </c:pt>
                <c:pt idx="3">
                  <c:v>6.4416208844127326E-2</c:v>
                </c:pt>
                <c:pt idx="4">
                  <c:v>0.53376240350960447</c:v>
                </c:pt>
                <c:pt idx="5">
                  <c:v>3.4360496384677948</c:v>
                </c:pt>
              </c:numCache>
            </c:numRef>
          </c:val>
          <c:extLst>
            <c:ext xmlns:c16="http://schemas.microsoft.com/office/drawing/2014/chart" uri="{C3380CC4-5D6E-409C-BE32-E72D297353CC}">
              <c16:uniqueId val="{00000004-737C-44F4-ACFD-60FFCBF95A4B}"/>
            </c:ext>
          </c:extLst>
        </c:ser>
        <c:ser>
          <c:idx val="5"/>
          <c:order val="5"/>
          <c:tx>
            <c:strRef>
              <c:f>'5.27 a '!$AG$8</c:f>
              <c:strCache>
                <c:ptCount val="1"/>
                <c:pt idx="0">
                  <c:v> Bulgară</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'5.27 a '!$AA$9:$AA$14</c:f>
              <c:strCache>
                <c:ptCount val="6"/>
                <c:pt idx="0">
                  <c:v>Total</c:v>
                </c:pt>
                <c:pt idx="1">
                  <c:v>Mun. Chişinău</c:v>
                </c:pt>
                <c:pt idx="2">
                  <c:v>Nord</c:v>
                </c:pt>
                <c:pt idx="3">
                  <c:v>Centru</c:v>
                </c:pt>
                <c:pt idx="4">
                  <c:v>Sud</c:v>
                </c:pt>
                <c:pt idx="5">
                  <c:v>UTA Găgăuzia </c:v>
                </c:pt>
              </c:strCache>
            </c:strRef>
          </c:cat>
          <c:val>
            <c:numRef>
              <c:f>'5.27 a '!$AG$9:$AG$14</c:f>
              <c:numCache>
                <c:formatCode>0.0</c:formatCode>
                <c:ptCount val="6"/>
                <c:pt idx="0">
                  <c:v>0.49332980036133667</c:v>
                </c:pt>
                <c:pt idx="1">
                  <c:v>0.50125927163957973</c:v>
                </c:pt>
                <c:pt idx="2">
                  <c:v>4.6173127239949291E-2</c:v>
                </c:pt>
                <c:pt idx="3">
                  <c:v>0.11419237022368316</c:v>
                </c:pt>
                <c:pt idx="4">
                  <c:v>1.8203011105214626</c:v>
                </c:pt>
                <c:pt idx="5">
                  <c:v>1.5875545286138171</c:v>
                </c:pt>
              </c:numCache>
            </c:numRef>
          </c:val>
          <c:extLst>
            <c:ext xmlns:c16="http://schemas.microsoft.com/office/drawing/2014/chart" uri="{C3380CC4-5D6E-409C-BE32-E72D297353CC}">
              <c16:uniqueId val="{00000005-737C-44F4-ACFD-60FFCBF95A4B}"/>
            </c:ext>
          </c:extLst>
        </c:ser>
        <c:ser>
          <c:idx val="6"/>
          <c:order val="6"/>
          <c:tx>
            <c:strRef>
              <c:f>'5.27 a '!$AH$8</c:f>
              <c:strCache>
                <c:ptCount val="1"/>
                <c:pt idx="0">
                  <c:v>Romani/Țigănească</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'5.27 a '!$AA$9:$AA$14</c:f>
              <c:strCache>
                <c:ptCount val="6"/>
                <c:pt idx="0">
                  <c:v>Total</c:v>
                </c:pt>
                <c:pt idx="1">
                  <c:v>Mun. Chişinău</c:v>
                </c:pt>
                <c:pt idx="2">
                  <c:v>Nord</c:v>
                </c:pt>
                <c:pt idx="3">
                  <c:v>Centru</c:v>
                </c:pt>
                <c:pt idx="4">
                  <c:v>Sud</c:v>
                </c:pt>
                <c:pt idx="5">
                  <c:v>UTA Găgăuzia </c:v>
                </c:pt>
              </c:strCache>
            </c:strRef>
          </c:cat>
          <c:val>
            <c:numRef>
              <c:f>'5.27 a '!$AH$9:$AH$14</c:f>
              <c:numCache>
                <c:formatCode>0.0</c:formatCode>
                <c:ptCount val="6"/>
                <c:pt idx="0">
                  <c:v>7.1088198244322373E-2</c:v>
                </c:pt>
                <c:pt idx="1">
                  <c:v>3.6020355823482543E-2</c:v>
                </c:pt>
                <c:pt idx="2">
                  <c:v>0.11906916328543536</c:v>
                </c:pt>
                <c:pt idx="3">
                  <c:v>7.4587189187939912E-2</c:v>
                </c:pt>
                <c:pt idx="4">
                  <c:v>5.6097118556391337E-2</c:v>
                </c:pt>
                <c:pt idx="5">
                  <c:v>5.2785690098200735E-2</c:v>
                </c:pt>
              </c:numCache>
            </c:numRef>
          </c:val>
          <c:extLst>
            <c:ext xmlns:c16="http://schemas.microsoft.com/office/drawing/2014/chart" uri="{C3380CC4-5D6E-409C-BE32-E72D297353CC}">
              <c16:uniqueId val="{00000006-737C-44F4-ACFD-60FFCBF95A4B}"/>
            </c:ext>
          </c:extLst>
        </c:ser>
        <c:ser>
          <c:idx val="7"/>
          <c:order val="7"/>
          <c:tx>
            <c:strRef>
              <c:f>'5.27 a '!$AI$8</c:f>
              <c:strCache>
                <c:ptCount val="1"/>
                <c:pt idx="0">
                  <c:v>Altă limbă</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'5.27 a '!$AA$9:$AA$14</c:f>
              <c:strCache>
                <c:ptCount val="6"/>
                <c:pt idx="0">
                  <c:v>Total</c:v>
                </c:pt>
                <c:pt idx="1">
                  <c:v>Mun. Chişinău</c:v>
                </c:pt>
                <c:pt idx="2">
                  <c:v>Nord</c:v>
                </c:pt>
                <c:pt idx="3">
                  <c:v>Centru</c:v>
                </c:pt>
                <c:pt idx="4">
                  <c:v>Sud</c:v>
                </c:pt>
                <c:pt idx="5">
                  <c:v>UTA Găgăuzia </c:v>
                </c:pt>
              </c:strCache>
            </c:strRef>
          </c:cat>
          <c:val>
            <c:numRef>
              <c:f>'5.27 a '!$AI$9:$AI$14</c:f>
              <c:numCache>
                <c:formatCode>0.0</c:formatCode>
                <c:ptCount val="6"/>
                <c:pt idx="0">
                  <c:v>19.313394337127672</c:v>
                </c:pt>
                <c:pt idx="1">
                  <c:v>33.319837706683657</c:v>
                </c:pt>
                <c:pt idx="2">
                  <c:v>11.33305031856122</c:v>
                </c:pt>
                <c:pt idx="3">
                  <c:v>16.795678874411244</c:v>
                </c:pt>
                <c:pt idx="4">
                  <c:v>12.517719299424371</c:v>
                </c:pt>
                <c:pt idx="5">
                  <c:v>5.9080134653307113</c:v>
                </c:pt>
              </c:numCache>
            </c:numRef>
          </c:val>
          <c:extLst>
            <c:ext xmlns:c16="http://schemas.microsoft.com/office/drawing/2014/chart" uri="{C3380CC4-5D6E-409C-BE32-E72D297353CC}">
              <c16:uniqueId val="{00000007-737C-44F4-ACFD-60FFCBF95A4B}"/>
            </c:ext>
          </c:extLst>
        </c:ser>
        <c:dLbls>
          <c:dLblPos val="ctr"/>
          <c:showLegendKey val="0"/>
          <c:showVal val="1"/>
          <c:showCatName val="0"/>
          <c:showSerName val="0"/>
          <c:showPercent val="0"/>
          <c:showBubbleSize val="0"/>
        </c:dLbls>
        <c:gapWidth val="150"/>
        <c:overlap val="100"/>
        <c:axId val="720717263"/>
        <c:axId val="720716431"/>
      </c:barChart>
      <c:catAx>
        <c:axId val="720717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720716431"/>
        <c:crosses val="autoZero"/>
        <c:auto val="1"/>
        <c:lblAlgn val="ctr"/>
        <c:lblOffset val="100"/>
        <c:noMultiLvlLbl val="0"/>
      </c:catAx>
      <c:valAx>
        <c:axId val="7207164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72071726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517367716584512E-2"/>
          <c:y val="6.4605376456037311E-2"/>
          <c:w val="0.8907912446171059"/>
          <c:h val="0.42272230438729858"/>
        </c:manualLayout>
      </c:layout>
      <c:barChart>
        <c:barDir val="col"/>
        <c:grouping val="clustered"/>
        <c:varyColors val="0"/>
        <c:ser>
          <c:idx val="0"/>
          <c:order val="0"/>
          <c:tx>
            <c:strRef>
              <c:f>'5.24'!$K$31</c:f>
              <c:strCache>
                <c:ptCount val="1"/>
                <c:pt idx="0">
                  <c:v>Bărbați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'5.24'!$J$32:$J$47</c:f>
              <c:strCache>
                <c:ptCount val="16"/>
                <c:pt idx="0">
                  <c:v>Total</c:v>
                </c:pt>
                <c:pt idx="1">
                  <c:v>Ortodoxă</c:v>
                </c:pt>
                <c:pt idx="2">
                  <c:v>Baptistă</c:v>
                </c:pt>
                <c:pt idx="3">
                  <c:v>Martorii lui Iehova</c:v>
                </c:pt>
                <c:pt idx="4">
                  <c:v>Penticostală</c:v>
                </c:pt>
                <c:pt idx="5">
                  <c:v>Adventistă</c:v>
                </c:pt>
                <c:pt idx="6">
                  <c:v>Creştină după Evanghelie</c:v>
                </c:pt>
                <c:pt idx="7">
                  <c:v>Staroveri (Ortodoxă Rusă de rit vechi)</c:v>
                </c:pt>
                <c:pt idx="8">
                  <c:v>Islam</c:v>
                </c:pt>
                <c:pt idx="9">
                  <c:v>Catolică</c:v>
                </c:pt>
                <c:pt idx="10">
                  <c:v>Alte religii</c:v>
                </c:pt>
                <c:pt idx="11">
                  <c:v>Liber cugetător</c:v>
                </c:pt>
                <c:pt idx="12">
                  <c:v>Agnostic</c:v>
                </c:pt>
                <c:pt idx="13">
                  <c:v>Ateu</c:v>
                </c:pt>
                <c:pt idx="14">
                  <c:v>Fără religie</c:v>
                </c:pt>
                <c:pt idx="15">
                  <c:v>Nu au declarat religia</c:v>
                </c:pt>
              </c:strCache>
            </c:strRef>
          </c:cat>
          <c:val>
            <c:numRef>
              <c:f>'5.24'!$K$32:$K$47</c:f>
              <c:numCache>
                <c:formatCode>0.0</c:formatCode>
                <c:ptCount val="16"/>
                <c:pt idx="0">
                  <c:v>47.208189250655884</c:v>
                </c:pt>
                <c:pt idx="1">
                  <c:v>47.116095468948487</c:v>
                </c:pt>
                <c:pt idx="2">
                  <c:v>43.594143216655119</c:v>
                </c:pt>
                <c:pt idx="3">
                  <c:v>37.1342017570433</c:v>
                </c:pt>
                <c:pt idx="4">
                  <c:v>44.01872124385244</c:v>
                </c:pt>
                <c:pt idx="5">
                  <c:v>41.8791177313093</c:v>
                </c:pt>
                <c:pt idx="6">
                  <c:v>44.060339409176549</c:v>
                </c:pt>
                <c:pt idx="7">
                  <c:v>45.768566493955177</c:v>
                </c:pt>
                <c:pt idx="8">
                  <c:v>63.479923518164263</c:v>
                </c:pt>
                <c:pt idx="9">
                  <c:v>45.823665893271546</c:v>
                </c:pt>
                <c:pt idx="10">
                  <c:v>45.741525423728753</c:v>
                </c:pt>
                <c:pt idx="11">
                  <c:v>53.863636363636402</c:v>
                </c:pt>
                <c:pt idx="12">
                  <c:v>56.920170051960362</c:v>
                </c:pt>
                <c:pt idx="13">
                  <c:v>63.436774329744594</c:v>
                </c:pt>
                <c:pt idx="14">
                  <c:v>56.615630143134567</c:v>
                </c:pt>
                <c:pt idx="15">
                  <c:v>52.190244710821446</c:v>
                </c:pt>
              </c:numCache>
            </c:numRef>
          </c:val>
          <c:extLst>
            <c:ext xmlns:c16="http://schemas.microsoft.com/office/drawing/2014/chart" uri="{C3380CC4-5D6E-409C-BE32-E72D297353CC}">
              <c16:uniqueId val="{00000000-02E1-49AC-8D4B-7E2C7D2007BC}"/>
            </c:ext>
          </c:extLst>
        </c:ser>
        <c:ser>
          <c:idx val="1"/>
          <c:order val="1"/>
          <c:tx>
            <c:strRef>
              <c:f>'5.24'!$L$31</c:f>
              <c:strCache>
                <c:ptCount val="1"/>
                <c:pt idx="0">
                  <c:v>Femei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'5.24'!$J$32:$J$47</c:f>
              <c:strCache>
                <c:ptCount val="16"/>
                <c:pt idx="0">
                  <c:v>Total</c:v>
                </c:pt>
                <c:pt idx="1">
                  <c:v>Ortodoxă</c:v>
                </c:pt>
                <c:pt idx="2">
                  <c:v>Baptistă</c:v>
                </c:pt>
                <c:pt idx="3">
                  <c:v>Martorii lui Iehova</c:v>
                </c:pt>
                <c:pt idx="4">
                  <c:v>Penticostală</c:v>
                </c:pt>
                <c:pt idx="5">
                  <c:v>Adventistă</c:v>
                </c:pt>
                <c:pt idx="6">
                  <c:v>Creştină după Evanghelie</c:v>
                </c:pt>
                <c:pt idx="7">
                  <c:v>Staroveri (Ortodoxă Rusă de rit vechi)</c:v>
                </c:pt>
                <c:pt idx="8">
                  <c:v>Islam</c:v>
                </c:pt>
                <c:pt idx="9">
                  <c:v>Catolică</c:v>
                </c:pt>
                <c:pt idx="10">
                  <c:v>Alte religii</c:v>
                </c:pt>
                <c:pt idx="11">
                  <c:v>Liber cugetător</c:v>
                </c:pt>
                <c:pt idx="12">
                  <c:v>Agnostic</c:v>
                </c:pt>
                <c:pt idx="13">
                  <c:v>Ateu</c:v>
                </c:pt>
                <c:pt idx="14">
                  <c:v>Fără religie</c:v>
                </c:pt>
                <c:pt idx="15">
                  <c:v>Nu au declarat religia</c:v>
                </c:pt>
              </c:strCache>
            </c:strRef>
          </c:cat>
          <c:val>
            <c:numRef>
              <c:f>'5.24'!$L$32:$L$47</c:f>
              <c:numCache>
                <c:formatCode>0.0</c:formatCode>
                <c:ptCount val="16"/>
                <c:pt idx="0">
                  <c:v>52.791810749353431</c:v>
                </c:pt>
                <c:pt idx="1">
                  <c:v>52.883904531058235</c:v>
                </c:pt>
                <c:pt idx="2">
                  <c:v>56.405856783344689</c:v>
                </c:pt>
                <c:pt idx="3">
                  <c:v>62.865798242956487</c:v>
                </c:pt>
                <c:pt idx="4">
                  <c:v>55.981278756148313</c:v>
                </c:pt>
                <c:pt idx="5">
                  <c:v>58.120882268691162</c:v>
                </c:pt>
                <c:pt idx="6">
                  <c:v>55.9396605908235</c:v>
                </c:pt>
                <c:pt idx="7">
                  <c:v>54.231433506044944</c:v>
                </c:pt>
                <c:pt idx="8">
                  <c:v>36.520076481835503</c:v>
                </c:pt>
                <c:pt idx="9">
                  <c:v>54.176334106728618</c:v>
                </c:pt>
                <c:pt idx="10">
                  <c:v>54.258474576271439</c:v>
                </c:pt>
                <c:pt idx="11">
                  <c:v>46.136363636363598</c:v>
                </c:pt>
                <c:pt idx="12">
                  <c:v>43.07982994803973</c:v>
                </c:pt>
                <c:pt idx="13">
                  <c:v>36.563225670255548</c:v>
                </c:pt>
                <c:pt idx="14">
                  <c:v>43.38436985686495</c:v>
                </c:pt>
                <c:pt idx="15">
                  <c:v>47.809755289178618</c:v>
                </c:pt>
              </c:numCache>
            </c:numRef>
          </c:val>
          <c:extLst>
            <c:ext xmlns:c16="http://schemas.microsoft.com/office/drawing/2014/chart" uri="{C3380CC4-5D6E-409C-BE32-E72D297353CC}">
              <c16:uniqueId val="{00000001-02E1-49AC-8D4B-7E2C7D2007BC}"/>
            </c:ext>
          </c:extLst>
        </c:ser>
        <c:dLbls>
          <c:dLblPos val="outEnd"/>
          <c:showLegendKey val="0"/>
          <c:showVal val="1"/>
          <c:showCatName val="0"/>
          <c:showSerName val="0"/>
          <c:showPercent val="0"/>
          <c:showBubbleSize val="0"/>
        </c:dLbls>
        <c:gapWidth val="219"/>
        <c:overlap val="-27"/>
        <c:axId val="53562943"/>
        <c:axId val="53560447"/>
      </c:barChart>
      <c:catAx>
        <c:axId val="53562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53560447"/>
        <c:crosses val="autoZero"/>
        <c:auto val="1"/>
        <c:lblAlgn val="ctr"/>
        <c:lblOffset val="100"/>
        <c:noMultiLvlLbl val="0"/>
      </c:catAx>
      <c:valAx>
        <c:axId val="5356044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53562943"/>
        <c:crosses val="autoZero"/>
        <c:crossBetween val="between"/>
        <c:majorUnit val="20"/>
      </c:valAx>
      <c:spPr>
        <a:noFill/>
        <a:ln>
          <a:noFill/>
        </a:ln>
        <a:effectLst/>
      </c:spPr>
    </c:plotArea>
    <c:legend>
      <c:legendPos val="b"/>
      <c:layout>
        <c:manualLayout>
          <c:xMode val="edge"/>
          <c:yMode val="edge"/>
          <c:x val="0.41244305457851943"/>
          <c:y val="0.80649808686620283"/>
          <c:w val="0.18888306833342158"/>
          <c:h val="6.54708753064450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'5.22 '!#REF!</c:f>
              <c:strCache>
                <c:ptCount val="1"/>
                <c:pt idx="0">
                  <c:v>#REF!</c:v>
                </c:pt>
              </c:strCache>
            </c:strRef>
          </c:tx>
          <c:spPr>
            <a:solidFill>
              <a:schemeClr val="accent6"/>
            </a:solidFill>
            <a:ln>
              <a:noFill/>
            </a:ln>
            <a:effectLst/>
          </c:spPr>
          <c:invertIfNegative val="0"/>
          <c:dLbls>
            <c:delete val="1"/>
          </c:dLbls>
          <c:cat>
            <c:strRef>
              <c:f>'Figura 15'!$B$6:$B$20</c:f>
              <c:strCache>
                <c:ptCount val="15"/>
                <c:pt idx="0">
                  <c:v>Ortodoxă</c:v>
                </c:pt>
                <c:pt idx="1">
                  <c:v>Baptistă</c:v>
                </c:pt>
                <c:pt idx="2">
                  <c:v>Martorii lui Iehova</c:v>
                </c:pt>
                <c:pt idx="3">
                  <c:v>Penticostală</c:v>
                </c:pt>
                <c:pt idx="4">
                  <c:v>Adventistă</c:v>
                </c:pt>
                <c:pt idx="5">
                  <c:v>Creştină după Evanghelie</c:v>
                </c:pt>
                <c:pt idx="6">
                  <c:v>Staroveri (Ortodoxă Rusă de rit vechi)</c:v>
                </c:pt>
                <c:pt idx="7">
                  <c:v>Islam</c:v>
                </c:pt>
                <c:pt idx="8">
                  <c:v>Catolică</c:v>
                </c:pt>
                <c:pt idx="9">
                  <c:v>Alte religii</c:v>
                </c:pt>
                <c:pt idx="10">
                  <c:v>Liber cugetător</c:v>
                </c:pt>
                <c:pt idx="11">
                  <c:v>Agnostic</c:v>
                </c:pt>
                <c:pt idx="12">
                  <c:v>Ateu</c:v>
                </c:pt>
                <c:pt idx="13">
                  <c:v>Fără religie</c:v>
                </c:pt>
                <c:pt idx="14">
                  <c:v>Nu au declarat religia</c:v>
                </c:pt>
              </c:strCache>
            </c:strRef>
          </c:cat>
          <c:val>
            <c:numRef>
              <c:f>'5.22 '!#REF!</c:f>
              <c:numCache>
                <c:formatCode>General</c:formatCode>
                <c:ptCount val="1"/>
                <c:pt idx="0">
                  <c:v>1</c:v>
                </c:pt>
              </c:numCache>
            </c:numRef>
          </c:val>
          <c:extLst>
            <c:ext xmlns:c16="http://schemas.microsoft.com/office/drawing/2014/chart" uri="{C3380CC4-5D6E-409C-BE32-E72D297353CC}">
              <c16:uniqueId val="{00000000-CE01-469D-9655-2B595AF11A33}"/>
            </c:ext>
          </c:extLst>
        </c:ser>
        <c:ser>
          <c:idx val="1"/>
          <c:order val="1"/>
          <c:tx>
            <c:strRef>
              <c:f>'Figura 15'!$C$5</c:f>
              <c:strCache>
                <c:ptCount val="1"/>
                <c:pt idx="0">
                  <c:v>Urban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'Figura 15'!$B$6:$B$20</c:f>
              <c:strCache>
                <c:ptCount val="15"/>
                <c:pt idx="0">
                  <c:v>Ortodoxă</c:v>
                </c:pt>
                <c:pt idx="1">
                  <c:v>Baptistă</c:v>
                </c:pt>
                <c:pt idx="2">
                  <c:v>Martorii lui Iehova</c:v>
                </c:pt>
                <c:pt idx="3">
                  <c:v>Penticostală</c:v>
                </c:pt>
                <c:pt idx="4">
                  <c:v>Adventistă</c:v>
                </c:pt>
                <c:pt idx="5">
                  <c:v>Creştină după Evanghelie</c:v>
                </c:pt>
                <c:pt idx="6">
                  <c:v>Staroveri (Ortodoxă Rusă de rit vechi)</c:v>
                </c:pt>
                <c:pt idx="7">
                  <c:v>Islam</c:v>
                </c:pt>
                <c:pt idx="8">
                  <c:v>Catolică</c:v>
                </c:pt>
                <c:pt idx="9">
                  <c:v>Alte religii</c:v>
                </c:pt>
                <c:pt idx="10">
                  <c:v>Liber cugetător</c:v>
                </c:pt>
                <c:pt idx="11">
                  <c:v>Agnostic</c:v>
                </c:pt>
                <c:pt idx="12">
                  <c:v>Ateu</c:v>
                </c:pt>
                <c:pt idx="13">
                  <c:v>Fără religie</c:v>
                </c:pt>
                <c:pt idx="14">
                  <c:v>Nu au declarat religia</c:v>
                </c:pt>
              </c:strCache>
            </c:strRef>
          </c:cat>
          <c:val>
            <c:numRef>
              <c:f>'Figura 15'!$C$6:$C$20</c:f>
              <c:numCache>
                <c:formatCode>0.0</c:formatCode>
                <c:ptCount val="15"/>
                <c:pt idx="0">
                  <c:v>45.80527980872747</c:v>
                </c:pt>
                <c:pt idx="1">
                  <c:v>37.25310760314192</c:v>
                </c:pt>
                <c:pt idx="2">
                  <c:v>45.440775522568913</c:v>
                </c:pt>
                <c:pt idx="3">
                  <c:v>25.575122957321909</c:v>
                </c:pt>
                <c:pt idx="4">
                  <c:v>33.729590375250645</c:v>
                </c:pt>
                <c:pt idx="5">
                  <c:v>51.508485229415456</c:v>
                </c:pt>
                <c:pt idx="6">
                  <c:v>24.648408586232421</c:v>
                </c:pt>
                <c:pt idx="7">
                  <c:v>81.516889738687055</c:v>
                </c:pt>
                <c:pt idx="8">
                  <c:v>77.030162412993036</c:v>
                </c:pt>
                <c:pt idx="9">
                  <c:v>81.991525423728817</c:v>
                </c:pt>
                <c:pt idx="10">
                  <c:v>79.545454545454547</c:v>
                </c:pt>
                <c:pt idx="11">
                  <c:v>93.528578176665093</c:v>
                </c:pt>
                <c:pt idx="12">
                  <c:v>91.189923298853003</c:v>
                </c:pt>
                <c:pt idx="13">
                  <c:v>77.277941249812983</c:v>
                </c:pt>
                <c:pt idx="14">
                  <c:v>68.226260840744629</c:v>
                </c:pt>
              </c:numCache>
            </c:numRef>
          </c:val>
          <c:extLst>
            <c:ext xmlns:c16="http://schemas.microsoft.com/office/drawing/2014/chart" uri="{C3380CC4-5D6E-409C-BE32-E72D297353CC}">
              <c16:uniqueId val="{00000001-CE01-469D-9655-2B595AF11A33}"/>
            </c:ext>
          </c:extLst>
        </c:ser>
        <c:ser>
          <c:idx val="2"/>
          <c:order val="2"/>
          <c:tx>
            <c:strRef>
              <c:f>'Figura 15'!$D$5</c:f>
              <c:strCache>
                <c:ptCount val="1"/>
                <c:pt idx="0">
                  <c:v>Rural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'Figura 15'!$B$6:$B$20</c:f>
              <c:strCache>
                <c:ptCount val="15"/>
                <c:pt idx="0">
                  <c:v>Ortodoxă</c:v>
                </c:pt>
                <c:pt idx="1">
                  <c:v>Baptistă</c:v>
                </c:pt>
                <c:pt idx="2">
                  <c:v>Martorii lui Iehova</c:v>
                </c:pt>
                <c:pt idx="3">
                  <c:v>Penticostală</c:v>
                </c:pt>
                <c:pt idx="4">
                  <c:v>Adventistă</c:v>
                </c:pt>
                <c:pt idx="5">
                  <c:v>Creştină după Evanghelie</c:v>
                </c:pt>
                <c:pt idx="6">
                  <c:v>Staroveri (Ortodoxă Rusă de rit vechi)</c:v>
                </c:pt>
                <c:pt idx="7">
                  <c:v>Islam</c:v>
                </c:pt>
                <c:pt idx="8">
                  <c:v>Catolică</c:v>
                </c:pt>
                <c:pt idx="9">
                  <c:v>Alte religii</c:v>
                </c:pt>
                <c:pt idx="10">
                  <c:v>Liber cugetător</c:v>
                </c:pt>
                <c:pt idx="11">
                  <c:v>Agnostic</c:v>
                </c:pt>
                <c:pt idx="12">
                  <c:v>Ateu</c:v>
                </c:pt>
                <c:pt idx="13">
                  <c:v>Fără religie</c:v>
                </c:pt>
                <c:pt idx="14">
                  <c:v>Nu au declarat religia</c:v>
                </c:pt>
              </c:strCache>
            </c:strRef>
          </c:cat>
          <c:val>
            <c:numRef>
              <c:f>'Figura 15'!$D$6:$D$20</c:f>
              <c:numCache>
                <c:formatCode>0.0</c:formatCode>
                <c:ptCount val="15"/>
                <c:pt idx="0">
                  <c:v>54.19472019127253</c:v>
                </c:pt>
                <c:pt idx="1">
                  <c:v>62.74689239685808</c:v>
                </c:pt>
                <c:pt idx="2">
                  <c:v>54.55922447743108</c:v>
                </c:pt>
                <c:pt idx="3">
                  <c:v>74.424877042678091</c:v>
                </c:pt>
                <c:pt idx="4">
                  <c:v>66.270409624749362</c:v>
                </c:pt>
                <c:pt idx="5">
                  <c:v>48.491514770584537</c:v>
                </c:pt>
                <c:pt idx="6">
                  <c:v>75.351591413767579</c:v>
                </c:pt>
                <c:pt idx="7">
                  <c:v>18.483110261312937</c:v>
                </c:pt>
                <c:pt idx="8">
                  <c:v>22.96983758700696</c:v>
                </c:pt>
                <c:pt idx="9">
                  <c:v>18.008474576271187</c:v>
                </c:pt>
                <c:pt idx="10">
                  <c:v>20.454545454545457</c:v>
                </c:pt>
                <c:pt idx="11">
                  <c:v>6.4714218233349081</c:v>
                </c:pt>
                <c:pt idx="12">
                  <c:v>8.8100767011469987</c:v>
                </c:pt>
                <c:pt idx="13">
                  <c:v>22.722058750187024</c:v>
                </c:pt>
                <c:pt idx="14">
                  <c:v>31.773739159255371</c:v>
                </c:pt>
              </c:numCache>
            </c:numRef>
          </c:val>
          <c:extLst>
            <c:ext xmlns:c16="http://schemas.microsoft.com/office/drawing/2014/chart" uri="{C3380CC4-5D6E-409C-BE32-E72D297353CC}">
              <c16:uniqueId val="{00000002-CE01-469D-9655-2B595AF11A33}"/>
            </c:ext>
          </c:extLst>
        </c:ser>
        <c:dLbls>
          <c:dLblPos val="ctr"/>
          <c:showLegendKey val="0"/>
          <c:showVal val="1"/>
          <c:showCatName val="0"/>
          <c:showSerName val="0"/>
          <c:showPercent val="0"/>
          <c:showBubbleSize val="0"/>
        </c:dLbls>
        <c:gapWidth val="150"/>
        <c:overlap val="100"/>
        <c:axId val="2102740847"/>
        <c:axId val="2102738767"/>
      </c:barChart>
      <c:catAx>
        <c:axId val="2102740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2102738767"/>
        <c:crosses val="autoZero"/>
        <c:auto val="1"/>
        <c:lblAlgn val="ctr"/>
        <c:lblOffset val="100"/>
        <c:noMultiLvlLbl val="0"/>
      </c:catAx>
      <c:valAx>
        <c:axId val="210273876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2102740847"/>
        <c:crosses val="autoZero"/>
        <c:crossBetween val="between"/>
        <c:majorUnit val="0.2"/>
      </c:valAx>
      <c:spPr>
        <a:noFill/>
        <a:ln>
          <a:noFill/>
        </a:ln>
        <a:effectLst/>
      </c:spPr>
    </c:plotArea>
    <c:legend>
      <c:legendPos val="b"/>
      <c:legendEntry>
        <c:idx val="0"/>
        <c:delete val="1"/>
      </c:legendEntry>
      <c:layout>
        <c:manualLayout>
          <c:xMode val="edge"/>
          <c:yMode val="edge"/>
          <c:x val="0.34435449475065616"/>
          <c:y val="0.84084723279693441"/>
          <c:w val="0.34728371109409573"/>
          <c:h val="5.2204541717668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o-R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435109446270673E-2"/>
          <c:y val="4.5747556664587234E-2"/>
          <c:w val="0.9008324202193172"/>
          <c:h val="0.51483455397769595"/>
        </c:manualLayout>
      </c:layout>
      <c:barChart>
        <c:barDir val="col"/>
        <c:grouping val="percentStacked"/>
        <c:varyColors val="0"/>
        <c:ser>
          <c:idx val="0"/>
          <c:order val="0"/>
          <c:tx>
            <c:strRef>
              <c:f>'5.8'!$C$63</c:f>
              <c:strCache>
                <c:ptCount val="1"/>
                <c:pt idx="0">
                  <c:v>Moldovenească</c:v>
                </c:pt>
              </c:strCache>
            </c:strRef>
          </c:tx>
          <c:spPr>
            <a:solidFill>
              <a:schemeClr val="accent1"/>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'5.8'!$C$64:$C$85</c:f>
              <c:numCache>
                <c:formatCode>0.0</c:formatCode>
                <c:ptCount val="22"/>
                <c:pt idx="0">
                  <c:v>61.73519340931589</c:v>
                </c:pt>
                <c:pt idx="1">
                  <c:v>3.3059519557757473</c:v>
                </c:pt>
                <c:pt idx="2">
                  <c:v>4.0757043678085916</c:v>
                </c:pt>
                <c:pt idx="3">
                  <c:v>2.5701335293397012</c:v>
                </c:pt>
                <c:pt idx="4">
                  <c:v>0.99994856231675322</c:v>
                </c:pt>
                <c:pt idx="5">
                  <c:v>4.1453080866198979</c:v>
                </c:pt>
                <c:pt idx="6">
                  <c:v>15.743907652843141</c:v>
                </c:pt>
                <c:pt idx="7">
                  <c:v>3.7804878048780544</c:v>
                </c:pt>
                <c:pt idx="8">
                  <c:v>7.86369593709043</c:v>
                </c:pt>
                <c:pt idx="9">
                  <c:v>5.0675675675675773</c:v>
                </c:pt>
                <c:pt idx="10">
                  <c:v>2.846476901539897</c:v>
                </c:pt>
                <c:pt idx="11">
                  <c:v>4.5929018789144083</c:v>
                </c:pt>
                <c:pt idx="12">
                  <c:v>5.0847457627118651</c:v>
                </c:pt>
                <c:pt idx="13">
                  <c:v>3.629536921151439</c:v>
                </c:pt>
                <c:pt idx="14">
                  <c:v>3.5971223021582772</c:v>
                </c:pt>
                <c:pt idx="15">
                  <c:v>4.693140794223825</c:v>
                </c:pt>
                <c:pt idx="16">
                  <c:v>11.392405063291132</c:v>
                </c:pt>
                <c:pt idx="17">
                  <c:v>17.525773195876294</c:v>
                </c:pt>
                <c:pt idx="18">
                  <c:v>9.574468085106389</c:v>
                </c:pt>
                <c:pt idx="19">
                  <c:v>0.99009900990098998</c:v>
                </c:pt>
                <c:pt idx="20">
                  <c:v>3.6774720784527348</c:v>
                </c:pt>
                <c:pt idx="21">
                  <c:v>12.064965197215766</c:v>
                </c:pt>
              </c:numCache>
            </c:numRef>
          </c:val>
          <c:extLst>
            <c:ext xmlns:c16="http://schemas.microsoft.com/office/drawing/2014/chart" uri="{C3380CC4-5D6E-409C-BE32-E72D297353CC}">
              <c16:uniqueId val="{00000000-A2FC-4104-85F4-B8A515950637}"/>
            </c:ext>
          </c:extLst>
        </c:ser>
        <c:ser>
          <c:idx val="1"/>
          <c:order val="1"/>
          <c:tx>
            <c:strRef>
              <c:f>'5.8'!$D$63</c:f>
              <c:strCache>
                <c:ptCount val="1"/>
                <c:pt idx="0">
                  <c:v>Română</c:v>
                </c:pt>
              </c:strCache>
            </c:strRef>
          </c:tx>
          <c:spPr>
            <a:solidFill>
              <a:schemeClr val="accent2"/>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'5.8'!$D$64:$D$85</c:f>
              <c:numCache>
                <c:formatCode>0.0</c:formatCode>
                <c:ptCount val="22"/>
                <c:pt idx="0">
                  <c:v>31.16467514483352</c:v>
                </c:pt>
                <c:pt idx="1">
                  <c:v>95.78513123909805</c:v>
                </c:pt>
                <c:pt idx="2">
                  <c:v>1.2905992588157071</c:v>
                </c:pt>
                <c:pt idx="3">
                  <c:v>0.68969741516599015</c:v>
                </c:pt>
                <c:pt idx="4">
                  <c:v>0.36006378272722611</c:v>
                </c:pt>
                <c:pt idx="5">
                  <c:v>1.6921226069672366</c:v>
                </c:pt>
                <c:pt idx="6">
                  <c:v>2.4903805044891087</c:v>
                </c:pt>
                <c:pt idx="7">
                  <c:v>4.7560975609756166</c:v>
                </c:pt>
                <c:pt idx="8">
                  <c:v>6.5530799475753607</c:v>
                </c:pt>
                <c:pt idx="9">
                  <c:v>3.1250000000000062</c:v>
                </c:pt>
                <c:pt idx="10">
                  <c:v>1.446570228651423</c:v>
                </c:pt>
                <c:pt idx="11">
                  <c:v>3.1315240083507327</c:v>
                </c:pt>
                <c:pt idx="12">
                  <c:v>3.9548022598870061</c:v>
                </c:pt>
                <c:pt idx="13">
                  <c:v>4.3804755944931157</c:v>
                </c:pt>
                <c:pt idx="14">
                  <c:v>1.1990407673860923</c:v>
                </c:pt>
                <c:pt idx="15">
                  <c:v>5.7761732851985537</c:v>
                </c:pt>
                <c:pt idx="16">
                  <c:v>13.502109704641342</c:v>
                </c:pt>
                <c:pt idx="17">
                  <c:v>1.5463917525773196</c:v>
                </c:pt>
                <c:pt idx="18">
                  <c:v>13.829787234042559</c:v>
                </c:pt>
                <c:pt idx="19">
                  <c:v>2.9702970297029703</c:v>
                </c:pt>
                <c:pt idx="20">
                  <c:v>5.4208662489784736</c:v>
                </c:pt>
                <c:pt idx="21">
                  <c:v>19.228538283062647</c:v>
                </c:pt>
              </c:numCache>
            </c:numRef>
          </c:val>
          <c:extLst>
            <c:ext xmlns:c16="http://schemas.microsoft.com/office/drawing/2014/chart" uri="{C3380CC4-5D6E-409C-BE32-E72D297353CC}">
              <c16:uniqueId val="{00000001-A2FC-4104-85F4-B8A515950637}"/>
            </c:ext>
          </c:extLst>
        </c:ser>
        <c:ser>
          <c:idx val="2"/>
          <c:order val="2"/>
          <c:tx>
            <c:strRef>
              <c:f>'5.8'!$E$63</c:f>
              <c:strCache>
                <c:ptCount val="1"/>
                <c:pt idx="0">
                  <c:v>Ucraineană</c:v>
                </c:pt>
              </c:strCache>
            </c:strRef>
          </c:tx>
          <c:spPr>
            <a:solidFill>
              <a:schemeClr val="accent3"/>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'5.8'!$E$64:$E$85</c:f>
              <c:numCache>
                <c:formatCode>0.0</c:formatCode>
                <c:ptCount val="22"/>
                <c:pt idx="0">
                  <c:v>0.46346833128680981</c:v>
                </c:pt>
                <c:pt idx="1">
                  <c:v>0.13975372288389742</c:v>
                </c:pt>
                <c:pt idx="2">
                  <c:v>50.131891961872896</c:v>
                </c:pt>
                <c:pt idx="3">
                  <c:v>0.72522356976601376</c:v>
                </c:pt>
                <c:pt idx="4">
                  <c:v>7.20127565454452E-2</c:v>
                </c:pt>
                <c:pt idx="5">
                  <c:v>0.23538026990270713</c:v>
                </c:pt>
                <c:pt idx="6">
                  <c:v>0.6840530141085962</c:v>
                </c:pt>
                <c:pt idx="7">
                  <c:v>2.0121951219512226</c:v>
                </c:pt>
                <c:pt idx="8">
                  <c:v>1.4416775884665789</c:v>
                </c:pt>
                <c:pt idx="9">
                  <c:v>7.9391891891892037</c:v>
                </c:pt>
                <c:pt idx="10">
                  <c:v>0.74661689220718608</c:v>
                </c:pt>
                <c:pt idx="11">
                  <c:v>0.52192066805845527</c:v>
                </c:pt>
                <c:pt idx="12">
                  <c:v>0.56497175141242939</c:v>
                </c:pt>
                <c:pt idx="13">
                  <c:v>0.25031289111389232</c:v>
                </c:pt>
                <c:pt idx="14">
                  <c:v>0.71942446043165531</c:v>
                </c:pt>
                <c:pt idx="15">
                  <c:v>1.0830324909747289</c:v>
                </c:pt>
                <c:pt idx="16">
                  <c:v>0</c:v>
                </c:pt>
                <c:pt idx="17">
                  <c:v>1.5463917525773196</c:v>
                </c:pt>
                <c:pt idx="18">
                  <c:v>0</c:v>
                </c:pt>
                <c:pt idx="19">
                  <c:v>0.16501650165016499</c:v>
                </c:pt>
                <c:pt idx="20">
                  <c:v>0.59929174611822356</c:v>
                </c:pt>
                <c:pt idx="21">
                  <c:v>2.0591647331786538</c:v>
                </c:pt>
              </c:numCache>
            </c:numRef>
          </c:val>
          <c:extLst>
            <c:ext xmlns:c16="http://schemas.microsoft.com/office/drawing/2014/chart" uri="{C3380CC4-5D6E-409C-BE32-E72D297353CC}">
              <c16:uniqueId val="{00000002-A2FC-4104-85F4-B8A515950637}"/>
            </c:ext>
          </c:extLst>
        </c:ser>
        <c:ser>
          <c:idx val="3"/>
          <c:order val="3"/>
          <c:tx>
            <c:strRef>
              <c:f>'5.8'!$F$63</c:f>
              <c:strCache>
                <c:ptCount val="1"/>
                <c:pt idx="0">
                  <c:v>Rusă</c:v>
                </c:pt>
              </c:strCache>
            </c:strRef>
          </c:tx>
          <c:spPr>
            <a:solidFill>
              <a:schemeClr val="accent4"/>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'5.8'!$F$64:$F$85</c:f>
              <c:numCache>
                <c:formatCode>0.0</c:formatCode>
                <c:ptCount val="22"/>
                <c:pt idx="0">
                  <c:v>6.4612397020559307</c:v>
                </c:pt>
                <c:pt idx="1">
                  <c:v>0.68168760384478844</c:v>
                </c:pt>
                <c:pt idx="2">
                  <c:v>44.097227841341351</c:v>
                </c:pt>
                <c:pt idx="3">
                  <c:v>95.213769447507261</c:v>
                </c:pt>
                <c:pt idx="4">
                  <c:v>10.283421634689587</c:v>
                </c:pt>
                <c:pt idx="5">
                  <c:v>20.757924469086618</c:v>
                </c:pt>
                <c:pt idx="6">
                  <c:v>3.4202650705429742</c:v>
                </c:pt>
                <c:pt idx="7">
                  <c:v>81.76829268292704</c:v>
                </c:pt>
                <c:pt idx="8">
                  <c:v>68.414154652686776</c:v>
                </c:pt>
                <c:pt idx="9">
                  <c:v>74.577702702702837</c:v>
                </c:pt>
                <c:pt idx="10">
                  <c:v>79.141390573961701</c:v>
                </c:pt>
                <c:pt idx="11">
                  <c:v>52.922755741127368</c:v>
                </c:pt>
                <c:pt idx="12">
                  <c:v>42.514124293785308</c:v>
                </c:pt>
                <c:pt idx="13">
                  <c:v>12.76595744680851</c:v>
                </c:pt>
                <c:pt idx="14">
                  <c:v>74.580335731414948</c:v>
                </c:pt>
                <c:pt idx="15">
                  <c:v>56.317689530685911</c:v>
                </c:pt>
                <c:pt idx="16">
                  <c:v>59.493670886075911</c:v>
                </c:pt>
                <c:pt idx="17">
                  <c:v>56.185567010309278</c:v>
                </c:pt>
                <c:pt idx="18">
                  <c:v>5.3191489361702153</c:v>
                </c:pt>
                <c:pt idx="19">
                  <c:v>9.4059405940594072</c:v>
                </c:pt>
                <c:pt idx="20">
                  <c:v>26.940888041405554</c:v>
                </c:pt>
                <c:pt idx="21">
                  <c:v>48.781902552204173</c:v>
                </c:pt>
              </c:numCache>
            </c:numRef>
          </c:val>
          <c:extLst>
            <c:ext xmlns:c16="http://schemas.microsoft.com/office/drawing/2014/chart" uri="{C3380CC4-5D6E-409C-BE32-E72D297353CC}">
              <c16:uniqueId val="{00000003-A2FC-4104-85F4-B8A515950637}"/>
            </c:ext>
          </c:extLst>
        </c:ser>
        <c:ser>
          <c:idx val="4"/>
          <c:order val="4"/>
          <c:tx>
            <c:strRef>
              <c:f>'5.8'!$G$63</c:f>
              <c:strCache>
                <c:ptCount val="1"/>
                <c:pt idx="0">
                  <c:v>Găgăuză</c:v>
                </c:pt>
              </c:strCache>
            </c:strRef>
          </c:tx>
          <c:spPr>
            <a:solidFill>
              <a:schemeClr val="accent5"/>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'5.8'!$G$64:$G$85</c:f>
              <c:numCache>
                <c:formatCode>0.0</c:formatCode>
                <c:ptCount val="22"/>
                <c:pt idx="0">
                  <c:v>4.4843049327353585E-2</c:v>
                </c:pt>
                <c:pt idx="1">
                  <c:v>1.5528191431544176E-2</c:v>
                </c:pt>
                <c:pt idx="2">
                  <c:v>0.12541873675011586</c:v>
                </c:pt>
                <c:pt idx="3">
                  <c:v>0.5794438319245343</c:v>
                </c:pt>
                <c:pt idx="4">
                  <c:v>87.752687618950205</c:v>
                </c:pt>
                <c:pt idx="5">
                  <c:v>1.1507479861910126</c:v>
                </c:pt>
                <c:pt idx="6">
                  <c:v>0.43822146216331936</c:v>
                </c:pt>
                <c:pt idx="7">
                  <c:v>0</c:v>
                </c:pt>
                <c:pt idx="8">
                  <c:v>1.0484927916120572</c:v>
                </c:pt>
                <c:pt idx="9">
                  <c:v>8.4459459459459624E-2</c:v>
                </c:pt>
                <c:pt idx="10">
                  <c:v>0.32664489034064392</c:v>
                </c:pt>
                <c:pt idx="11">
                  <c:v>0.83507306889352839</c:v>
                </c:pt>
                <c:pt idx="12">
                  <c:v>1.1299435028248588</c:v>
                </c:pt>
                <c:pt idx="13">
                  <c:v>3.0037546933667079</c:v>
                </c:pt>
                <c:pt idx="14">
                  <c:v>1.1990407673860923</c:v>
                </c:pt>
                <c:pt idx="15">
                  <c:v>1.805054151624548</c:v>
                </c:pt>
                <c:pt idx="16">
                  <c:v>2.1097046413502096</c:v>
                </c:pt>
                <c:pt idx="17">
                  <c:v>1.0309278350515463</c:v>
                </c:pt>
                <c:pt idx="18">
                  <c:v>0</c:v>
                </c:pt>
                <c:pt idx="19">
                  <c:v>0</c:v>
                </c:pt>
                <c:pt idx="20">
                  <c:v>0.81721601743394101</c:v>
                </c:pt>
                <c:pt idx="21">
                  <c:v>1.0440835266821344</c:v>
                </c:pt>
              </c:numCache>
            </c:numRef>
          </c:val>
          <c:extLst>
            <c:ext xmlns:c16="http://schemas.microsoft.com/office/drawing/2014/chart" uri="{C3380CC4-5D6E-409C-BE32-E72D297353CC}">
              <c16:uniqueId val="{00000004-A2FC-4104-85F4-B8A515950637}"/>
            </c:ext>
          </c:extLst>
        </c:ser>
        <c:ser>
          <c:idx val="5"/>
          <c:order val="5"/>
          <c:tx>
            <c:strRef>
              <c:f>'5.8'!$H$63</c:f>
              <c:strCache>
                <c:ptCount val="1"/>
                <c:pt idx="0">
                  <c:v>Bulgară</c:v>
                </c:pt>
              </c:strCache>
            </c:strRef>
          </c:tx>
          <c:spPr>
            <a:solidFill>
              <a:schemeClr val="accent6"/>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'5.8'!$H$64:$H$85</c:f>
              <c:numCache>
                <c:formatCode>0.0</c:formatCode>
                <c:ptCount val="22"/>
                <c:pt idx="0">
                  <c:v>3.7810966803160616E-2</c:v>
                </c:pt>
                <c:pt idx="1">
                  <c:v>8.7993084778750352E-3</c:v>
                </c:pt>
                <c:pt idx="2">
                  <c:v>9.0625151716212743E-2</c:v>
                </c:pt>
                <c:pt idx="3">
                  <c:v>0.10045326473110329</c:v>
                </c:pt>
                <c:pt idx="4">
                  <c:v>0.42693277094799659</c:v>
                </c:pt>
                <c:pt idx="5">
                  <c:v>71.657600167381247</c:v>
                </c:pt>
                <c:pt idx="6">
                  <c:v>0.81231295425395811</c:v>
                </c:pt>
                <c:pt idx="7">
                  <c:v>6.0975609756097657E-2</c:v>
                </c:pt>
                <c:pt idx="8">
                  <c:v>0.65530799475753587</c:v>
                </c:pt>
                <c:pt idx="9">
                  <c:v>8.4459459459459624E-2</c:v>
                </c:pt>
                <c:pt idx="10">
                  <c:v>0.46663555762949127</c:v>
                </c:pt>
                <c:pt idx="11">
                  <c:v>0</c:v>
                </c:pt>
                <c:pt idx="12">
                  <c:v>0</c:v>
                </c:pt>
                <c:pt idx="13">
                  <c:v>0.50062578222778464</c:v>
                </c:pt>
                <c:pt idx="14">
                  <c:v>1.1990407673860923</c:v>
                </c:pt>
                <c:pt idx="15">
                  <c:v>0</c:v>
                </c:pt>
                <c:pt idx="16">
                  <c:v>0</c:v>
                </c:pt>
                <c:pt idx="17">
                  <c:v>0</c:v>
                </c:pt>
                <c:pt idx="18">
                  <c:v>0</c:v>
                </c:pt>
                <c:pt idx="19">
                  <c:v>0.33003300330032997</c:v>
                </c:pt>
                <c:pt idx="20">
                  <c:v>0.10896213565785881</c:v>
                </c:pt>
                <c:pt idx="21">
                  <c:v>0.2030162412993039</c:v>
                </c:pt>
              </c:numCache>
            </c:numRef>
          </c:val>
          <c:extLst>
            <c:ext xmlns:c16="http://schemas.microsoft.com/office/drawing/2014/chart" uri="{C3380CC4-5D6E-409C-BE32-E72D297353CC}">
              <c16:uniqueId val="{00000005-A2FC-4104-85F4-B8A515950637}"/>
            </c:ext>
          </c:extLst>
        </c:ser>
        <c:ser>
          <c:idx val="6"/>
          <c:order val="6"/>
          <c:tx>
            <c:strRef>
              <c:f>'5.8'!$I$63</c:f>
              <c:strCache>
                <c:ptCount val="1"/>
                <c:pt idx="0">
                  <c:v>Țigănească / Romani</c:v>
                </c:pt>
              </c:strCache>
            </c:strRef>
          </c:tx>
          <c:spPr>
            <a:solidFill>
              <a:schemeClr val="accent1">
                <a:lumMod val="6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'5.8'!$I$64:$I$85</c:f>
              <c:numCache>
                <c:formatCode>0.0</c:formatCode>
                <c:ptCount val="22"/>
                <c:pt idx="0">
                  <c:v>1.4821466243299008E-2</c:v>
                </c:pt>
                <c:pt idx="1">
                  <c:v>5.6936701915661974E-3</c:v>
                </c:pt>
                <c:pt idx="2">
                  <c:v>8.4151926593626122E-2</c:v>
                </c:pt>
                <c:pt idx="3">
                  <c:v>1.470047776552731E-2</c:v>
                </c:pt>
                <c:pt idx="4">
                  <c:v>7.2012756545445202E-3</c:v>
                </c:pt>
                <c:pt idx="5">
                  <c:v>0.24061094256721174</c:v>
                </c:pt>
                <c:pt idx="6">
                  <c:v>76.239846088072198</c:v>
                </c:pt>
                <c:pt idx="7">
                  <c:v>0</c:v>
                </c:pt>
                <c:pt idx="8">
                  <c:v>0.2621231979030143</c:v>
                </c:pt>
                <c:pt idx="9">
                  <c:v>0</c:v>
                </c:pt>
                <c:pt idx="10">
                  <c:v>4.666355576294913E-2</c:v>
                </c:pt>
                <c:pt idx="11">
                  <c:v>0</c:v>
                </c:pt>
                <c:pt idx="12">
                  <c:v>0</c:v>
                </c:pt>
                <c:pt idx="13">
                  <c:v>0.12515644555694616</c:v>
                </c:pt>
                <c:pt idx="14">
                  <c:v>0</c:v>
                </c:pt>
                <c:pt idx="15">
                  <c:v>0</c:v>
                </c:pt>
                <c:pt idx="16">
                  <c:v>0</c:v>
                </c:pt>
                <c:pt idx="17">
                  <c:v>0</c:v>
                </c:pt>
                <c:pt idx="18">
                  <c:v>0</c:v>
                </c:pt>
                <c:pt idx="19">
                  <c:v>0</c:v>
                </c:pt>
                <c:pt idx="20">
                  <c:v>2.7240533914464703E-2</c:v>
                </c:pt>
                <c:pt idx="21">
                  <c:v>5.8004640371229682E-2</c:v>
                </c:pt>
              </c:numCache>
            </c:numRef>
          </c:val>
          <c:extLst>
            <c:ext xmlns:c16="http://schemas.microsoft.com/office/drawing/2014/chart" uri="{C3380CC4-5D6E-409C-BE32-E72D297353CC}">
              <c16:uniqueId val="{00000006-A2FC-4104-85F4-B8A515950637}"/>
            </c:ext>
          </c:extLst>
        </c:ser>
        <c:ser>
          <c:idx val="7"/>
          <c:order val="7"/>
          <c:tx>
            <c:strRef>
              <c:f>'5.8'!$J$63</c:f>
              <c:strCache>
                <c:ptCount val="1"/>
                <c:pt idx="0">
                  <c:v>Belorusă</c:v>
                </c:pt>
              </c:strCache>
            </c:strRef>
          </c:tx>
          <c:spPr>
            <a:solidFill>
              <a:schemeClr val="accent2">
                <a:lumMod val="6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'5.8'!$J$64:$J$85</c:f>
              <c:numCache>
                <c:formatCode>0.0</c:formatCode>
                <c:ptCount val="22"/>
                <c:pt idx="0">
                  <c:v>3.5701342045902718E-3</c:v>
                </c:pt>
                <c:pt idx="1">
                  <c:v>5.1760638105147248E-4</c:v>
                </c:pt>
                <c:pt idx="2">
                  <c:v>4.0457657016166404E-3</c:v>
                </c:pt>
                <c:pt idx="3">
                  <c:v>2.4500796275878853E-3</c:v>
                </c:pt>
                <c:pt idx="4">
                  <c:v>3.0862609948047945E-3</c:v>
                </c:pt>
                <c:pt idx="5">
                  <c:v>3.6614708651532227E-2</c:v>
                </c:pt>
                <c:pt idx="6">
                  <c:v>6.4129970072680884E-2</c:v>
                </c:pt>
                <c:pt idx="7">
                  <c:v>0</c:v>
                </c:pt>
                <c:pt idx="8">
                  <c:v>0</c:v>
                </c:pt>
                <c:pt idx="9">
                  <c:v>0.33783783783783849</c:v>
                </c:pt>
                <c:pt idx="10">
                  <c:v>14.792347176854859</c:v>
                </c:pt>
                <c:pt idx="11">
                  <c:v>0</c:v>
                </c:pt>
                <c:pt idx="12">
                  <c:v>0</c:v>
                </c:pt>
                <c:pt idx="13">
                  <c:v>0</c:v>
                </c:pt>
                <c:pt idx="14">
                  <c:v>0</c:v>
                </c:pt>
                <c:pt idx="15">
                  <c:v>0</c:v>
                </c:pt>
                <c:pt idx="16">
                  <c:v>0</c:v>
                </c:pt>
                <c:pt idx="17">
                  <c:v>0</c:v>
                </c:pt>
                <c:pt idx="18">
                  <c:v>0</c:v>
                </c:pt>
                <c:pt idx="19">
                  <c:v>0</c:v>
                </c:pt>
                <c:pt idx="20">
                  <c:v>5.4481067828929405E-2</c:v>
                </c:pt>
                <c:pt idx="21">
                  <c:v>2.9002320185614841E-2</c:v>
                </c:pt>
              </c:numCache>
            </c:numRef>
          </c:val>
          <c:extLst>
            <c:ext xmlns:c16="http://schemas.microsoft.com/office/drawing/2014/chart" uri="{C3380CC4-5D6E-409C-BE32-E72D297353CC}">
              <c16:uniqueId val="{00000007-A2FC-4104-85F4-B8A515950637}"/>
            </c:ext>
          </c:extLst>
        </c:ser>
        <c:ser>
          <c:idx val="8"/>
          <c:order val="8"/>
          <c:tx>
            <c:strRef>
              <c:f>'5.8'!$K$63</c:f>
              <c:strCache>
                <c:ptCount val="1"/>
                <c:pt idx="0">
                  <c:v>Germană</c:v>
                </c:pt>
              </c:strCache>
            </c:strRef>
          </c:tx>
          <c:spPr>
            <a:solidFill>
              <a:schemeClr val="accent3">
                <a:lumMod val="6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'5.8'!$K$64:$K$85</c:f>
              <c:numCache>
                <c:formatCode>0.0</c:formatCode>
                <c:ptCount val="22"/>
                <c:pt idx="0">
                  <c:v>2.5423682972082248E-3</c:v>
                </c:pt>
                <c:pt idx="1">
                  <c:v>3.6232446673603075E-3</c:v>
                </c:pt>
                <c:pt idx="2">
                  <c:v>8.09153140323328E-4</c:v>
                </c:pt>
                <c:pt idx="3">
                  <c:v>3.6751194413818275E-3</c:v>
                </c:pt>
                <c:pt idx="4">
                  <c:v>3.0862609948047945E-3</c:v>
                </c:pt>
                <c:pt idx="5">
                  <c:v>2.6153363322523014E-3</c:v>
                </c:pt>
                <c:pt idx="6">
                  <c:v>0</c:v>
                </c:pt>
                <c:pt idx="7">
                  <c:v>0.18292682926829296</c:v>
                </c:pt>
                <c:pt idx="8">
                  <c:v>12.975098296199214</c:v>
                </c:pt>
                <c:pt idx="9">
                  <c:v>0</c:v>
                </c:pt>
                <c:pt idx="10">
                  <c:v>0</c:v>
                </c:pt>
                <c:pt idx="11">
                  <c:v>0</c:v>
                </c:pt>
                <c:pt idx="12">
                  <c:v>0</c:v>
                </c:pt>
                <c:pt idx="13">
                  <c:v>0</c:v>
                </c:pt>
                <c:pt idx="14">
                  <c:v>0</c:v>
                </c:pt>
                <c:pt idx="15">
                  <c:v>0</c:v>
                </c:pt>
                <c:pt idx="16">
                  <c:v>0</c:v>
                </c:pt>
                <c:pt idx="17">
                  <c:v>0</c:v>
                </c:pt>
                <c:pt idx="18">
                  <c:v>0</c:v>
                </c:pt>
                <c:pt idx="19">
                  <c:v>0</c:v>
                </c:pt>
                <c:pt idx="20">
                  <c:v>0.51757014437482951</c:v>
                </c:pt>
                <c:pt idx="21">
                  <c:v>2.9002320185614841E-2</c:v>
                </c:pt>
              </c:numCache>
            </c:numRef>
          </c:val>
          <c:extLst>
            <c:ext xmlns:c16="http://schemas.microsoft.com/office/drawing/2014/chart" uri="{C3380CC4-5D6E-409C-BE32-E72D297353CC}">
              <c16:uniqueId val="{00000008-A2FC-4104-85F4-B8A515950637}"/>
            </c:ext>
          </c:extLst>
        </c:ser>
        <c:ser>
          <c:idx val="9"/>
          <c:order val="9"/>
          <c:tx>
            <c:strRef>
              <c:f>'5.8'!$L$63</c:f>
              <c:strCache>
                <c:ptCount val="1"/>
                <c:pt idx="0">
                  <c:v>Poloneză</c:v>
                </c:pt>
              </c:strCache>
            </c:strRef>
          </c:tx>
          <c:spPr>
            <a:solidFill>
              <a:schemeClr val="accent4">
                <a:lumMod val="6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'5.8'!$L$64:$L$85</c:f>
              <c:numCache>
                <c:formatCode>0.0</c:formatCode>
                <c:ptCount val="22"/>
                <c:pt idx="0">
                  <c:v>1.7850671022951363E-3</c:v>
                </c:pt>
                <c:pt idx="1">
                  <c:v>2.0704255242058899E-3</c:v>
                </c:pt>
                <c:pt idx="2">
                  <c:v>1.618306280646656E-3</c:v>
                </c:pt>
                <c:pt idx="3">
                  <c:v>1.2250398137939426E-3</c:v>
                </c:pt>
                <c:pt idx="4">
                  <c:v>0</c:v>
                </c:pt>
                <c:pt idx="5">
                  <c:v>2.6153363322523014E-3</c:v>
                </c:pt>
                <c:pt idx="6">
                  <c:v>0</c:v>
                </c:pt>
                <c:pt idx="7">
                  <c:v>0</c:v>
                </c:pt>
                <c:pt idx="8">
                  <c:v>0</c:v>
                </c:pt>
                <c:pt idx="9">
                  <c:v>8.6148648648648845</c:v>
                </c:pt>
                <c:pt idx="10">
                  <c:v>0</c:v>
                </c:pt>
                <c:pt idx="11">
                  <c:v>0.10438413361169105</c:v>
                </c:pt>
                <c:pt idx="12">
                  <c:v>0</c:v>
                </c:pt>
                <c:pt idx="13">
                  <c:v>0</c:v>
                </c:pt>
                <c:pt idx="14">
                  <c:v>0</c:v>
                </c:pt>
                <c:pt idx="15">
                  <c:v>0</c:v>
                </c:pt>
                <c:pt idx="16">
                  <c:v>0</c:v>
                </c:pt>
                <c:pt idx="17">
                  <c:v>0</c:v>
                </c:pt>
                <c:pt idx="18">
                  <c:v>0</c:v>
                </c:pt>
                <c:pt idx="19">
                  <c:v>0</c:v>
                </c:pt>
                <c:pt idx="20">
                  <c:v>8.1721601743394101E-2</c:v>
                </c:pt>
                <c:pt idx="21">
                  <c:v>5.8004640371229682E-2</c:v>
                </c:pt>
              </c:numCache>
            </c:numRef>
          </c:val>
          <c:extLst>
            <c:ext xmlns:c16="http://schemas.microsoft.com/office/drawing/2014/chart" uri="{C3380CC4-5D6E-409C-BE32-E72D297353CC}">
              <c16:uniqueId val="{00000009-A2FC-4104-85F4-B8A515950637}"/>
            </c:ext>
          </c:extLst>
        </c:ser>
        <c:ser>
          <c:idx val="10"/>
          <c:order val="10"/>
          <c:tx>
            <c:strRef>
              <c:f>'5.8'!$M$63</c:f>
              <c:strCache>
                <c:ptCount val="1"/>
                <c:pt idx="0">
                  <c:v>Cehă</c:v>
                </c:pt>
              </c:strCache>
            </c:strRef>
          </c:tx>
          <c:spPr>
            <a:solidFill>
              <a:schemeClr val="accent5">
                <a:lumMod val="6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'5.8'!$M$64:$M$85</c:f>
              <c:numCache>
                <c:formatCode>0.0</c:formatCode>
                <c:ptCount val="22"/>
                <c:pt idx="0">
                  <c:v>1.0277659073820479E-3</c:v>
                </c:pt>
                <c:pt idx="1">
                  <c:v>5.1760638105147248E-4</c:v>
                </c:pt>
                <c:pt idx="2">
                  <c:v>1.618306280646656E-3</c:v>
                </c:pt>
                <c:pt idx="3">
                  <c:v>2.4500796275878853E-3</c:v>
                </c:pt>
                <c:pt idx="4">
                  <c:v>1.0287536649349314E-3</c:v>
                </c:pt>
                <c:pt idx="5">
                  <c:v>0</c:v>
                </c:pt>
                <c:pt idx="6">
                  <c:v>1.0688328345446814E-2</c:v>
                </c:pt>
                <c:pt idx="7">
                  <c:v>0</c:v>
                </c:pt>
                <c:pt idx="8">
                  <c:v>0</c:v>
                </c:pt>
                <c:pt idx="9">
                  <c:v>0</c:v>
                </c:pt>
                <c:pt idx="10">
                  <c:v>0</c:v>
                </c:pt>
                <c:pt idx="11">
                  <c:v>0</c:v>
                </c:pt>
                <c:pt idx="12">
                  <c:v>0</c:v>
                </c:pt>
                <c:pt idx="13">
                  <c:v>0</c:v>
                </c:pt>
                <c:pt idx="14">
                  <c:v>0</c:v>
                </c:pt>
                <c:pt idx="15">
                  <c:v>0</c:v>
                </c:pt>
                <c:pt idx="16">
                  <c:v>0</c:v>
                </c:pt>
                <c:pt idx="17">
                  <c:v>21.649484536082475</c:v>
                </c:pt>
                <c:pt idx="18">
                  <c:v>0</c:v>
                </c:pt>
                <c:pt idx="19">
                  <c:v>0</c:v>
                </c:pt>
                <c:pt idx="20">
                  <c:v>2.7240533914464703E-2</c:v>
                </c:pt>
                <c:pt idx="21">
                  <c:v>5.8004640371229682E-2</c:v>
                </c:pt>
              </c:numCache>
            </c:numRef>
          </c:val>
          <c:extLst>
            <c:ext xmlns:c16="http://schemas.microsoft.com/office/drawing/2014/chart" uri="{C3380CC4-5D6E-409C-BE32-E72D297353CC}">
              <c16:uniqueId val="{0000000A-A2FC-4104-85F4-B8A515950637}"/>
            </c:ext>
          </c:extLst>
        </c:ser>
        <c:ser>
          <c:idx val="11"/>
          <c:order val="11"/>
          <c:tx>
            <c:strRef>
              <c:f>'5.8'!$N$63</c:f>
              <c:strCache>
                <c:ptCount val="1"/>
                <c:pt idx="0">
                  <c:v>Armeană</c:v>
                </c:pt>
              </c:strCache>
            </c:strRef>
          </c:tx>
          <c:spPr>
            <a:solidFill>
              <a:schemeClr val="accent6">
                <a:lumMod val="6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'5.8'!$N$64:$N$85</c:f>
              <c:numCache>
                <c:formatCode>0.0</c:formatCode>
                <c:ptCount val="22"/>
                <c:pt idx="0">
                  <c:v>2.271903584739264E-3</c:v>
                </c:pt>
                <c:pt idx="1">
                  <c:v>1.5528191431544178E-3</c:v>
                </c:pt>
                <c:pt idx="2">
                  <c:v>8.09153140323328E-4</c:v>
                </c:pt>
                <c:pt idx="3">
                  <c:v>2.4500796275878853E-3</c:v>
                </c:pt>
                <c:pt idx="4">
                  <c:v>0</c:v>
                </c:pt>
                <c:pt idx="5">
                  <c:v>0</c:v>
                </c:pt>
                <c:pt idx="6">
                  <c:v>0</c:v>
                </c:pt>
                <c:pt idx="7">
                  <c:v>0</c:v>
                </c:pt>
                <c:pt idx="8">
                  <c:v>0</c:v>
                </c:pt>
                <c:pt idx="9">
                  <c:v>0</c:v>
                </c:pt>
                <c:pt idx="10">
                  <c:v>0</c:v>
                </c:pt>
                <c:pt idx="11">
                  <c:v>36.743215031315266</c:v>
                </c:pt>
                <c:pt idx="12">
                  <c:v>0.42372881355932202</c:v>
                </c:pt>
                <c:pt idx="13">
                  <c:v>0</c:v>
                </c:pt>
                <c:pt idx="14">
                  <c:v>0</c:v>
                </c:pt>
                <c:pt idx="15">
                  <c:v>0</c:v>
                </c:pt>
                <c:pt idx="16">
                  <c:v>0</c:v>
                </c:pt>
                <c:pt idx="17">
                  <c:v>0</c:v>
                </c:pt>
                <c:pt idx="18">
                  <c:v>0</c:v>
                </c:pt>
                <c:pt idx="19">
                  <c:v>0</c:v>
                </c:pt>
                <c:pt idx="20">
                  <c:v>0</c:v>
                </c:pt>
                <c:pt idx="21">
                  <c:v>0</c:v>
                </c:pt>
              </c:numCache>
            </c:numRef>
          </c:val>
          <c:extLst>
            <c:ext xmlns:c16="http://schemas.microsoft.com/office/drawing/2014/chart" uri="{C3380CC4-5D6E-409C-BE32-E72D297353CC}">
              <c16:uniqueId val="{0000000B-A2FC-4104-85F4-B8A515950637}"/>
            </c:ext>
          </c:extLst>
        </c:ser>
        <c:ser>
          <c:idx val="12"/>
          <c:order val="12"/>
          <c:tx>
            <c:strRef>
              <c:f>'5.8'!$O$63</c:f>
              <c:strCache>
                <c:ptCount val="1"/>
                <c:pt idx="0">
                  <c:v>Azeră</c:v>
                </c:pt>
              </c:strCache>
            </c:strRef>
          </c:tx>
          <c:spPr>
            <a:solidFill>
              <a:schemeClr val="accent1">
                <a:lumMod val="80000"/>
                <a:lumOff val="2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'5.8'!$O$64:$O$85</c:f>
              <c:numCache>
                <c:formatCode>0.0</c:formatCode>
                <c:ptCount val="22"/>
                <c:pt idx="0">
                  <c:v>1.5686953323199681E-3</c:v>
                </c:pt>
                <c:pt idx="1">
                  <c:v>0</c:v>
                </c:pt>
                <c:pt idx="2">
                  <c:v>1.213729710484992E-2</c:v>
                </c:pt>
                <c:pt idx="3">
                  <c:v>1.2250398137939426E-3</c:v>
                </c:pt>
                <c:pt idx="4">
                  <c:v>1.0287536649349314E-3</c:v>
                </c:pt>
                <c:pt idx="5">
                  <c:v>2.6153363322523014E-3</c:v>
                </c:pt>
                <c:pt idx="6">
                  <c:v>0</c:v>
                </c:pt>
                <c:pt idx="7">
                  <c:v>0</c:v>
                </c:pt>
                <c:pt idx="8">
                  <c:v>0</c:v>
                </c:pt>
                <c:pt idx="9">
                  <c:v>0</c:v>
                </c:pt>
                <c:pt idx="10">
                  <c:v>0</c:v>
                </c:pt>
                <c:pt idx="11">
                  <c:v>0.4175365344467642</c:v>
                </c:pt>
                <c:pt idx="12">
                  <c:v>45.33898305084746</c:v>
                </c:pt>
                <c:pt idx="13">
                  <c:v>0.12515644555694616</c:v>
                </c:pt>
                <c:pt idx="14">
                  <c:v>0.23980815347721846</c:v>
                </c:pt>
                <c:pt idx="15">
                  <c:v>0</c:v>
                </c:pt>
                <c:pt idx="16">
                  <c:v>0</c:v>
                </c:pt>
                <c:pt idx="17">
                  <c:v>0</c:v>
                </c:pt>
                <c:pt idx="18">
                  <c:v>0</c:v>
                </c:pt>
                <c:pt idx="19">
                  <c:v>0</c:v>
                </c:pt>
                <c:pt idx="20">
                  <c:v>2.7240533914464703E-2</c:v>
                </c:pt>
                <c:pt idx="21">
                  <c:v>2.9002320185614841E-2</c:v>
                </c:pt>
              </c:numCache>
            </c:numRef>
          </c:val>
          <c:extLst>
            <c:ext xmlns:c16="http://schemas.microsoft.com/office/drawing/2014/chart" uri="{C3380CC4-5D6E-409C-BE32-E72D297353CC}">
              <c16:uniqueId val="{0000000C-A2FC-4104-85F4-B8A515950637}"/>
            </c:ext>
          </c:extLst>
        </c:ser>
        <c:ser>
          <c:idx val="13"/>
          <c:order val="13"/>
          <c:tx>
            <c:strRef>
              <c:f>'5.8'!$P$63</c:f>
              <c:strCache>
                <c:ptCount val="1"/>
                <c:pt idx="0">
                  <c:v>Turcă</c:v>
                </c:pt>
              </c:strCache>
            </c:strRef>
          </c:tx>
          <c:spPr>
            <a:solidFill>
              <a:schemeClr val="accent2">
                <a:lumMod val="80000"/>
                <a:lumOff val="2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'5.8'!$P$64:$P$85</c:f>
              <c:numCache>
                <c:formatCode>0.0</c:formatCode>
                <c:ptCount val="22"/>
                <c:pt idx="0">
                  <c:v>3.5701342045902718E-3</c:v>
                </c:pt>
                <c:pt idx="1">
                  <c:v>1.035212762102945E-3</c:v>
                </c:pt>
                <c:pt idx="2">
                  <c:v>8.09153140323328E-4</c:v>
                </c:pt>
                <c:pt idx="3">
                  <c:v>6.1251990689697132E-3</c:v>
                </c:pt>
                <c:pt idx="4">
                  <c:v>1.0287536649349316E-2</c:v>
                </c:pt>
                <c:pt idx="5">
                  <c:v>5.2306726645046028E-3</c:v>
                </c:pt>
                <c:pt idx="6">
                  <c:v>0</c:v>
                </c:pt>
                <c:pt idx="7">
                  <c:v>0</c:v>
                </c:pt>
                <c:pt idx="8">
                  <c:v>0</c:v>
                </c:pt>
                <c:pt idx="9">
                  <c:v>0</c:v>
                </c:pt>
                <c:pt idx="10">
                  <c:v>4.666355576294913E-2</c:v>
                </c:pt>
                <c:pt idx="11">
                  <c:v>0</c:v>
                </c:pt>
                <c:pt idx="12">
                  <c:v>0.70621468926553677</c:v>
                </c:pt>
                <c:pt idx="13">
                  <c:v>73.21652065081345</c:v>
                </c:pt>
                <c:pt idx="14">
                  <c:v>0.47961630695443691</c:v>
                </c:pt>
                <c:pt idx="15">
                  <c:v>0</c:v>
                </c:pt>
                <c:pt idx="16">
                  <c:v>0</c:v>
                </c:pt>
                <c:pt idx="17">
                  <c:v>0</c:v>
                </c:pt>
                <c:pt idx="18">
                  <c:v>0</c:v>
                </c:pt>
                <c:pt idx="19">
                  <c:v>0.16501650165016499</c:v>
                </c:pt>
                <c:pt idx="20">
                  <c:v>0.10896213565785881</c:v>
                </c:pt>
                <c:pt idx="21">
                  <c:v>8.7006960556844523E-2</c:v>
                </c:pt>
              </c:numCache>
            </c:numRef>
          </c:val>
          <c:extLst>
            <c:ext xmlns:c16="http://schemas.microsoft.com/office/drawing/2014/chart" uri="{C3380CC4-5D6E-409C-BE32-E72D297353CC}">
              <c16:uniqueId val="{0000000D-A2FC-4104-85F4-B8A515950637}"/>
            </c:ext>
          </c:extLst>
        </c:ser>
        <c:ser>
          <c:idx val="14"/>
          <c:order val="14"/>
          <c:tx>
            <c:strRef>
              <c:f>'5.8'!$Q$63</c:f>
              <c:strCache>
                <c:ptCount val="1"/>
                <c:pt idx="0">
                  <c:v>Arabă</c:v>
                </c:pt>
              </c:strCache>
            </c:strRef>
          </c:tx>
          <c:spPr>
            <a:solidFill>
              <a:schemeClr val="accent3">
                <a:lumMod val="80000"/>
                <a:lumOff val="2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'5.8'!$Q$64:$Q$85</c:f>
              <c:numCache>
                <c:formatCode>0.0</c:formatCode>
                <c:ptCount val="22"/>
                <c:pt idx="0">
                  <c:v>3.78650597456544E-3</c:v>
                </c:pt>
                <c:pt idx="1">
                  <c:v>1.5528191431544178E-3</c:v>
                </c:pt>
                <c:pt idx="2">
                  <c:v>3.236612561293312E-3</c:v>
                </c:pt>
                <c:pt idx="3">
                  <c:v>7.350238882763655E-3</c:v>
                </c:pt>
                <c:pt idx="4">
                  <c:v>0</c:v>
                </c:pt>
                <c:pt idx="5">
                  <c:v>0</c:v>
                </c:pt>
                <c:pt idx="6">
                  <c:v>0</c:v>
                </c:pt>
                <c:pt idx="7">
                  <c:v>0.12195121951219531</c:v>
                </c:pt>
                <c:pt idx="8">
                  <c:v>0.2621231979030143</c:v>
                </c:pt>
                <c:pt idx="9">
                  <c:v>0</c:v>
                </c:pt>
                <c:pt idx="10">
                  <c:v>0</c:v>
                </c:pt>
                <c:pt idx="11">
                  <c:v>0.2087682672233821</c:v>
                </c:pt>
                <c:pt idx="12">
                  <c:v>0</c:v>
                </c:pt>
                <c:pt idx="13">
                  <c:v>0.87609511889862324</c:v>
                </c:pt>
                <c:pt idx="14">
                  <c:v>0</c:v>
                </c:pt>
                <c:pt idx="15">
                  <c:v>0</c:v>
                </c:pt>
                <c:pt idx="16">
                  <c:v>0</c:v>
                </c:pt>
                <c:pt idx="17">
                  <c:v>0</c:v>
                </c:pt>
                <c:pt idx="18">
                  <c:v>0</c:v>
                </c:pt>
                <c:pt idx="19">
                  <c:v>81.683168316831669</c:v>
                </c:pt>
                <c:pt idx="20">
                  <c:v>0.59929174611822367</c:v>
                </c:pt>
                <c:pt idx="21">
                  <c:v>5.8004640371229682E-2</c:v>
                </c:pt>
              </c:numCache>
            </c:numRef>
          </c:val>
          <c:extLst>
            <c:ext xmlns:c16="http://schemas.microsoft.com/office/drawing/2014/chart" uri="{C3380CC4-5D6E-409C-BE32-E72D297353CC}">
              <c16:uniqueId val="{0000000E-A2FC-4104-85F4-B8A515950637}"/>
            </c:ext>
          </c:extLst>
        </c:ser>
        <c:ser>
          <c:idx val="15"/>
          <c:order val="15"/>
          <c:tx>
            <c:strRef>
              <c:f>'5.8'!$R$63</c:f>
              <c:strCache>
                <c:ptCount val="1"/>
                <c:pt idx="0">
                  <c:v>Ivrit (Ebraică)</c:v>
                </c:pt>
              </c:strCache>
            </c:strRef>
          </c:tx>
          <c:spPr>
            <a:solidFill>
              <a:schemeClr val="accent4">
                <a:lumMod val="80000"/>
                <a:lumOff val="2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'5.8'!$R$64:$R$85</c:f>
              <c:numCache>
                <c:formatCode>0.0</c:formatCode>
                <c:ptCount val="22"/>
                <c:pt idx="0">
                  <c:v>6.4911530992550401E-4</c:v>
                </c:pt>
                <c:pt idx="1">
                  <c:v>5.1760638105147248E-4</c:v>
                </c:pt>
                <c:pt idx="2">
                  <c:v>4.0457657016166404E-3</c:v>
                </c:pt>
                <c:pt idx="3">
                  <c:v>0</c:v>
                </c:pt>
                <c:pt idx="4">
                  <c:v>1.0287536649349314E-3</c:v>
                </c:pt>
                <c:pt idx="5">
                  <c:v>0</c:v>
                </c:pt>
                <c:pt idx="6">
                  <c:v>0</c:v>
                </c:pt>
                <c:pt idx="7">
                  <c:v>5.4268292682926917</c:v>
                </c:pt>
                <c:pt idx="8">
                  <c:v>0</c:v>
                </c:pt>
                <c:pt idx="9">
                  <c:v>0</c:v>
                </c:pt>
                <c:pt idx="10">
                  <c:v>0</c:v>
                </c:pt>
                <c:pt idx="11">
                  <c:v>0</c:v>
                </c:pt>
                <c:pt idx="12">
                  <c:v>0</c:v>
                </c:pt>
                <c:pt idx="13">
                  <c:v>0</c:v>
                </c:pt>
                <c:pt idx="14">
                  <c:v>0</c:v>
                </c:pt>
                <c:pt idx="15">
                  <c:v>0</c:v>
                </c:pt>
                <c:pt idx="16">
                  <c:v>0</c:v>
                </c:pt>
                <c:pt idx="17">
                  <c:v>0</c:v>
                </c:pt>
                <c:pt idx="18">
                  <c:v>0</c:v>
                </c:pt>
                <c:pt idx="19">
                  <c:v>2.1452145214521452</c:v>
                </c:pt>
                <c:pt idx="20">
                  <c:v>5.4481067828929405E-2</c:v>
                </c:pt>
                <c:pt idx="21">
                  <c:v>0.17401392111368905</c:v>
                </c:pt>
              </c:numCache>
            </c:numRef>
          </c:val>
          <c:extLst>
            <c:ext xmlns:c16="http://schemas.microsoft.com/office/drawing/2014/chart" uri="{C3380CC4-5D6E-409C-BE32-E72D297353CC}">
              <c16:uniqueId val="{0000000F-A2FC-4104-85F4-B8A515950637}"/>
            </c:ext>
          </c:extLst>
        </c:ser>
        <c:ser>
          <c:idx val="16"/>
          <c:order val="16"/>
          <c:tx>
            <c:strRef>
              <c:f>'5.8'!$S$63</c:f>
              <c:strCache>
                <c:ptCount val="1"/>
                <c:pt idx="0">
                  <c:v>Idiș</c:v>
                </c:pt>
              </c:strCache>
            </c:strRef>
          </c:tx>
          <c:spPr>
            <a:solidFill>
              <a:schemeClr val="accent5">
                <a:lumMod val="80000"/>
                <a:lumOff val="2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'5.8'!$S$64:$S$85</c:f>
              <c:numCache>
                <c:formatCode>0.0</c:formatCode>
                <c:ptCount val="22"/>
                <c:pt idx="0">
                  <c:v>2.7046471246895996E-4</c:v>
                </c:pt>
                <c:pt idx="1">
                  <c:v>1.035212762102945E-3</c:v>
                </c:pt>
                <c:pt idx="2">
                  <c:v>0</c:v>
                </c:pt>
                <c:pt idx="3">
                  <c:v>0</c:v>
                </c:pt>
                <c:pt idx="4">
                  <c:v>0</c:v>
                </c:pt>
                <c:pt idx="5">
                  <c:v>2.6153363322523014E-3</c:v>
                </c:pt>
                <c:pt idx="6">
                  <c:v>0</c:v>
                </c:pt>
                <c:pt idx="7">
                  <c:v>1.1585365853658558</c:v>
                </c:pt>
                <c:pt idx="8">
                  <c:v>0</c:v>
                </c:pt>
                <c:pt idx="9">
                  <c:v>0</c:v>
                </c:pt>
                <c:pt idx="10">
                  <c:v>0</c:v>
                </c:pt>
                <c:pt idx="11">
                  <c:v>0</c:v>
                </c:pt>
                <c:pt idx="12">
                  <c:v>0</c:v>
                </c:pt>
                <c:pt idx="13">
                  <c:v>0</c:v>
                </c:pt>
                <c:pt idx="14">
                  <c:v>0.23980815347721846</c:v>
                </c:pt>
                <c:pt idx="15">
                  <c:v>0</c:v>
                </c:pt>
                <c:pt idx="16">
                  <c:v>0</c:v>
                </c:pt>
                <c:pt idx="17">
                  <c:v>0</c:v>
                </c:pt>
                <c:pt idx="18">
                  <c:v>0</c:v>
                </c:pt>
                <c:pt idx="19">
                  <c:v>0</c:v>
                </c:pt>
                <c:pt idx="20">
                  <c:v>8.1721601743394101E-2</c:v>
                </c:pt>
                <c:pt idx="21">
                  <c:v>0</c:v>
                </c:pt>
              </c:numCache>
            </c:numRef>
          </c:val>
          <c:extLst>
            <c:ext xmlns:c16="http://schemas.microsoft.com/office/drawing/2014/chart" uri="{C3380CC4-5D6E-409C-BE32-E72D297353CC}">
              <c16:uniqueId val="{00000010-A2FC-4104-85F4-B8A515950637}"/>
            </c:ext>
          </c:extLst>
        </c:ser>
        <c:ser>
          <c:idx val="17"/>
          <c:order val="17"/>
          <c:tx>
            <c:strRef>
              <c:f>'5.8'!$T$63</c:f>
              <c:strCache>
                <c:ptCount val="1"/>
                <c:pt idx="0">
                  <c:v>Tătară</c:v>
                </c:pt>
              </c:strCache>
            </c:strRef>
          </c:tx>
          <c:spPr>
            <a:solidFill>
              <a:schemeClr val="accent6">
                <a:lumMod val="80000"/>
                <a:lumOff val="2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'5.8'!$T$64:$T$85</c:f>
              <c:numCache>
                <c:formatCode>0.0</c:formatCode>
                <c:ptCount val="22"/>
                <c:pt idx="0">
                  <c:v>3.2455765496275201E-4</c:v>
                </c:pt>
                <c:pt idx="1">
                  <c:v>0</c:v>
                </c:pt>
                <c:pt idx="2">
                  <c:v>8.09153140323328E-4</c:v>
                </c:pt>
                <c:pt idx="3">
                  <c:v>7.350238882763655E-3</c:v>
                </c:pt>
                <c:pt idx="4">
                  <c:v>0</c:v>
                </c:pt>
                <c:pt idx="5">
                  <c:v>2.6153363322523014E-3</c:v>
                </c:pt>
                <c:pt idx="6">
                  <c:v>0</c:v>
                </c:pt>
                <c:pt idx="7">
                  <c:v>0</c:v>
                </c:pt>
                <c:pt idx="8">
                  <c:v>0</c:v>
                </c:pt>
                <c:pt idx="9">
                  <c:v>0</c:v>
                </c:pt>
                <c:pt idx="10">
                  <c:v>0</c:v>
                </c:pt>
                <c:pt idx="11">
                  <c:v>0</c:v>
                </c:pt>
                <c:pt idx="12">
                  <c:v>0</c:v>
                </c:pt>
                <c:pt idx="13">
                  <c:v>0.12515644555694616</c:v>
                </c:pt>
                <c:pt idx="14">
                  <c:v>16.067146282973642</c:v>
                </c:pt>
                <c:pt idx="15">
                  <c:v>0</c:v>
                </c:pt>
                <c:pt idx="16">
                  <c:v>0</c:v>
                </c:pt>
                <c:pt idx="17">
                  <c:v>0</c:v>
                </c:pt>
                <c:pt idx="18">
                  <c:v>0</c:v>
                </c:pt>
                <c:pt idx="19">
                  <c:v>0</c:v>
                </c:pt>
                <c:pt idx="20">
                  <c:v>0.10896213565785881</c:v>
                </c:pt>
                <c:pt idx="21">
                  <c:v>0</c:v>
                </c:pt>
              </c:numCache>
            </c:numRef>
          </c:val>
          <c:extLst>
            <c:ext xmlns:c16="http://schemas.microsoft.com/office/drawing/2014/chart" uri="{C3380CC4-5D6E-409C-BE32-E72D297353CC}">
              <c16:uniqueId val="{00000011-A2FC-4104-85F4-B8A515950637}"/>
            </c:ext>
          </c:extLst>
        </c:ser>
        <c:ser>
          <c:idx val="18"/>
          <c:order val="18"/>
          <c:tx>
            <c:strRef>
              <c:f>'5.8'!$U$63</c:f>
              <c:strCache>
                <c:ptCount val="1"/>
                <c:pt idx="0">
                  <c:v>Gruzină / Georgiană</c:v>
                </c:pt>
              </c:strCache>
            </c:strRef>
          </c:tx>
          <c:spPr>
            <a:solidFill>
              <a:schemeClr val="accent1">
                <a:lumMod val="8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'5.8'!$U$64:$U$85</c:f>
              <c:numCache>
                <c:formatCode>0.0</c:formatCode>
                <c:ptCount val="22"/>
                <c:pt idx="0">
                  <c:v>2.7046471246895996E-4</c:v>
                </c:pt>
                <c:pt idx="1">
                  <c:v>0</c:v>
                </c:pt>
                <c:pt idx="2">
                  <c:v>1.618306280646656E-3</c:v>
                </c:pt>
                <c:pt idx="3">
                  <c:v>2.4500796275878853E-3</c:v>
                </c:pt>
                <c:pt idx="4">
                  <c:v>0</c:v>
                </c:pt>
                <c:pt idx="5">
                  <c:v>0</c:v>
                </c:pt>
                <c:pt idx="6">
                  <c:v>0</c:v>
                </c:pt>
                <c:pt idx="7">
                  <c:v>0</c:v>
                </c:pt>
                <c:pt idx="8">
                  <c:v>0</c:v>
                </c:pt>
                <c:pt idx="9">
                  <c:v>0</c:v>
                </c:pt>
                <c:pt idx="10">
                  <c:v>0</c:v>
                </c:pt>
                <c:pt idx="11">
                  <c:v>0</c:v>
                </c:pt>
                <c:pt idx="12">
                  <c:v>0</c:v>
                </c:pt>
                <c:pt idx="13">
                  <c:v>0</c:v>
                </c:pt>
                <c:pt idx="14">
                  <c:v>0</c:v>
                </c:pt>
                <c:pt idx="15">
                  <c:v>30.324909747292406</c:v>
                </c:pt>
                <c:pt idx="16">
                  <c:v>0</c:v>
                </c:pt>
                <c:pt idx="17">
                  <c:v>0</c:v>
                </c:pt>
                <c:pt idx="18">
                  <c:v>0</c:v>
                </c:pt>
                <c:pt idx="19">
                  <c:v>0</c:v>
                </c:pt>
                <c:pt idx="20">
                  <c:v>5.4481067828929405E-2</c:v>
                </c:pt>
                <c:pt idx="21">
                  <c:v>2.9002320185614841E-2</c:v>
                </c:pt>
              </c:numCache>
            </c:numRef>
          </c:val>
          <c:extLst>
            <c:ext xmlns:c16="http://schemas.microsoft.com/office/drawing/2014/chart" uri="{C3380CC4-5D6E-409C-BE32-E72D297353CC}">
              <c16:uniqueId val="{00000012-A2FC-4104-85F4-B8A515950637}"/>
            </c:ext>
          </c:extLst>
        </c:ser>
        <c:ser>
          <c:idx val="19"/>
          <c:order val="19"/>
          <c:tx>
            <c:strRef>
              <c:f>'5.8'!$V$63</c:f>
              <c:strCache>
                <c:ptCount val="1"/>
                <c:pt idx="0">
                  <c:v>Engleză</c:v>
                </c:pt>
              </c:strCache>
            </c:strRef>
          </c:tx>
          <c:spPr>
            <a:solidFill>
              <a:schemeClr val="accent2">
                <a:lumMod val="8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'5.8'!$V$64:$V$85</c:f>
              <c:numCache>
                <c:formatCode>0.0</c:formatCode>
                <c:ptCount val="22"/>
                <c:pt idx="0">
                  <c:v>7.3025472366619196E-3</c:v>
                </c:pt>
                <c:pt idx="1">
                  <c:v>1.6045797812595651E-2</c:v>
                </c:pt>
                <c:pt idx="2">
                  <c:v>5.6640719822632964E-3</c:v>
                </c:pt>
                <c:pt idx="3">
                  <c:v>7.350238882763655E-3</c:v>
                </c:pt>
                <c:pt idx="4">
                  <c:v>1.0287536649349314E-3</c:v>
                </c:pt>
                <c:pt idx="5">
                  <c:v>2.6153363322523014E-3</c:v>
                </c:pt>
                <c:pt idx="6">
                  <c:v>1.0688328345446814E-2</c:v>
                </c:pt>
                <c:pt idx="7">
                  <c:v>0.18292682926829296</c:v>
                </c:pt>
                <c:pt idx="8">
                  <c:v>0.39318479685452151</c:v>
                </c:pt>
                <c:pt idx="9">
                  <c:v>0</c:v>
                </c:pt>
                <c:pt idx="10">
                  <c:v>4.666355576294913E-2</c:v>
                </c:pt>
                <c:pt idx="11">
                  <c:v>0.31315240083507317</c:v>
                </c:pt>
                <c:pt idx="12">
                  <c:v>0.14124293785310735</c:v>
                </c:pt>
                <c:pt idx="13">
                  <c:v>0.25031289111389232</c:v>
                </c:pt>
                <c:pt idx="14">
                  <c:v>0</c:v>
                </c:pt>
                <c:pt idx="15">
                  <c:v>0</c:v>
                </c:pt>
                <c:pt idx="16">
                  <c:v>0.42194092827004193</c:v>
                </c:pt>
                <c:pt idx="17">
                  <c:v>0</c:v>
                </c:pt>
                <c:pt idx="18">
                  <c:v>0</c:v>
                </c:pt>
                <c:pt idx="19">
                  <c:v>1.4851485148514849</c:v>
                </c:pt>
                <c:pt idx="20">
                  <c:v>9.0438572596022873</c:v>
                </c:pt>
                <c:pt idx="21">
                  <c:v>0.14501160092807422</c:v>
                </c:pt>
              </c:numCache>
            </c:numRef>
          </c:val>
          <c:extLst>
            <c:ext xmlns:c16="http://schemas.microsoft.com/office/drawing/2014/chart" uri="{C3380CC4-5D6E-409C-BE32-E72D297353CC}">
              <c16:uniqueId val="{00000013-A2FC-4104-85F4-B8A515950637}"/>
            </c:ext>
          </c:extLst>
        </c:ser>
        <c:ser>
          <c:idx val="20"/>
          <c:order val="20"/>
          <c:tx>
            <c:strRef>
              <c:f>'5.8'!$W$63</c:f>
              <c:strCache>
                <c:ptCount val="1"/>
                <c:pt idx="0">
                  <c:v>Italiană</c:v>
                </c:pt>
              </c:strCache>
            </c:strRef>
          </c:tx>
          <c:spPr>
            <a:solidFill>
              <a:schemeClr val="accent3">
                <a:lumMod val="8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'5.8'!$W$64:$W$85</c:f>
              <c:numCache>
                <c:formatCode>0.0</c:formatCode>
                <c:ptCount val="22"/>
                <c:pt idx="0">
                  <c:v>2.6505541821958078E-3</c:v>
                </c:pt>
                <c:pt idx="1">
                  <c:v>5.1760638105147255E-3</c:v>
                </c:pt>
                <c:pt idx="2">
                  <c:v>1.618306280646656E-3</c:v>
                </c:pt>
                <c:pt idx="3">
                  <c:v>1.2250398137939426E-3</c:v>
                </c:pt>
                <c:pt idx="4">
                  <c:v>0</c:v>
                </c:pt>
                <c:pt idx="5">
                  <c:v>0</c:v>
                </c:pt>
                <c:pt idx="6">
                  <c:v>0</c:v>
                </c:pt>
                <c:pt idx="7">
                  <c:v>6.0975609756097657E-2</c:v>
                </c:pt>
                <c:pt idx="8">
                  <c:v>0</c:v>
                </c:pt>
                <c:pt idx="9">
                  <c:v>0</c:v>
                </c:pt>
                <c:pt idx="10">
                  <c:v>0</c:v>
                </c:pt>
                <c:pt idx="11">
                  <c:v>0</c:v>
                </c:pt>
                <c:pt idx="12">
                  <c:v>0</c:v>
                </c:pt>
                <c:pt idx="13">
                  <c:v>0</c:v>
                </c:pt>
                <c:pt idx="14">
                  <c:v>0</c:v>
                </c:pt>
                <c:pt idx="15">
                  <c:v>0</c:v>
                </c:pt>
                <c:pt idx="16">
                  <c:v>0</c:v>
                </c:pt>
                <c:pt idx="17">
                  <c:v>0</c:v>
                </c:pt>
                <c:pt idx="18">
                  <c:v>70.921985815602866</c:v>
                </c:pt>
                <c:pt idx="19">
                  <c:v>0</c:v>
                </c:pt>
                <c:pt idx="20">
                  <c:v>2.7240533914464703E-2</c:v>
                </c:pt>
                <c:pt idx="21">
                  <c:v>0</c:v>
                </c:pt>
              </c:numCache>
            </c:numRef>
          </c:val>
          <c:extLst>
            <c:ext xmlns:c16="http://schemas.microsoft.com/office/drawing/2014/chart" uri="{C3380CC4-5D6E-409C-BE32-E72D297353CC}">
              <c16:uniqueId val="{00000014-A2FC-4104-85F4-B8A515950637}"/>
            </c:ext>
          </c:extLst>
        </c:ser>
        <c:ser>
          <c:idx val="21"/>
          <c:order val="21"/>
          <c:tx>
            <c:strRef>
              <c:f>'5.8'!$X$63</c:f>
              <c:strCache>
                <c:ptCount val="1"/>
                <c:pt idx="0">
                  <c:v>Franceză</c:v>
                </c:pt>
              </c:strCache>
            </c:strRef>
          </c:tx>
          <c:spPr>
            <a:solidFill>
              <a:schemeClr val="accent4">
                <a:lumMod val="8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'5.8'!$X$64:$X$85</c:f>
              <c:numCache>
                <c:formatCode>0.0</c:formatCode>
                <c:ptCount val="22"/>
                <c:pt idx="0">
                  <c:v>1.4064165048385919E-3</c:v>
                </c:pt>
                <c:pt idx="1">
                  <c:v>5.6936701915661974E-3</c:v>
                </c:pt>
                <c:pt idx="2">
                  <c:v>0</c:v>
                </c:pt>
                <c:pt idx="3">
                  <c:v>0</c:v>
                </c:pt>
                <c:pt idx="4">
                  <c:v>0</c:v>
                </c:pt>
                <c:pt idx="5">
                  <c:v>0</c:v>
                </c:pt>
                <c:pt idx="6">
                  <c:v>0</c:v>
                </c:pt>
                <c:pt idx="7">
                  <c:v>0</c:v>
                </c:pt>
                <c:pt idx="8">
                  <c:v>0</c:v>
                </c:pt>
                <c:pt idx="9">
                  <c:v>0</c:v>
                </c:pt>
                <c:pt idx="10">
                  <c:v>4.666355576294913E-2</c:v>
                </c:pt>
                <c:pt idx="11">
                  <c:v>0</c:v>
                </c:pt>
                <c:pt idx="12">
                  <c:v>0</c:v>
                </c:pt>
                <c:pt idx="13">
                  <c:v>0</c:v>
                </c:pt>
                <c:pt idx="14">
                  <c:v>0</c:v>
                </c:pt>
                <c:pt idx="15">
                  <c:v>0</c:v>
                </c:pt>
                <c:pt idx="16">
                  <c:v>0</c:v>
                </c:pt>
                <c:pt idx="17">
                  <c:v>0</c:v>
                </c:pt>
                <c:pt idx="18">
                  <c:v>0</c:v>
                </c:pt>
                <c:pt idx="19">
                  <c:v>0.49504950495049499</c:v>
                </c:pt>
                <c:pt idx="20">
                  <c:v>2.043040043584853</c:v>
                </c:pt>
                <c:pt idx="21">
                  <c:v>0.11600928074245936</c:v>
                </c:pt>
              </c:numCache>
            </c:numRef>
          </c:val>
          <c:extLst>
            <c:ext xmlns:c16="http://schemas.microsoft.com/office/drawing/2014/chart" uri="{C3380CC4-5D6E-409C-BE32-E72D297353CC}">
              <c16:uniqueId val="{00000015-A2FC-4104-85F4-B8A515950637}"/>
            </c:ext>
          </c:extLst>
        </c:ser>
        <c:ser>
          <c:idx val="22"/>
          <c:order val="22"/>
          <c:tx>
            <c:strRef>
              <c:f>'5.8'!$Y$63</c:f>
              <c:strCache>
                <c:ptCount val="1"/>
                <c:pt idx="0">
                  <c:v>Spaniolă</c:v>
                </c:pt>
              </c:strCache>
            </c:strRef>
          </c:tx>
          <c:spPr>
            <a:solidFill>
              <a:schemeClr val="accent5">
                <a:lumMod val="8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'5.8'!$Y$64:$Y$85</c:f>
              <c:numCache>
                <c:formatCode>0.0</c:formatCode>
                <c:ptCount val="22"/>
                <c:pt idx="0">
                  <c:v>5.9502236743171196E-4</c:v>
                </c:pt>
                <c:pt idx="1">
                  <c:v>1.5528191431544178E-3</c:v>
                </c:pt>
                <c:pt idx="2">
                  <c:v>0</c:v>
                </c:pt>
                <c:pt idx="3">
                  <c:v>2.4500796275878853E-3</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1.634432034867882</c:v>
                </c:pt>
                <c:pt idx="21">
                  <c:v>2.9002320185614841E-2</c:v>
                </c:pt>
              </c:numCache>
            </c:numRef>
          </c:val>
          <c:extLst>
            <c:ext xmlns:c16="http://schemas.microsoft.com/office/drawing/2014/chart" uri="{C3380CC4-5D6E-409C-BE32-E72D297353CC}">
              <c16:uniqueId val="{00000016-A2FC-4104-85F4-B8A515950637}"/>
            </c:ext>
          </c:extLst>
        </c:ser>
        <c:ser>
          <c:idx val="23"/>
          <c:order val="23"/>
          <c:tx>
            <c:strRef>
              <c:f>'5.8'!$Z$63</c:f>
              <c:strCache>
                <c:ptCount val="1"/>
                <c:pt idx="0">
                  <c:v>Portugheză</c:v>
                </c:pt>
              </c:strCache>
            </c:strRef>
          </c:tx>
          <c:spPr>
            <a:solidFill>
              <a:schemeClr val="accent6">
                <a:lumMod val="8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'5.8'!$Z$64:$Z$85</c:f>
              <c:numCache>
                <c:formatCode>0.0</c:formatCode>
                <c:ptCount val="22"/>
                <c:pt idx="0">
                  <c:v>1.62278827481376E-4</c:v>
                </c:pt>
                <c:pt idx="1">
                  <c:v>0</c:v>
                </c:pt>
                <c:pt idx="2">
                  <c:v>0</c:v>
                </c:pt>
                <c:pt idx="3">
                  <c:v>1.2250398137939426E-3</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0.46308907654589992</c:v>
                </c:pt>
                <c:pt idx="21">
                  <c:v>0</c:v>
                </c:pt>
              </c:numCache>
            </c:numRef>
          </c:val>
          <c:extLst>
            <c:ext xmlns:c16="http://schemas.microsoft.com/office/drawing/2014/chart" uri="{C3380CC4-5D6E-409C-BE32-E72D297353CC}">
              <c16:uniqueId val="{00000017-A2FC-4104-85F4-B8A515950637}"/>
            </c:ext>
          </c:extLst>
        </c:ser>
        <c:ser>
          <c:idx val="24"/>
          <c:order val="24"/>
          <c:tx>
            <c:strRef>
              <c:f>'5.8'!$AA$63</c:f>
              <c:strCache>
                <c:ptCount val="1"/>
                <c:pt idx="0">
                  <c:v>Greacă</c:v>
                </c:pt>
              </c:strCache>
            </c:strRef>
          </c:tx>
          <c:spPr>
            <a:solidFill>
              <a:schemeClr val="accent1">
                <a:lumMod val="60000"/>
                <a:lumOff val="4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'5.8'!$AA$64:$AA$85</c:f>
              <c:numCache>
                <c:formatCode>0.0</c:formatCode>
                <c:ptCount val="22"/>
                <c:pt idx="0">
                  <c:v>1.62278827481376E-4</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13.080168776371304</c:v>
                </c:pt>
                <c:pt idx="17">
                  <c:v>0</c:v>
                </c:pt>
                <c:pt idx="18">
                  <c:v>0</c:v>
                </c:pt>
                <c:pt idx="19">
                  <c:v>0</c:v>
                </c:pt>
                <c:pt idx="20">
                  <c:v>0</c:v>
                </c:pt>
                <c:pt idx="21">
                  <c:v>2.9002320185614841E-2</c:v>
                </c:pt>
              </c:numCache>
            </c:numRef>
          </c:val>
          <c:extLst>
            <c:ext xmlns:c16="http://schemas.microsoft.com/office/drawing/2014/chart" uri="{C3380CC4-5D6E-409C-BE32-E72D297353CC}">
              <c16:uniqueId val="{00000018-A2FC-4104-85F4-B8A515950637}"/>
            </c:ext>
          </c:extLst>
        </c:ser>
        <c:ser>
          <c:idx val="25"/>
          <c:order val="25"/>
          <c:tx>
            <c:strRef>
              <c:f>'5.8'!$AB$63</c:f>
              <c:strCache>
                <c:ptCount val="1"/>
                <c:pt idx="0">
                  <c:v>Altă limbă</c:v>
                </c:pt>
              </c:strCache>
            </c:strRef>
          </c:tx>
          <c:spPr>
            <a:solidFill>
              <a:schemeClr val="accent2">
                <a:lumMod val="60000"/>
                <a:lumOff val="4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'5.8'!$AB$64:$AB$85</c:f>
              <c:numCache>
                <c:formatCode>0.0</c:formatCode>
                <c:ptCount val="22"/>
                <c:pt idx="0">
                  <c:v>3.1914836071337289E-3</c:v>
                </c:pt>
                <c:pt idx="1">
                  <c:v>1.5528191431544178E-3</c:v>
                </c:pt>
                <c:pt idx="2">
                  <c:v>3.236612561293312E-3</c:v>
                </c:pt>
                <c:pt idx="3">
                  <c:v>2.6950875903466748E-2</c:v>
                </c:pt>
                <c:pt idx="4">
                  <c:v>0</c:v>
                </c:pt>
                <c:pt idx="5">
                  <c:v>0</c:v>
                </c:pt>
                <c:pt idx="6">
                  <c:v>1.0688328345446814E-2</c:v>
                </c:pt>
                <c:pt idx="7">
                  <c:v>6.0975609756097657E-2</c:v>
                </c:pt>
                <c:pt idx="8">
                  <c:v>0</c:v>
                </c:pt>
                <c:pt idx="9">
                  <c:v>8.4459459459459624E-2</c:v>
                </c:pt>
                <c:pt idx="10">
                  <c:v>0</c:v>
                </c:pt>
                <c:pt idx="11">
                  <c:v>0</c:v>
                </c:pt>
                <c:pt idx="12">
                  <c:v>0</c:v>
                </c:pt>
                <c:pt idx="13">
                  <c:v>0.37546933667083848</c:v>
                </c:pt>
                <c:pt idx="14">
                  <c:v>0.23980815347721846</c:v>
                </c:pt>
                <c:pt idx="15">
                  <c:v>0</c:v>
                </c:pt>
                <c:pt idx="16">
                  <c:v>0</c:v>
                </c:pt>
                <c:pt idx="17">
                  <c:v>0.51546391752577314</c:v>
                </c:pt>
                <c:pt idx="18">
                  <c:v>0</c:v>
                </c:pt>
                <c:pt idx="19">
                  <c:v>0.16501650165016499</c:v>
                </c:pt>
                <c:pt idx="20">
                  <c:v>46.608553527649143</c:v>
                </c:pt>
                <c:pt idx="21">
                  <c:v>2.9002320185614841E-2</c:v>
                </c:pt>
              </c:numCache>
            </c:numRef>
          </c:val>
          <c:extLst>
            <c:ext xmlns:c16="http://schemas.microsoft.com/office/drawing/2014/chart" uri="{C3380CC4-5D6E-409C-BE32-E72D297353CC}">
              <c16:uniqueId val="{00000019-A2FC-4104-85F4-B8A515950637}"/>
            </c:ext>
          </c:extLst>
        </c:ser>
        <c:ser>
          <c:idx val="26"/>
          <c:order val="26"/>
          <c:tx>
            <c:strRef>
              <c:f>'5.8'!$AC$63</c:f>
              <c:strCache>
                <c:ptCount val="1"/>
                <c:pt idx="0">
                  <c:v>Nu au declarat limba maternă</c:v>
                </c:pt>
              </c:strCache>
            </c:strRef>
          </c:tx>
          <c:spPr>
            <a:solidFill>
              <a:schemeClr val="accent3">
                <a:lumMod val="60000"/>
                <a:lumOff val="40000"/>
              </a:schemeClr>
            </a:solidFill>
            <a:ln>
              <a:noFill/>
            </a:ln>
            <a:effectLst/>
          </c:spPr>
          <c:invertIfNegative val="0"/>
          <c:cat>
            <c:strRef>
              <c:f>'5.8'!$B$64:$B$85</c:f>
              <c:strCache>
                <c:ptCount val="22"/>
                <c:pt idx="0">
                  <c:v>Moldovean</c:v>
                </c:pt>
                <c:pt idx="1">
                  <c:v>Român</c:v>
                </c:pt>
                <c:pt idx="2">
                  <c:v>Ucrainean</c:v>
                </c:pt>
                <c:pt idx="3">
                  <c:v>Rus</c:v>
                </c:pt>
                <c:pt idx="4">
                  <c:v>Găgăuz</c:v>
                </c:pt>
                <c:pt idx="5">
                  <c:v>Bulgar</c:v>
                </c:pt>
                <c:pt idx="6">
                  <c:v>Țigan / Rom</c:v>
                </c:pt>
                <c:pt idx="7">
                  <c:v>Evreu</c:v>
                </c:pt>
                <c:pt idx="8">
                  <c:v>German / Neamț</c:v>
                </c:pt>
                <c:pt idx="9">
                  <c:v>Polonez</c:v>
                </c:pt>
                <c:pt idx="10">
                  <c:v>Belorus</c:v>
                </c:pt>
                <c:pt idx="11">
                  <c:v>Armean</c:v>
                </c:pt>
                <c:pt idx="12">
                  <c:v>Azer</c:v>
                </c:pt>
                <c:pt idx="13">
                  <c:v>Turc</c:v>
                </c:pt>
                <c:pt idx="14">
                  <c:v>Tătar</c:v>
                </c:pt>
                <c:pt idx="15">
                  <c:v>Gruzin / Georgian</c:v>
                </c:pt>
                <c:pt idx="16">
                  <c:v>Grec</c:v>
                </c:pt>
                <c:pt idx="17">
                  <c:v>Ceh</c:v>
                </c:pt>
                <c:pt idx="18">
                  <c:v>Italian</c:v>
                </c:pt>
                <c:pt idx="19">
                  <c:v>Arab</c:v>
                </c:pt>
                <c:pt idx="20">
                  <c:v>Alte etnii</c:v>
                </c:pt>
                <c:pt idx="21">
                  <c:v>Nu au declarat etnia</c:v>
                </c:pt>
              </c:strCache>
            </c:strRef>
          </c:cat>
          <c:val>
            <c:numRef>
              <c:f>'5.8'!$AC$64:$AC$85</c:f>
              <c:numCache>
                <c:formatCode>0.0</c:formatCode>
                <c:ptCount val="22"/>
                <c:pt idx="0">
                  <c:v>4.0840171582812959E-2</c:v>
                </c:pt>
                <c:pt idx="1">
                  <c:v>1.5010585050492707E-2</c:v>
                </c:pt>
                <c:pt idx="2">
                  <c:v>6.2304791804896287E-2</c:v>
                </c:pt>
                <c:pt idx="3">
                  <c:v>3.0625995344848566E-2</c:v>
                </c:pt>
                <c:pt idx="4">
                  <c:v>7.7156524870119869E-2</c:v>
                </c:pt>
                <c:pt idx="5">
                  <c:v>6.2768071974055234E-2</c:v>
                </c:pt>
                <c:pt idx="6">
                  <c:v>7.4818298418127691E-2</c:v>
                </c:pt>
                <c:pt idx="7">
                  <c:v>0.42682926829268358</c:v>
                </c:pt>
                <c:pt idx="8">
                  <c:v>0.13106159895150715</c:v>
                </c:pt>
                <c:pt idx="9">
                  <c:v>8.4459459459459624E-2</c:v>
                </c:pt>
                <c:pt idx="10">
                  <c:v>4.666355576294913E-2</c:v>
                </c:pt>
                <c:pt idx="11">
                  <c:v>0.2087682672233821</c:v>
                </c:pt>
                <c:pt idx="12">
                  <c:v>0.14124293785310735</c:v>
                </c:pt>
                <c:pt idx="13">
                  <c:v>0.37546933667083848</c:v>
                </c:pt>
                <c:pt idx="14">
                  <c:v>0.23980815347721846</c:v>
                </c:pt>
                <c:pt idx="15">
                  <c:v>0</c:v>
                </c:pt>
                <c:pt idx="16">
                  <c:v>0</c:v>
                </c:pt>
                <c:pt idx="17">
                  <c:v>0</c:v>
                </c:pt>
                <c:pt idx="18">
                  <c:v>0.35460992907801431</c:v>
                </c:pt>
                <c:pt idx="19">
                  <c:v>0</c:v>
                </c:pt>
                <c:pt idx="20">
                  <c:v>0.8716970852628706</c:v>
                </c:pt>
                <c:pt idx="21">
                  <c:v>15.66125290023203</c:v>
                </c:pt>
              </c:numCache>
            </c:numRef>
          </c:val>
          <c:extLst>
            <c:ext xmlns:c16="http://schemas.microsoft.com/office/drawing/2014/chart" uri="{C3380CC4-5D6E-409C-BE32-E72D297353CC}">
              <c16:uniqueId val="{0000001A-A2FC-4104-85F4-B8A515950637}"/>
            </c:ext>
          </c:extLst>
        </c:ser>
        <c:dLbls>
          <c:showLegendKey val="0"/>
          <c:showVal val="0"/>
          <c:showCatName val="0"/>
          <c:showSerName val="0"/>
          <c:showPercent val="0"/>
          <c:showBubbleSize val="0"/>
        </c:dLbls>
        <c:gapWidth val="150"/>
        <c:overlap val="100"/>
        <c:axId val="1647434384"/>
        <c:axId val="1647435824"/>
      </c:barChart>
      <c:catAx>
        <c:axId val="164743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647435824"/>
        <c:crosses val="autoZero"/>
        <c:auto val="1"/>
        <c:lblAlgn val="ctr"/>
        <c:lblOffset val="100"/>
        <c:noMultiLvlLbl val="0"/>
      </c:catAx>
      <c:valAx>
        <c:axId val="1647435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647434384"/>
        <c:crosses val="autoZero"/>
        <c:crossBetween val="between"/>
        <c:majorUnit val="0.2"/>
      </c:valAx>
      <c:spPr>
        <a:noFill/>
        <a:ln>
          <a:noFill/>
        </a:ln>
        <a:effectLst/>
      </c:spPr>
    </c:plotArea>
    <c:legend>
      <c:legendPos val="b"/>
      <c:layout>
        <c:manualLayout>
          <c:xMode val="edge"/>
          <c:yMode val="edge"/>
          <c:x val="4.3777076094691281E-2"/>
          <c:y val="0.72629899933811626"/>
          <c:w val="0.92889796939555813"/>
          <c:h val="0.239193050659462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435109446270673E-2"/>
          <c:y val="4.6679397411415233E-2"/>
          <c:w val="0.9008324202193172"/>
          <c:h val="0.49548593185877227"/>
        </c:manualLayout>
      </c:layout>
      <c:barChart>
        <c:barDir val="col"/>
        <c:grouping val="percentStacked"/>
        <c:varyColors val="0"/>
        <c:ser>
          <c:idx val="0"/>
          <c:order val="0"/>
          <c:tx>
            <c:strRef>
              <c:f>'5.10'!$U$9</c:f>
              <c:strCache>
                <c:ptCount val="1"/>
                <c:pt idx="0">
                  <c:v>Ortodoxă</c:v>
                </c:pt>
              </c:strCache>
            </c:strRef>
          </c:tx>
          <c:spPr>
            <a:solidFill>
              <a:schemeClr val="accent1"/>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'5.10'!$U$10:$U$32</c:f>
              <c:numCache>
                <c:formatCode>0.0</c:formatCode>
                <c:ptCount val="23"/>
                <c:pt idx="0">
                  <c:v>94.267740380965037</c:v>
                </c:pt>
                <c:pt idx="1">
                  <c:v>95.365316687131042</c:v>
                </c:pt>
                <c:pt idx="2">
                  <c:v>94.726626189847593</c:v>
                </c:pt>
                <c:pt idx="3">
                  <c:v>89.257682909064656</c:v>
                </c:pt>
                <c:pt idx="4">
                  <c:v>84.900159255176433</c:v>
                </c:pt>
                <c:pt idx="5">
                  <c:v>94.768787613805728</c:v>
                </c:pt>
                <c:pt idx="6">
                  <c:v>94.934093524427084</c:v>
                </c:pt>
                <c:pt idx="7">
                  <c:v>90.134672937152899</c:v>
                </c:pt>
                <c:pt idx="8">
                  <c:v>5.3048780487804956</c:v>
                </c:pt>
                <c:pt idx="9">
                  <c:v>69.200524246395759</c:v>
                </c:pt>
                <c:pt idx="10">
                  <c:v>50.929054054054191</c:v>
                </c:pt>
                <c:pt idx="11">
                  <c:v>87.960802613158975</c:v>
                </c:pt>
                <c:pt idx="12">
                  <c:v>82.776617954070915</c:v>
                </c:pt>
                <c:pt idx="13">
                  <c:v>37.853107344632733</c:v>
                </c:pt>
                <c:pt idx="14">
                  <c:v>19.023779724655832</c:v>
                </c:pt>
                <c:pt idx="15">
                  <c:v>56.834532374100775</c:v>
                </c:pt>
                <c:pt idx="16">
                  <c:v>89.169675090252724</c:v>
                </c:pt>
                <c:pt idx="17">
                  <c:v>86.49789029535863</c:v>
                </c:pt>
                <c:pt idx="18">
                  <c:v>85.051546391752652</c:v>
                </c:pt>
                <c:pt idx="19">
                  <c:v>39.361702127659591</c:v>
                </c:pt>
                <c:pt idx="20">
                  <c:v>5.9405940594059405</c:v>
                </c:pt>
                <c:pt idx="21">
                  <c:v>37.809861073276977</c:v>
                </c:pt>
                <c:pt idx="22">
                  <c:v>56.11948955916467</c:v>
                </c:pt>
              </c:numCache>
            </c:numRef>
          </c:val>
          <c:extLst>
            <c:ext xmlns:c16="http://schemas.microsoft.com/office/drawing/2014/chart" uri="{C3380CC4-5D6E-409C-BE32-E72D297353CC}">
              <c16:uniqueId val="{00000000-9C76-4F70-969F-BC60945720D4}"/>
            </c:ext>
          </c:extLst>
        </c:ser>
        <c:ser>
          <c:idx val="1"/>
          <c:order val="1"/>
          <c:tx>
            <c:strRef>
              <c:f>'5.10'!$V$9</c:f>
              <c:strCache>
                <c:ptCount val="1"/>
                <c:pt idx="0">
                  <c:v>Baptistă</c:v>
                </c:pt>
              </c:strCache>
            </c:strRef>
          </c:tx>
          <c:spPr>
            <a:solidFill>
              <a:schemeClr val="accent2"/>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'5.10'!$V$10:$V$32</c:f>
              <c:numCache>
                <c:formatCode>0.0</c:formatCode>
                <c:ptCount val="23"/>
                <c:pt idx="0">
                  <c:v>1.0885739581531098</c:v>
                </c:pt>
                <c:pt idx="1">
                  <c:v>0.95544364326784414</c:v>
                </c:pt>
                <c:pt idx="2">
                  <c:v>1.0181317515282495</c:v>
                </c:pt>
                <c:pt idx="3">
                  <c:v>2.6507856876992224</c:v>
                </c:pt>
                <c:pt idx="4">
                  <c:v>0.87712850667646369</c:v>
                </c:pt>
                <c:pt idx="5">
                  <c:v>1.8023764209659954</c:v>
                </c:pt>
                <c:pt idx="6">
                  <c:v>1.3678209017679526</c:v>
                </c:pt>
                <c:pt idx="7">
                  <c:v>1.2184694313809372</c:v>
                </c:pt>
                <c:pt idx="8">
                  <c:v>0.54878048780487887</c:v>
                </c:pt>
                <c:pt idx="9">
                  <c:v>1.9659239842726075</c:v>
                </c:pt>
                <c:pt idx="10">
                  <c:v>1.5202702702702735</c:v>
                </c:pt>
                <c:pt idx="11">
                  <c:v>0.51329911339244039</c:v>
                </c:pt>
                <c:pt idx="12">
                  <c:v>0.93945720250521947</c:v>
                </c:pt>
                <c:pt idx="13">
                  <c:v>1.6949152542372881</c:v>
                </c:pt>
                <c:pt idx="14">
                  <c:v>0.12515644555694616</c:v>
                </c:pt>
                <c:pt idx="15">
                  <c:v>2.8776978417266221</c:v>
                </c:pt>
                <c:pt idx="16">
                  <c:v>1.0830324909747289</c:v>
                </c:pt>
                <c:pt idx="17">
                  <c:v>1.2658227848101258</c:v>
                </c:pt>
                <c:pt idx="18">
                  <c:v>2.0618556701030926</c:v>
                </c:pt>
                <c:pt idx="19">
                  <c:v>0.35460992907801431</c:v>
                </c:pt>
                <c:pt idx="20">
                  <c:v>0</c:v>
                </c:pt>
                <c:pt idx="21">
                  <c:v>1.8795968400980645</c:v>
                </c:pt>
                <c:pt idx="22">
                  <c:v>1.3921113689095124</c:v>
                </c:pt>
              </c:numCache>
            </c:numRef>
          </c:val>
          <c:extLst>
            <c:ext xmlns:c16="http://schemas.microsoft.com/office/drawing/2014/chart" uri="{C3380CC4-5D6E-409C-BE32-E72D297353CC}">
              <c16:uniqueId val="{00000001-9C76-4F70-969F-BC60945720D4}"/>
            </c:ext>
          </c:extLst>
        </c:ser>
        <c:ser>
          <c:idx val="2"/>
          <c:order val="2"/>
          <c:tx>
            <c:strRef>
              <c:f>'5.10'!$W$9</c:f>
              <c:strCache>
                <c:ptCount val="1"/>
                <c:pt idx="0">
                  <c:v>Martorii lui Iehova</c:v>
                </c:pt>
              </c:strCache>
            </c:strRef>
          </c:tx>
          <c:spPr>
            <a:solidFill>
              <a:schemeClr val="accent3"/>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'5.10'!$W$10:$W$32</c:f>
              <c:numCache>
                <c:formatCode>0.0</c:formatCode>
                <c:ptCount val="23"/>
                <c:pt idx="0">
                  <c:v>0.68508019443746593</c:v>
                </c:pt>
                <c:pt idx="1">
                  <c:v>0.72727961182903367</c:v>
                </c:pt>
                <c:pt idx="2">
                  <c:v>0.41097946655486917</c:v>
                </c:pt>
                <c:pt idx="3">
                  <c:v>0.81643551858623875</c:v>
                </c:pt>
                <c:pt idx="4">
                  <c:v>0.68847237535219608</c:v>
                </c:pt>
                <c:pt idx="5">
                  <c:v>0.21398076230646584</c:v>
                </c:pt>
                <c:pt idx="6">
                  <c:v>0.39230044983784523</c:v>
                </c:pt>
                <c:pt idx="7">
                  <c:v>2.4476271911073186</c:v>
                </c:pt>
                <c:pt idx="8">
                  <c:v>0.36585365853658591</c:v>
                </c:pt>
                <c:pt idx="9">
                  <c:v>2.490170380078637</c:v>
                </c:pt>
                <c:pt idx="10">
                  <c:v>0.50675675675675769</c:v>
                </c:pt>
                <c:pt idx="11">
                  <c:v>0.83994400373308442</c:v>
                </c:pt>
                <c:pt idx="12">
                  <c:v>0.52192066805845527</c:v>
                </c:pt>
                <c:pt idx="13">
                  <c:v>0.70621468926553677</c:v>
                </c:pt>
                <c:pt idx="14">
                  <c:v>0.12515644555694616</c:v>
                </c:pt>
                <c:pt idx="15">
                  <c:v>0.23980815347721846</c:v>
                </c:pt>
                <c:pt idx="16">
                  <c:v>0.72202166064981921</c:v>
                </c:pt>
                <c:pt idx="17">
                  <c:v>0.84388185654008385</c:v>
                </c:pt>
                <c:pt idx="18">
                  <c:v>0</c:v>
                </c:pt>
                <c:pt idx="19">
                  <c:v>1.063829787234043</c:v>
                </c:pt>
                <c:pt idx="20">
                  <c:v>0</c:v>
                </c:pt>
                <c:pt idx="21">
                  <c:v>0.43584854263143541</c:v>
                </c:pt>
                <c:pt idx="22">
                  <c:v>0.69605568445475618</c:v>
                </c:pt>
              </c:numCache>
            </c:numRef>
          </c:val>
          <c:extLst>
            <c:ext xmlns:c16="http://schemas.microsoft.com/office/drawing/2014/chart" uri="{C3380CC4-5D6E-409C-BE32-E72D297353CC}">
              <c16:uniqueId val="{00000002-9C76-4F70-969F-BC60945720D4}"/>
            </c:ext>
          </c:extLst>
        </c:ser>
        <c:ser>
          <c:idx val="3"/>
          <c:order val="3"/>
          <c:tx>
            <c:strRef>
              <c:f>'5.10'!$X$9</c:f>
              <c:strCache>
                <c:ptCount val="1"/>
                <c:pt idx="0">
                  <c:v>Penticostală</c:v>
                </c:pt>
              </c:strCache>
            </c:strRef>
          </c:tx>
          <c:spPr>
            <a:solidFill>
              <a:schemeClr val="accent4"/>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'5.10'!$X$10:$X$32</c:f>
              <c:numCache>
                <c:formatCode>0.0</c:formatCode>
                <c:ptCount val="23"/>
                <c:pt idx="0">
                  <c:v>0.52324271015320534</c:v>
                </c:pt>
                <c:pt idx="1">
                  <c:v>0.50425440992712589</c:v>
                </c:pt>
                <c:pt idx="2">
                  <c:v>0.30487015843931747</c:v>
                </c:pt>
                <c:pt idx="3">
                  <c:v>1.1886459631349697</c:v>
                </c:pt>
                <c:pt idx="4">
                  <c:v>0.39813793948303117</c:v>
                </c:pt>
                <c:pt idx="5">
                  <c:v>0.46396790288565404</c:v>
                </c:pt>
                <c:pt idx="6">
                  <c:v>0.2013808975834272</c:v>
                </c:pt>
                <c:pt idx="7">
                  <c:v>2.9927319367251091</c:v>
                </c:pt>
                <c:pt idx="8">
                  <c:v>0.30487804878048824</c:v>
                </c:pt>
                <c:pt idx="9">
                  <c:v>1.0484927916120572</c:v>
                </c:pt>
                <c:pt idx="10">
                  <c:v>0.50675675675675769</c:v>
                </c:pt>
                <c:pt idx="11">
                  <c:v>0.41997200186654216</c:v>
                </c:pt>
                <c:pt idx="12">
                  <c:v>0.2087682672233821</c:v>
                </c:pt>
                <c:pt idx="13">
                  <c:v>0.42372881355932202</c:v>
                </c:pt>
                <c:pt idx="14">
                  <c:v>0.25031289111389232</c:v>
                </c:pt>
                <c:pt idx="15">
                  <c:v>0.23980815347721846</c:v>
                </c:pt>
                <c:pt idx="16">
                  <c:v>0</c:v>
                </c:pt>
                <c:pt idx="17">
                  <c:v>0.42194092827004193</c:v>
                </c:pt>
                <c:pt idx="18">
                  <c:v>0</c:v>
                </c:pt>
                <c:pt idx="19">
                  <c:v>0</c:v>
                </c:pt>
                <c:pt idx="20">
                  <c:v>0</c:v>
                </c:pt>
                <c:pt idx="21">
                  <c:v>0.98065922092072932</c:v>
                </c:pt>
                <c:pt idx="22">
                  <c:v>0.58004640371229688</c:v>
                </c:pt>
              </c:numCache>
            </c:numRef>
          </c:val>
          <c:extLst>
            <c:ext xmlns:c16="http://schemas.microsoft.com/office/drawing/2014/chart" uri="{C3380CC4-5D6E-409C-BE32-E72D297353CC}">
              <c16:uniqueId val="{00000003-9C76-4F70-969F-BC60945720D4}"/>
            </c:ext>
          </c:extLst>
        </c:ser>
        <c:ser>
          <c:idx val="4"/>
          <c:order val="4"/>
          <c:tx>
            <c:strRef>
              <c:f>'5.10'!$Y$9</c:f>
              <c:strCache>
                <c:ptCount val="1"/>
                <c:pt idx="0">
                  <c:v>Adventistă</c:v>
                </c:pt>
              </c:strCache>
            </c:strRef>
          </c:tx>
          <c:spPr>
            <a:solidFill>
              <a:schemeClr val="accent5"/>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'5.10'!$Y$10:$Y$32</c:f>
              <c:numCache>
                <c:formatCode>0.0</c:formatCode>
                <c:ptCount val="23"/>
                <c:pt idx="0">
                  <c:v>0.28980490260904934</c:v>
                </c:pt>
                <c:pt idx="1">
                  <c:v>0.25028804491877549</c:v>
                </c:pt>
                <c:pt idx="2">
                  <c:v>0.26397925433625125</c:v>
                </c:pt>
                <c:pt idx="3">
                  <c:v>0.66431472820545223</c:v>
                </c:pt>
                <c:pt idx="4">
                  <c:v>0.19355629057944293</c:v>
                </c:pt>
                <c:pt idx="5">
                  <c:v>0.73967388508821741</c:v>
                </c:pt>
                <c:pt idx="6">
                  <c:v>0.16999686159639957</c:v>
                </c:pt>
                <c:pt idx="7">
                  <c:v>0.16032492518170222</c:v>
                </c:pt>
                <c:pt idx="8">
                  <c:v>0.54878048780487887</c:v>
                </c:pt>
                <c:pt idx="9">
                  <c:v>1.8348623853211004</c:v>
                </c:pt>
                <c:pt idx="10">
                  <c:v>0</c:v>
                </c:pt>
                <c:pt idx="11">
                  <c:v>0.32664489034064392</c:v>
                </c:pt>
                <c:pt idx="12">
                  <c:v>0.31315240083507317</c:v>
                </c:pt>
                <c:pt idx="13">
                  <c:v>0.42372881355932202</c:v>
                </c:pt>
                <c:pt idx="14">
                  <c:v>0.37546933667083848</c:v>
                </c:pt>
                <c:pt idx="15">
                  <c:v>0.71942446043165531</c:v>
                </c:pt>
                <c:pt idx="16">
                  <c:v>0</c:v>
                </c:pt>
                <c:pt idx="17">
                  <c:v>0</c:v>
                </c:pt>
                <c:pt idx="18">
                  <c:v>0</c:v>
                </c:pt>
                <c:pt idx="19">
                  <c:v>0.35460992907801431</c:v>
                </c:pt>
                <c:pt idx="20">
                  <c:v>0.33003300330032997</c:v>
                </c:pt>
                <c:pt idx="21">
                  <c:v>0.27240533914464704</c:v>
                </c:pt>
                <c:pt idx="22">
                  <c:v>0.34802784222737809</c:v>
                </c:pt>
              </c:numCache>
            </c:numRef>
          </c:val>
          <c:extLst>
            <c:ext xmlns:c16="http://schemas.microsoft.com/office/drawing/2014/chart" uri="{C3380CC4-5D6E-409C-BE32-E72D297353CC}">
              <c16:uniqueId val="{00000004-9C76-4F70-969F-BC60945720D4}"/>
            </c:ext>
          </c:extLst>
        </c:ser>
        <c:ser>
          <c:idx val="5"/>
          <c:order val="5"/>
          <c:tx>
            <c:strRef>
              <c:f>'5.10'!$Z$9</c:f>
              <c:strCache>
                <c:ptCount val="1"/>
                <c:pt idx="0">
                  <c:v>Creștină după Evanghelie</c:v>
                </c:pt>
              </c:strCache>
            </c:strRef>
          </c:tx>
          <c:spPr>
            <a:solidFill>
              <a:schemeClr val="accent6"/>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'5.10'!$Z$10:$Z$32</c:f>
              <c:numCache>
                <c:formatCode>0.0</c:formatCode>
                <c:ptCount val="23"/>
                <c:pt idx="0">
                  <c:v>0.26415330853680868</c:v>
                </c:pt>
                <c:pt idx="1">
                  <c:v>0.21967143946728909</c:v>
                </c:pt>
                <c:pt idx="2">
                  <c:v>0.23344047785421423</c:v>
                </c:pt>
                <c:pt idx="3">
                  <c:v>0.59634586441829318</c:v>
                </c:pt>
                <c:pt idx="4">
                  <c:v>0.34301114786230369</c:v>
                </c:pt>
                <c:pt idx="5">
                  <c:v>0.42076024895838693</c:v>
                </c:pt>
                <c:pt idx="6">
                  <c:v>0.49168323046343232</c:v>
                </c:pt>
                <c:pt idx="7">
                  <c:v>1.0260795211628935</c:v>
                </c:pt>
                <c:pt idx="8">
                  <c:v>0.36585365853658591</c:v>
                </c:pt>
                <c:pt idx="9">
                  <c:v>2.490170380078637</c:v>
                </c:pt>
                <c:pt idx="10">
                  <c:v>0.33783783783783849</c:v>
                </c:pt>
                <c:pt idx="11">
                  <c:v>0.32664489034064392</c:v>
                </c:pt>
                <c:pt idx="12">
                  <c:v>0.31315240083507317</c:v>
                </c:pt>
                <c:pt idx="13">
                  <c:v>0</c:v>
                </c:pt>
                <c:pt idx="14">
                  <c:v>0.37546933667083848</c:v>
                </c:pt>
                <c:pt idx="15">
                  <c:v>1.4388489208633106</c:v>
                </c:pt>
                <c:pt idx="16">
                  <c:v>0</c:v>
                </c:pt>
                <c:pt idx="17">
                  <c:v>1.2658227848101258</c:v>
                </c:pt>
                <c:pt idx="18">
                  <c:v>0</c:v>
                </c:pt>
                <c:pt idx="19">
                  <c:v>0</c:v>
                </c:pt>
                <c:pt idx="20">
                  <c:v>0</c:v>
                </c:pt>
                <c:pt idx="21">
                  <c:v>1.4709888313810939</c:v>
                </c:pt>
                <c:pt idx="22">
                  <c:v>1.0730858468677495</c:v>
                </c:pt>
              </c:numCache>
            </c:numRef>
          </c:val>
          <c:extLst>
            <c:ext xmlns:c16="http://schemas.microsoft.com/office/drawing/2014/chart" uri="{C3380CC4-5D6E-409C-BE32-E72D297353CC}">
              <c16:uniqueId val="{00000005-9C76-4F70-969F-BC60945720D4}"/>
            </c:ext>
          </c:extLst>
        </c:ser>
        <c:ser>
          <c:idx val="6"/>
          <c:order val="6"/>
          <c:tx>
            <c:strRef>
              <c:f>'5.10'!$AA$9</c:f>
              <c:strCache>
                <c:ptCount val="1"/>
                <c:pt idx="0">
                  <c:v>Staroveri (Ortodoxă Rusă de rit vechi)</c:v>
                </c:pt>
              </c:strCache>
            </c:strRef>
          </c:tx>
          <c:spPr>
            <a:solidFill>
              <a:schemeClr val="accent1">
                <a:lumMod val="60000"/>
              </a:schemeClr>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'5.10'!$AA$10:$AA$32</c:f>
              <c:numCache>
                <c:formatCode>0.0</c:formatCode>
                <c:ptCount val="23"/>
                <c:pt idx="0">
                  <c:v>0.16822962908543151</c:v>
                </c:pt>
                <c:pt idx="1">
                  <c:v>2.5207311202107039E-2</c:v>
                </c:pt>
                <c:pt idx="2">
                  <c:v>3.6232446673603075E-3</c:v>
                </c:pt>
                <c:pt idx="3">
                  <c:v>0.12865534931140926</c:v>
                </c:pt>
                <c:pt idx="4">
                  <c:v>4.1516599289476623</c:v>
                </c:pt>
                <c:pt idx="5">
                  <c:v>7.2012756545445202E-3</c:v>
                </c:pt>
                <c:pt idx="6">
                  <c:v>1.3076681661261505E-2</c:v>
                </c:pt>
                <c:pt idx="7">
                  <c:v>1.0688328345446814E-2</c:v>
                </c:pt>
                <c:pt idx="8">
                  <c:v>0</c:v>
                </c:pt>
                <c:pt idx="9">
                  <c:v>0.13106159895150715</c:v>
                </c:pt>
                <c:pt idx="10">
                  <c:v>0</c:v>
                </c:pt>
                <c:pt idx="11">
                  <c:v>9.332711152589826E-2</c:v>
                </c:pt>
                <c:pt idx="12">
                  <c:v>0</c:v>
                </c:pt>
                <c:pt idx="13">
                  <c:v>0</c:v>
                </c:pt>
                <c:pt idx="14">
                  <c:v>0</c:v>
                </c:pt>
                <c:pt idx="15">
                  <c:v>0.23980815347721846</c:v>
                </c:pt>
                <c:pt idx="16">
                  <c:v>0</c:v>
                </c:pt>
                <c:pt idx="17">
                  <c:v>0</c:v>
                </c:pt>
                <c:pt idx="18">
                  <c:v>0</c:v>
                </c:pt>
                <c:pt idx="19">
                  <c:v>0.35460992907801431</c:v>
                </c:pt>
                <c:pt idx="20">
                  <c:v>0</c:v>
                </c:pt>
                <c:pt idx="21">
                  <c:v>2.7240533914464703E-2</c:v>
                </c:pt>
                <c:pt idx="22">
                  <c:v>0.37703016241299292</c:v>
                </c:pt>
              </c:numCache>
            </c:numRef>
          </c:val>
          <c:extLst>
            <c:ext xmlns:c16="http://schemas.microsoft.com/office/drawing/2014/chart" uri="{C3380CC4-5D6E-409C-BE32-E72D297353CC}">
              <c16:uniqueId val="{00000006-9C76-4F70-969F-BC60945720D4}"/>
            </c:ext>
          </c:extLst>
        </c:ser>
        <c:ser>
          <c:idx val="7"/>
          <c:order val="7"/>
          <c:tx>
            <c:strRef>
              <c:f>'5.10'!$AB$9</c:f>
              <c:strCache>
                <c:ptCount val="1"/>
                <c:pt idx="0">
                  <c:v>Islam</c:v>
                </c:pt>
              </c:strCache>
            </c:strRef>
          </c:tx>
          <c:spPr>
            <a:solidFill>
              <a:schemeClr val="accent2">
                <a:lumMod val="60000"/>
              </a:schemeClr>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'5.10'!$AB$10:$AB$32</c:f>
              <c:numCache>
                <c:formatCode>0.0</c:formatCode>
                <c:ptCount val="23"/>
                <c:pt idx="0">
                  <c:v>0.1302503271823551</c:v>
                </c:pt>
                <c:pt idx="1">
                  <c:v>4.0407428042862618E-2</c:v>
                </c:pt>
                <c:pt idx="2">
                  <c:v>3.8820478578860451E-2</c:v>
                </c:pt>
                <c:pt idx="3">
                  <c:v>7.5251242050069514E-2</c:v>
                </c:pt>
                <c:pt idx="4">
                  <c:v>0.11882886193801243</c:v>
                </c:pt>
                <c:pt idx="5">
                  <c:v>6.3782727225965757E-2</c:v>
                </c:pt>
                <c:pt idx="6">
                  <c:v>3.3999372319279915E-2</c:v>
                </c:pt>
                <c:pt idx="7">
                  <c:v>6.4129970072680884E-2</c:v>
                </c:pt>
                <c:pt idx="8">
                  <c:v>6.0975609756097657E-2</c:v>
                </c:pt>
                <c:pt idx="9">
                  <c:v>0.39318479685452151</c:v>
                </c:pt>
                <c:pt idx="10">
                  <c:v>8.4459459459459624E-2</c:v>
                </c:pt>
                <c:pt idx="11">
                  <c:v>9.332711152589826E-2</c:v>
                </c:pt>
                <c:pt idx="12">
                  <c:v>0.52192066805845527</c:v>
                </c:pt>
                <c:pt idx="13">
                  <c:v>42.655367231638444</c:v>
                </c:pt>
                <c:pt idx="14">
                  <c:v>64.080100125156406</c:v>
                </c:pt>
                <c:pt idx="15">
                  <c:v>17.026378896882516</c:v>
                </c:pt>
                <c:pt idx="16">
                  <c:v>0.72202166064981921</c:v>
                </c:pt>
                <c:pt idx="17">
                  <c:v>0</c:v>
                </c:pt>
                <c:pt idx="18">
                  <c:v>0.51546391752577314</c:v>
                </c:pt>
                <c:pt idx="19">
                  <c:v>0.35460992907801431</c:v>
                </c:pt>
                <c:pt idx="20">
                  <c:v>83.333333333333272</c:v>
                </c:pt>
                <c:pt idx="21">
                  <c:v>17.188776900027225</c:v>
                </c:pt>
                <c:pt idx="22">
                  <c:v>0.23201856148491873</c:v>
                </c:pt>
              </c:numCache>
            </c:numRef>
          </c:val>
          <c:extLst>
            <c:ext xmlns:c16="http://schemas.microsoft.com/office/drawing/2014/chart" uri="{C3380CC4-5D6E-409C-BE32-E72D297353CC}">
              <c16:uniqueId val="{00000007-9C76-4F70-969F-BC60945720D4}"/>
            </c:ext>
          </c:extLst>
        </c:ser>
        <c:ser>
          <c:idx val="8"/>
          <c:order val="8"/>
          <c:tx>
            <c:strRef>
              <c:f>'5.10'!$AC$9</c:f>
              <c:strCache>
                <c:ptCount val="1"/>
                <c:pt idx="0">
                  <c:v>Romano-catolică</c:v>
                </c:pt>
              </c:strCache>
            </c:strRef>
          </c:tx>
          <c:spPr>
            <a:solidFill>
              <a:schemeClr val="accent3">
                <a:lumMod val="60000"/>
              </a:schemeClr>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'5.10'!$AC$10:$AC$32</c:f>
              <c:numCache>
                <c:formatCode>0.0</c:formatCode>
                <c:ptCount val="23"/>
                <c:pt idx="0">
                  <c:v>0.10733822373918732</c:v>
                </c:pt>
                <c:pt idx="1">
                  <c:v>4.18138445477012E-2</c:v>
                </c:pt>
                <c:pt idx="2">
                  <c:v>0.10196845706714004</c:v>
                </c:pt>
                <c:pt idx="3">
                  <c:v>0.35036330976000113</c:v>
                </c:pt>
                <c:pt idx="4">
                  <c:v>0.23765772387602485</c:v>
                </c:pt>
                <c:pt idx="5">
                  <c:v>4.1150146597397257E-3</c:v>
                </c:pt>
                <c:pt idx="6">
                  <c:v>3.661470865153222E-2</c:v>
                </c:pt>
                <c:pt idx="7">
                  <c:v>0.14963659683625538</c:v>
                </c:pt>
                <c:pt idx="8">
                  <c:v>6.0975609756097657E-2</c:v>
                </c:pt>
                <c:pt idx="9">
                  <c:v>5.242463958060287</c:v>
                </c:pt>
                <c:pt idx="10">
                  <c:v>38.175675675675755</c:v>
                </c:pt>
                <c:pt idx="11">
                  <c:v>1.4465702286514235</c:v>
                </c:pt>
                <c:pt idx="12">
                  <c:v>1.2526096033402927</c:v>
                </c:pt>
                <c:pt idx="13">
                  <c:v>0.2824858757062147</c:v>
                </c:pt>
                <c:pt idx="14">
                  <c:v>0.25031289111389232</c:v>
                </c:pt>
                <c:pt idx="15">
                  <c:v>0.23980815347721846</c:v>
                </c:pt>
                <c:pt idx="16">
                  <c:v>0.3610108303249096</c:v>
                </c:pt>
                <c:pt idx="17">
                  <c:v>0.42194092827004193</c:v>
                </c:pt>
                <c:pt idx="18">
                  <c:v>6.7010309278350517</c:v>
                </c:pt>
                <c:pt idx="19">
                  <c:v>48.581560283687978</c:v>
                </c:pt>
                <c:pt idx="20">
                  <c:v>2.3102310231023098</c:v>
                </c:pt>
                <c:pt idx="21">
                  <c:v>6.4015254698992106</c:v>
                </c:pt>
                <c:pt idx="22">
                  <c:v>0.4350348027842228</c:v>
                </c:pt>
              </c:numCache>
            </c:numRef>
          </c:val>
          <c:extLst>
            <c:ext xmlns:c16="http://schemas.microsoft.com/office/drawing/2014/chart" uri="{C3380CC4-5D6E-409C-BE32-E72D297353CC}">
              <c16:uniqueId val="{00000008-9C76-4F70-969F-BC60945720D4}"/>
            </c:ext>
          </c:extLst>
        </c:ser>
        <c:ser>
          <c:idx val="9"/>
          <c:order val="9"/>
          <c:tx>
            <c:strRef>
              <c:f>'5.10'!$AD$9</c:f>
              <c:strCache>
                <c:ptCount val="1"/>
                <c:pt idx="0">
                  <c:v>Altă religie</c:v>
                </c:pt>
              </c:strCache>
            </c:strRef>
          </c:tx>
          <c:spPr>
            <a:solidFill>
              <a:schemeClr val="accent4">
                <a:lumMod val="60000"/>
              </a:schemeClr>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'5.10'!$AD$10:$AD$32</c:f>
              <c:numCache>
                <c:formatCode>0.0</c:formatCode>
                <c:ptCount val="23"/>
                <c:pt idx="0">
                  <c:v>0.19591508741259228</c:v>
                </c:pt>
                <c:pt idx="1">
                  <c:v>0.10104561657840339</c:v>
                </c:pt>
                <c:pt idx="2">
                  <c:v>0.15735233983964755</c:v>
                </c:pt>
                <c:pt idx="3">
                  <c:v>0.23789102325505845</c:v>
                </c:pt>
                <c:pt idx="4">
                  <c:v>0.31238515251745508</c:v>
                </c:pt>
                <c:pt idx="5">
                  <c:v>8.2300293194794524E-2</c:v>
                </c:pt>
                <c:pt idx="6">
                  <c:v>0.13076681661261516</c:v>
                </c:pt>
                <c:pt idx="7">
                  <c:v>0.18170158187259583</c:v>
                </c:pt>
                <c:pt idx="8">
                  <c:v>57.743902439024431</c:v>
                </c:pt>
                <c:pt idx="9">
                  <c:v>1.1795543905635646</c:v>
                </c:pt>
                <c:pt idx="10">
                  <c:v>0.42229729729729809</c:v>
                </c:pt>
                <c:pt idx="11">
                  <c:v>0.55996266915538961</c:v>
                </c:pt>
                <c:pt idx="12">
                  <c:v>7.6200417536534477</c:v>
                </c:pt>
                <c:pt idx="13">
                  <c:v>0.56497175141242939</c:v>
                </c:pt>
                <c:pt idx="14">
                  <c:v>0.6257822277847308</c:v>
                </c:pt>
                <c:pt idx="15">
                  <c:v>0.95923261390887382</c:v>
                </c:pt>
                <c:pt idx="16">
                  <c:v>0.3610108303249096</c:v>
                </c:pt>
                <c:pt idx="17">
                  <c:v>0.42194092827004193</c:v>
                </c:pt>
                <c:pt idx="18">
                  <c:v>0</c:v>
                </c:pt>
                <c:pt idx="19">
                  <c:v>0.70921985815602862</c:v>
                </c:pt>
                <c:pt idx="20">
                  <c:v>0.49504950495049499</c:v>
                </c:pt>
                <c:pt idx="21">
                  <c:v>20.893489512394428</c:v>
                </c:pt>
                <c:pt idx="22">
                  <c:v>0.5510440835266821</c:v>
                </c:pt>
              </c:numCache>
            </c:numRef>
          </c:val>
          <c:extLst>
            <c:ext xmlns:c16="http://schemas.microsoft.com/office/drawing/2014/chart" uri="{C3380CC4-5D6E-409C-BE32-E72D297353CC}">
              <c16:uniqueId val="{00000009-9C76-4F70-969F-BC60945720D4}"/>
            </c:ext>
          </c:extLst>
        </c:ser>
        <c:ser>
          <c:idx val="10"/>
          <c:order val="10"/>
          <c:tx>
            <c:strRef>
              <c:f>'5.10'!$AE$9</c:f>
              <c:strCache>
                <c:ptCount val="1"/>
                <c:pt idx="0">
                  <c:v>Liber cugetător</c:v>
                </c:pt>
              </c:strCache>
            </c:strRef>
          </c:tx>
          <c:spPr>
            <a:solidFill>
              <a:schemeClr val="accent5">
                <a:lumMod val="60000"/>
              </a:schemeClr>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'5.10'!$AE$10:$AE$32</c:f>
              <c:numCache>
                <c:formatCode>0.0</c:formatCode>
                <c:ptCount val="23"/>
                <c:pt idx="0">
                  <c:v>1.8263270860495912E-2</c:v>
                </c:pt>
                <c:pt idx="1">
                  <c:v>1.4010072105892122E-2</c:v>
                </c:pt>
                <c:pt idx="2">
                  <c:v>4.0373297722014867E-2</c:v>
                </c:pt>
                <c:pt idx="3">
                  <c:v>2.508374735002317E-2</c:v>
                </c:pt>
                <c:pt idx="4">
                  <c:v>4.0426313855200104E-2</c:v>
                </c:pt>
                <c:pt idx="5">
                  <c:v>8.2300293194794514E-3</c:v>
                </c:pt>
                <c:pt idx="6">
                  <c:v>1.0461345329009206E-2</c:v>
                </c:pt>
                <c:pt idx="7">
                  <c:v>0</c:v>
                </c:pt>
                <c:pt idx="8">
                  <c:v>0.60975609756097648</c:v>
                </c:pt>
                <c:pt idx="9">
                  <c:v>0</c:v>
                </c:pt>
                <c:pt idx="10">
                  <c:v>0.16891891891891925</c:v>
                </c:pt>
                <c:pt idx="11">
                  <c:v>0</c:v>
                </c:pt>
                <c:pt idx="12">
                  <c:v>0.10438413361169105</c:v>
                </c:pt>
                <c:pt idx="13">
                  <c:v>0</c:v>
                </c:pt>
                <c:pt idx="14">
                  <c:v>0</c:v>
                </c:pt>
                <c:pt idx="15">
                  <c:v>0.23980815347721846</c:v>
                </c:pt>
                <c:pt idx="16">
                  <c:v>0</c:v>
                </c:pt>
                <c:pt idx="17">
                  <c:v>0</c:v>
                </c:pt>
                <c:pt idx="18">
                  <c:v>0</c:v>
                </c:pt>
                <c:pt idx="19">
                  <c:v>0</c:v>
                </c:pt>
                <c:pt idx="20">
                  <c:v>0.16501650165016499</c:v>
                </c:pt>
                <c:pt idx="21">
                  <c:v>0.10896213565785881</c:v>
                </c:pt>
                <c:pt idx="22">
                  <c:v>0.23201856148491873</c:v>
                </c:pt>
              </c:numCache>
            </c:numRef>
          </c:val>
          <c:extLst>
            <c:ext xmlns:c16="http://schemas.microsoft.com/office/drawing/2014/chart" uri="{C3380CC4-5D6E-409C-BE32-E72D297353CC}">
              <c16:uniqueId val="{0000000A-9C76-4F70-969F-BC60945720D4}"/>
            </c:ext>
          </c:extLst>
        </c:ser>
        <c:ser>
          <c:idx val="11"/>
          <c:order val="11"/>
          <c:tx>
            <c:strRef>
              <c:f>'5.10'!$AF$9</c:f>
              <c:strCache>
                <c:ptCount val="1"/>
                <c:pt idx="0">
                  <c:v>Agnostic</c:v>
                </c:pt>
              </c:strCache>
            </c:strRef>
          </c:tx>
          <c:spPr>
            <a:solidFill>
              <a:schemeClr val="accent6">
                <a:lumMod val="60000"/>
              </a:schemeClr>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'5.10'!$AF$10:$AF$32</c:f>
              <c:numCache>
                <c:formatCode>0.0</c:formatCode>
                <c:ptCount val="23"/>
                <c:pt idx="0">
                  <c:v>8.7871237299249533E-2</c:v>
                </c:pt>
                <c:pt idx="1">
                  <c:v>5.7554890813394669E-2</c:v>
                </c:pt>
                <c:pt idx="2">
                  <c:v>0.23395808423526546</c:v>
                </c:pt>
                <c:pt idx="3">
                  <c:v>0.15050248410013886</c:v>
                </c:pt>
                <c:pt idx="4">
                  <c:v>0.29768467475192806</c:v>
                </c:pt>
                <c:pt idx="5">
                  <c:v>2.674759528830823E-2</c:v>
                </c:pt>
                <c:pt idx="6">
                  <c:v>7.3229417303064454E-2</c:v>
                </c:pt>
                <c:pt idx="7">
                  <c:v>2.1376656690893628E-2</c:v>
                </c:pt>
                <c:pt idx="8">
                  <c:v>1.7682926829268326</c:v>
                </c:pt>
                <c:pt idx="9">
                  <c:v>0.78636959370904302</c:v>
                </c:pt>
                <c:pt idx="10">
                  <c:v>0.16891891891891925</c:v>
                </c:pt>
                <c:pt idx="11">
                  <c:v>0.27998133457769475</c:v>
                </c:pt>
                <c:pt idx="12">
                  <c:v>0.31315240083507317</c:v>
                </c:pt>
                <c:pt idx="13">
                  <c:v>0.56497175141242939</c:v>
                </c:pt>
                <c:pt idx="14">
                  <c:v>0.12515644555694616</c:v>
                </c:pt>
                <c:pt idx="15">
                  <c:v>0.47961630695443691</c:v>
                </c:pt>
                <c:pt idx="16">
                  <c:v>0.72202166064981921</c:v>
                </c:pt>
                <c:pt idx="17">
                  <c:v>0.42194092827004193</c:v>
                </c:pt>
                <c:pt idx="18">
                  <c:v>0</c:v>
                </c:pt>
                <c:pt idx="19">
                  <c:v>0</c:v>
                </c:pt>
                <c:pt idx="20">
                  <c:v>0</c:v>
                </c:pt>
                <c:pt idx="21">
                  <c:v>0.87169708526287082</c:v>
                </c:pt>
                <c:pt idx="22">
                  <c:v>0.81206496519721572</c:v>
                </c:pt>
              </c:numCache>
            </c:numRef>
          </c:val>
          <c:extLst>
            <c:ext xmlns:c16="http://schemas.microsoft.com/office/drawing/2014/chart" uri="{C3380CC4-5D6E-409C-BE32-E72D297353CC}">
              <c16:uniqueId val="{0000000B-9C76-4F70-969F-BC60945720D4}"/>
            </c:ext>
          </c:extLst>
        </c:ser>
        <c:ser>
          <c:idx val="12"/>
          <c:order val="12"/>
          <c:tx>
            <c:strRef>
              <c:f>'5.10'!$AG$9</c:f>
              <c:strCache>
                <c:ptCount val="1"/>
                <c:pt idx="0">
                  <c:v>Ateu</c:v>
                </c:pt>
              </c:strCache>
            </c:strRef>
          </c:tx>
          <c:spPr>
            <a:solidFill>
              <a:schemeClr val="accent1">
                <a:lumMod val="80000"/>
                <a:lumOff val="20000"/>
              </a:schemeClr>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'5.10'!$AG$10:$AG$32</c:f>
              <c:numCache>
                <c:formatCode>0.0</c:formatCode>
                <c:ptCount val="23"/>
                <c:pt idx="0">
                  <c:v>0.58986214136024062</c:v>
                </c:pt>
                <c:pt idx="1">
                  <c:v>0.39547350257211267</c:v>
                </c:pt>
                <c:pt idx="2">
                  <c:v>0.95239574113470893</c:v>
                </c:pt>
                <c:pt idx="3">
                  <c:v>1.202401566520465</c:v>
                </c:pt>
                <c:pt idx="4">
                  <c:v>3.0209481808158603</c:v>
                </c:pt>
                <c:pt idx="5">
                  <c:v>0.21089450131166107</c:v>
                </c:pt>
                <c:pt idx="6">
                  <c:v>0.65644941939532797</c:v>
                </c:pt>
                <c:pt idx="7">
                  <c:v>5.344164172723407E-2</c:v>
                </c:pt>
                <c:pt idx="8">
                  <c:v>12.804878048780507</c:v>
                </c:pt>
                <c:pt idx="9">
                  <c:v>5.3735255570117948</c:v>
                </c:pt>
                <c:pt idx="10">
                  <c:v>2.3648648648648707</c:v>
                </c:pt>
                <c:pt idx="11">
                  <c:v>2.7531497900140001</c:v>
                </c:pt>
                <c:pt idx="12">
                  <c:v>1.9832985386221309</c:v>
                </c:pt>
                <c:pt idx="13">
                  <c:v>2.4011299435028253</c:v>
                </c:pt>
                <c:pt idx="14">
                  <c:v>2.3779724655819776</c:v>
                </c:pt>
                <c:pt idx="15">
                  <c:v>8.3932853717026479</c:v>
                </c:pt>
                <c:pt idx="16">
                  <c:v>2.5270758122743673</c:v>
                </c:pt>
                <c:pt idx="17">
                  <c:v>2.1097046413502096</c:v>
                </c:pt>
                <c:pt idx="18">
                  <c:v>2.5773195876288657</c:v>
                </c:pt>
                <c:pt idx="19">
                  <c:v>2.4822695035461004</c:v>
                </c:pt>
                <c:pt idx="20">
                  <c:v>1.1551155115511549</c:v>
                </c:pt>
                <c:pt idx="21">
                  <c:v>2.2337237809861059</c:v>
                </c:pt>
                <c:pt idx="22">
                  <c:v>3.0742459396751736</c:v>
                </c:pt>
              </c:numCache>
            </c:numRef>
          </c:val>
          <c:extLst>
            <c:ext xmlns:c16="http://schemas.microsoft.com/office/drawing/2014/chart" uri="{C3380CC4-5D6E-409C-BE32-E72D297353CC}">
              <c16:uniqueId val="{0000000C-9C76-4F70-969F-BC60945720D4}"/>
            </c:ext>
          </c:extLst>
        </c:ser>
        <c:ser>
          <c:idx val="13"/>
          <c:order val="13"/>
          <c:tx>
            <c:strRef>
              <c:f>'5.10'!$AH$9</c:f>
              <c:strCache>
                <c:ptCount val="1"/>
                <c:pt idx="0">
                  <c:v>Fără religie</c:v>
                </c:pt>
              </c:strCache>
            </c:strRef>
          </c:tx>
          <c:spPr>
            <a:solidFill>
              <a:schemeClr val="accent2">
                <a:lumMod val="80000"/>
                <a:lumOff val="20000"/>
              </a:schemeClr>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'5.10'!$AH$10:$AH$32</c:f>
              <c:numCache>
                <c:formatCode>0.0</c:formatCode>
                <c:ptCount val="23"/>
                <c:pt idx="0">
                  <c:v>0.83226555459955753</c:v>
                </c:pt>
                <c:pt idx="1">
                  <c:v>0.68259884132915816</c:v>
                </c:pt>
                <c:pt idx="2">
                  <c:v>0.7971138268192689</c:v>
                </c:pt>
                <c:pt idx="3">
                  <c:v>1.4508115805997248</c:v>
                </c:pt>
                <c:pt idx="4">
                  <c:v>2.8371922087467758</c:v>
                </c:pt>
                <c:pt idx="5">
                  <c:v>0.46499665655058869</c:v>
                </c:pt>
                <c:pt idx="6">
                  <c:v>1.009519824249389</c:v>
                </c:pt>
                <c:pt idx="7">
                  <c:v>0.56648140230868127</c:v>
                </c:pt>
                <c:pt idx="8">
                  <c:v>13.84146341463417</c:v>
                </c:pt>
                <c:pt idx="9">
                  <c:v>4.3250327653997376</c:v>
                </c:pt>
                <c:pt idx="10">
                  <c:v>2.7871621621621681</c:v>
                </c:pt>
                <c:pt idx="11">
                  <c:v>2.5198320111992532</c:v>
                </c:pt>
                <c:pt idx="12">
                  <c:v>1.5657620041753659</c:v>
                </c:pt>
                <c:pt idx="13">
                  <c:v>5.0847457627118677</c:v>
                </c:pt>
                <c:pt idx="14">
                  <c:v>4.3804755944931175</c:v>
                </c:pt>
                <c:pt idx="15">
                  <c:v>7.4340527577937729</c:v>
                </c:pt>
                <c:pt idx="16">
                  <c:v>2.1660649819494577</c:v>
                </c:pt>
                <c:pt idx="17">
                  <c:v>5.4852320675105464</c:v>
                </c:pt>
                <c:pt idx="18">
                  <c:v>1.0309278350515463</c:v>
                </c:pt>
                <c:pt idx="19">
                  <c:v>3.1914893617021294</c:v>
                </c:pt>
                <c:pt idx="20">
                  <c:v>2.4752475247524748</c:v>
                </c:pt>
                <c:pt idx="21">
                  <c:v>4.4129664941432827</c:v>
                </c:pt>
                <c:pt idx="22">
                  <c:v>6.4095127610208813</c:v>
                </c:pt>
              </c:numCache>
            </c:numRef>
          </c:val>
          <c:extLst>
            <c:ext xmlns:c16="http://schemas.microsoft.com/office/drawing/2014/chart" uri="{C3380CC4-5D6E-409C-BE32-E72D297353CC}">
              <c16:uniqueId val="{0000000D-9C76-4F70-969F-BC60945720D4}"/>
            </c:ext>
          </c:extLst>
        </c:ser>
        <c:ser>
          <c:idx val="14"/>
          <c:order val="14"/>
          <c:tx>
            <c:strRef>
              <c:f>'5.10'!$AI$9</c:f>
              <c:strCache>
                <c:ptCount val="1"/>
                <c:pt idx="0">
                  <c:v>Nu au declarat religia</c:v>
                </c:pt>
              </c:strCache>
            </c:strRef>
          </c:tx>
          <c:spPr>
            <a:solidFill>
              <a:schemeClr val="accent3">
                <a:lumMod val="80000"/>
                <a:lumOff val="20000"/>
              </a:schemeClr>
            </a:solidFill>
            <a:ln>
              <a:noFill/>
            </a:ln>
            <a:effectLst/>
          </c:spPr>
          <c:invertIfNegative val="0"/>
          <c:cat>
            <c:strRef>
              <c:f>'5.10'!$T$10:$T$32</c:f>
              <c:strCache>
                <c:ptCount val="23"/>
                <c:pt idx="0">
                  <c:v>Populația totală</c:v>
                </c:pt>
                <c:pt idx="1">
                  <c:v>Moldovean</c:v>
                </c:pt>
                <c:pt idx="2">
                  <c:v>Român</c:v>
                </c:pt>
                <c:pt idx="3">
                  <c:v>Ucrainean</c:v>
                </c:pt>
                <c:pt idx="4">
                  <c:v>Rus</c:v>
                </c:pt>
                <c:pt idx="5">
                  <c:v>Găgăuz</c:v>
                </c:pt>
                <c:pt idx="6">
                  <c:v>Bulgar</c:v>
                </c:pt>
                <c:pt idx="7">
                  <c:v>Țigan / Rom</c:v>
                </c:pt>
                <c:pt idx="8">
                  <c:v>Evreu</c:v>
                </c:pt>
                <c:pt idx="9">
                  <c:v>German / Neamț</c:v>
                </c:pt>
                <c:pt idx="10">
                  <c:v>Polonez</c:v>
                </c:pt>
                <c:pt idx="11">
                  <c:v>Belorus</c:v>
                </c:pt>
                <c:pt idx="12">
                  <c:v>Armean</c:v>
                </c:pt>
                <c:pt idx="13">
                  <c:v>Azer</c:v>
                </c:pt>
                <c:pt idx="14">
                  <c:v>Turc</c:v>
                </c:pt>
                <c:pt idx="15">
                  <c:v>Tătar</c:v>
                </c:pt>
                <c:pt idx="16">
                  <c:v>Gruzin / Georgian</c:v>
                </c:pt>
                <c:pt idx="17">
                  <c:v>Grec</c:v>
                </c:pt>
                <c:pt idx="18">
                  <c:v>Ceh</c:v>
                </c:pt>
                <c:pt idx="19">
                  <c:v>Italian</c:v>
                </c:pt>
                <c:pt idx="20">
                  <c:v>Arab</c:v>
                </c:pt>
                <c:pt idx="21">
                  <c:v>Alte etnii</c:v>
                </c:pt>
                <c:pt idx="22">
                  <c:v>Nu au declarat etnia</c:v>
                </c:pt>
              </c:strCache>
            </c:strRef>
          </c:cat>
          <c:val>
            <c:numRef>
              <c:f>'5.10'!$AI$10:$AI$32</c:f>
              <c:numCache>
                <c:formatCode>0.0</c:formatCode>
                <c:ptCount val="23"/>
                <c:pt idx="0">
                  <c:v>0.75140907360808495</c:v>
                </c:pt>
                <c:pt idx="1">
                  <c:v>0.6196346562663857</c:v>
                </c:pt>
                <c:pt idx="2">
                  <c:v>0.71636723137523806</c:v>
                </c:pt>
                <c:pt idx="3">
                  <c:v>1.2048290259414345</c:v>
                </c:pt>
                <c:pt idx="4">
                  <c:v>1.5827514394217728</c:v>
                </c:pt>
                <c:pt idx="5">
                  <c:v>0.72218507278432065</c:v>
                </c:pt>
                <c:pt idx="6">
                  <c:v>0.47860654880217074</c:v>
                </c:pt>
                <c:pt idx="7">
                  <c:v>0.97263787943566027</c:v>
                </c:pt>
                <c:pt idx="8">
                  <c:v>5.6707317073170813</c:v>
                </c:pt>
                <c:pt idx="9">
                  <c:v>3.5386631716906938</c:v>
                </c:pt>
                <c:pt idx="10">
                  <c:v>2.0270270270270316</c:v>
                </c:pt>
                <c:pt idx="11">
                  <c:v>1.8665422305179651</c:v>
                </c:pt>
                <c:pt idx="12">
                  <c:v>1.5657620041753659</c:v>
                </c:pt>
                <c:pt idx="13">
                  <c:v>7.3446327683615822</c:v>
                </c:pt>
                <c:pt idx="14">
                  <c:v>7.8848560700876078</c:v>
                </c:pt>
                <c:pt idx="15">
                  <c:v>2.6378896882494032</c:v>
                </c:pt>
                <c:pt idx="16">
                  <c:v>2.1660649819494577</c:v>
                </c:pt>
                <c:pt idx="17">
                  <c:v>0.84388185654008385</c:v>
                </c:pt>
                <c:pt idx="18">
                  <c:v>2.0618556701030926</c:v>
                </c:pt>
                <c:pt idx="19">
                  <c:v>3.1914893617021289</c:v>
                </c:pt>
                <c:pt idx="20">
                  <c:v>3.7953795379537949</c:v>
                </c:pt>
                <c:pt idx="21">
                  <c:v>5.0122582402615068</c:v>
                </c:pt>
                <c:pt idx="22">
                  <c:v>27.668213457076629</c:v>
                </c:pt>
              </c:numCache>
            </c:numRef>
          </c:val>
          <c:extLst>
            <c:ext xmlns:c16="http://schemas.microsoft.com/office/drawing/2014/chart" uri="{C3380CC4-5D6E-409C-BE32-E72D297353CC}">
              <c16:uniqueId val="{0000000E-9C76-4F70-969F-BC60945720D4}"/>
            </c:ext>
          </c:extLst>
        </c:ser>
        <c:dLbls>
          <c:showLegendKey val="0"/>
          <c:showVal val="0"/>
          <c:showCatName val="0"/>
          <c:showSerName val="0"/>
          <c:showPercent val="0"/>
          <c:showBubbleSize val="0"/>
        </c:dLbls>
        <c:gapWidth val="150"/>
        <c:overlap val="100"/>
        <c:axId val="1833312032"/>
        <c:axId val="1833313472"/>
      </c:barChart>
      <c:catAx>
        <c:axId val="183331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833313472"/>
        <c:crosses val="autoZero"/>
        <c:auto val="1"/>
        <c:lblAlgn val="ctr"/>
        <c:lblOffset val="100"/>
        <c:noMultiLvlLbl val="0"/>
      </c:catAx>
      <c:valAx>
        <c:axId val="1833313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833312032"/>
        <c:crosses val="autoZero"/>
        <c:crossBetween val="between"/>
        <c:majorUnit val="0.2"/>
      </c:valAx>
      <c:spPr>
        <a:noFill/>
        <a:ln>
          <a:noFill/>
        </a:ln>
        <a:effectLst/>
      </c:spPr>
    </c:plotArea>
    <c:legend>
      <c:legendPos val="b"/>
      <c:layout>
        <c:manualLayout>
          <c:xMode val="edge"/>
          <c:yMode val="edge"/>
          <c:x val="1.1166982638334457E-2"/>
          <c:y val="0.7864525626925285"/>
          <c:w val="0.96330249289462155"/>
          <c:h val="0.193928888235284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o-RO"/>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'5.30  (2)'!$C$6</c:f>
              <c:strCache>
                <c:ptCount val="1"/>
                <c:pt idx="0">
                  <c:v>Fără școală absolvită și cei cu educație preșcolară</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'5.30  (2)'!$D$5:$L$5</c:f>
              <c:strCache>
                <c:ptCount val="9"/>
                <c:pt idx="0">
                  <c:v>Moldoveni</c:v>
                </c:pt>
                <c:pt idx="1">
                  <c:v>Români</c:v>
                </c:pt>
                <c:pt idx="2">
                  <c:v>Ucraineni</c:v>
                </c:pt>
                <c:pt idx="3">
                  <c:v>Ruși</c:v>
                </c:pt>
                <c:pt idx="4">
                  <c:v>Găgăuzi</c:v>
                </c:pt>
                <c:pt idx="5">
                  <c:v>Bulgari</c:v>
                </c:pt>
                <c:pt idx="6">
                  <c:v>Romi/Țigani</c:v>
                </c:pt>
                <c:pt idx="7">
                  <c:v>Alte etnii</c:v>
                </c:pt>
                <c:pt idx="8">
                  <c:v>Nedeclarată</c:v>
                </c:pt>
              </c:strCache>
            </c:strRef>
          </c:cat>
          <c:val>
            <c:numRef>
              <c:f>'5.30  (2)'!$D$6:$L$6</c:f>
              <c:numCache>
                <c:formatCode>0.0</c:formatCode>
                <c:ptCount val="9"/>
                <c:pt idx="0">
                  <c:v>2.3965357724170184</c:v>
                </c:pt>
                <c:pt idx="1">
                  <c:v>2.0715921360179488</c:v>
                </c:pt>
                <c:pt idx="2">
                  <c:v>1.5861789389247649</c:v>
                </c:pt>
                <c:pt idx="3">
                  <c:v>1.4089306543991413</c:v>
                </c:pt>
                <c:pt idx="4">
                  <c:v>2.4975962102202245</c:v>
                </c:pt>
                <c:pt idx="5">
                  <c:v>1.873161817195409</c:v>
                </c:pt>
                <c:pt idx="6">
                  <c:v>29.571577847439965</c:v>
                </c:pt>
                <c:pt idx="7">
                  <c:v>1.3153846153846136</c:v>
                </c:pt>
                <c:pt idx="8">
                  <c:v>3.0336662967073575</c:v>
                </c:pt>
              </c:numCache>
            </c:numRef>
          </c:val>
          <c:extLst>
            <c:ext xmlns:c16="http://schemas.microsoft.com/office/drawing/2014/chart" uri="{C3380CC4-5D6E-409C-BE32-E72D297353CC}">
              <c16:uniqueId val="{00000000-72D7-4813-B26D-33E44B1186F5}"/>
            </c:ext>
          </c:extLst>
        </c:ser>
        <c:ser>
          <c:idx val="1"/>
          <c:order val="1"/>
          <c:tx>
            <c:strRef>
              <c:f>'5.30  (2)'!$C$7</c:f>
              <c:strCache>
                <c:ptCount val="1"/>
                <c:pt idx="0">
                  <c:v>Primar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'5.30  (2)'!$D$5:$L$5</c:f>
              <c:strCache>
                <c:ptCount val="9"/>
                <c:pt idx="0">
                  <c:v>Moldoveni</c:v>
                </c:pt>
                <c:pt idx="1">
                  <c:v>Români</c:v>
                </c:pt>
                <c:pt idx="2">
                  <c:v>Ucraineni</c:v>
                </c:pt>
                <c:pt idx="3">
                  <c:v>Ruși</c:v>
                </c:pt>
                <c:pt idx="4">
                  <c:v>Găgăuzi</c:v>
                </c:pt>
                <c:pt idx="5">
                  <c:v>Bulgari</c:v>
                </c:pt>
                <c:pt idx="6">
                  <c:v>Romi/Țigani</c:v>
                </c:pt>
                <c:pt idx="7">
                  <c:v>Alte etnii</c:v>
                </c:pt>
                <c:pt idx="8">
                  <c:v>Nedeclarată</c:v>
                </c:pt>
              </c:strCache>
            </c:strRef>
          </c:cat>
          <c:val>
            <c:numRef>
              <c:f>'5.30  (2)'!$D$7:$L$7</c:f>
              <c:numCache>
                <c:formatCode>0.0</c:formatCode>
                <c:ptCount val="9"/>
                <c:pt idx="0">
                  <c:v>9.603424299876723</c:v>
                </c:pt>
                <c:pt idx="1">
                  <c:v>8.1261938943796679</c:v>
                </c:pt>
                <c:pt idx="2">
                  <c:v>5.8599780919275988</c:v>
                </c:pt>
                <c:pt idx="3">
                  <c:v>5.5308719642459359</c:v>
                </c:pt>
                <c:pt idx="4">
                  <c:v>9.7769752116507966</c:v>
                </c:pt>
                <c:pt idx="5">
                  <c:v>7.4012735216013592</c:v>
                </c:pt>
                <c:pt idx="6">
                  <c:v>34.535005224660573</c:v>
                </c:pt>
                <c:pt idx="7">
                  <c:v>5.1692307692307562</c:v>
                </c:pt>
                <c:pt idx="8">
                  <c:v>11.357750647428762</c:v>
                </c:pt>
              </c:numCache>
            </c:numRef>
          </c:val>
          <c:extLst>
            <c:ext xmlns:c16="http://schemas.microsoft.com/office/drawing/2014/chart" uri="{C3380CC4-5D6E-409C-BE32-E72D297353CC}">
              <c16:uniqueId val="{00000001-72D7-4813-B26D-33E44B1186F5}"/>
            </c:ext>
          </c:extLst>
        </c:ser>
        <c:ser>
          <c:idx val="2"/>
          <c:order val="2"/>
          <c:tx>
            <c:strRef>
              <c:f>'5.30  (2)'!$C$8</c:f>
              <c:strCache>
                <c:ptCount val="1"/>
                <c:pt idx="0">
                  <c:v>Gimnazial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'5.30  (2)'!$D$5:$L$5</c:f>
              <c:strCache>
                <c:ptCount val="9"/>
                <c:pt idx="0">
                  <c:v>Moldoveni</c:v>
                </c:pt>
                <c:pt idx="1">
                  <c:v>Români</c:v>
                </c:pt>
                <c:pt idx="2">
                  <c:v>Ucraineni</c:v>
                </c:pt>
                <c:pt idx="3">
                  <c:v>Ruși</c:v>
                </c:pt>
                <c:pt idx="4">
                  <c:v>Găgăuzi</c:v>
                </c:pt>
                <c:pt idx="5">
                  <c:v>Bulgari</c:v>
                </c:pt>
                <c:pt idx="6">
                  <c:v>Romi/Țigani</c:v>
                </c:pt>
                <c:pt idx="7">
                  <c:v>Alte etnii</c:v>
                </c:pt>
                <c:pt idx="8">
                  <c:v>Nedeclarată</c:v>
                </c:pt>
              </c:strCache>
            </c:strRef>
          </c:cat>
          <c:val>
            <c:numRef>
              <c:f>'5.30  (2)'!$D$8:$L$8</c:f>
              <c:numCache>
                <c:formatCode>0.0</c:formatCode>
                <c:ptCount val="9"/>
                <c:pt idx="0">
                  <c:v>24.892304371397593</c:v>
                </c:pt>
                <c:pt idx="1">
                  <c:v>11.37417984646973</c:v>
                </c:pt>
                <c:pt idx="2">
                  <c:v>15.523680556154353</c:v>
                </c:pt>
                <c:pt idx="3">
                  <c:v>12.390725959711201</c:v>
                </c:pt>
                <c:pt idx="4">
                  <c:v>26.889613282990744</c:v>
                </c:pt>
                <c:pt idx="5">
                  <c:v>18.680220439165176</c:v>
                </c:pt>
                <c:pt idx="6">
                  <c:v>26.280041797283278</c:v>
                </c:pt>
                <c:pt idx="7">
                  <c:v>10.469230769230753</c:v>
                </c:pt>
                <c:pt idx="8">
                  <c:v>11.209766925638165</c:v>
                </c:pt>
              </c:numCache>
            </c:numRef>
          </c:val>
          <c:extLst>
            <c:ext xmlns:c16="http://schemas.microsoft.com/office/drawing/2014/chart" uri="{C3380CC4-5D6E-409C-BE32-E72D297353CC}">
              <c16:uniqueId val="{00000002-72D7-4813-B26D-33E44B1186F5}"/>
            </c:ext>
          </c:extLst>
        </c:ser>
        <c:ser>
          <c:idx val="3"/>
          <c:order val="3"/>
          <c:tx>
            <c:strRef>
              <c:f>'5.30  (2)'!$C$9</c:f>
              <c:strCache>
                <c:ptCount val="1"/>
                <c:pt idx="0">
                  <c:v>Liceal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'5.30  (2)'!$D$5:$L$5</c:f>
              <c:strCache>
                <c:ptCount val="9"/>
                <c:pt idx="0">
                  <c:v>Moldoveni</c:v>
                </c:pt>
                <c:pt idx="1">
                  <c:v>Români</c:v>
                </c:pt>
                <c:pt idx="2">
                  <c:v>Ucraineni</c:v>
                </c:pt>
                <c:pt idx="3">
                  <c:v>Ruși</c:v>
                </c:pt>
                <c:pt idx="4">
                  <c:v>Găgăuzi</c:v>
                </c:pt>
                <c:pt idx="5">
                  <c:v>Bulgari</c:v>
                </c:pt>
                <c:pt idx="6">
                  <c:v>Romi/Țigani</c:v>
                </c:pt>
                <c:pt idx="7">
                  <c:v>Alte etnii</c:v>
                </c:pt>
                <c:pt idx="8">
                  <c:v>Nedeclarată</c:v>
                </c:pt>
              </c:strCache>
            </c:strRef>
          </c:cat>
          <c:val>
            <c:numRef>
              <c:f>'5.30  (2)'!$D$9:$L$9</c:f>
              <c:numCache>
                <c:formatCode>0.0</c:formatCode>
                <c:ptCount val="9"/>
                <c:pt idx="0">
                  <c:v>13.208896142422033</c:v>
                </c:pt>
                <c:pt idx="1">
                  <c:v>8.7229927743436235</c:v>
                </c:pt>
                <c:pt idx="2">
                  <c:v>12.616117096058927</c:v>
                </c:pt>
                <c:pt idx="3">
                  <c:v>12.829788070616994</c:v>
                </c:pt>
                <c:pt idx="4">
                  <c:v>12.294505288337607</c:v>
                </c:pt>
                <c:pt idx="5">
                  <c:v>12.098455212586808</c:v>
                </c:pt>
                <c:pt idx="6">
                  <c:v>3.7748171368861119</c:v>
                </c:pt>
                <c:pt idx="7">
                  <c:v>20.915384615384639</c:v>
                </c:pt>
                <c:pt idx="8">
                  <c:v>9.9519052904180327</c:v>
                </c:pt>
              </c:numCache>
            </c:numRef>
          </c:val>
          <c:extLst>
            <c:ext xmlns:c16="http://schemas.microsoft.com/office/drawing/2014/chart" uri="{C3380CC4-5D6E-409C-BE32-E72D297353CC}">
              <c16:uniqueId val="{00000003-72D7-4813-B26D-33E44B1186F5}"/>
            </c:ext>
          </c:extLst>
        </c:ser>
        <c:ser>
          <c:idx val="4"/>
          <c:order val="4"/>
          <c:tx>
            <c:strRef>
              <c:f>'5.30  (2)'!$C$10</c:f>
              <c:strCache>
                <c:ptCount val="1"/>
                <c:pt idx="0">
                  <c:v>Profesional tehnic secundar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'5.30  (2)'!$D$5:$L$5</c:f>
              <c:strCache>
                <c:ptCount val="9"/>
                <c:pt idx="0">
                  <c:v>Moldoveni</c:v>
                </c:pt>
                <c:pt idx="1">
                  <c:v>Români</c:v>
                </c:pt>
                <c:pt idx="2">
                  <c:v>Ucraineni</c:v>
                </c:pt>
                <c:pt idx="3">
                  <c:v>Ruși</c:v>
                </c:pt>
                <c:pt idx="4">
                  <c:v>Găgăuzi</c:v>
                </c:pt>
                <c:pt idx="5">
                  <c:v>Bulgari</c:v>
                </c:pt>
                <c:pt idx="6">
                  <c:v>Romi/Țigani</c:v>
                </c:pt>
                <c:pt idx="7">
                  <c:v>Alte etnii</c:v>
                </c:pt>
                <c:pt idx="8">
                  <c:v>Nedeclarată</c:v>
                </c:pt>
              </c:strCache>
            </c:strRef>
          </c:cat>
          <c:val>
            <c:numRef>
              <c:f>'5.30  (2)'!$D$10:$L$10</c:f>
              <c:numCache>
                <c:formatCode>0.0</c:formatCode>
                <c:ptCount val="9"/>
                <c:pt idx="0">
                  <c:v>20.870835743032242</c:v>
                </c:pt>
                <c:pt idx="1">
                  <c:v>14.012908890286374</c:v>
                </c:pt>
                <c:pt idx="2">
                  <c:v>22.268606767351603</c:v>
                </c:pt>
                <c:pt idx="3">
                  <c:v>19.078887010314695</c:v>
                </c:pt>
                <c:pt idx="4">
                  <c:v>22.34117398747696</c:v>
                </c:pt>
                <c:pt idx="5">
                  <c:v>21.761228976899773</c:v>
                </c:pt>
                <c:pt idx="6">
                  <c:v>3.2915360501567505</c:v>
                </c:pt>
                <c:pt idx="7">
                  <c:v>12.884615384615353</c:v>
                </c:pt>
                <c:pt idx="8">
                  <c:v>15.279319274879743</c:v>
                </c:pt>
              </c:numCache>
            </c:numRef>
          </c:val>
          <c:extLst>
            <c:ext xmlns:c16="http://schemas.microsoft.com/office/drawing/2014/chart" uri="{C3380CC4-5D6E-409C-BE32-E72D297353CC}">
              <c16:uniqueId val="{00000004-72D7-4813-B26D-33E44B1186F5}"/>
            </c:ext>
          </c:extLst>
        </c:ser>
        <c:ser>
          <c:idx val="5"/>
          <c:order val="5"/>
          <c:tx>
            <c:strRef>
              <c:f>'5.30  (2)'!$C$11</c:f>
              <c:strCache>
                <c:ptCount val="1"/>
                <c:pt idx="0">
                  <c:v>Profesional tehnic postsecundar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'5.30  (2)'!$D$5:$L$5</c:f>
              <c:strCache>
                <c:ptCount val="9"/>
                <c:pt idx="0">
                  <c:v>Moldoveni</c:v>
                </c:pt>
                <c:pt idx="1">
                  <c:v>Români</c:v>
                </c:pt>
                <c:pt idx="2">
                  <c:v>Ucraineni</c:v>
                </c:pt>
                <c:pt idx="3">
                  <c:v>Ruși</c:v>
                </c:pt>
                <c:pt idx="4">
                  <c:v>Găgăuzi</c:v>
                </c:pt>
                <c:pt idx="5">
                  <c:v>Bulgari</c:v>
                </c:pt>
                <c:pt idx="6">
                  <c:v>Romi/Țigani</c:v>
                </c:pt>
                <c:pt idx="7">
                  <c:v>Alte etnii</c:v>
                </c:pt>
                <c:pt idx="8">
                  <c:v>Nedeclarată</c:v>
                </c:pt>
              </c:strCache>
            </c:strRef>
          </c:cat>
          <c:val>
            <c:numRef>
              <c:f>'5.30  (2)'!$D$11:$L$11</c:f>
              <c:numCache>
                <c:formatCode>0.0</c:formatCode>
                <c:ptCount val="9"/>
                <c:pt idx="0">
                  <c:v>12.576790648431647</c:v>
                </c:pt>
                <c:pt idx="1">
                  <c:v>15.01251735225356</c:v>
                </c:pt>
                <c:pt idx="2">
                  <c:v>18.787465822544515</c:v>
                </c:pt>
                <c:pt idx="3">
                  <c:v>18.541527411892677</c:v>
                </c:pt>
                <c:pt idx="4">
                  <c:v>12.242911751600607</c:v>
                </c:pt>
                <c:pt idx="5">
                  <c:v>16.475828788441305</c:v>
                </c:pt>
                <c:pt idx="6">
                  <c:v>1.2669801462904953</c:v>
                </c:pt>
                <c:pt idx="7">
                  <c:v>14.869230769230739</c:v>
                </c:pt>
                <c:pt idx="8">
                  <c:v>13.133555308916002</c:v>
                </c:pt>
              </c:numCache>
            </c:numRef>
          </c:val>
          <c:extLst>
            <c:ext xmlns:c16="http://schemas.microsoft.com/office/drawing/2014/chart" uri="{C3380CC4-5D6E-409C-BE32-E72D297353CC}">
              <c16:uniqueId val="{00000005-72D7-4813-B26D-33E44B1186F5}"/>
            </c:ext>
          </c:extLst>
        </c:ser>
        <c:ser>
          <c:idx val="6"/>
          <c:order val="6"/>
          <c:tx>
            <c:strRef>
              <c:f>'5.30  (2)'!$C$12</c:f>
              <c:strCache>
                <c:ptCount val="1"/>
                <c:pt idx="0">
                  <c:v>Superior și Doctorat; postdoctorat</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'5.30  (2)'!$D$5:$L$5</c:f>
              <c:strCache>
                <c:ptCount val="9"/>
                <c:pt idx="0">
                  <c:v>Moldoveni</c:v>
                </c:pt>
                <c:pt idx="1">
                  <c:v>Români</c:v>
                </c:pt>
                <c:pt idx="2">
                  <c:v>Ucraineni</c:v>
                </c:pt>
                <c:pt idx="3">
                  <c:v>Ruși</c:v>
                </c:pt>
                <c:pt idx="4">
                  <c:v>Găgăuzi</c:v>
                </c:pt>
                <c:pt idx="5">
                  <c:v>Bulgari</c:v>
                </c:pt>
                <c:pt idx="6">
                  <c:v>Romi/Țigani</c:v>
                </c:pt>
                <c:pt idx="7">
                  <c:v>Alte etnii</c:v>
                </c:pt>
                <c:pt idx="8">
                  <c:v>Nedeclarată</c:v>
                </c:pt>
              </c:strCache>
            </c:strRef>
          </c:cat>
          <c:val>
            <c:numRef>
              <c:f>'5.30  (2)'!$D$12:$L$12</c:f>
              <c:numCache>
                <c:formatCode>0.0</c:formatCode>
                <c:ptCount val="9"/>
                <c:pt idx="0">
                  <c:v>16.451213022420955</c:v>
                </c:pt>
                <c:pt idx="1">
                  <c:v>40.679615106249166</c:v>
                </c:pt>
                <c:pt idx="2">
                  <c:v>23.357972727037314</c:v>
                </c:pt>
                <c:pt idx="3">
                  <c:v>30.219268928819471</c:v>
                </c:pt>
                <c:pt idx="4">
                  <c:v>13.957224267723634</c:v>
                </c:pt>
                <c:pt idx="5">
                  <c:v>21.709831244110845</c:v>
                </c:pt>
                <c:pt idx="6">
                  <c:v>1.280041797283181</c:v>
                </c:pt>
                <c:pt idx="7">
                  <c:v>34.376923076923035</c:v>
                </c:pt>
                <c:pt idx="8">
                  <c:v>36.034036256011788</c:v>
                </c:pt>
              </c:numCache>
            </c:numRef>
          </c:val>
          <c:extLst>
            <c:ext xmlns:c16="http://schemas.microsoft.com/office/drawing/2014/chart" uri="{C3380CC4-5D6E-409C-BE32-E72D297353CC}">
              <c16:uniqueId val="{00000006-72D7-4813-B26D-33E44B1186F5}"/>
            </c:ext>
          </c:extLst>
        </c:ser>
        <c:dLbls>
          <c:dLblPos val="ctr"/>
          <c:showLegendKey val="0"/>
          <c:showVal val="1"/>
          <c:showCatName val="0"/>
          <c:showSerName val="0"/>
          <c:showPercent val="0"/>
          <c:showBubbleSize val="0"/>
        </c:dLbls>
        <c:gapWidth val="150"/>
        <c:overlap val="100"/>
        <c:axId val="2091502367"/>
        <c:axId val="2091503199"/>
      </c:barChart>
      <c:catAx>
        <c:axId val="2091502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2091503199"/>
        <c:crosses val="autoZero"/>
        <c:auto val="1"/>
        <c:lblAlgn val="ctr"/>
        <c:lblOffset val="100"/>
        <c:noMultiLvlLbl val="0"/>
      </c:catAx>
      <c:valAx>
        <c:axId val="20915031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2091502367"/>
        <c:crosses val="autoZero"/>
        <c:crossBetween val="between"/>
        <c:majorUnit val="0.2"/>
      </c:valAx>
      <c:spPr>
        <a:noFill/>
        <a:ln>
          <a:noFill/>
        </a:ln>
        <a:effectLst/>
      </c:spPr>
    </c:plotArea>
    <c:legend>
      <c:legendPos val="b"/>
      <c:layout>
        <c:manualLayout>
          <c:xMode val="edge"/>
          <c:yMode val="edge"/>
          <c:x val="7.0772903747359381E-2"/>
          <c:y val="0.80421781454533359"/>
          <c:w val="0.89212936700138168"/>
          <c:h val="0.175529020897704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o-R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55995303218674E-2"/>
          <c:y val="6.9135802469135796E-2"/>
          <c:w val="0.89833523276695681"/>
          <c:h val="0.4751554389034704"/>
        </c:manualLayout>
      </c:layout>
      <c:barChart>
        <c:barDir val="col"/>
        <c:grouping val="clustered"/>
        <c:varyColors val="0"/>
        <c:ser>
          <c:idx val="0"/>
          <c:order val="0"/>
          <c:tx>
            <c:strRef>
              <c:f>'5.3'!$N$9</c:f>
              <c:strCache>
                <c:ptCount val="1"/>
                <c:pt idx="0">
                  <c:v>Urban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'5.3'!$M$10:$M$19</c:f>
              <c:strCache>
                <c:ptCount val="10"/>
                <c:pt idx="0">
                  <c:v> Total</c:v>
                </c:pt>
                <c:pt idx="1">
                  <c:v>Moldoveni</c:v>
                </c:pt>
                <c:pt idx="2">
                  <c:v>Români</c:v>
                </c:pt>
                <c:pt idx="3">
                  <c:v>Ucraineni</c:v>
                </c:pt>
                <c:pt idx="4">
                  <c:v>Ruși</c:v>
                </c:pt>
                <c:pt idx="5">
                  <c:v>Găgăuzi</c:v>
                </c:pt>
                <c:pt idx="6">
                  <c:v>Bulgari</c:v>
                </c:pt>
                <c:pt idx="7">
                  <c:v>Romi/Țigani</c:v>
                </c:pt>
                <c:pt idx="8">
                  <c:v>Alte etnii</c:v>
                </c:pt>
                <c:pt idx="9">
                  <c:v>Nu au declarat etnia</c:v>
                </c:pt>
              </c:strCache>
            </c:strRef>
          </c:cat>
          <c:val>
            <c:numRef>
              <c:f>'5.3'!$N$10:$N$19</c:f>
              <c:numCache>
                <c:formatCode>0.0</c:formatCode>
                <c:ptCount val="10"/>
                <c:pt idx="0">
                  <c:v>46.445448647626783</c:v>
                </c:pt>
                <c:pt idx="1">
                  <c:v>42.639951965467446</c:v>
                </c:pt>
                <c:pt idx="2">
                  <c:v>56.837839096881517</c:v>
                </c:pt>
                <c:pt idx="3">
                  <c:v>56.808214522680565</c:v>
                </c:pt>
                <c:pt idx="4">
                  <c:v>80.918779860344657</c:v>
                </c:pt>
                <c:pt idx="5">
                  <c:v>42.549251581709044</c:v>
                </c:pt>
                <c:pt idx="6">
                  <c:v>59.532900931059174</c:v>
                </c:pt>
                <c:pt idx="7">
                  <c:v>65.979050876443083</c:v>
                </c:pt>
                <c:pt idx="8">
                  <c:v>84.22076518481208</c:v>
                </c:pt>
                <c:pt idx="9">
                  <c:v>76.566125290023351</c:v>
                </c:pt>
              </c:numCache>
            </c:numRef>
          </c:val>
          <c:extLst>
            <c:ext xmlns:c16="http://schemas.microsoft.com/office/drawing/2014/chart" uri="{C3380CC4-5D6E-409C-BE32-E72D297353CC}">
              <c16:uniqueId val="{00000000-E781-41B0-9E9E-69F567766620}"/>
            </c:ext>
          </c:extLst>
        </c:ser>
        <c:ser>
          <c:idx val="1"/>
          <c:order val="1"/>
          <c:tx>
            <c:strRef>
              <c:f>'5.3'!$O$9</c:f>
              <c:strCache>
                <c:ptCount val="1"/>
                <c:pt idx="0">
                  <c:v>Rural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'5.3'!$M$10:$M$19</c:f>
              <c:strCache>
                <c:ptCount val="10"/>
                <c:pt idx="0">
                  <c:v> Total</c:v>
                </c:pt>
                <c:pt idx="1">
                  <c:v>Moldoveni</c:v>
                </c:pt>
                <c:pt idx="2">
                  <c:v>Români</c:v>
                </c:pt>
                <c:pt idx="3">
                  <c:v>Ucraineni</c:v>
                </c:pt>
                <c:pt idx="4">
                  <c:v>Ruși</c:v>
                </c:pt>
                <c:pt idx="5">
                  <c:v>Găgăuzi</c:v>
                </c:pt>
                <c:pt idx="6">
                  <c:v>Bulgari</c:v>
                </c:pt>
                <c:pt idx="7">
                  <c:v>Romi/Țigani</c:v>
                </c:pt>
                <c:pt idx="8">
                  <c:v>Alte etnii</c:v>
                </c:pt>
                <c:pt idx="9">
                  <c:v>Nu au declarat etnia</c:v>
                </c:pt>
              </c:strCache>
            </c:strRef>
          </c:cat>
          <c:val>
            <c:numRef>
              <c:f>'5.3'!$O$10:$O$19</c:f>
              <c:numCache>
                <c:formatCode>0.0</c:formatCode>
                <c:ptCount val="10"/>
                <c:pt idx="0">
                  <c:v>53.554551352378574</c:v>
                </c:pt>
                <c:pt idx="1">
                  <c:v>57.360048034529939</c:v>
                </c:pt>
                <c:pt idx="2">
                  <c:v>43.16216090312011</c:v>
                </c:pt>
                <c:pt idx="3">
                  <c:v>43.191785477319065</c:v>
                </c:pt>
                <c:pt idx="4">
                  <c:v>19.081220139654381</c:v>
                </c:pt>
                <c:pt idx="5">
                  <c:v>57.450748418291987</c:v>
                </c:pt>
                <c:pt idx="6">
                  <c:v>40.467099068939675</c:v>
                </c:pt>
                <c:pt idx="7">
                  <c:v>34.020949123557166</c:v>
                </c:pt>
                <c:pt idx="8">
                  <c:v>15.779234815188472</c:v>
                </c:pt>
                <c:pt idx="9">
                  <c:v>23.433874709976827</c:v>
                </c:pt>
              </c:numCache>
            </c:numRef>
          </c:val>
          <c:extLst>
            <c:ext xmlns:c16="http://schemas.microsoft.com/office/drawing/2014/chart" uri="{C3380CC4-5D6E-409C-BE32-E72D297353CC}">
              <c16:uniqueId val="{00000001-E781-41B0-9E9E-69F567766620}"/>
            </c:ext>
          </c:extLst>
        </c:ser>
        <c:dLbls>
          <c:dLblPos val="outEnd"/>
          <c:showLegendKey val="0"/>
          <c:showVal val="1"/>
          <c:showCatName val="0"/>
          <c:showSerName val="0"/>
          <c:showPercent val="0"/>
          <c:showBubbleSize val="0"/>
        </c:dLbls>
        <c:gapWidth val="219"/>
        <c:overlap val="-27"/>
        <c:axId val="1831403760"/>
        <c:axId val="1831398480"/>
      </c:barChart>
      <c:catAx>
        <c:axId val="183140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831398480"/>
        <c:crosses val="autoZero"/>
        <c:auto val="1"/>
        <c:lblAlgn val="ctr"/>
        <c:lblOffset val="100"/>
        <c:noMultiLvlLbl val="0"/>
      </c:catAx>
      <c:valAx>
        <c:axId val="183139848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831403760"/>
        <c:crosses val="autoZero"/>
        <c:crossBetween val="between"/>
        <c:majorUnit val="20"/>
      </c:valAx>
      <c:spPr>
        <a:noFill/>
        <a:ln>
          <a:noFill/>
        </a:ln>
        <a:effectLst/>
      </c:spPr>
    </c:plotArea>
    <c:legend>
      <c:legendPos val="b"/>
      <c:layout>
        <c:manualLayout>
          <c:xMode val="edge"/>
          <c:yMode val="edge"/>
          <c:x val="0.41163155272465041"/>
          <c:y val="0.8535519754277876"/>
          <c:w val="0.15567317331097152"/>
          <c:h val="8.00426966090705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'5.11'!$H$13</c:f>
              <c:strCache>
                <c:ptCount val="1"/>
              </c:strCache>
            </c:strRef>
          </c:tx>
          <c:spPr>
            <a:solidFill>
              <a:schemeClr val="accent1"/>
            </a:solidFill>
            <a:ln>
              <a:noFill/>
            </a:ln>
            <a:effectLst/>
          </c:spPr>
          <c:invertIfNegative val="0"/>
          <c:cat>
            <c:multiLvlStrRef>
              <c:f>'5.11'!$I$12:$N$13</c:f>
              <c:multiLvlStrCache>
                <c:ptCount val="6"/>
                <c:lvl>
                  <c:pt idx="0">
                    <c:v>Total</c:v>
                  </c:pt>
                  <c:pt idx="1">
                    <c:v>Urban</c:v>
                  </c:pt>
                  <c:pt idx="2">
                    <c:v>Rural</c:v>
                  </c:pt>
                  <c:pt idx="3">
                    <c:v>Total</c:v>
                  </c:pt>
                  <c:pt idx="4">
                    <c:v>Urban</c:v>
                  </c:pt>
                  <c:pt idx="5">
                    <c:v>Rural</c:v>
                  </c:pt>
                </c:lvl>
                <c:lvl>
                  <c:pt idx="0">
                    <c:v>2024</c:v>
                  </c:pt>
                  <c:pt idx="3">
                    <c:v>2014</c:v>
                  </c:pt>
                </c:lvl>
              </c:multiLvlStrCache>
            </c:multiLvlStrRef>
          </c:cat>
          <c:val>
            <c:numRef>
              <c:f>'5.11'!#REF!</c:f>
              <c:numCache>
                <c:formatCode>General</c:formatCode>
                <c:ptCount val="1"/>
                <c:pt idx="0">
                  <c:v>1</c:v>
                </c:pt>
              </c:numCache>
            </c:numRef>
          </c:val>
          <c:extLst>
            <c:ext xmlns:c16="http://schemas.microsoft.com/office/drawing/2014/chart" uri="{C3380CC4-5D6E-409C-BE32-E72D297353CC}">
              <c16:uniqueId val="{00000000-AC82-46EF-8A01-F67CC1DFCBF5}"/>
            </c:ext>
          </c:extLst>
        </c:ser>
        <c:ser>
          <c:idx val="1"/>
          <c:order val="1"/>
          <c:tx>
            <c:strRef>
              <c:f>'5.11'!$H$14</c:f>
              <c:strCache>
                <c:ptCount val="1"/>
                <c:pt idx="0">
                  <c:v>Moldovenească</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'5.11'!$I$12:$N$13</c:f>
              <c:multiLvlStrCache>
                <c:ptCount val="6"/>
                <c:lvl>
                  <c:pt idx="0">
                    <c:v>Total</c:v>
                  </c:pt>
                  <c:pt idx="1">
                    <c:v>Urban</c:v>
                  </c:pt>
                  <c:pt idx="2">
                    <c:v>Rural</c:v>
                  </c:pt>
                  <c:pt idx="3">
                    <c:v>Total</c:v>
                  </c:pt>
                  <c:pt idx="4">
                    <c:v>Urban</c:v>
                  </c:pt>
                  <c:pt idx="5">
                    <c:v>Rural</c:v>
                  </c:pt>
                </c:lvl>
                <c:lvl>
                  <c:pt idx="0">
                    <c:v>2024</c:v>
                  </c:pt>
                  <c:pt idx="3">
                    <c:v>2014</c:v>
                  </c:pt>
                </c:lvl>
              </c:multiLvlStrCache>
            </c:multiLvlStrRef>
          </c:cat>
          <c:val>
            <c:numRef>
              <c:f>'5.11'!$I$14:$N$14</c:f>
              <c:numCache>
                <c:formatCode>0.0</c:formatCode>
                <c:ptCount val="6"/>
                <c:pt idx="0">
                  <c:v>48.142687614637843</c:v>
                </c:pt>
                <c:pt idx="1">
                  <c:v>33.874189319255855</c:v>
                </c:pt>
                <c:pt idx="2">
                  <c:v>60.517113095236574</c:v>
                </c:pt>
                <c:pt idx="3">
                  <c:v>55.531786124430852</c:v>
                </c:pt>
                <c:pt idx="4">
                  <c:v>36.732860593505109</c:v>
                </c:pt>
                <c:pt idx="5">
                  <c:v>65.537753006504431</c:v>
                </c:pt>
              </c:numCache>
            </c:numRef>
          </c:val>
          <c:extLst>
            <c:ext xmlns:c16="http://schemas.microsoft.com/office/drawing/2014/chart" uri="{C3380CC4-5D6E-409C-BE32-E72D297353CC}">
              <c16:uniqueId val="{00000001-AC82-46EF-8A01-F67CC1DFCBF5}"/>
            </c:ext>
          </c:extLst>
        </c:ser>
        <c:ser>
          <c:idx val="2"/>
          <c:order val="2"/>
          <c:tx>
            <c:strRef>
              <c:f>'5.11'!$H$15</c:f>
              <c:strCache>
                <c:ptCount val="1"/>
                <c:pt idx="0">
                  <c:v>Română</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'5.11'!$I$12:$N$13</c:f>
              <c:multiLvlStrCache>
                <c:ptCount val="6"/>
                <c:lvl>
                  <c:pt idx="0">
                    <c:v>Total</c:v>
                  </c:pt>
                  <c:pt idx="1">
                    <c:v>Urban</c:v>
                  </c:pt>
                  <c:pt idx="2">
                    <c:v>Rural</c:v>
                  </c:pt>
                  <c:pt idx="3">
                    <c:v>Total</c:v>
                  </c:pt>
                  <c:pt idx="4">
                    <c:v>Urban</c:v>
                  </c:pt>
                  <c:pt idx="5">
                    <c:v>Rural</c:v>
                  </c:pt>
                </c:lvl>
                <c:lvl>
                  <c:pt idx="0">
                    <c:v>2024</c:v>
                  </c:pt>
                  <c:pt idx="3">
                    <c:v>2014</c:v>
                  </c:pt>
                </c:lvl>
              </c:multiLvlStrCache>
            </c:multiLvlStrRef>
          </c:cat>
          <c:val>
            <c:numRef>
              <c:f>'5.11'!$I$15:$N$15</c:f>
              <c:numCache>
                <c:formatCode>0.0</c:formatCode>
                <c:ptCount val="6"/>
                <c:pt idx="0">
                  <c:v>31.787970066499206</c:v>
                </c:pt>
                <c:pt idx="1">
                  <c:v>37.674033282482988</c:v>
                </c:pt>
                <c:pt idx="2">
                  <c:v>26.683252728175646</c:v>
                </c:pt>
                <c:pt idx="3">
                  <c:v>22.607464217760352</c:v>
                </c:pt>
                <c:pt idx="4">
                  <c:v>28.075045414519785</c:v>
                </c:pt>
                <c:pt idx="5">
                  <c:v>19.697274681139053</c:v>
                </c:pt>
              </c:numCache>
            </c:numRef>
          </c:val>
          <c:extLst>
            <c:ext xmlns:c16="http://schemas.microsoft.com/office/drawing/2014/chart" uri="{C3380CC4-5D6E-409C-BE32-E72D297353CC}">
              <c16:uniqueId val="{00000002-AC82-46EF-8A01-F67CC1DFCBF5}"/>
            </c:ext>
          </c:extLst>
        </c:ser>
        <c:ser>
          <c:idx val="3"/>
          <c:order val="3"/>
          <c:tx>
            <c:strRef>
              <c:f>'5.11'!$H$16</c:f>
              <c:strCache>
                <c:ptCount val="1"/>
                <c:pt idx="0">
                  <c:v>Ucraineană</c:v>
                </c:pt>
              </c:strCache>
            </c:strRef>
          </c:tx>
          <c:spPr>
            <a:solidFill>
              <a:schemeClr val="accent4"/>
            </a:solidFill>
            <a:ln>
              <a:noFill/>
            </a:ln>
            <a:effectLst/>
          </c:spPr>
          <c:invertIfNegative val="0"/>
          <c:cat>
            <c:multiLvlStrRef>
              <c:f>'5.11'!$I$12:$N$13</c:f>
              <c:multiLvlStrCache>
                <c:ptCount val="6"/>
                <c:lvl>
                  <c:pt idx="0">
                    <c:v>Total</c:v>
                  </c:pt>
                  <c:pt idx="1">
                    <c:v>Urban</c:v>
                  </c:pt>
                  <c:pt idx="2">
                    <c:v>Rural</c:v>
                  </c:pt>
                  <c:pt idx="3">
                    <c:v>Total</c:v>
                  </c:pt>
                  <c:pt idx="4">
                    <c:v>Urban</c:v>
                  </c:pt>
                  <c:pt idx="5">
                    <c:v>Rural</c:v>
                  </c:pt>
                </c:lvl>
                <c:lvl>
                  <c:pt idx="0">
                    <c:v>2024</c:v>
                  </c:pt>
                  <c:pt idx="3">
                    <c:v>2014</c:v>
                  </c:pt>
                </c:lvl>
              </c:multiLvlStrCache>
            </c:multiLvlStrRef>
          </c:cat>
          <c:val>
            <c:numRef>
              <c:f>'5.11'!$I$16:$N$16</c:f>
              <c:numCache>
                <c:formatCode>0.0</c:formatCode>
                <c:ptCount val="6"/>
                <c:pt idx="0">
                  <c:v>2.9834713247969451</c:v>
                </c:pt>
                <c:pt idx="1">
                  <c:v>2.772467820766817</c:v>
                </c:pt>
                <c:pt idx="2">
                  <c:v>3.1664651537699671</c:v>
                </c:pt>
                <c:pt idx="3">
                  <c:v>3.9383289203862741</c:v>
                </c:pt>
                <c:pt idx="4">
                  <c:v>2.8670480229434818</c:v>
                </c:pt>
                <c:pt idx="5">
                  <c:v>4.5085317845646919</c:v>
                </c:pt>
              </c:numCache>
            </c:numRef>
          </c:val>
          <c:extLst>
            <c:ext xmlns:c16="http://schemas.microsoft.com/office/drawing/2014/chart" uri="{C3380CC4-5D6E-409C-BE32-E72D297353CC}">
              <c16:uniqueId val="{00000003-AC82-46EF-8A01-F67CC1DFCBF5}"/>
            </c:ext>
          </c:extLst>
        </c:ser>
        <c:ser>
          <c:idx val="4"/>
          <c:order val="4"/>
          <c:tx>
            <c:strRef>
              <c:f>'5.11'!$H$17</c:f>
              <c:strCache>
                <c:ptCount val="1"/>
                <c:pt idx="0">
                  <c:v>Rusă</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'5.11'!$I$12:$N$13</c:f>
              <c:multiLvlStrCache>
                <c:ptCount val="6"/>
                <c:lvl>
                  <c:pt idx="0">
                    <c:v>Total</c:v>
                  </c:pt>
                  <c:pt idx="1">
                    <c:v>Urban</c:v>
                  </c:pt>
                  <c:pt idx="2">
                    <c:v>Rural</c:v>
                  </c:pt>
                  <c:pt idx="3">
                    <c:v>Total</c:v>
                  </c:pt>
                  <c:pt idx="4">
                    <c:v>Urban</c:v>
                  </c:pt>
                  <c:pt idx="5">
                    <c:v>Rural</c:v>
                  </c:pt>
                </c:lvl>
                <c:lvl>
                  <c:pt idx="0">
                    <c:v>2024</c:v>
                  </c:pt>
                  <c:pt idx="3">
                    <c:v>2014</c:v>
                  </c:pt>
                </c:lvl>
              </c:multiLvlStrCache>
            </c:multiLvlStrRef>
          </c:cat>
          <c:val>
            <c:numRef>
              <c:f>'5.11'!$I$17:$N$17</c:f>
              <c:numCache>
                <c:formatCode>0.0</c:formatCode>
                <c:ptCount val="6"/>
                <c:pt idx="0">
                  <c:v>11.624156828367415</c:v>
                </c:pt>
                <c:pt idx="1">
                  <c:v>20.15895017458076</c:v>
                </c:pt>
                <c:pt idx="2">
                  <c:v>4.2223152281747431</c:v>
                </c:pt>
                <c:pt idx="3">
                  <c:v>9.6494644558399028</c:v>
                </c:pt>
                <c:pt idx="4">
                  <c:v>21.087308998396352</c:v>
                </c:pt>
                <c:pt idx="5">
                  <c:v>3.5615264241235787</c:v>
                </c:pt>
              </c:numCache>
            </c:numRef>
          </c:val>
          <c:extLst>
            <c:ext xmlns:c16="http://schemas.microsoft.com/office/drawing/2014/chart" uri="{C3380CC4-5D6E-409C-BE32-E72D297353CC}">
              <c16:uniqueId val="{00000004-AC82-46EF-8A01-F67CC1DFCBF5}"/>
            </c:ext>
          </c:extLst>
        </c:ser>
        <c:ser>
          <c:idx val="5"/>
          <c:order val="5"/>
          <c:tx>
            <c:strRef>
              <c:f>'5.11'!$H$18</c:f>
              <c:strCache>
                <c:ptCount val="1"/>
                <c:pt idx="0">
                  <c:v>Găgăuză</c:v>
                </c:pt>
              </c:strCache>
            </c:strRef>
          </c:tx>
          <c:spPr>
            <a:solidFill>
              <a:schemeClr val="accent6"/>
            </a:solidFill>
            <a:ln>
              <a:noFill/>
            </a:ln>
            <a:effectLst/>
          </c:spPr>
          <c:invertIfNegative val="0"/>
          <c:cat>
            <c:multiLvlStrRef>
              <c:f>'5.11'!$I$12:$N$13</c:f>
              <c:multiLvlStrCache>
                <c:ptCount val="6"/>
                <c:lvl>
                  <c:pt idx="0">
                    <c:v>Total</c:v>
                  </c:pt>
                  <c:pt idx="1">
                    <c:v>Urban</c:v>
                  </c:pt>
                  <c:pt idx="2">
                    <c:v>Rural</c:v>
                  </c:pt>
                  <c:pt idx="3">
                    <c:v>Total</c:v>
                  </c:pt>
                  <c:pt idx="4">
                    <c:v>Urban</c:v>
                  </c:pt>
                  <c:pt idx="5">
                    <c:v>Rural</c:v>
                  </c:pt>
                </c:lvl>
                <c:lvl>
                  <c:pt idx="0">
                    <c:v>2024</c:v>
                  </c:pt>
                  <c:pt idx="3">
                    <c:v>2014</c:v>
                  </c:pt>
                </c:lvl>
              </c:multiLvlStrCache>
            </c:multiLvlStrRef>
          </c:cat>
          <c:val>
            <c:numRef>
              <c:f>'5.11'!$I$18:$N$18</c:f>
              <c:numCache>
                <c:formatCode>0.0</c:formatCode>
                <c:ptCount val="6"/>
                <c:pt idx="0">
                  <c:v>3.6280402638711151</c:v>
                </c:pt>
                <c:pt idx="1">
                  <c:v>3.0562116666532688</c:v>
                </c:pt>
                <c:pt idx="2">
                  <c:v>4.1239614335318961</c:v>
                </c:pt>
                <c:pt idx="3">
                  <c:v>3.9178340462236463</c:v>
                </c:pt>
                <c:pt idx="4">
                  <c:v>3.8129343213994993</c:v>
                </c:pt>
                <c:pt idx="5">
                  <c:v>3.9736682571099191</c:v>
                </c:pt>
              </c:numCache>
            </c:numRef>
          </c:val>
          <c:extLst>
            <c:ext xmlns:c16="http://schemas.microsoft.com/office/drawing/2014/chart" uri="{C3380CC4-5D6E-409C-BE32-E72D297353CC}">
              <c16:uniqueId val="{00000005-AC82-46EF-8A01-F67CC1DFCBF5}"/>
            </c:ext>
          </c:extLst>
        </c:ser>
        <c:ser>
          <c:idx val="6"/>
          <c:order val="6"/>
          <c:tx>
            <c:strRef>
              <c:f>'5.11'!$H$19</c:f>
              <c:strCache>
                <c:ptCount val="1"/>
                <c:pt idx="0">
                  <c:v>Bulgară</c:v>
                </c:pt>
              </c:strCache>
            </c:strRef>
          </c:tx>
          <c:spPr>
            <a:solidFill>
              <a:schemeClr val="accent1">
                <a:lumMod val="60000"/>
              </a:schemeClr>
            </a:solidFill>
            <a:ln>
              <a:noFill/>
            </a:ln>
            <a:effectLst/>
          </c:spPr>
          <c:invertIfNegative val="0"/>
          <c:cat>
            <c:multiLvlStrRef>
              <c:f>'5.11'!$I$12:$N$13</c:f>
              <c:multiLvlStrCache>
                <c:ptCount val="6"/>
                <c:lvl>
                  <c:pt idx="0">
                    <c:v>Total</c:v>
                  </c:pt>
                  <c:pt idx="1">
                    <c:v>Urban</c:v>
                  </c:pt>
                  <c:pt idx="2">
                    <c:v>Rural</c:v>
                  </c:pt>
                  <c:pt idx="3">
                    <c:v>Total</c:v>
                  </c:pt>
                  <c:pt idx="4">
                    <c:v>Urban</c:v>
                  </c:pt>
                  <c:pt idx="5">
                    <c:v>Rural</c:v>
                  </c:pt>
                </c:lvl>
                <c:lvl>
                  <c:pt idx="0">
                    <c:v>2024</c:v>
                  </c:pt>
                  <c:pt idx="3">
                    <c:v>2014</c:v>
                  </c:pt>
                </c:lvl>
              </c:multiLvlStrCache>
            </c:multiLvlStrRef>
          </c:cat>
          <c:val>
            <c:numRef>
              <c:f>'5.11'!$I$19:$N$19</c:f>
              <c:numCache>
                <c:formatCode>0.0</c:formatCode>
                <c:ptCount val="6"/>
                <c:pt idx="0">
                  <c:v>1.1970328826041328</c:v>
                </c:pt>
                <c:pt idx="1">
                  <c:v>1.4330181319020201</c:v>
                </c:pt>
                <c:pt idx="2">
                  <c:v>0.99237351190480971</c:v>
                </c:pt>
                <c:pt idx="3">
                  <c:v>1.4678875755989262</c:v>
                </c:pt>
                <c:pt idx="4">
                  <c:v>2.0760923328756764</c:v>
                </c:pt>
                <c:pt idx="5">
                  <c:v>1.1441628686299383</c:v>
                </c:pt>
              </c:numCache>
            </c:numRef>
          </c:val>
          <c:extLst>
            <c:ext xmlns:c16="http://schemas.microsoft.com/office/drawing/2014/chart" uri="{C3380CC4-5D6E-409C-BE32-E72D297353CC}">
              <c16:uniqueId val="{00000006-AC82-46EF-8A01-F67CC1DFCBF5}"/>
            </c:ext>
          </c:extLst>
        </c:ser>
        <c:ser>
          <c:idx val="7"/>
          <c:order val="7"/>
          <c:tx>
            <c:strRef>
              <c:f>'5.11'!$H$20</c:f>
              <c:strCache>
                <c:ptCount val="1"/>
                <c:pt idx="0">
                  <c:v>Romani/Țigănească</c:v>
                </c:pt>
              </c:strCache>
            </c:strRef>
          </c:tx>
          <c:spPr>
            <a:solidFill>
              <a:schemeClr val="accent2">
                <a:lumMod val="60000"/>
              </a:schemeClr>
            </a:solidFill>
            <a:ln>
              <a:noFill/>
            </a:ln>
            <a:effectLst/>
          </c:spPr>
          <c:invertIfNegative val="0"/>
          <c:cat>
            <c:multiLvlStrRef>
              <c:f>'5.11'!$I$12:$N$13</c:f>
              <c:multiLvlStrCache>
                <c:ptCount val="6"/>
                <c:lvl>
                  <c:pt idx="0">
                    <c:v>Total</c:v>
                  </c:pt>
                  <c:pt idx="1">
                    <c:v>Urban</c:v>
                  </c:pt>
                  <c:pt idx="2">
                    <c:v>Rural</c:v>
                  </c:pt>
                  <c:pt idx="3">
                    <c:v>Total</c:v>
                  </c:pt>
                  <c:pt idx="4">
                    <c:v>Urban</c:v>
                  </c:pt>
                  <c:pt idx="5">
                    <c:v>Rural</c:v>
                  </c:pt>
                </c:lvl>
                <c:lvl>
                  <c:pt idx="0">
                    <c:v>2024</c:v>
                  </c:pt>
                  <c:pt idx="3">
                    <c:v>2014</c:v>
                  </c:pt>
                </c:lvl>
              </c:multiLvlStrCache>
            </c:multiLvlStrRef>
          </c:cat>
          <c:val>
            <c:numRef>
              <c:f>'5.11'!$I$20:$N$20</c:f>
              <c:numCache>
                <c:formatCode>0.0</c:formatCode>
                <c:ptCount val="6"/>
                <c:pt idx="0">
                  <c:v>0.31711679403223353</c:v>
                </c:pt>
                <c:pt idx="1">
                  <c:v>0.50010411388360843</c:v>
                </c:pt>
                <c:pt idx="2">
                  <c:v>0.15842013888889531</c:v>
                </c:pt>
                <c:pt idx="3">
                  <c:v>0.26512354132933913</c:v>
                </c:pt>
                <c:pt idx="4">
                  <c:v>0.59133142729129839</c:v>
                </c:pt>
                <c:pt idx="5">
                  <c:v>9.1495250806191225E-2</c:v>
                </c:pt>
              </c:numCache>
            </c:numRef>
          </c:val>
          <c:extLst>
            <c:ext xmlns:c16="http://schemas.microsoft.com/office/drawing/2014/chart" uri="{C3380CC4-5D6E-409C-BE32-E72D297353CC}">
              <c16:uniqueId val="{00000007-AC82-46EF-8A01-F67CC1DFCBF5}"/>
            </c:ext>
          </c:extLst>
        </c:ser>
        <c:ser>
          <c:idx val="8"/>
          <c:order val="8"/>
          <c:tx>
            <c:strRef>
              <c:f>'5.11'!$H$21</c:f>
              <c:strCache>
                <c:ptCount val="1"/>
                <c:pt idx="0">
                  <c:v>Altă limbă</c:v>
                </c:pt>
              </c:strCache>
            </c:strRef>
          </c:tx>
          <c:spPr>
            <a:solidFill>
              <a:schemeClr val="accent3">
                <a:lumMod val="60000"/>
              </a:schemeClr>
            </a:solidFill>
            <a:ln>
              <a:noFill/>
            </a:ln>
            <a:effectLst/>
          </c:spPr>
          <c:invertIfNegative val="0"/>
          <c:cat>
            <c:multiLvlStrRef>
              <c:f>'5.11'!$I$12:$N$13</c:f>
              <c:multiLvlStrCache>
                <c:ptCount val="6"/>
                <c:lvl>
                  <c:pt idx="0">
                    <c:v>Total</c:v>
                  </c:pt>
                  <c:pt idx="1">
                    <c:v>Urban</c:v>
                  </c:pt>
                  <c:pt idx="2">
                    <c:v>Rural</c:v>
                  </c:pt>
                  <c:pt idx="3">
                    <c:v>Total</c:v>
                  </c:pt>
                  <c:pt idx="4">
                    <c:v>Urban</c:v>
                  </c:pt>
                  <c:pt idx="5">
                    <c:v>Rural</c:v>
                  </c:pt>
                </c:lvl>
                <c:lvl>
                  <c:pt idx="0">
                    <c:v>2024</c:v>
                  </c:pt>
                  <c:pt idx="3">
                    <c:v>2014</c:v>
                  </c:pt>
                </c:lvl>
              </c:multiLvlStrCache>
            </c:multiLvlStrRef>
          </c:cat>
          <c:val>
            <c:numRef>
              <c:f>'5.11'!$I$21:$N$21</c:f>
              <c:numCache>
                <c:formatCode>0.0</c:formatCode>
                <c:ptCount val="6"/>
                <c:pt idx="0">
                  <c:v>0.25385946496088213</c:v>
                </c:pt>
                <c:pt idx="1">
                  <c:v>0.44147861375715397</c:v>
                </c:pt>
                <c:pt idx="2">
                  <c:v>9.1145833333337006E-2</c:v>
                </c:pt>
                <c:pt idx="3">
                  <c:v>0.15151567684514544</c:v>
                </c:pt>
                <c:pt idx="4">
                  <c:v>0.29400217812251161</c:v>
                </c:pt>
                <c:pt idx="5">
                  <c:v>7.5675426795830406E-2</c:v>
                </c:pt>
              </c:numCache>
            </c:numRef>
          </c:val>
          <c:extLst>
            <c:ext xmlns:c16="http://schemas.microsoft.com/office/drawing/2014/chart" uri="{C3380CC4-5D6E-409C-BE32-E72D297353CC}">
              <c16:uniqueId val="{00000008-AC82-46EF-8A01-F67CC1DFCBF5}"/>
            </c:ext>
          </c:extLst>
        </c:ser>
        <c:ser>
          <c:idx val="9"/>
          <c:order val="9"/>
          <c:tx>
            <c:strRef>
              <c:f>'5.11'!$H$22</c:f>
              <c:strCache>
                <c:ptCount val="1"/>
                <c:pt idx="0">
                  <c:v>Nu au declarat limba maternă </c:v>
                </c:pt>
              </c:strCache>
            </c:strRef>
          </c:tx>
          <c:spPr>
            <a:solidFill>
              <a:schemeClr val="accent4">
                <a:lumMod val="60000"/>
              </a:schemeClr>
            </a:solidFill>
            <a:ln>
              <a:noFill/>
            </a:ln>
            <a:effectLst/>
          </c:spPr>
          <c:invertIfNegative val="0"/>
          <c:cat>
            <c:multiLvlStrRef>
              <c:f>'5.11'!$I$12:$N$13</c:f>
              <c:multiLvlStrCache>
                <c:ptCount val="6"/>
                <c:lvl>
                  <c:pt idx="0">
                    <c:v>Total</c:v>
                  </c:pt>
                  <c:pt idx="1">
                    <c:v>Urban</c:v>
                  </c:pt>
                  <c:pt idx="2">
                    <c:v>Rural</c:v>
                  </c:pt>
                  <c:pt idx="3">
                    <c:v>Total</c:v>
                  </c:pt>
                  <c:pt idx="4">
                    <c:v>Urban</c:v>
                  </c:pt>
                  <c:pt idx="5">
                    <c:v>Rural</c:v>
                  </c:pt>
                </c:lvl>
                <c:lvl>
                  <c:pt idx="0">
                    <c:v>2024</c:v>
                  </c:pt>
                  <c:pt idx="3">
                    <c:v>2014</c:v>
                  </c:pt>
                </c:lvl>
              </c:multiLvlStrCache>
            </c:multiLvlStrRef>
          </c:cat>
          <c:val>
            <c:numRef>
              <c:f>'5.11'!$I$22:$N$22</c:f>
              <c:numCache>
                <c:formatCode>0.0</c:formatCode>
                <c:ptCount val="6"/>
                <c:pt idx="0">
                  <c:v>6.5664760230234723E-2</c:v>
                </c:pt>
                <c:pt idx="1">
                  <c:v>8.9546876717544063E-2</c:v>
                </c:pt>
                <c:pt idx="2">
                  <c:v>4.4952876984128816E-2</c:v>
                </c:pt>
                <c:pt idx="3">
                  <c:v>2.4705954415855635</c:v>
                </c:pt>
                <c:pt idx="4">
                  <c:v>4.4633767109462852</c:v>
                </c:pt>
                <c:pt idx="5">
                  <c:v>1.4099123003263725</c:v>
                </c:pt>
              </c:numCache>
            </c:numRef>
          </c:val>
          <c:extLst>
            <c:ext xmlns:c16="http://schemas.microsoft.com/office/drawing/2014/chart" uri="{C3380CC4-5D6E-409C-BE32-E72D297353CC}">
              <c16:uniqueId val="{00000009-AC82-46EF-8A01-F67CC1DFCBF5}"/>
            </c:ext>
          </c:extLst>
        </c:ser>
        <c:dLbls>
          <c:showLegendKey val="0"/>
          <c:showVal val="0"/>
          <c:showCatName val="0"/>
          <c:showSerName val="0"/>
          <c:showPercent val="0"/>
          <c:showBubbleSize val="0"/>
        </c:dLbls>
        <c:gapWidth val="150"/>
        <c:overlap val="100"/>
        <c:axId val="1874964880"/>
        <c:axId val="1874968240"/>
      </c:barChart>
      <c:catAx>
        <c:axId val="187496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874968240"/>
        <c:crosses val="autoZero"/>
        <c:auto val="1"/>
        <c:lblAlgn val="ctr"/>
        <c:lblOffset val="100"/>
        <c:noMultiLvlLbl val="0"/>
      </c:catAx>
      <c:valAx>
        <c:axId val="1874968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874964880"/>
        <c:crosses val="autoZero"/>
        <c:crossBetween val="between"/>
        <c:majorUnit val="0.2"/>
      </c:valAx>
      <c:spPr>
        <a:noFill/>
        <a:ln>
          <a:noFill/>
        </a:ln>
        <a:effectLst/>
      </c:spPr>
    </c:plotArea>
    <c:legend>
      <c:legendPos val="b"/>
      <c:legendEntry>
        <c:idx val="0"/>
        <c:delete val="1"/>
      </c:legendEntry>
      <c:layout>
        <c:manualLayout>
          <c:xMode val="edge"/>
          <c:yMode val="edge"/>
          <c:x val="9.4355643044619422E-2"/>
          <c:y val="0.74131671041119862"/>
          <c:w val="0.86684426946631676"/>
          <c:h val="0.230905511811023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'Figura 8'!$C$6</c:f>
              <c:strCache>
                <c:ptCount val="1"/>
                <c:pt idx="0">
                  <c:v>Urban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'Figura 8'!$B$7:$B$16</c:f>
              <c:strCache>
                <c:ptCount val="10"/>
                <c:pt idx="0">
                  <c:v>Nu au declarat limba maternă </c:v>
                </c:pt>
                <c:pt idx="1">
                  <c:v>Altă limbă</c:v>
                </c:pt>
                <c:pt idx="2">
                  <c:v>Romani/Țigănească</c:v>
                </c:pt>
                <c:pt idx="3">
                  <c:v>Bulgară</c:v>
                </c:pt>
                <c:pt idx="4">
                  <c:v>Găgăuză</c:v>
                </c:pt>
                <c:pt idx="5">
                  <c:v>Rusă</c:v>
                </c:pt>
                <c:pt idx="6">
                  <c:v>Ucraineană</c:v>
                </c:pt>
                <c:pt idx="7">
                  <c:v>Română</c:v>
                </c:pt>
                <c:pt idx="8">
                  <c:v>Moldovenească</c:v>
                </c:pt>
                <c:pt idx="9">
                  <c:v> Total</c:v>
                </c:pt>
              </c:strCache>
            </c:strRef>
          </c:cat>
          <c:val>
            <c:numRef>
              <c:f>'Figura 8'!$C$7:$C$16</c:f>
              <c:numCache>
                <c:formatCode>0.0</c:formatCode>
                <c:ptCount val="10"/>
                <c:pt idx="0">
                  <c:v>63.337547408343923</c:v>
                </c:pt>
                <c:pt idx="1">
                  <c:v>80.771746239372305</c:v>
                </c:pt>
                <c:pt idx="2">
                  <c:v>73.246073298429209</c:v>
                </c:pt>
                <c:pt idx="3">
                  <c:v>55.601789243732711</c:v>
                </c:pt>
                <c:pt idx="4">
                  <c:v>39.125012870822921</c:v>
                </c:pt>
                <c:pt idx="5">
                  <c:v>80.547045170505541</c:v>
                </c:pt>
                <c:pt idx="6">
                  <c:v>43.160633295306084</c:v>
                </c:pt>
                <c:pt idx="7">
                  <c:v>55.045584053025252</c:v>
                </c:pt>
                <c:pt idx="8">
                  <c:v>32.679976928191046</c:v>
                </c:pt>
                <c:pt idx="9">
                  <c:v>46.445448647626428</c:v>
                </c:pt>
              </c:numCache>
            </c:numRef>
          </c:val>
          <c:extLst>
            <c:ext xmlns:c16="http://schemas.microsoft.com/office/drawing/2014/chart" uri="{C3380CC4-5D6E-409C-BE32-E72D297353CC}">
              <c16:uniqueId val="{00000000-CF46-49C0-914F-68024091B7B2}"/>
            </c:ext>
          </c:extLst>
        </c:ser>
        <c:ser>
          <c:idx val="1"/>
          <c:order val="1"/>
          <c:tx>
            <c:strRef>
              <c:f>'Figura 8'!$D$6</c:f>
              <c:strCache>
                <c:ptCount val="1"/>
                <c:pt idx="0">
                  <c:v>Rural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'Figura 8'!$B$7:$B$16</c:f>
              <c:strCache>
                <c:ptCount val="10"/>
                <c:pt idx="0">
                  <c:v>Nu au declarat limba maternă </c:v>
                </c:pt>
                <c:pt idx="1">
                  <c:v>Altă limbă</c:v>
                </c:pt>
                <c:pt idx="2">
                  <c:v>Romani/Țigănească</c:v>
                </c:pt>
                <c:pt idx="3">
                  <c:v>Bulgară</c:v>
                </c:pt>
                <c:pt idx="4">
                  <c:v>Găgăuză</c:v>
                </c:pt>
                <c:pt idx="5">
                  <c:v>Rusă</c:v>
                </c:pt>
                <c:pt idx="6">
                  <c:v>Ucraineană</c:v>
                </c:pt>
                <c:pt idx="7">
                  <c:v>Română</c:v>
                </c:pt>
                <c:pt idx="8">
                  <c:v>Moldovenească</c:v>
                </c:pt>
                <c:pt idx="9">
                  <c:v> Total</c:v>
                </c:pt>
              </c:strCache>
            </c:strRef>
          </c:cat>
          <c:val>
            <c:numRef>
              <c:f>'Figura 8'!$D$7:$D$16</c:f>
              <c:numCache>
                <c:formatCode>0.0</c:formatCode>
                <c:ptCount val="10"/>
                <c:pt idx="0">
                  <c:v>36.66245259165612</c:v>
                </c:pt>
                <c:pt idx="1">
                  <c:v>19.228253760627844</c:v>
                </c:pt>
                <c:pt idx="2">
                  <c:v>26.753926701570656</c:v>
                </c:pt>
                <c:pt idx="3">
                  <c:v>44.3982107562679</c:v>
                </c:pt>
                <c:pt idx="4">
                  <c:v>60.874987129177249</c:v>
                </c:pt>
                <c:pt idx="5">
                  <c:v>19.452954829494562</c:v>
                </c:pt>
                <c:pt idx="6">
                  <c:v>56.839366704694527</c:v>
                </c:pt>
                <c:pt idx="7">
                  <c:v>44.954415946976319</c:v>
                </c:pt>
                <c:pt idx="8">
                  <c:v>67.320023071807285</c:v>
                </c:pt>
                <c:pt idx="9">
                  <c:v>53.554551352373302</c:v>
                </c:pt>
              </c:numCache>
            </c:numRef>
          </c:val>
          <c:extLst>
            <c:ext xmlns:c16="http://schemas.microsoft.com/office/drawing/2014/chart" uri="{C3380CC4-5D6E-409C-BE32-E72D297353CC}">
              <c16:uniqueId val="{00000001-CF46-49C0-914F-68024091B7B2}"/>
            </c:ext>
          </c:extLst>
        </c:ser>
        <c:dLbls>
          <c:dLblPos val="ctr"/>
          <c:showLegendKey val="0"/>
          <c:showVal val="1"/>
          <c:showCatName val="0"/>
          <c:showSerName val="0"/>
          <c:showPercent val="0"/>
          <c:showBubbleSize val="0"/>
        </c:dLbls>
        <c:gapWidth val="150"/>
        <c:overlap val="100"/>
        <c:axId val="2118361088"/>
        <c:axId val="2118360128"/>
      </c:barChart>
      <c:catAx>
        <c:axId val="2118361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2118360128"/>
        <c:crosses val="autoZero"/>
        <c:auto val="1"/>
        <c:lblAlgn val="ctr"/>
        <c:lblOffset val="100"/>
        <c:noMultiLvlLbl val="0"/>
      </c:catAx>
      <c:valAx>
        <c:axId val="2118360128"/>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2118361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'5.13'!$K$9</c:f>
              <c:strCache>
                <c:ptCount val="1"/>
                <c:pt idx="0">
                  <c:v>Bărbați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'5.13'!$J$10:$J$19</c:f>
              <c:strCache>
                <c:ptCount val="10"/>
                <c:pt idx="0">
                  <c:v>Nu au declarat limba maternă </c:v>
                </c:pt>
                <c:pt idx="1">
                  <c:v>Altă limbă</c:v>
                </c:pt>
                <c:pt idx="2">
                  <c:v>Romani/Țigănească</c:v>
                </c:pt>
                <c:pt idx="3">
                  <c:v>Bulgară</c:v>
                </c:pt>
                <c:pt idx="4">
                  <c:v>Găgăuză</c:v>
                </c:pt>
                <c:pt idx="5">
                  <c:v>Rusă</c:v>
                </c:pt>
                <c:pt idx="6">
                  <c:v>Ucraineană</c:v>
                </c:pt>
                <c:pt idx="7">
                  <c:v>Română</c:v>
                </c:pt>
                <c:pt idx="8">
                  <c:v>Moldovenească</c:v>
                </c:pt>
                <c:pt idx="9">
                  <c:v> Total</c:v>
                </c:pt>
              </c:strCache>
            </c:strRef>
          </c:cat>
          <c:val>
            <c:numRef>
              <c:f>'5.13'!$K$10:$K$19</c:f>
              <c:numCache>
                <c:formatCode>0.0</c:formatCode>
                <c:ptCount val="10"/>
                <c:pt idx="0">
                  <c:v>52.718078381795195</c:v>
                </c:pt>
                <c:pt idx="1">
                  <c:v>59.287115761935873</c:v>
                </c:pt>
                <c:pt idx="2">
                  <c:v>45.66753926701562</c:v>
                </c:pt>
                <c:pt idx="3">
                  <c:v>46.468324144388035</c:v>
                </c:pt>
                <c:pt idx="4">
                  <c:v>47.657510268056704</c:v>
                </c:pt>
                <c:pt idx="5">
                  <c:v>44.618818068201499</c:v>
                </c:pt>
                <c:pt idx="6">
                  <c:v>42.136676034391868</c:v>
                </c:pt>
                <c:pt idx="7">
                  <c:v>47.617381221617435</c:v>
                </c:pt>
                <c:pt idx="8">
                  <c:v>47.800978913783176</c:v>
                </c:pt>
                <c:pt idx="9">
                  <c:v>47.208189250655821</c:v>
                </c:pt>
              </c:numCache>
            </c:numRef>
          </c:val>
          <c:extLst>
            <c:ext xmlns:c16="http://schemas.microsoft.com/office/drawing/2014/chart" uri="{C3380CC4-5D6E-409C-BE32-E72D297353CC}">
              <c16:uniqueId val="{00000000-233F-4F1D-94D8-8DE966446BDE}"/>
            </c:ext>
          </c:extLst>
        </c:ser>
        <c:ser>
          <c:idx val="1"/>
          <c:order val="1"/>
          <c:tx>
            <c:strRef>
              <c:f>'5.13'!$L$9</c:f>
              <c:strCache>
                <c:ptCount val="1"/>
                <c:pt idx="0">
                  <c:v>Femei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'5.13'!$J$10:$J$19</c:f>
              <c:strCache>
                <c:ptCount val="10"/>
                <c:pt idx="0">
                  <c:v>Nu au declarat limba maternă </c:v>
                </c:pt>
                <c:pt idx="1">
                  <c:v>Altă limbă</c:v>
                </c:pt>
                <c:pt idx="2">
                  <c:v>Romani/Țigănească</c:v>
                </c:pt>
                <c:pt idx="3">
                  <c:v>Bulgară</c:v>
                </c:pt>
                <c:pt idx="4">
                  <c:v>Găgăuză</c:v>
                </c:pt>
                <c:pt idx="5">
                  <c:v>Rusă</c:v>
                </c:pt>
                <c:pt idx="6">
                  <c:v>Ucraineană</c:v>
                </c:pt>
                <c:pt idx="7">
                  <c:v>Română</c:v>
                </c:pt>
                <c:pt idx="8">
                  <c:v>Moldovenească</c:v>
                </c:pt>
                <c:pt idx="9">
                  <c:v> Total</c:v>
                </c:pt>
              </c:strCache>
            </c:strRef>
          </c:cat>
          <c:val>
            <c:numRef>
              <c:f>'5.13'!$L$10:$L$19</c:f>
              <c:numCache>
                <c:formatCode>0.0</c:formatCode>
                <c:ptCount val="10"/>
                <c:pt idx="0">
                  <c:v>47.281921618204862</c:v>
                </c:pt>
                <c:pt idx="1">
                  <c:v>40.712884238064078</c:v>
                </c:pt>
                <c:pt idx="2">
                  <c:v>54.332460732984323</c:v>
                </c:pt>
                <c:pt idx="3">
                  <c:v>53.531675855612448</c:v>
                </c:pt>
                <c:pt idx="4">
                  <c:v>52.3424897319438</c:v>
                </c:pt>
                <c:pt idx="5">
                  <c:v>55.381181931797371</c:v>
                </c:pt>
                <c:pt idx="6">
                  <c:v>57.863323965609382</c:v>
                </c:pt>
                <c:pt idx="7">
                  <c:v>52.382618778384263</c:v>
                </c:pt>
                <c:pt idx="8">
                  <c:v>52.199021086222217</c:v>
                </c:pt>
                <c:pt idx="9">
                  <c:v>52.79181074934727</c:v>
                </c:pt>
              </c:numCache>
            </c:numRef>
          </c:val>
          <c:extLst>
            <c:ext xmlns:c16="http://schemas.microsoft.com/office/drawing/2014/chart" uri="{C3380CC4-5D6E-409C-BE32-E72D297353CC}">
              <c16:uniqueId val="{00000001-233F-4F1D-94D8-8DE966446BDE}"/>
            </c:ext>
          </c:extLst>
        </c:ser>
        <c:dLbls>
          <c:dLblPos val="ctr"/>
          <c:showLegendKey val="0"/>
          <c:showVal val="1"/>
          <c:showCatName val="0"/>
          <c:showSerName val="0"/>
          <c:showPercent val="0"/>
          <c:showBubbleSize val="0"/>
        </c:dLbls>
        <c:gapWidth val="150"/>
        <c:overlap val="100"/>
        <c:axId val="1699303680"/>
        <c:axId val="1699308000"/>
      </c:barChart>
      <c:catAx>
        <c:axId val="1699303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699308000"/>
        <c:crosses val="autoZero"/>
        <c:auto val="1"/>
        <c:lblAlgn val="ctr"/>
        <c:lblOffset val="100"/>
        <c:noMultiLvlLbl val="0"/>
      </c:catAx>
      <c:valAx>
        <c:axId val="169930800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699303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775503582977518E-2"/>
          <c:y val="2.9864849264815915E-2"/>
          <c:w val="0.9221600472462208"/>
          <c:h val="0.62336726709906909"/>
        </c:manualLayout>
      </c:layout>
      <c:barChart>
        <c:barDir val="col"/>
        <c:grouping val="stacked"/>
        <c:varyColors val="0"/>
        <c:ser>
          <c:idx val="0"/>
          <c:order val="0"/>
          <c:tx>
            <c:strRef>
              <c:f>'5.14 a'!$P$7</c:f>
              <c:strCache>
                <c:ptCount val="1"/>
              </c:strCache>
            </c:strRef>
          </c:tx>
          <c:spPr>
            <a:solidFill>
              <a:schemeClr val="accent1"/>
            </a:solidFill>
            <a:ln>
              <a:noFill/>
            </a:ln>
            <a:effectLst/>
          </c:spPr>
          <c:invertIfNegative val="0"/>
          <c:cat>
            <c:strRef>
              <c:f>'5.14 a'!$O$8:$O$43</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'5.14 a'!$P$8:$P$43</c:f>
              <c:numCache>
                <c:formatCode>General</c:formatCode>
                <c:ptCount val="36"/>
              </c:numCache>
            </c:numRef>
          </c:val>
          <c:extLst>
            <c:ext xmlns:c16="http://schemas.microsoft.com/office/drawing/2014/chart" uri="{C3380CC4-5D6E-409C-BE32-E72D297353CC}">
              <c16:uniqueId val="{00000000-8A28-4914-8964-AFFA6C4235D9}"/>
            </c:ext>
          </c:extLst>
        </c:ser>
        <c:ser>
          <c:idx val="1"/>
          <c:order val="1"/>
          <c:tx>
            <c:strRef>
              <c:f>'5.14 a'!$Q$7</c:f>
              <c:strCache>
                <c:ptCount val="1"/>
                <c:pt idx="0">
                  <c:v>Moldovenească</c:v>
                </c:pt>
              </c:strCache>
            </c:strRef>
          </c:tx>
          <c:spPr>
            <a:solidFill>
              <a:schemeClr val="accent2"/>
            </a:solidFill>
            <a:ln>
              <a:noFill/>
            </a:ln>
            <a:effectLst/>
          </c:spPr>
          <c:invertIfNegative val="0"/>
          <c:cat>
            <c:strRef>
              <c:f>'5.14 a'!$O$8:$O$43</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'5.14 a'!$Q$8:$Q$43</c:f>
              <c:numCache>
                <c:formatCode>0.0</c:formatCode>
                <c:ptCount val="36"/>
                <c:pt idx="0">
                  <c:v>48.142687614637843</c:v>
                </c:pt>
                <c:pt idx="1">
                  <c:v>28.688510931389882</c:v>
                </c:pt>
                <c:pt idx="2">
                  <c:v>36.579019736424691</c:v>
                </c:pt>
                <c:pt idx="3">
                  <c:v>63.816266473322756</c:v>
                </c:pt>
                <c:pt idx="4">
                  <c:v>66.817276220293181</c:v>
                </c:pt>
                <c:pt idx="5">
                  <c:v>73.488034537943292</c:v>
                </c:pt>
                <c:pt idx="6">
                  <c:v>58.892700628606384</c:v>
                </c:pt>
                <c:pt idx="7">
                  <c:v>68.889523367654903</c:v>
                </c:pt>
                <c:pt idx="8">
                  <c:v>70.860243316311141</c:v>
                </c:pt>
                <c:pt idx="9">
                  <c:v>62.443830416701665</c:v>
                </c:pt>
                <c:pt idx="10">
                  <c:v>57.260360645365552</c:v>
                </c:pt>
                <c:pt idx="11">
                  <c:v>59.958306606799347</c:v>
                </c:pt>
                <c:pt idx="12">
                  <c:v>70.033790427833296</c:v>
                </c:pt>
                <c:pt idx="13">
                  <c:v>72.406968213073085</c:v>
                </c:pt>
                <c:pt idx="14">
                  <c:v>59.375595888155274</c:v>
                </c:pt>
                <c:pt idx="15">
                  <c:v>59.376709830384925</c:v>
                </c:pt>
                <c:pt idx="16">
                  <c:v>53.750519593394444</c:v>
                </c:pt>
                <c:pt idx="17">
                  <c:v>76.787108029934373</c:v>
                </c:pt>
                <c:pt idx="18">
                  <c:v>63.211540122657276</c:v>
                </c:pt>
                <c:pt idx="19">
                  <c:v>37.529882618388811</c:v>
                </c:pt>
                <c:pt idx="20">
                  <c:v>56.924724686238569</c:v>
                </c:pt>
                <c:pt idx="21">
                  <c:v>62.706645465788036</c:v>
                </c:pt>
                <c:pt idx="22">
                  <c:v>68.634064080944313</c:v>
                </c:pt>
                <c:pt idx="23">
                  <c:v>51.735601838270803</c:v>
                </c:pt>
                <c:pt idx="24">
                  <c:v>78.420099236039988</c:v>
                </c:pt>
                <c:pt idx="25">
                  <c:v>62.341985911415229</c:v>
                </c:pt>
                <c:pt idx="26">
                  <c:v>63.032293810353323</c:v>
                </c:pt>
                <c:pt idx="27">
                  <c:v>49.772026284028406</c:v>
                </c:pt>
                <c:pt idx="28">
                  <c:v>52.60048093438666</c:v>
                </c:pt>
                <c:pt idx="29">
                  <c:v>66.188481359814162</c:v>
                </c:pt>
                <c:pt idx="30">
                  <c:v>64.485426380957449</c:v>
                </c:pt>
                <c:pt idx="31">
                  <c:v>69.160265926547609</c:v>
                </c:pt>
                <c:pt idx="32">
                  <c:v>64.2379053233918</c:v>
                </c:pt>
                <c:pt idx="33">
                  <c:v>70.497812463048348</c:v>
                </c:pt>
                <c:pt idx="34">
                  <c:v>12.634764516739128</c:v>
                </c:pt>
                <c:pt idx="35">
                  <c:v>4.5394914534861011</c:v>
                </c:pt>
              </c:numCache>
            </c:numRef>
          </c:val>
          <c:extLst>
            <c:ext xmlns:c16="http://schemas.microsoft.com/office/drawing/2014/chart" uri="{C3380CC4-5D6E-409C-BE32-E72D297353CC}">
              <c16:uniqueId val="{00000001-8A28-4914-8964-AFFA6C4235D9}"/>
            </c:ext>
          </c:extLst>
        </c:ser>
        <c:ser>
          <c:idx val="2"/>
          <c:order val="2"/>
          <c:tx>
            <c:strRef>
              <c:f>'5.14 a'!$R$7</c:f>
              <c:strCache>
                <c:ptCount val="1"/>
                <c:pt idx="0">
                  <c:v> Română</c:v>
                </c:pt>
              </c:strCache>
            </c:strRef>
          </c:tx>
          <c:spPr>
            <a:solidFill>
              <a:schemeClr val="accent3"/>
            </a:solidFill>
            <a:ln>
              <a:noFill/>
            </a:ln>
            <a:effectLst/>
          </c:spPr>
          <c:invertIfNegative val="0"/>
          <c:cat>
            <c:strRef>
              <c:f>'5.14 a'!$O$8:$O$43</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'5.14 a'!$R$8:$R$43</c:f>
              <c:numCache>
                <c:formatCode>0.0</c:formatCode>
                <c:ptCount val="36"/>
                <c:pt idx="0">
                  <c:v>31.787970066499206</c:v>
                </c:pt>
                <c:pt idx="1">
                  <c:v>47.650695431922948</c:v>
                </c:pt>
                <c:pt idx="2">
                  <c:v>21.220358344086261</c:v>
                </c:pt>
                <c:pt idx="3">
                  <c:v>11.167740009382882</c:v>
                </c:pt>
                <c:pt idx="4">
                  <c:v>14.888999573075305</c:v>
                </c:pt>
                <c:pt idx="5">
                  <c:v>15.914250623394993</c:v>
                </c:pt>
                <c:pt idx="6">
                  <c:v>15.564456959289352</c:v>
                </c:pt>
                <c:pt idx="7">
                  <c:v>19.231249665411422</c:v>
                </c:pt>
                <c:pt idx="8">
                  <c:v>19.683088014418772</c:v>
                </c:pt>
                <c:pt idx="9">
                  <c:v>17.971475620307501</c:v>
                </c:pt>
                <c:pt idx="10">
                  <c:v>4.9193293261625977</c:v>
                </c:pt>
                <c:pt idx="11">
                  <c:v>15.777054888664829</c:v>
                </c:pt>
                <c:pt idx="12">
                  <c:v>20.072229274310331</c:v>
                </c:pt>
                <c:pt idx="13">
                  <c:v>20.329642205122063</c:v>
                </c:pt>
                <c:pt idx="14">
                  <c:v>27.368384558045761</c:v>
                </c:pt>
                <c:pt idx="15">
                  <c:v>35.892759438263624</c:v>
                </c:pt>
                <c:pt idx="16">
                  <c:v>40.823035936968665</c:v>
                </c:pt>
                <c:pt idx="17">
                  <c:v>21.4590698315045</c:v>
                </c:pt>
                <c:pt idx="18">
                  <c:v>31.546744982868098</c:v>
                </c:pt>
                <c:pt idx="19">
                  <c:v>58.073007601600978</c:v>
                </c:pt>
                <c:pt idx="20">
                  <c:v>40.9908549144535</c:v>
                </c:pt>
                <c:pt idx="21">
                  <c:v>32.043613235405758</c:v>
                </c:pt>
                <c:pt idx="22">
                  <c:v>27.166617068412592</c:v>
                </c:pt>
                <c:pt idx="23">
                  <c:v>45.90952055017808</c:v>
                </c:pt>
                <c:pt idx="24">
                  <c:v>19.540048830432415</c:v>
                </c:pt>
                <c:pt idx="25">
                  <c:v>36.451799671910059</c:v>
                </c:pt>
                <c:pt idx="26">
                  <c:v>30.621075404991565</c:v>
                </c:pt>
                <c:pt idx="27">
                  <c:v>17.252246211613244</c:v>
                </c:pt>
                <c:pt idx="28">
                  <c:v>29.716248711783038</c:v>
                </c:pt>
                <c:pt idx="29">
                  <c:v>27.58204996835553</c:v>
                </c:pt>
                <c:pt idx="30">
                  <c:v>28.15528894011625</c:v>
                </c:pt>
                <c:pt idx="31">
                  <c:v>21.270896533918453</c:v>
                </c:pt>
                <c:pt idx="32">
                  <c:v>27.383388243454039</c:v>
                </c:pt>
                <c:pt idx="33">
                  <c:v>24.299396949272769</c:v>
                </c:pt>
                <c:pt idx="34">
                  <c:v>0.63552108946472385</c:v>
                </c:pt>
                <c:pt idx="35">
                  <c:v>0.15916194003935635</c:v>
                </c:pt>
              </c:numCache>
            </c:numRef>
          </c:val>
          <c:extLst>
            <c:ext xmlns:c16="http://schemas.microsoft.com/office/drawing/2014/chart" uri="{C3380CC4-5D6E-409C-BE32-E72D297353CC}">
              <c16:uniqueId val="{00000002-8A28-4914-8964-AFFA6C4235D9}"/>
            </c:ext>
          </c:extLst>
        </c:ser>
        <c:ser>
          <c:idx val="3"/>
          <c:order val="3"/>
          <c:tx>
            <c:strRef>
              <c:f>'5.14 a'!$S$7</c:f>
              <c:strCache>
                <c:ptCount val="1"/>
                <c:pt idx="0">
                  <c:v>Ucraineană</c:v>
                </c:pt>
              </c:strCache>
            </c:strRef>
          </c:tx>
          <c:spPr>
            <a:solidFill>
              <a:schemeClr val="accent4"/>
            </a:solidFill>
            <a:ln>
              <a:noFill/>
            </a:ln>
            <a:effectLst/>
          </c:spPr>
          <c:invertIfNegative val="0"/>
          <c:cat>
            <c:strRef>
              <c:f>'5.14 a'!$O$8:$O$43</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'5.14 a'!$S$8:$S$43</c:f>
              <c:numCache>
                <c:formatCode>0.0</c:formatCode>
                <c:ptCount val="36"/>
                <c:pt idx="0">
                  <c:v>2.9834713247969451</c:v>
                </c:pt>
                <c:pt idx="1">
                  <c:v>2.4441488179879149</c:v>
                </c:pt>
                <c:pt idx="2">
                  <c:v>4.532185391238106</c:v>
                </c:pt>
                <c:pt idx="3">
                  <c:v>15.650189789738603</c:v>
                </c:pt>
                <c:pt idx="4">
                  <c:v>6.2402163085242535</c:v>
                </c:pt>
                <c:pt idx="5">
                  <c:v>3.8799359857084479</c:v>
                </c:pt>
                <c:pt idx="6">
                  <c:v>7.799083860477138</c:v>
                </c:pt>
                <c:pt idx="7">
                  <c:v>4.0882242723817148</c:v>
                </c:pt>
                <c:pt idx="8">
                  <c:v>2.5570741964553942</c:v>
                </c:pt>
                <c:pt idx="9">
                  <c:v>8.233553825113729</c:v>
                </c:pt>
                <c:pt idx="10">
                  <c:v>14.289781714647212</c:v>
                </c:pt>
                <c:pt idx="11">
                  <c:v>11.724548703381208</c:v>
                </c:pt>
                <c:pt idx="12">
                  <c:v>3.2288631040709359</c:v>
                </c:pt>
                <c:pt idx="13">
                  <c:v>1.680629254892593</c:v>
                </c:pt>
                <c:pt idx="14">
                  <c:v>1.9553798949503358</c:v>
                </c:pt>
                <c:pt idx="15">
                  <c:v>2.3253693233631303</c:v>
                </c:pt>
                <c:pt idx="16">
                  <c:v>1.4416354910629987</c:v>
                </c:pt>
                <c:pt idx="17">
                  <c:v>0.32597217758596841</c:v>
                </c:pt>
                <c:pt idx="18">
                  <c:v>3.0145979096484035</c:v>
                </c:pt>
                <c:pt idx="19">
                  <c:v>1.5888151709688718</c:v>
                </c:pt>
                <c:pt idx="20">
                  <c:v>0.31032872875072054</c:v>
                </c:pt>
                <c:pt idx="21">
                  <c:v>1.6443300270058858</c:v>
                </c:pt>
                <c:pt idx="22">
                  <c:v>0.74728036239790685</c:v>
                </c:pt>
                <c:pt idx="23">
                  <c:v>0.4269743489456011</c:v>
                </c:pt>
                <c:pt idx="24">
                  <c:v>0.7836496810270146</c:v>
                </c:pt>
                <c:pt idx="25">
                  <c:v>0.55968348933706513</c:v>
                </c:pt>
                <c:pt idx="26">
                  <c:v>2.1990923961795947</c:v>
                </c:pt>
                <c:pt idx="27">
                  <c:v>2.0718787716239793</c:v>
                </c:pt>
                <c:pt idx="28">
                  <c:v>1.3947097217451103</c:v>
                </c:pt>
                <c:pt idx="29">
                  <c:v>0.80166360266417958</c:v>
                </c:pt>
                <c:pt idx="30">
                  <c:v>0.94479663296135052</c:v>
                </c:pt>
                <c:pt idx="31">
                  <c:v>2.3623571935712802</c:v>
                </c:pt>
                <c:pt idx="32">
                  <c:v>0.61730535807178877</c:v>
                </c:pt>
                <c:pt idx="33">
                  <c:v>1.5702967955539888</c:v>
                </c:pt>
                <c:pt idx="34">
                  <c:v>2.3869869491204754</c:v>
                </c:pt>
                <c:pt idx="35">
                  <c:v>1.2105953621175285</c:v>
                </c:pt>
              </c:numCache>
            </c:numRef>
          </c:val>
          <c:extLst>
            <c:ext xmlns:c16="http://schemas.microsoft.com/office/drawing/2014/chart" uri="{C3380CC4-5D6E-409C-BE32-E72D297353CC}">
              <c16:uniqueId val="{00000003-8A28-4914-8964-AFFA6C4235D9}"/>
            </c:ext>
          </c:extLst>
        </c:ser>
        <c:ser>
          <c:idx val="4"/>
          <c:order val="4"/>
          <c:tx>
            <c:strRef>
              <c:f>'5.14 a'!$T$7</c:f>
              <c:strCache>
                <c:ptCount val="1"/>
                <c:pt idx="0">
                  <c:v>  Rusă</c:v>
                </c:pt>
              </c:strCache>
            </c:strRef>
          </c:tx>
          <c:spPr>
            <a:solidFill>
              <a:schemeClr val="accent5"/>
            </a:solidFill>
            <a:ln>
              <a:noFill/>
            </a:ln>
            <a:effectLst/>
          </c:spPr>
          <c:invertIfNegative val="0"/>
          <c:cat>
            <c:strRef>
              <c:f>'5.14 a'!$O$8:$O$43</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'5.14 a'!$T$8:$T$43</c:f>
              <c:numCache>
                <c:formatCode>0.0</c:formatCode>
                <c:ptCount val="36"/>
                <c:pt idx="0">
                  <c:v>11.624156828367415</c:v>
                </c:pt>
                <c:pt idx="1">
                  <c:v>19.691915881621377</c:v>
                </c:pt>
                <c:pt idx="2">
                  <c:v>37.158631777124505</c:v>
                </c:pt>
                <c:pt idx="3">
                  <c:v>8.7239305668102336</c:v>
                </c:pt>
                <c:pt idx="4">
                  <c:v>11.55542905934249</c:v>
                </c:pt>
                <c:pt idx="5">
                  <c:v>6.2990807249991025</c:v>
                </c:pt>
                <c:pt idx="6">
                  <c:v>16.230740248666521</c:v>
                </c:pt>
                <c:pt idx="7">
                  <c:v>7.619693427791324</c:v>
                </c:pt>
                <c:pt idx="8">
                  <c:v>6.6217332532292197</c:v>
                </c:pt>
                <c:pt idx="9">
                  <c:v>10.396606101202918</c:v>
                </c:pt>
                <c:pt idx="10">
                  <c:v>17.447010439734175</c:v>
                </c:pt>
                <c:pt idx="11">
                  <c:v>10.663887107119983</c:v>
                </c:pt>
                <c:pt idx="12">
                  <c:v>6.4541505014928724</c:v>
                </c:pt>
                <c:pt idx="13">
                  <c:v>3.8680066201436785</c:v>
                </c:pt>
                <c:pt idx="14">
                  <c:v>10.378421481442967</c:v>
                </c:pt>
                <c:pt idx="15">
                  <c:v>1.6619551340507033</c:v>
                </c:pt>
                <c:pt idx="16">
                  <c:v>3.7354041491894536</c:v>
                </c:pt>
                <c:pt idx="17">
                  <c:v>1.2855240806207204</c:v>
                </c:pt>
                <c:pt idx="18">
                  <c:v>1.6383058362845642</c:v>
                </c:pt>
                <c:pt idx="19">
                  <c:v>1.6882000590937196</c:v>
                </c:pt>
                <c:pt idx="20">
                  <c:v>0.35701535166012105</c:v>
                </c:pt>
                <c:pt idx="21">
                  <c:v>3.2836122258398492</c:v>
                </c:pt>
                <c:pt idx="22">
                  <c:v>3.2602585722315727</c:v>
                </c:pt>
                <c:pt idx="23">
                  <c:v>1.7160457612203004</c:v>
                </c:pt>
                <c:pt idx="24">
                  <c:v>1.1459399858234214</c:v>
                </c:pt>
                <c:pt idx="25">
                  <c:v>0.54762134517031835</c:v>
                </c:pt>
                <c:pt idx="26">
                  <c:v>3.9509788401667087</c:v>
                </c:pt>
                <c:pt idx="27">
                  <c:v>22.502346788252655</c:v>
                </c:pt>
                <c:pt idx="28">
                  <c:v>13.214702851253858</c:v>
                </c:pt>
                <c:pt idx="29">
                  <c:v>1.6364787076941718</c:v>
                </c:pt>
                <c:pt idx="30">
                  <c:v>5.2042402333176083</c:v>
                </c:pt>
                <c:pt idx="31">
                  <c:v>5.7509843154972904</c:v>
                </c:pt>
                <c:pt idx="32">
                  <c:v>2.96861453095197</c:v>
                </c:pt>
                <c:pt idx="33">
                  <c:v>3.3960033108667615</c:v>
                </c:pt>
                <c:pt idx="34">
                  <c:v>14.817476829960269</c:v>
                </c:pt>
                <c:pt idx="35">
                  <c:v>12.051935023343725</c:v>
                </c:pt>
              </c:numCache>
            </c:numRef>
          </c:val>
          <c:extLst>
            <c:ext xmlns:c16="http://schemas.microsoft.com/office/drawing/2014/chart" uri="{C3380CC4-5D6E-409C-BE32-E72D297353CC}">
              <c16:uniqueId val="{00000004-8A28-4914-8964-AFFA6C4235D9}"/>
            </c:ext>
          </c:extLst>
        </c:ser>
        <c:ser>
          <c:idx val="5"/>
          <c:order val="5"/>
          <c:tx>
            <c:strRef>
              <c:f>'5.14 a'!$U$7</c:f>
              <c:strCache>
                <c:ptCount val="1"/>
                <c:pt idx="0">
                  <c:v>Găgăuză</c:v>
                </c:pt>
              </c:strCache>
            </c:strRef>
          </c:tx>
          <c:spPr>
            <a:solidFill>
              <a:schemeClr val="accent6"/>
            </a:solidFill>
            <a:ln>
              <a:noFill/>
            </a:ln>
            <a:effectLst/>
          </c:spPr>
          <c:invertIfNegative val="0"/>
          <c:cat>
            <c:strRef>
              <c:f>'5.14 a'!$O$8:$O$43</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'5.14 a'!$U$8:$U$43</c:f>
              <c:numCache>
                <c:formatCode>0.0</c:formatCode>
                <c:ptCount val="36"/>
                <c:pt idx="0">
                  <c:v>3.6280402638711151</c:v>
                </c:pt>
                <c:pt idx="1">
                  <c:v>0.40187300035549262</c:v>
                </c:pt>
                <c:pt idx="2">
                  <c:v>6.980728957332899E-2</c:v>
                </c:pt>
                <c:pt idx="3">
                  <c:v>5.3311724314411224E-2</c:v>
                </c:pt>
                <c:pt idx="4">
                  <c:v>2.8461647929415093E-2</c:v>
                </c:pt>
                <c:pt idx="5">
                  <c:v>3.9078491942387286E-2</c:v>
                </c:pt>
                <c:pt idx="6">
                  <c:v>0.11303020087648045</c:v>
                </c:pt>
                <c:pt idx="7">
                  <c:v>3.5689430575135073E-2</c:v>
                </c:pt>
                <c:pt idx="8">
                  <c:v>2.4406728747371608E-2</c:v>
                </c:pt>
                <c:pt idx="9">
                  <c:v>2.2328281559630413E-2</c:v>
                </c:pt>
                <c:pt idx="10">
                  <c:v>3.1635558367605114E-2</c:v>
                </c:pt>
                <c:pt idx="11">
                  <c:v>5.7271144506551561E-2</c:v>
                </c:pt>
                <c:pt idx="12">
                  <c:v>4.8272039761857899E-2</c:v>
                </c:pt>
                <c:pt idx="13">
                  <c:v>3.0712006688392572E-2</c:v>
                </c:pt>
                <c:pt idx="14">
                  <c:v>0.17508277428190061</c:v>
                </c:pt>
                <c:pt idx="15">
                  <c:v>3.1916833850082107E-2</c:v>
                </c:pt>
                <c:pt idx="16">
                  <c:v>4.9125193666629041E-2</c:v>
                </c:pt>
                <c:pt idx="17">
                  <c:v>5.9685046600247725E-2</c:v>
                </c:pt>
                <c:pt idx="18">
                  <c:v>4.6068353920128501E-2</c:v>
                </c:pt>
                <c:pt idx="19">
                  <c:v>3.7605092803996987E-2</c:v>
                </c:pt>
                <c:pt idx="20">
                  <c:v>1.3731359679235422E-2</c:v>
                </c:pt>
                <c:pt idx="21">
                  <c:v>4.0382625375432399E-2</c:v>
                </c:pt>
                <c:pt idx="22">
                  <c:v>4.6291703865357095E-2</c:v>
                </c:pt>
                <c:pt idx="23">
                  <c:v>4.0741827189465757E-2</c:v>
                </c:pt>
                <c:pt idx="24">
                  <c:v>1.1813814286839407E-2</c:v>
                </c:pt>
                <c:pt idx="25">
                  <c:v>7.237286500048257E-3</c:v>
                </c:pt>
                <c:pt idx="26">
                  <c:v>2.2426257189593991E-2</c:v>
                </c:pt>
                <c:pt idx="27">
                  <c:v>4.5997049751911083</c:v>
                </c:pt>
                <c:pt idx="28">
                  <c:v>1.0841635176915219</c:v>
                </c:pt>
                <c:pt idx="29">
                  <c:v>0.24712938127241621</c:v>
                </c:pt>
                <c:pt idx="30">
                  <c:v>0.35451703602801127</c:v>
                </c:pt>
                <c:pt idx="31">
                  <c:v>0.20654489124120476</c:v>
                </c:pt>
                <c:pt idx="32">
                  <c:v>0.23582451881394162</c:v>
                </c:pt>
                <c:pt idx="33">
                  <c:v>5.2027905876788794E-2</c:v>
                </c:pt>
                <c:pt idx="34">
                  <c:v>7.4219784376773044</c:v>
                </c:pt>
                <c:pt idx="35">
                  <c:v>77.194505536906306</c:v>
                </c:pt>
              </c:numCache>
            </c:numRef>
          </c:val>
          <c:extLst>
            <c:ext xmlns:c16="http://schemas.microsoft.com/office/drawing/2014/chart" uri="{C3380CC4-5D6E-409C-BE32-E72D297353CC}">
              <c16:uniqueId val="{00000005-8A28-4914-8964-AFFA6C4235D9}"/>
            </c:ext>
          </c:extLst>
        </c:ser>
        <c:ser>
          <c:idx val="6"/>
          <c:order val="6"/>
          <c:tx>
            <c:strRef>
              <c:f>'5.14 a'!$V$7</c:f>
              <c:strCache>
                <c:ptCount val="1"/>
                <c:pt idx="0">
                  <c:v> Bulgară</c:v>
                </c:pt>
              </c:strCache>
            </c:strRef>
          </c:tx>
          <c:spPr>
            <a:solidFill>
              <a:schemeClr val="accent1">
                <a:lumMod val="60000"/>
              </a:schemeClr>
            </a:solidFill>
            <a:ln>
              <a:noFill/>
            </a:ln>
            <a:effectLst/>
          </c:spPr>
          <c:invertIfNegative val="0"/>
          <c:cat>
            <c:strRef>
              <c:f>'5.14 a'!$O$8:$O$43</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'5.14 a'!$V$8:$V$43</c:f>
              <c:numCache>
                <c:formatCode>0.0</c:formatCode>
                <c:ptCount val="36"/>
                <c:pt idx="0">
                  <c:v>1.1970328826041328</c:v>
                </c:pt>
                <c:pt idx="1">
                  <c:v>0.35257620867401496</c:v>
                </c:pt>
                <c:pt idx="2">
                  <c:v>4.3365134431916495E-2</c:v>
                </c:pt>
                <c:pt idx="3">
                  <c:v>1.7059751780611591E-2</c:v>
                </c:pt>
                <c:pt idx="4">
                  <c:v>3.2019353920591978E-2</c:v>
                </c:pt>
                <c:pt idx="5">
                  <c:v>2.6052327961591525E-2</c:v>
                </c:pt>
                <c:pt idx="6">
                  <c:v>4.1642705586071742E-2</c:v>
                </c:pt>
                <c:pt idx="7">
                  <c:v>1.606024375881078E-2</c:v>
                </c:pt>
                <c:pt idx="8">
                  <c:v>2.6284169420246344E-2</c:v>
                </c:pt>
                <c:pt idx="9">
                  <c:v>2.5119316754584214E-2</c:v>
                </c:pt>
                <c:pt idx="10">
                  <c:v>6.9598228408731297E-2</c:v>
                </c:pt>
                <c:pt idx="11">
                  <c:v>2.7490149363144749E-2</c:v>
                </c:pt>
                <c:pt idx="12">
                  <c:v>1.60906799206193E-2</c:v>
                </c:pt>
                <c:pt idx="13">
                  <c:v>1.5356003344196281E-2</c:v>
                </c:pt>
                <c:pt idx="14">
                  <c:v>0.20281865931665713</c:v>
                </c:pt>
                <c:pt idx="15">
                  <c:v>1.8238190771475489E-2</c:v>
                </c:pt>
                <c:pt idx="16">
                  <c:v>2.6452027358954095E-2</c:v>
                </c:pt>
                <c:pt idx="17">
                  <c:v>4.5911574307882872E-3</c:v>
                </c:pt>
                <c:pt idx="18">
                  <c:v>6.4783622700180676E-2</c:v>
                </c:pt>
                <c:pt idx="19">
                  <c:v>0.55870423594509833</c:v>
                </c:pt>
                <c:pt idx="20">
                  <c:v>1.3731359679235422E-2</c:v>
                </c:pt>
                <c:pt idx="21">
                  <c:v>2.0191312687716199E-2</c:v>
                </c:pt>
                <c:pt idx="22">
                  <c:v>3.6372053037066289E-2</c:v>
                </c:pt>
                <c:pt idx="23">
                  <c:v>3.2593461751572607E-2</c:v>
                </c:pt>
                <c:pt idx="24">
                  <c:v>1.1813814286839407E-2</c:v>
                </c:pt>
                <c:pt idx="25">
                  <c:v>1.9299430666795351E-2</c:v>
                </c:pt>
                <c:pt idx="26">
                  <c:v>2.2426257189593991E-2</c:v>
                </c:pt>
                <c:pt idx="27">
                  <c:v>2.7021590451924413</c:v>
                </c:pt>
                <c:pt idx="28">
                  <c:v>1.7698385434558663</c:v>
                </c:pt>
                <c:pt idx="29">
                  <c:v>3.4357011542750513</c:v>
                </c:pt>
                <c:pt idx="30">
                  <c:v>0.71601962941617991</c:v>
                </c:pt>
                <c:pt idx="31">
                  <c:v>1.0972697347188991</c:v>
                </c:pt>
                <c:pt idx="32">
                  <c:v>4.2829894225767333</c:v>
                </c:pt>
                <c:pt idx="33">
                  <c:v>6.6217334752276633E-2</c:v>
                </c:pt>
                <c:pt idx="34">
                  <c:v>61.395876678645834</c:v>
                </c:pt>
                <c:pt idx="35">
                  <c:v>4.2134506308600734</c:v>
                </c:pt>
              </c:numCache>
            </c:numRef>
          </c:val>
          <c:extLst>
            <c:ext xmlns:c16="http://schemas.microsoft.com/office/drawing/2014/chart" uri="{C3380CC4-5D6E-409C-BE32-E72D297353CC}">
              <c16:uniqueId val="{00000006-8A28-4914-8964-AFFA6C4235D9}"/>
            </c:ext>
          </c:extLst>
        </c:ser>
        <c:ser>
          <c:idx val="7"/>
          <c:order val="7"/>
          <c:tx>
            <c:strRef>
              <c:f>'5.14 a'!$W$7</c:f>
              <c:strCache>
                <c:ptCount val="1"/>
                <c:pt idx="0">
                  <c:v>Romani/ Țigănească</c:v>
                </c:pt>
              </c:strCache>
            </c:strRef>
          </c:tx>
          <c:spPr>
            <a:solidFill>
              <a:schemeClr val="accent2">
                <a:lumMod val="60000"/>
              </a:schemeClr>
            </a:solidFill>
            <a:ln>
              <a:noFill/>
            </a:ln>
            <a:effectLst/>
          </c:spPr>
          <c:invertIfNegative val="0"/>
          <c:cat>
            <c:strRef>
              <c:f>'5.14 a'!$O$8:$O$43</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'5.14 a'!$W$8:$W$43</c:f>
              <c:numCache>
                <c:formatCode>0.0</c:formatCode>
                <c:ptCount val="36"/>
                <c:pt idx="0">
                  <c:v>0.31711679403223353</c:v>
                </c:pt>
                <c:pt idx="1">
                  <c:v>8.4290570565233106E-2</c:v>
                </c:pt>
                <c:pt idx="2">
                  <c:v>0.11951854123918447</c:v>
                </c:pt>
                <c:pt idx="3">
                  <c:v>0.42862626348786653</c:v>
                </c:pt>
                <c:pt idx="4">
                  <c:v>0.31663583321474292</c:v>
                </c:pt>
                <c:pt idx="5">
                  <c:v>0.27727120473408123</c:v>
                </c:pt>
                <c:pt idx="6">
                  <c:v>1.2413492236609953</c:v>
                </c:pt>
                <c:pt idx="7">
                  <c:v>3.2120487517621567E-2</c:v>
                </c:pt>
                <c:pt idx="8">
                  <c:v>5.2568338840492702E-2</c:v>
                </c:pt>
                <c:pt idx="9">
                  <c:v>0.82056434731641625</c:v>
                </c:pt>
                <c:pt idx="10">
                  <c:v>5.7861436254349732</c:v>
                </c:pt>
                <c:pt idx="11">
                  <c:v>1.6242096582058052</c:v>
                </c:pt>
                <c:pt idx="12">
                  <c:v>6.4362719682477199E-2</c:v>
                </c:pt>
                <c:pt idx="13">
                  <c:v>1.5577812281390235</c:v>
                </c:pt>
                <c:pt idx="14">
                  <c:v>0.12481148265640438</c:v>
                </c:pt>
                <c:pt idx="15">
                  <c:v>0.62693780776946983</c:v>
                </c:pt>
                <c:pt idx="16">
                  <c:v>3.5899179987151981E-2</c:v>
                </c:pt>
                <c:pt idx="17">
                  <c:v>9.1823148615765744E-3</c:v>
                </c:pt>
                <c:pt idx="18">
                  <c:v>0.2893668480608072</c:v>
                </c:pt>
                <c:pt idx="19">
                  <c:v>0.33441671814983043</c:v>
                </c:pt>
                <c:pt idx="20">
                  <c:v>1.2880015379122829</c:v>
                </c:pt>
                <c:pt idx="21">
                  <c:v>7.5717422578935767E-2</c:v>
                </c:pt>
                <c:pt idx="22">
                  <c:v>3.3065502760969354E-3</c:v>
                </c:pt>
                <c:pt idx="23">
                  <c:v>2.770444248883671E-2</c:v>
                </c:pt>
                <c:pt idx="24">
                  <c:v>7.8758761912262713E-3</c:v>
                </c:pt>
                <c:pt idx="25">
                  <c:v>0</c:v>
                </c:pt>
                <c:pt idx="26">
                  <c:v>3.5618173183472816E-2</c:v>
                </c:pt>
                <c:pt idx="27">
                  <c:v>0.91189486388628216</c:v>
                </c:pt>
                <c:pt idx="28">
                  <c:v>3.2978357952593775E-2</c:v>
                </c:pt>
                <c:pt idx="29">
                  <c:v>5.123414001989117E-2</c:v>
                </c:pt>
                <c:pt idx="30">
                  <c:v>1.3971114720315715E-2</c:v>
                </c:pt>
                <c:pt idx="31">
                  <c:v>2.9045375330794421E-2</c:v>
                </c:pt>
                <c:pt idx="32">
                  <c:v>0.23929252644355847</c:v>
                </c:pt>
                <c:pt idx="33">
                  <c:v>1.6554333688069158E-2</c:v>
                </c:pt>
                <c:pt idx="34">
                  <c:v>0.41989786268204915</c:v>
                </c:pt>
                <c:pt idx="35">
                  <c:v>0.24404830806034641</c:v>
                </c:pt>
              </c:numCache>
            </c:numRef>
          </c:val>
          <c:extLst>
            <c:ext xmlns:c16="http://schemas.microsoft.com/office/drawing/2014/chart" uri="{C3380CC4-5D6E-409C-BE32-E72D297353CC}">
              <c16:uniqueId val="{00000007-8A28-4914-8964-AFFA6C4235D9}"/>
            </c:ext>
          </c:extLst>
        </c:ser>
        <c:ser>
          <c:idx val="8"/>
          <c:order val="8"/>
          <c:tx>
            <c:strRef>
              <c:f>'5.14 a'!$X$7</c:f>
              <c:strCache>
                <c:ptCount val="1"/>
                <c:pt idx="0">
                  <c:v>Altă limbă</c:v>
                </c:pt>
              </c:strCache>
            </c:strRef>
          </c:tx>
          <c:spPr>
            <a:solidFill>
              <a:schemeClr val="accent3">
                <a:lumMod val="60000"/>
              </a:schemeClr>
            </a:solidFill>
            <a:ln>
              <a:noFill/>
            </a:ln>
            <a:effectLst/>
          </c:spPr>
          <c:invertIfNegative val="0"/>
          <c:cat>
            <c:strRef>
              <c:f>'5.14 a'!$O$8:$O$43</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'5.14 a'!$X$8:$X$43</c:f>
              <c:numCache>
                <c:formatCode>0.0</c:formatCode>
                <c:ptCount val="36"/>
                <c:pt idx="0">
                  <c:v>0.25385946496088213</c:v>
                </c:pt>
                <c:pt idx="1">
                  <c:v>0.58003577141841645</c:v>
                </c:pt>
                <c:pt idx="2">
                  <c:v>0.18086434116726158</c:v>
                </c:pt>
                <c:pt idx="3">
                  <c:v>9.5961103765940206E-2</c:v>
                </c:pt>
                <c:pt idx="4">
                  <c:v>9.2500355770599049E-2</c:v>
                </c:pt>
                <c:pt idx="5">
                  <c:v>4.8382894785812827E-2</c:v>
                </c:pt>
                <c:pt idx="6">
                  <c:v>8.9234369113010886E-2</c:v>
                </c:pt>
                <c:pt idx="7">
                  <c:v>6.7809918092756633E-2</c:v>
                </c:pt>
                <c:pt idx="8">
                  <c:v>6.3832982877741126E-2</c:v>
                </c:pt>
                <c:pt idx="9">
                  <c:v>5.3029668704122242E-2</c:v>
                </c:pt>
                <c:pt idx="10">
                  <c:v>7.5925340082252296E-2</c:v>
                </c:pt>
                <c:pt idx="11">
                  <c:v>0.12141482635388934</c:v>
                </c:pt>
                <c:pt idx="12">
                  <c:v>6.6150573006990454E-2</c:v>
                </c:pt>
                <c:pt idx="13">
                  <c:v>9.2136020065177696E-2</c:v>
                </c:pt>
                <c:pt idx="14">
                  <c:v>0.26175741501551492</c:v>
                </c:pt>
                <c:pt idx="15">
                  <c:v>5.9274120007295344E-2</c:v>
                </c:pt>
                <c:pt idx="16">
                  <c:v>9.447152628197894E-2</c:v>
                </c:pt>
                <c:pt idx="17">
                  <c:v>6.4276204031036024E-2</c:v>
                </c:pt>
                <c:pt idx="18">
                  <c:v>0.16267887478045379</c:v>
                </c:pt>
                <c:pt idx="19">
                  <c:v>0.14907733218727379</c:v>
                </c:pt>
                <c:pt idx="20">
                  <c:v>7.689561420371839E-2</c:v>
                </c:pt>
                <c:pt idx="21">
                  <c:v>0.12745766134120851</c:v>
                </c:pt>
                <c:pt idx="22">
                  <c:v>6.9437555798035663E-2</c:v>
                </c:pt>
                <c:pt idx="23">
                  <c:v>8.6372673641667397E-2</c:v>
                </c:pt>
                <c:pt idx="24">
                  <c:v>6.3007009529810198E-2</c:v>
                </c:pt>
                <c:pt idx="25">
                  <c:v>7.2372865000482567E-2</c:v>
                </c:pt>
                <c:pt idx="26">
                  <c:v>9.2343411957151733E-2</c:v>
                </c:pt>
                <c:pt idx="27">
                  <c:v>0.15421751374547421</c:v>
                </c:pt>
                <c:pt idx="28">
                  <c:v>0.14290621779457302</c:v>
                </c:pt>
                <c:pt idx="29">
                  <c:v>4.8220367077544624E-2</c:v>
                </c:pt>
                <c:pt idx="30">
                  <c:v>8.3826688321894285E-2</c:v>
                </c:pt>
                <c:pt idx="31">
                  <c:v>0.10972697347189002</c:v>
                </c:pt>
                <c:pt idx="32">
                  <c:v>3.1212068666551091E-2</c:v>
                </c:pt>
                <c:pt idx="33">
                  <c:v>8.2771668440345822E-2</c:v>
                </c:pt>
                <c:pt idx="34">
                  <c:v>0.18157745413277801</c:v>
                </c:pt>
                <c:pt idx="35">
                  <c:v>0.25658833969981099</c:v>
                </c:pt>
              </c:numCache>
            </c:numRef>
          </c:val>
          <c:extLst>
            <c:ext xmlns:c16="http://schemas.microsoft.com/office/drawing/2014/chart" uri="{C3380CC4-5D6E-409C-BE32-E72D297353CC}">
              <c16:uniqueId val="{00000008-8A28-4914-8964-AFFA6C4235D9}"/>
            </c:ext>
          </c:extLst>
        </c:ser>
        <c:ser>
          <c:idx val="9"/>
          <c:order val="9"/>
          <c:tx>
            <c:strRef>
              <c:f>'5.14 a'!$Y$7</c:f>
              <c:strCache>
                <c:ptCount val="1"/>
                <c:pt idx="0">
                  <c:v>Nu au declarat limba maternă</c:v>
                </c:pt>
              </c:strCache>
            </c:strRef>
          </c:tx>
          <c:spPr>
            <a:solidFill>
              <a:schemeClr val="accent4">
                <a:lumMod val="60000"/>
              </a:schemeClr>
            </a:solidFill>
            <a:ln>
              <a:noFill/>
            </a:ln>
            <a:effectLst/>
          </c:spPr>
          <c:invertIfNegative val="0"/>
          <c:cat>
            <c:strRef>
              <c:f>'5.14 a'!$O$8:$O$43</c:f>
              <c:strCache>
                <c:ptCount val="36"/>
                <c:pt idx="0">
                  <c:v>Total</c:v>
                </c:pt>
                <c:pt idx="1">
                  <c:v>Mun. Chişinău</c:v>
                </c:pt>
                <c:pt idx="2">
                  <c:v>Mun. Bălţi</c:v>
                </c:pt>
                <c:pt idx="3">
                  <c:v>Briceni</c:v>
                </c:pt>
                <c:pt idx="4">
                  <c:v>Donduşeni</c:v>
                </c:pt>
                <c:pt idx="5">
                  <c:v>Drochia</c:v>
                </c:pt>
                <c:pt idx="6">
                  <c:v>Edineţ</c:v>
                </c:pt>
                <c:pt idx="7">
                  <c:v>Făleşti</c:v>
                </c:pt>
                <c:pt idx="8">
                  <c:v>Floreşti</c:v>
                </c:pt>
                <c:pt idx="9">
                  <c:v>Glodeni</c:v>
                </c:pt>
                <c:pt idx="10">
                  <c:v>Ocniţa</c:v>
                </c:pt>
                <c:pt idx="11">
                  <c:v>Rîşcani</c:v>
                </c:pt>
                <c:pt idx="12">
                  <c:v>Sîngerei</c:v>
                </c:pt>
                <c:pt idx="13">
                  <c:v>Soroca</c:v>
                </c:pt>
                <c:pt idx="14">
                  <c:v>Anenii Noi</c:v>
                </c:pt>
                <c:pt idx="15">
                  <c:v>Călăraşi</c:v>
                </c:pt>
                <c:pt idx="16">
                  <c:v>Criuleni</c:v>
                </c:pt>
                <c:pt idx="17">
                  <c:v>Dubăsari</c:v>
                </c:pt>
                <c:pt idx="18">
                  <c:v>Hînceşti</c:v>
                </c:pt>
                <c:pt idx="19">
                  <c:v>Ialoveni</c:v>
                </c:pt>
                <c:pt idx="20">
                  <c:v>Nisporeni</c:v>
                </c:pt>
                <c:pt idx="21">
                  <c:v>Orhei</c:v>
                </c:pt>
                <c:pt idx="22">
                  <c:v>Rezina</c:v>
                </c:pt>
                <c:pt idx="23">
                  <c:v>Străşeni</c:v>
                </c:pt>
                <c:pt idx="24">
                  <c:v>Şoldăneşti</c:v>
                </c:pt>
                <c:pt idx="25">
                  <c:v>Teleneşti</c:v>
                </c:pt>
                <c:pt idx="26">
                  <c:v>Ungheni</c:v>
                </c:pt>
                <c:pt idx="27">
                  <c:v>Basarabeasca</c:v>
                </c:pt>
                <c:pt idx="28">
                  <c:v>Cahul</c:v>
                </c:pt>
                <c:pt idx="29">
                  <c:v>Cantemir</c:v>
                </c:pt>
                <c:pt idx="30">
                  <c:v>Căuşeni</c:v>
                </c:pt>
                <c:pt idx="31">
                  <c:v>Cimişlia</c:v>
                </c:pt>
                <c:pt idx="32">
                  <c:v>Leova</c:v>
                </c:pt>
                <c:pt idx="33">
                  <c:v>Ştefan Vodă</c:v>
                </c:pt>
                <c:pt idx="34">
                  <c:v>Taraclia</c:v>
                </c:pt>
                <c:pt idx="35">
                  <c:v>UTA Găgăuzia </c:v>
                </c:pt>
              </c:strCache>
            </c:strRef>
          </c:cat>
          <c:val>
            <c:numRef>
              <c:f>'5.14 a'!$Y$8:$Y$43</c:f>
              <c:numCache>
                <c:formatCode>0.0</c:formatCode>
                <c:ptCount val="36"/>
                <c:pt idx="0">
                  <c:v>6.5664760230234723E-2</c:v>
                </c:pt>
                <c:pt idx="1">
                  <c:v>0.10595338606469998</c:v>
                </c:pt>
                <c:pt idx="2">
                  <c:v>9.6249444714741478E-2</c:v>
                </c:pt>
                <c:pt idx="3">
                  <c:v>4.6914317396681879E-2</c:v>
                </c:pt>
                <c:pt idx="4">
                  <c:v>2.8461647929415093E-2</c:v>
                </c:pt>
                <c:pt idx="5">
                  <c:v>2.7913208530276633E-2</c:v>
                </c:pt>
                <c:pt idx="6">
                  <c:v>2.776180372404783E-2</c:v>
                </c:pt>
                <c:pt idx="7">
                  <c:v>1.9629186816324289E-2</c:v>
                </c:pt>
                <c:pt idx="8">
                  <c:v>0.11076899969960961</c:v>
                </c:pt>
                <c:pt idx="9">
                  <c:v>3.3492422339445625E-2</c:v>
                </c:pt>
                <c:pt idx="10">
                  <c:v>0.12021512179689944</c:v>
                </c:pt>
                <c:pt idx="11">
                  <c:v>4.5816915605241253E-2</c:v>
                </c:pt>
                <c:pt idx="12">
                  <c:v>1.60906799206193E-2</c:v>
                </c:pt>
                <c:pt idx="13">
                  <c:v>1.8768448531795455E-2</c:v>
                </c:pt>
                <c:pt idx="14">
                  <c:v>0.15774784613517776</c:v>
                </c:pt>
                <c:pt idx="15">
                  <c:v>6.8393215393033075E-3</c:v>
                </c:pt>
                <c:pt idx="16">
                  <c:v>4.34569020897103E-2</c:v>
                </c:pt>
                <c:pt idx="17">
                  <c:v>4.5911574307882872E-3</c:v>
                </c:pt>
                <c:pt idx="18">
                  <c:v>2.5913449080072277E-2</c:v>
                </c:pt>
                <c:pt idx="19">
                  <c:v>4.0291170861425356E-2</c:v>
                </c:pt>
                <c:pt idx="20">
                  <c:v>2.4716447422623758E-2</c:v>
                </c:pt>
                <c:pt idx="21">
                  <c:v>5.8050023977184069E-2</c:v>
                </c:pt>
                <c:pt idx="22">
                  <c:v>3.6372053037066289E-2</c:v>
                </c:pt>
                <c:pt idx="23">
                  <c:v>2.4445096313679457E-2</c:v>
                </c:pt>
                <c:pt idx="24">
                  <c:v>1.5751752382452543E-2</c:v>
                </c:pt>
                <c:pt idx="25">
                  <c:v>0</c:v>
                </c:pt>
                <c:pt idx="26">
                  <c:v>2.3745448788981879E-2</c:v>
                </c:pt>
                <c:pt idx="27">
                  <c:v>3.352554646640743E-2</c:v>
                </c:pt>
                <c:pt idx="28">
                  <c:v>4.3971143936791718E-2</c:v>
                </c:pt>
                <c:pt idx="29">
                  <c:v>9.0413188270396169E-3</c:v>
                </c:pt>
                <c:pt idx="30">
                  <c:v>4.1913344160947143E-2</c:v>
                </c:pt>
                <c:pt idx="31">
                  <c:v>1.2909055702575297E-2</c:v>
                </c:pt>
                <c:pt idx="32">
                  <c:v>3.4680076296167875E-3</c:v>
                </c:pt>
                <c:pt idx="33">
                  <c:v>1.891923850065047E-2</c:v>
                </c:pt>
                <c:pt idx="34">
                  <c:v>0.10592018157745389</c:v>
                </c:pt>
                <c:pt idx="35">
                  <c:v>0.1302234054867461</c:v>
                </c:pt>
              </c:numCache>
            </c:numRef>
          </c:val>
          <c:extLst>
            <c:ext xmlns:c16="http://schemas.microsoft.com/office/drawing/2014/chart" uri="{C3380CC4-5D6E-409C-BE32-E72D297353CC}">
              <c16:uniqueId val="{00000009-8A28-4914-8964-AFFA6C4235D9}"/>
            </c:ext>
          </c:extLst>
        </c:ser>
        <c:dLbls>
          <c:showLegendKey val="0"/>
          <c:showVal val="0"/>
          <c:showCatName val="0"/>
          <c:showSerName val="0"/>
          <c:showPercent val="0"/>
          <c:showBubbleSize val="0"/>
        </c:dLbls>
        <c:gapWidth val="150"/>
        <c:overlap val="100"/>
        <c:axId val="2067076688"/>
        <c:axId val="2067076208"/>
      </c:barChart>
      <c:catAx>
        <c:axId val="206707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2067076208"/>
        <c:crosses val="autoZero"/>
        <c:auto val="1"/>
        <c:lblAlgn val="ctr"/>
        <c:lblOffset val="100"/>
        <c:noMultiLvlLbl val="0"/>
      </c:catAx>
      <c:valAx>
        <c:axId val="20670762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2067076688"/>
        <c:crosses val="autoZero"/>
        <c:crossBetween val="between"/>
        <c:majorUnit val="20"/>
      </c:valAx>
      <c:spPr>
        <a:noFill/>
        <a:ln>
          <a:noFill/>
        </a:ln>
        <a:effectLst/>
      </c:spPr>
    </c:plotArea>
    <c:legend>
      <c:legendPos val="b"/>
      <c:legendEntry>
        <c:idx val="0"/>
        <c:delete val="1"/>
      </c:legendEntry>
      <c:layout>
        <c:manualLayout>
          <c:xMode val="edge"/>
          <c:yMode val="edge"/>
          <c:x val="0.10328725247366276"/>
          <c:y val="0.80614626047143467"/>
          <c:w val="0.86059313381743408"/>
          <c:h val="0.166075821991899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a:t>Total 2024</a:t>
            </a:r>
            <a:endParaRPr lang="en-US"/>
          </a:p>
        </c:rich>
      </c:tx>
      <c:layout>
        <c:manualLayout>
          <c:xMode val="edge"/>
          <c:yMode val="edge"/>
          <c:x val="0.4115491557297305"/>
          <c:y val="4.952380952380952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55467381363763E-2"/>
          <c:y val="0.28094758155230598"/>
          <c:w val="0.90694444444444444"/>
          <c:h val="0.48335702828813065"/>
        </c:manualLayout>
      </c:layout>
      <c:pie3DChart>
        <c:varyColors val="1"/>
        <c:ser>
          <c:idx val="0"/>
          <c:order val="0"/>
          <c:tx>
            <c:strRef>
              <c:f>'Figura 11'!$C$6</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9C9-4239-8A8F-EE49423EE13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9C9-4239-8A8F-EE49423EE13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9C9-4239-8A8F-EE49423EE13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9C9-4239-8A8F-EE49423EE13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9C9-4239-8A8F-EE49423EE13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9C9-4239-8A8F-EE49423EE13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9C9-4239-8A8F-EE49423EE13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E9C9-4239-8A8F-EE49423EE131}"/>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E9C9-4239-8A8F-EE49423EE13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'Figura 11'!$B$7:$B$15</c:f>
              <c:strCache>
                <c:ptCount val="9"/>
                <c:pt idx="0">
                  <c:v>Moldovenească</c:v>
                </c:pt>
                <c:pt idx="1">
                  <c:v>Română</c:v>
                </c:pt>
                <c:pt idx="2">
                  <c:v>Ucraineană</c:v>
                </c:pt>
                <c:pt idx="3">
                  <c:v>Rusă</c:v>
                </c:pt>
                <c:pt idx="4">
                  <c:v>Găgăuză</c:v>
                </c:pt>
                <c:pt idx="5">
                  <c:v>Bulgară</c:v>
                </c:pt>
                <c:pt idx="6">
                  <c:v>Romani/Țigănească</c:v>
                </c:pt>
                <c:pt idx="7">
                  <c:v>Altă limbă</c:v>
                </c:pt>
                <c:pt idx="8">
                  <c:v>Nu au declarat limba vorbită de obicei</c:v>
                </c:pt>
              </c:strCache>
            </c:strRef>
          </c:cat>
          <c:val>
            <c:numRef>
              <c:f>'Figura 11'!$C$7:$C$15</c:f>
              <c:numCache>
                <c:formatCode>0.0</c:formatCode>
                <c:ptCount val="9"/>
                <c:pt idx="0">
                  <c:v>44.986223981847104</c:v>
                </c:pt>
                <c:pt idx="1">
                  <c:v>33.650228914289457</c:v>
                </c:pt>
                <c:pt idx="2">
                  <c:v>2.0570557823689306</c:v>
                </c:pt>
                <c:pt idx="3">
                  <c:v>15.889755839050851</c:v>
                </c:pt>
                <c:pt idx="4">
                  <c:v>2.1672039013614972</c:v>
                </c:pt>
                <c:pt idx="5">
                  <c:v>0.75401511117285747</c:v>
                </c:pt>
                <c:pt idx="6">
                  <c:v>0.25288190183654763</c:v>
                </c:pt>
                <c:pt idx="7">
                  <c:v>0.19675738343979476</c:v>
                </c:pt>
                <c:pt idx="8">
                  <c:v>4.5877184632944289E-2</c:v>
                </c:pt>
              </c:numCache>
            </c:numRef>
          </c:val>
          <c:extLst>
            <c:ext xmlns:c16="http://schemas.microsoft.com/office/drawing/2014/chart" uri="{C3380CC4-5D6E-409C-BE32-E72D297353CC}">
              <c16:uniqueId val="{00000012-E9C9-4239-8A8F-EE49423EE131}"/>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4.2220591237982802E-2"/>
          <c:y val="0.78037435320584925"/>
          <c:w val="0.93734975832645551"/>
          <c:h val="0.195085714285714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o-R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a:t>
            </a:r>
            <a:r>
              <a:rPr lang="ro-RO"/>
              <a:t> 2014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9840620753265275E-2"/>
          <c:y val="0.1425168107588857"/>
          <c:w val="0.97015937924673468"/>
          <c:h val="0.53519465686385748"/>
        </c:manualLayout>
      </c:layout>
      <c:pie3DChart>
        <c:varyColors val="1"/>
        <c:ser>
          <c:idx val="0"/>
          <c:order val="0"/>
          <c:tx>
            <c:strRef>
              <c:f>'Figura 11'!$D$6</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324-4291-B088-DCE306BAA98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324-4291-B088-DCE306BAA98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324-4291-B088-DCE306BAA98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324-4291-B088-DCE306BAA98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324-4291-B088-DCE306BAA98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7324-4291-B088-DCE306BAA98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7324-4291-B088-DCE306BAA98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7324-4291-B088-DCE306BAA981}"/>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7324-4291-B088-DCE306BAA98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'Figura 11'!$B$7:$B$15</c:f>
              <c:strCache>
                <c:ptCount val="9"/>
                <c:pt idx="0">
                  <c:v>Moldovenească</c:v>
                </c:pt>
                <c:pt idx="1">
                  <c:v>Română</c:v>
                </c:pt>
                <c:pt idx="2">
                  <c:v>Ucraineană</c:v>
                </c:pt>
                <c:pt idx="3">
                  <c:v>Rusă</c:v>
                </c:pt>
                <c:pt idx="4">
                  <c:v>Găgăuză</c:v>
                </c:pt>
                <c:pt idx="5">
                  <c:v>Bulgară</c:v>
                </c:pt>
                <c:pt idx="6">
                  <c:v>Romani/Țigănească</c:v>
                </c:pt>
                <c:pt idx="7">
                  <c:v>Altă limbă</c:v>
                </c:pt>
                <c:pt idx="8">
                  <c:v>Nu au declarat limba vorbită de obicei</c:v>
                </c:pt>
              </c:strCache>
            </c:strRef>
          </c:cat>
          <c:val>
            <c:numRef>
              <c:f>'Figura 11'!$D$7:$D$15</c:f>
              <c:numCache>
                <c:formatCode>0.0</c:formatCode>
                <c:ptCount val="9"/>
                <c:pt idx="0">
                  <c:v>53.563392148228793</c:v>
                </c:pt>
                <c:pt idx="1">
                  <c:v>23.094371575920988</c:v>
                </c:pt>
                <c:pt idx="2">
                  <c:v>2.7283993849996784</c:v>
                </c:pt>
                <c:pt idx="3">
                  <c:v>14.258576738857165</c:v>
                </c:pt>
                <c:pt idx="4">
                  <c:v>2.50380330160095</c:v>
                </c:pt>
                <c:pt idx="5">
                  <c:v>0.93143809681208389</c:v>
                </c:pt>
                <c:pt idx="6">
                  <c:v>0.20263728965305491</c:v>
                </c:pt>
                <c:pt idx="7">
                  <c:v>0.1387641667928334</c:v>
                </c:pt>
                <c:pt idx="8">
                  <c:v>2.5786172971344548</c:v>
                </c:pt>
              </c:numCache>
            </c:numRef>
          </c:val>
          <c:extLst>
            <c:ext xmlns:c16="http://schemas.microsoft.com/office/drawing/2014/chart" uri="{C3380CC4-5D6E-409C-BE32-E72D297353CC}">
              <c16:uniqueId val="{00000012-7324-4291-B088-DCE306BAA981}"/>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1.6955538970312746E-2"/>
          <c:y val="0.76224556944791122"/>
          <c:w val="0.96337613835453206"/>
          <c:h val="0.203172297987247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o-R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'5.19'!$Q$9</c:f>
              <c:strCache>
                <c:ptCount val="1"/>
                <c:pt idx="0">
                  <c:v>Urban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'5.19'!$P$10:$P$19</c:f>
              <c:strCache>
                <c:ptCount val="10"/>
                <c:pt idx="0">
                  <c:v>Nu au declarat limba vorbită de obicei </c:v>
                </c:pt>
                <c:pt idx="1">
                  <c:v>Altă limbă</c:v>
                </c:pt>
                <c:pt idx="2">
                  <c:v>Romani/Țigănească</c:v>
                </c:pt>
                <c:pt idx="3">
                  <c:v>Bulgară</c:v>
                </c:pt>
                <c:pt idx="4">
                  <c:v>Găgăuză</c:v>
                </c:pt>
                <c:pt idx="5">
                  <c:v>Rusă</c:v>
                </c:pt>
                <c:pt idx="6">
                  <c:v>Ucraineană</c:v>
                </c:pt>
                <c:pt idx="7">
                  <c:v>Română</c:v>
                </c:pt>
                <c:pt idx="8">
                  <c:v>Moldovenească</c:v>
                </c:pt>
                <c:pt idx="9">
                  <c:v> Total</c:v>
                </c:pt>
              </c:strCache>
            </c:strRef>
          </c:cat>
          <c:val>
            <c:numRef>
              <c:f>'5.19'!$Q$10:$Q$19</c:f>
              <c:numCache>
                <c:formatCode>0.0</c:formatCode>
                <c:ptCount val="10"/>
                <c:pt idx="0">
                  <c:v>57.289719626168299</c:v>
                </c:pt>
                <c:pt idx="1">
                  <c:v>81.085203748093704</c:v>
                </c:pt>
                <c:pt idx="2">
                  <c:v>75.80535774838927</c:v>
                </c:pt>
                <c:pt idx="3">
                  <c:v>53.099056067326359</c:v>
                </c:pt>
                <c:pt idx="4">
                  <c:v>17.821390416650171</c:v>
                </c:pt>
                <c:pt idx="5">
                  <c:v>78.311058583537104</c:v>
                </c:pt>
                <c:pt idx="6">
                  <c:v>26.656522917231584</c:v>
                </c:pt>
                <c:pt idx="7">
                  <c:v>53.126477232617532</c:v>
                </c:pt>
                <c:pt idx="8">
                  <c:v>31.804292712682397</c:v>
                </c:pt>
                <c:pt idx="9">
                  <c:v>46.340629949483372</c:v>
                </c:pt>
              </c:numCache>
            </c:numRef>
          </c:val>
          <c:extLst>
            <c:ext xmlns:c16="http://schemas.microsoft.com/office/drawing/2014/chart" uri="{C3380CC4-5D6E-409C-BE32-E72D297353CC}">
              <c16:uniqueId val="{00000000-8FFD-4D49-B859-792E3C010226}"/>
            </c:ext>
          </c:extLst>
        </c:ser>
        <c:ser>
          <c:idx val="1"/>
          <c:order val="1"/>
          <c:tx>
            <c:strRef>
              <c:f>'5.19'!$R$9</c:f>
              <c:strCache>
                <c:ptCount val="1"/>
                <c:pt idx="0">
                  <c:v>Rural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'5.19'!$P$10:$P$19</c:f>
              <c:strCache>
                <c:ptCount val="10"/>
                <c:pt idx="0">
                  <c:v>Nu au declarat limba vorbită de obicei </c:v>
                </c:pt>
                <c:pt idx="1">
                  <c:v>Altă limbă</c:v>
                </c:pt>
                <c:pt idx="2">
                  <c:v>Romani/Țigănească</c:v>
                </c:pt>
                <c:pt idx="3">
                  <c:v>Bulgară</c:v>
                </c:pt>
                <c:pt idx="4">
                  <c:v>Găgăuză</c:v>
                </c:pt>
                <c:pt idx="5">
                  <c:v>Rusă</c:v>
                </c:pt>
                <c:pt idx="6">
                  <c:v>Ucraineană</c:v>
                </c:pt>
                <c:pt idx="7">
                  <c:v>Română</c:v>
                </c:pt>
                <c:pt idx="8">
                  <c:v>Moldovenească</c:v>
                </c:pt>
                <c:pt idx="9">
                  <c:v> Total</c:v>
                </c:pt>
              </c:strCache>
            </c:strRef>
          </c:cat>
          <c:val>
            <c:numRef>
              <c:f>'5.19'!$R$10:$R$19</c:f>
              <c:numCache>
                <c:formatCode>0.0</c:formatCode>
                <c:ptCount val="10"/>
                <c:pt idx="0">
                  <c:v>42.710280373831786</c:v>
                </c:pt>
                <c:pt idx="1">
                  <c:v>18.914796251906804</c:v>
                </c:pt>
                <c:pt idx="2">
                  <c:v>24.194642251610702</c:v>
                </c:pt>
                <c:pt idx="3">
                  <c:v>46.900943932673691</c:v>
                </c:pt>
                <c:pt idx="4">
                  <c:v>82.17860958334974</c:v>
                </c:pt>
                <c:pt idx="5">
                  <c:v>21.68894141646399</c:v>
                </c:pt>
                <c:pt idx="6">
                  <c:v>73.343477082769354</c:v>
                </c:pt>
                <c:pt idx="7">
                  <c:v>46.873522767379697</c:v>
                </c:pt>
                <c:pt idx="8">
                  <c:v>68.195707287320175</c:v>
                </c:pt>
                <c:pt idx="9">
                  <c:v>53.659370050517033</c:v>
                </c:pt>
              </c:numCache>
            </c:numRef>
          </c:val>
          <c:extLst>
            <c:ext xmlns:c16="http://schemas.microsoft.com/office/drawing/2014/chart" uri="{C3380CC4-5D6E-409C-BE32-E72D297353CC}">
              <c16:uniqueId val="{00000001-8FFD-4D49-B859-792E3C010226}"/>
            </c:ext>
          </c:extLst>
        </c:ser>
        <c:dLbls>
          <c:dLblPos val="ctr"/>
          <c:showLegendKey val="0"/>
          <c:showVal val="1"/>
          <c:showCatName val="0"/>
          <c:showSerName val="0"/>
          <c:showPercent val="0"/>
          <c:showBubbleSize val="0"/>
        </c:dLbls>
        <c:gapWidth val="150"/>
        <c:overlap val="100"/>
        <c:axId val="1558642479"/>
        <c:axId val="1558642895"/>
      </c:barChart>
      <c:catAx>
        <c:axId val="15586424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558642895"/>
        <c:crosses val="autoZero"/>
        <c:auto val="1"/>
        <c:lblAlgn val="ctr"/>
        <c:lblOffset val="100"/>
        <c:noMultiLvlLbl val="0"/>
      </c:catAx>
      <c:valAx>
        <c:axId val="1558642895"/>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558642479"/>
        <c:crosses val="autoZero"/>
        <c:crossBetween val="between"/>
      </c:valAx>
      <c:spPr>
        <a:noFill/>
        <a:ln>
          <a:noFill/>
        </a:ln>
        <a:effectLst/>
      </c:spPr>
    </c:plotArea>
    <c:legend>
      <c:legendPos val="b"/>
      <c:layout>
        <c:manualLayout>
          <c:xMode val="edge"/>
          <c:yMode val="edge"/>
          <c:x val="0.3077116031636985"/>
          <c:y val="0.93632534972794368"/>
          <c:w val="0.48077366168155156"/>
          <c:h val="4.697318889418572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noFill/>
    <a:ln>
      <a:noFill/>
    </a:ln>
    <a:effectLst/>
  </c:spPr>
  <c:txPr>
    <a:bodyPr/>
    <a:lstStyle/>
    <a:p>
      <a:pPr>
        <a:defRPr/>
      </a:pPr>
      <a:endParaRPr lang="ro-R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C14F30-7DAF-4D44-BB03-0481A4316F4C}" type="datetimeFigureOut">
              <a:rPr lang="en-US" smtClean="0"/>
              <a:t>10/21/2025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CA53F3-547E-4BB2-82B9-651286F11957}" type="slidenum">
              <a:rPr lang="en-US" smtClean="0"/>
              <a:t>‹#›</a:t>
            </a:fld>
            <a:endParaRPr lang="en-US"/>
          </a:p>
        </p:txBody>
      </p:sp>
    </p:spTree>
    <p:extLst>
      <p:ext uri="{BB962C8B-B14F-4D97-AF65-F5344CB8AC3E}">
        <p14:creationId xmlns:p14="http://schemas.microsoft.com/office/powerpoint/2010/main" val="2447672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9772E-9BD5-4005-898D-E9D3B4C20286}"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AEE33-C9DC-4714-B3F0-329023304C35}" type="slidenum">
              <a:rPr lang="en-US" smtClean="0"/>
              <a:t>‹#›</a:t>
            </a:fld>
            <a:endParaRPr lang="en-US"/>
          </a:p>
        </p:txBody>
      </p:sp>
    </p:spTree>
    <p:extLst>
      <p:ext uri="{BB962C8B-B14F-4D97-AF65-F5344CB8AC3E}">
        <p14:creationId xmlns:p14="http://schemas.microsoft.com/office/powerpoint/2010/main" val="33161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CAEE33-C9DC-4714-B3F0-329023304C35}" type="slidenum">
              <a:rPr lang="en-US" smtClean="0"/>
              <a:t>2</a:t>
            </a:fld>
            <a:endParaRPr lang="en-US"/>
          </a:p>
        </p:txBody>
      </p:sp>
    </p:spTree>
    <p:extLst>
      <p:ext uri="{BB962C8B-B14F-4D97-AF65-F5344CB8AC3E}">
        <p14:creationId xmlns:p14="http://schemas.microsoft.com/office/powerpoint/2010/main" val="3987124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800" dirty="0">
                <a:effectLst/>
                <a:latin typeface="Times New Roman" panose="02020603050405020304" pitchFamily="18" charset="0"/>
                <a:ea typeface="Times New Roman" panose="02020603050405020304" pitchFamily="18" charset="0"/>
              </a:rPr>
              <a:t>Din totalul populației de 2 409,2 mii locuitori, au declarat </a:t>
            </a:r>
            <a:r>
              <a:rPr lang="ro-MD" sz="1800" b="1" dirty="0">
                <a:effectLst/>
                <a:latin typeface="Times New Roman" panose="02020603050405020304" pitchFamily="18" charset="0"/>
                <a:ea typeface="Times New Roman" panose="02020603050405020304" pitchFamily="18" charset="0"/>
              </a:rPr>
              <a:t>a doua etnie</a:t>
            </a:r>
            <a:r>
              <a:rPr lang="ro-MD" sz="1800" dirty="0">
                <a:effectLst/>
                <a:latin typeface="Times New Roman" panose="02020603050405020304" pitchFamily="18" charset="0"/>
                <a:ea typeface="Times New Roman" panose="02020603050405020304" pitchFamily="18" charset="0"/>
              </a:rPr>
              <a:t> (în premieră colectată la recensământul din 2024) 191,0 mii persoane sau 7,9%. Dintre cei care au declarat a doua etnie prevalează cea de </a:t>
            </a:r>
            <a:r>
              <a:rPr lang="ro-MD" sz="1800" b="1" i="1" dirty="0">
                <a:effectLst/>
                <a:latin typeface="Times New Roman" panose="02020603050405020304" pitchFamily="18" charset="0"/>
                <a:ea typeface="Times New Roman" panose="02020603050405020304" pitchFamily="18" charset="0"/>
              </a:rPr>
              <a:t>român</a:t>
            </a:r>
            <a:r>
              <a:rPr lang="ro-MD" sz="1800" i="1" dirty="0">
                <a:effectLst/>
                <a:latin typeface="Times New Roman" panose="02020603050405020304" pitchFamily="18" charset="0"/>
                <a:ea typeface="Times New Roman" panose="02020603050405020304" pitchFamily="18" charset="0"/>
              </a:rPr>
              <a:t> </a:t>
            </a:r>
            <a:r>
              <a:rPr lang="ro-MD" sz="1800" dirty="0">
                <a:effectLst/>
                <a:latin typeface="Times New Roman" panose="02020603050405020304" pitchFamily="18" charset="0"/>
                <a:ea typeface="Times New Roman" panose="02020603050405020304" pitchFamily="18" charset="0"/>
              </a:rPr>
              <a:t>(138,5 mii sau 5,7% din populația totală), urmată de cea de </a:t>
            </a:r>
            <a:r>
              <a:rPr lang="ro-MD" sz="1800" b="1" i="1" dirty="0">
                <a:effectLst/>
                <a:latin typeface="Times New Roman" panose="02020603050405020304" pitchFamily="18" charset="0"/>
                <a:ea typeface="Times New Roman" panose="02020603050405020304" pitchFamily="18" charset="0"/>
              </a:rPr>
              <a:t>moldovean </a:t>
            </a:r>
            <a:r>
              <a:rPr lang="ro-MD" sz="1800" dirty="0">
                <a:effectLst/>
                <a:latin typeface="Times New Roman" panose="02020603050405020304" pitchFamily="18" charset="0"/>
                <a:ea typeface="Times New Roman" panose="02020603050405020304" pitchFamily="18" charset="0"/>
              </a:rPr>
              <a:t>(33,4 mii sau 1,4%), </a:t>
            </a:r>
            <a:r>
              <a:rPr lang="ro-MD" sz="1800" b="1" i="1" dirty="0">
                <a:effectLst/>
                <a:latin typeface="Times New Roman" panose="02020603050405020304" pitchFamily="18" charset="0"/>
                <a:ea typeface="Times New Roman" panose="02020603050405020304" pitchFamily="18" charset="0"/>
              </a:rPr>
              <a:t>rus</a:t>
            </a:r>
            <a:r>
              <a:rPr lang="ro-MD" sz="1800" i="1" dirty="0">
                <a:effectLst/>
                <a:latin typeface="Times New Roman" panose="02020603050405020304" pitchFamily="18" charset="0"/>
                <a:ea typeface="Times New Roman" panose="02020603050405020304" pitchFamily="18" charset="0"/>
              </a:rPr>
              <a:t> </a:t>
            </a:r>
            <a:r>
              <a:rPr lang="ro-MD" sz="1800" dirty="0">
                <a:effectLst/>
                <a:latin typeface="Times New Roman" panose="02020603050405020304" pitchFamily="18" charset="0"/>
                <a:ea typeface="Times New Roman" panose="02020603050405020304" pitchFamily="18" charset="0"/>
              </a:rPr>
              <a:t>(8,5 mii sau 0,3%), </a:t>
            </a:r>
            <a:r>
              <a:rPr lang="ro-MD" sz="1800" b="1" i="1" dirty="0">
                <a:effectLst/>
                <a:latin typeface="Times New Roman" panose="02020603050405020304" pitchFamily="18" charset="0"/>
                <a:ea typeface="Times New Roman" panose="02020603050405020304" pitchFamily="18" charset="0"/>
              </a:rPr>
              <a:t>ucrainean </a:t>
            </a:r>
            <a:r>
              <a:rPr lang="ro-MD" sz="1800" dirty="0">
                <a:effectLst/>
                <a:latin typeface="Times New Roman" panose="02020603050405020304" pitchFamily="18" charset="0"/>
                <a:ea typeface="Times New Roman" panose="02020603050405020304" pitchFamily="18" charset="0"/>
              </a:rPr>
              <a:t>(4,3 mii sau 0,2%) și</a:t>
            </a:r>
            <a:r>
              <a:rPr lang="ro-MD" sz="1800" b="1" dirty="0">
                <a:effectLst/>
                <a:latin typeface="Times New Roman" panose="02020603050405020304" pitchFamily="18" charset="0"/>
                <a:ea typeface="Times New Roman" panose="02020603050405020304" pitchFamily="18" charset="0"/>
              </a:rPr>
              <a:t> </a:t>
            </a:r>
            <a:r>
              <a:rPr lang="ro-MD" sz="1800" b="1" i="1" dirty="0">
                <a:effectLst/>
                <a:latin typeface="Times New Roman" panose="02020603050405020304" pitchFamily="18" charset="0"/>
                <a:ea typeface="Times New Roman" panose="02020603050405020304" pitchFamily="18" charset="0"/>
              </a:rPr>
              <a:t>bulgar </a:t>
            </a:r>
            <a:r>
              <a:rPr lang="ro-MD" sz="1800" dirty="0">
                <a:effectLst/>
                <a:latin typeface="Times New Roman" panose="02020603050405020304" pitchFamily="18" charset="0"/>
                <a:ea typeface="Times New Roman" panose="02020603050405020304" pitchFamily="18" charset="0"/>
              </a:rPr>
              <a:t>(1,5 mii sau 0,1%) </a:t>
            </a:r>
            <a:r>
              <a:rPr lang="ro-MD" sz="1800" i="1" dirty="0">
                <a:effectLst/>
                <a:latin typeface="Times New Roman" panose="02020603050405020304" pitchFamily="18" charset="0"/>
                <a:ea typeface="Times New Roman" panose="02020603050405020304" pitchFamily="18" charset="0"/>
              </a:rPr>
              <a:t>(Tabelele 5.8 și 5.9 din Anexă).</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12</a:t>
            </a:fld>
            <a:endParaRPr lang="en-US"/>
          </a:p>
        </p:txBody>
      </p:sp>
    </p:spTree>
    <p:extLst>
      <p:ext uri="{BB962C8B-B14F-4D97-AF65-F5344CB8AC3E}">
        <p14:creationId xmlns:p14="http://schemas.microsoft.com/office/powerpoint/2010/main" val="579164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800" dirty="0">
                <a:effectLst/>
                <a:latin typeface="Times New Roman" panose="02020603050405020304" pitchFamily="18" charset="0"/>
                <a:ea typeface="Times New Roman" panose="02020603050405020304" pitchFamily="18" charset="0"/>
              </a:rPr>
              <a:t>În cadrul recensământului din 2024 au fost </a:t>
            </a:r>
            <a:r>
              <a:rPr lang="ro-MD" sz="1800" b="1" dirty="0">
                <a:effectLst/>
                <a:latin typeface="Times New Roman" panose="02020603050405020304" pitchFamily="18" charset="0"/>
                <a:ea typeface="Times New Roman" panose="02020603050405020304" pitchFamily="18" charset="0"/>
              </a:rPr>
              <a:t>trei întrebări</a:t>
            </a:r>
            <a:r>
              <a:rPr lang="ro-MD" sz="1800" dirty="0">
                <a:effectLst/>
                <a:latin typeface="Times New Roman" panose="02020603050405020304" pitchFamily="18" charset="0"/>
                <a:ea typeface="Times New Roman" panose="02020603050405020304" pitchFamily="18" charset="0"/>
              </a:rPr>
              <a:t>, conform liberei declarații, legate de competențele lingvistice: </a:t>
            </a:r>
            <a:r>
              <a:rPr lang="ro-MD" sz="1800" b="1" dirty="0">
                <a:effectLst/>
                <a:latin typeface="Times New Roman" panose="02020603050405020304" pitchFamily="18" charset="0"/>
                <a:ea typeface="Times New Roman" panose="02020603050405020304" pitchFamily="18" charset="0"/>
              </a:rPr>
              <a:t>limba maternă</a:t>
            </a:r>
            <a:r>
              <a:rPr lang="ro-MD" sz="1800" dirty="0">
                <a:effectLst/>
                <a:latin typeface="Times New Roman" panose="02020603050405020304" pitchFamily="18" charset="0"/>
                <a:ea typeface="Times New Roman" panose="02020603050405020304" pitchFamily="18" charset="0"/>
              </a:rPr>
              <a:t>, </a:t>
            </a:r>
            <a:r>
              <a:rPr lang="ro-MD" sz="1800" b="1" dirty="0">
                <a:effectLst/>
                <a:latin typeface="Times New Roman" panose="02020603050405020304" pitchFamily="18" charset="0"/>
                <a:ea typeface="Times New Roman" panose="02020603050405020304" pitchFamily="18" charset="0"/>
              </a:rPr>
              <a:t>limba vorbită de obicei și alte limbi cunoscute </a:t>
            </a:r>
            <a:r>
              <a:rPr lang="ro-MD" sz="1800" dirty="0">
                <a:effectLst/>
                <a:latin typeface="Times New Roman" panose="02020603050405020304" pitchFamily="18" charset="0"/>
                <a:ea typeface="Times New Roman" panose="02020603050405020304" pitchFamily="18" charset="0"/>
              </a:rPr>
              <a:t>(cu posibilitatea de a menționa până la trei limbi, care nu trebuiau să coincidă cu limba maternă și cea vorbită de obicei).</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15</a:t>
            </a:fld>
            <a:endParaRPr lang="en-US"/>
          </a:p>
        </p:txBody>
      </p:sp>
    </p:spTree>
    <p:extLst>
      <p:ext uri="{BB962C8B-B14F-4D97-AF65-F5344CB8AC3E}">
        <p14:creationId xmlns:p14="http://schemas.microsoft.com/office/powerpoint/2010/main" val="495393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800" dirty="0">
                <a:effectLst/>
                <a:latin typeface="Times New Roman" panose="02020603050405020304" pitchFamily="18" charset="0"/>
                <a:ea typeface="Times New Roman" panose="02020603050405020304" pitchFamily="18" charset="0"/>
              </a:rPr>
              <a:t>Per total, cei care au declarat ca limbi materne </a:t>
            </a:r>
            <a:r>
              <a:rPr lang="ro-MD" sz="1800" b="1" i="1" dirty="0">
                <a:effectLst/>
                <a:latin typeface="Times New Roman" panose="02020603050405020304" pitchFamily="18" charset="0"/>
                <a:ea typeface="Times New Roman" panose="02020603050405020304" pitchFamily="18" charset="0"/>
              </a:rPr>
              <a:t>moldovenească </a:t>
            </a:r>
            <a:r>
              <a:rPr lang="ro-MD" sz="1800" b="1" dirty="0">
                <a:effectLst/>
                <a:latin typeface="Times New Roman" panose="02020603050405020304" pitchFamily="18" charset="0"/>
                <a:ea typeface="Times New Roman" panose="02020603050405020304" pitchFamily="18" charset="0"/>
              </a:rPr>
              <a:t>și </a:t>
            </a:r>
            <a:r>
              <a:rPr lang="ro-MD" sz="1800" b="1" i="1" dirty="0">
                <a:effectLst/>
                <a:latin typeface="Times New Roman" panose="02020603050405020304" pitchFamily="18" charset="0"/>
                <a:ea typeface="Times New Roman" panose="02020603050405020304" pitchFamily="18" charset="0"/>
              </a:rPr>
              <a:t>română</a:t>
            </a:r>
            <a:r>
              <a:rPr lang="ro-MD" sz="1800" b="1" dirty="0">
                <a:effectLst/>
                <a:latin typeface="Times New Roman" panose="02020603050405020304" pitchFamily="18" charset="0"/>
                <a:ea typeface="Times New Roman" panose="02020603050405020304" pitchFamily="18" charset="0"/>
              </a:rPr>
              <a:t> </a:t>
            </a:r>
            <a:r>
              <a:rPr lang="ro-MD" sz="1800" dirty="0">
                <a:effectLst/>
                <a:latin typeface="Times New Roman" panose="02020603050405020304" pitchFamily="18" charset="0"/>
                <a:ea typeface="Times New Roman" panose="02020603050405020304" pitchFamily="18" charset="0"/>
              </a:rPr>
              <a:t>însumează la RPL 2024 </a:t>
            </a:r>
            <a:r>
              <a:rPr lang="ro-MD" sz="1800" b="1" dirty="0">
                <a:effectLst/>
                <a:latin typeface="Times New Roman" panose="02020603050405020304" pitchFamily="18" charset="0"/>
                <a:ea typeface="Times New Roman" panose="02020603050405020304" pitchFamily="18" charset="0"/>
              </a:rPr>
              <a:t>79,9%, </a:t>
            </a:r>
            <a:r>
              <a:rPr lang="ro-MD" sz="1800" dirty="0">
                <a:effectLst/>
                <a:latin typeface="Times New Roman" panose="02020603050405020304" pitchFamily="18" charset="0"/>
                <a:ea typeface="Times New Roman" panose="02020603050405020304" pitchFamily="18" charset="0"/>
              </a:rPr>
              <a:t>față de 78,1% în 2014. Față de recensământul din 2014, </a:t>
            </a:r>
            <a:r>
              <a:rPr lang="ro-MD" sz="1800" b="1" dirty="0">
                <a:effectLst/>
                <a:latin typeface="Times New Roman" panose="02020603050405020304" pitchFamily="18" charset="0"/>
                <a:ea typeface="Times New Roman" panose="02020603050405020304" pitchFamily="18" charset="0"/>
              </a:rPr>
              <a:t>au scăzut cu 7,4 </a:t>
            </a:r>
            <a:r>
              <a:rPr lang="ro-MD" sz="1800" b="1" dirty="0" err="1">
                <a:effectLst/>
                <a:latin typeface="Times New Roman" panose="02020603050405020304" pitchFamily="18" charset="0"/>
                <a:ea typeface="Times New Roman" panose="02020603050405020304" pitchFamily="18" charset="0"/>
              </a:rPr>
              <a:t>p.p</a:t>
            </a:r>
            <a:r>
              <a:rPr lang="ro-MD" sz="1800" dirty="0" err="1">
                <a:effectLst/>
                <a:latin typeface="Times New Roman" panose="02020603050405020304" pitchFamily="18" charset="0"/>
                <a:ea typeface="Times New Roman" panose="02020603050405020304" pitchFamily="18" charset="0"/>
              </a:rPr>
              <a:t>.</a:t>
            </a:r>
            <a:r>
              <a:rPr lang="ro-MD" sz="1800" dirty="0">
                <a:effectLst/>
                <a:latin typeface="Times New Roman" panose="02020603050405020304" pitchFamily="18" charset="0"/>
                <a:ea typeface="Times New Roman" panose="02020603050405020304" pitchFamily="18" charset="0"/>
              </a:rPr>
              <a:t> cei care au declarat </a:t>
            </a:r>
            <a:r>
              <a:rPr lang="ro-MD" sz="1800" b="1" i="1" dirty="0">
                <a:effectLst/>
                <a:latin typeface="Times New Roman" panose="02020603050405020304" pitchFamily="18" charset="0"/>
                <a:ea typeface="Times New Roman" panose="02020603050405020304" pitchFamily="18" charset="0"/>
              </a:rPr>
              <a:t>moldovenească </a:t>
            </a:r>
            <a:r>
              <a:rPr lang="ro-MD" sz="1800" b="1" dirty="0">
                <a:effectLst/>
                <a:latin typeface="Times New Roman" panose="02020603050405020304" pitchFamily="18" charset="0"/>
                <a:ea typeface="Times New Roman" panose="02020603050405020304" pitchFamily="18" charset="0"/>
              </a:rPr>
              <a:t>ca limbă maternă </a:t>
            </a:r>
            <a:r>
              <a:rPr lang="ro-MD" sz="1800" dirty="0">
                <a:effectLst/>
                <a:latin typeface="Times New Roman" panose="02020603050405020304" pitchFamily="18" charset="0"/>
                <a:ea typeface="Times New Roman" panose="02020603050405020304" pitchFamily="18" charset="0"/>
              </a:rPr>
              <a:t>(de la </a:t>
            </a:r>
            <a:r>
              <a:rPr lang="ro-MD" sz="1800" b="1" dirty="0">
                <a:effectLst/>
                <a:latin typeface="Times New Roman" panose="02020603050405020304" pitchFamily="18" charset="0"/>
                <a:ea typeface="Times New Roman" panose="02020603050405020304" pitchFamily="18" charset="0"/>
              </a:rPr>
              <a:t>55,5% în 2014 la 48,1% în 2024</a:t>
            </a:r>
            <a:r>
              <a:rPr lang="ro-MD" sz="1800" dirty="0">
                <a:effectLst/>
                <a:latin typeface="Times New Roman" panose="02020603050405020304" pitchFamily="18" charset="0"/>
                <a:ea typeface="Times New Roman" panose="02020603050405020304" pitchFamily="18" charset="0"/>
              </a:rPr>
              <a:t>), în același timp </a:t>
            </a:r>
            <a:r>
              <a:rPr lang="ro-MD" sz="1800" b="1" dirty="0">
                <a:effectLst/>
                <a:latin typeface="Times New Roman" panose="02020603050405020304" pitchFamily="18" charset="0"/>
                <a:ea typeface="Times New Roman" panose="02020603050405020304" pitchFamily="18" charset="0"/>
              </a:rPr>
              <a:t>crescând cu 9,2 </a:t>
            </a:r>
            <a:r>
              <a:rPr lang="ro-MD" sz="1800" dirty="0" err="1">
                <a:effectLst/>
                <a:latin typeface="Times New Roman" panose="02020603050405020304" pitchFamily="18" charset="0"/>
                <a:ea typeface="Times New Roman" panose="02020603050405020304" pitchFamily="18" charset="0"/>
              </a:rPr>
              <a:t>p.p.</a:t>
            </a:r>
            <a:r>
              <a:rPr lang="ro-MD" sz="1800" dirty="0">
                <a:effectLst/>
                <a:latin typeface="Times New Roman" panose="02020603050405020304" pitchFamily="18" charset="0"/>
                <a:ea typeface="Times New Roman" panose="02020603050405020304" pitchFamily="18" charset="0"/>
              </a:rPr>
              <a:t> cei care au declarat limba </a:t>
            </a:r>
            <a:r>
              <a:rPr lang="ro-MD" sz="1800" b="1" i="1" dirty="0">
                <a:effectLst/>
                <a:latin typeface="Times New Roman" panose="02020603050405020304" pitchFamily="18" charset="0"/>
                <a:ea typeface="Times New Roman" panose="02020603050405020304" pitchFamily="18" charset="0"/>
              </a:rPr>
              <a:t>română </a:t>
            </a:r>
            <a:r>
              <a:rPr lang="ro-MD" sz="1800" dirty="0">
                <a:effectLst/>
                <a:latin typeface="Times New Roman" panose="02020603050405020304" pitchFamily="18" charset="0"/>
                <a:ea typeface="Times New Roman" panose="02020603050405020304" pitchFamily="18" charset="0"/>
              </a:rPr>
              <a:t>ca maternă (</a:t>
            </a:r>
            <a:r>
              <a:rPr lang="ro-MD" sz="1800" b="1" dirty="0">
                <a:effectLst/>
                <a:latin typeface="Times New Roman" panose="02020603050405020304" pitchFamily="18" charset="0"/>
                <a:ea typeface="Times New Roman" panose="02020603050405020304" pitchFamily="18" charset="0"/>
              </a:rPr>
              <a:t>de la 22,6% la 31,8%). </a:t>
            </a:r>
            <a:r>
              <a:rPr lang="ro-MD" sz="1800" dirty="0">
                <a:effectLst/>
                <a:latin typeface="Times New Roman" panose="02020603050405020304" pitchFamily="18" charset="0"/>
                <a:ea typeface="Times New Roman" panose="02020603050405020304" pitchFamily="18" charset="0"/>
              </a:rPr>
              <a:t>Cu </a:t>
            </a:r>
            <a:r>
              <a:rPr lang="ro-MD" sz="1800" b="1" dirty="0">
                <a:effectLst/>
                <a:latin typeface="Times New Roman" panose="02020603050405020304" pitchFamily="18" charset="0"/>
                <a:ea typeface="Times New Roman" panose="02020603050405020304" pitchFamily="18" charset="0"/>
              </a:rPr>
              <a:t>2 </a:t>
            </a:r>
            <a:r>
              <a:rPr lang="ro-MD" sz="1800" b="1" dirty="0" err="1">
                <a:effectLst/>
                <a:latin typeface="Times New Roman" panose="02020603050405020304" pitchFamily="18" charset="0"/>
                <a:ea typeface="Times New Roman" panose="02020603050405020304" pitchFamily="18" charset="0"/>
              </a:rPr>
              <a:t>p.p</a:t>
            </a:r>
            <a:r>
              <a:rPr lang="ro-MD" sz="1800" dirty="0" err="1">
                <a:effectLst/>
                <a:latin typeface="Times New Roman" panose="02020603050405020304" pitchFamily="18" charset="0"/>
                <a:ea typeface="Times New Roman" panose="02020603050405020304" pitchFamily="18" charset="0"/>
              </a:rPr>
              <a:t>.</a:t>
            </a:r>
            <a:r>
              <a:rPr lang="ro-MD" sz="1800" dirty="0">
                <a:effectLst/>
                <a:latin typeface="Times New Roman" panose="02020603050405020304" pitchFamily="18" charset="0"/>
                <a:ea typeface="Times New Roman" panose="02020603050405020304" pitchFamily="18" charset="0"/>
              </a:rPr>
              <a:t> a crescut și ponderea celor care consideră </a:t>
            </a:r>
            <a:r>
              <a:rPr lang="ro-MD" sz="1800" b="1" dirty="0">
                <a:effectLst/>
                <a:latin typeface="Times New Roman" panose="02020603050405020304" pitchFamily="18" charset="0"/>
                <a:ea typeface="Times New Roman" panose="02020603050405020304" pitchFamily="18" charset="0"/>
              </a:rPr>
              <a:t>limba </a:t>
            </a:r>
            <a:r>
              <a:rPr lang="ro-MD" sz="1800" b="1" i="1" dirty="0">
                <a:effectLst/>
                <a:latin typeface="Times New Roman" panose="02020603050405020304" pitchFamily="18" charset="0"/>
                <a:ea typeface="Times New Roman" panose="02020603050405020304" pitchFamily="18" charset="0"/>
              </a:rPr>
              <a:t>rusă </a:t>
            </a:r>
            <a:r>
              <a:rPr lang="ro-MD" sz="1800" dirty="0">
                <a:effectLst/>
                <a:latin typeface="Times New Roman" panose="02020603050405020304" pitchFamily="18" charset="0"/>
                <a:ea typeface="Times New Roman" panose="02020603050405020304" pitchFamily="18" charset="0"/>
              </a:rPr>
              <a:t>drept limbă maternă, de la 9,6% în 2014 la 11,6% în 2024. În cazul limbilor </a:t>
            </a:r>
            <a:r>
              <a:rPr lang="ro-MD" sz="1800" b="1" i="1" dirty="0">
                <a:effectLst/>
                <a:latin typeface="Times New Roman" panose="02020603050405020304" pitchFamily="18" charset="0"/>
                <a:ea typeface="Times New Roman" panose="02020603050405020304" pitchFamily="18" charset="0"/>
              </a:rPr>
              <a:t>ucraineană</a:t>
            </a:r>
            <a:r>
              <a:rPr lang="ro-MD" sz="1800" b="1" dirty="0">
                <a:effectLst/>
                <a:latin typeface="Times New Roman" panose="02020603050405020304" pitchFamily="18" charset="0"/>
                <a:ea typeface="Times New Roman" panose="02020603050405020304" pitchFamily="18" charset="0"/>
              </a:rPr>
              <a:t>, </a:t>
            </a:r>
            <a:r>
              <a:rPr lang="ro-MD" sz="1800" b="1" i="1" dirty="0">
                <a:effectLst/>
                <a:latin typeface="Times New Roman" panose="02020603050405020304" pitchFamily="18" charset="0"/>
                <a:ea typeface="Times New Roman" panose="02020603050405020304" pitchFamily="18" charset="0"/>
              </a:rPr>
              <a:t>găgăuză</a:t>
            </a:r>
            <a:r>
              <a:rPr lang="ro-MD" sz="1800" b="1" dirty="0">
                <a:effectLst/>
                <a:latin typeface="Times New Roman" panose="02020603050405020304" pitchFamily="18" charset="0"/>
                <a:ea typeface="Times New Roman" panose="02020603050405020304" pitchFamily="18" charset="0"/>
              </a:rPr>
              <a:t> și </a:t>
            </a:r>
            <a:r>
              <a:rPr lang="ro-MD" sz="1800" b="1" i="1" dirty="0">
                <a:effectLst/>
                <a:latin typeface="Times New Roman" panose="02020603050405020304" pitchFamily="18" charset="0"/>
                <a:ea typeface="Times New Roman" panose="02020603050405020304" pitchFamily="18" charset="0"/>
              </a:rPr>
              <a:t>bulgară</a:t>
            </a:r>
            <a:r>
              <a:rPr lang="ro-MD" sz="1800" b="1" dirty="0">
                <a:effectLst/>
                <a:latin typeface="Times New Roman" panose="02020603050405020304" pitchFamily="18" charset="0"/>
                <a:ea typeface="Times New Roman" panose="02020603050405020304" pitchFamily="18" charset="0"/>
              </a:rPr>
              <a:t> s-a înregistrat o descreștere </a:t>
            </a:r>
            <a:r>
              <a:rPr lang="ro-MD" sz="1800" dirty="0">
                <a:effectLst/>
                <a:latin typeface="Times New Roman" panose="02020603050405020304" pitchFamily="18" charset="0"/>
                <a:ea typeface="Times New Roman" panose="02020603050405020304" pitchFamily="18" charset="0"/>
              </a:rPr>
              <a:t>a ponderii acestora ca limbă maternă declarată, cu 0,9, 0,3 și, respectiv, 0,3 </a:t>
            </a:r>
            <a:r>
              <a:rPr lang="ro-MD" sz="1800" dirty="0" err="1">
                <a:effectLst/>
                <a:latin typeface="Times New Roman" panose="02020603050405020304" pitchFamily="18" charset="0"/>
                <a:ea typeface="Times New Roman" panose="02020603050405020304" pitchFamily="18" charset="0"/>
              </a:rPr>
              <a:t>p.p.</a:t>
            </a:r>
            <a:r>
              <a:rPr lang="ro-MD" sz="1800"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16</a:t>
            </a:fld>
            <a:endParaRPr lang="en-US"/>
          </a:p>
        </p:txBody>
      </p:sp>
    </p:spTree>
    <p:extLst>
      <p:ext uri="{BB962C8B-B14F-4D97-AF65-F5344CB8AC3E}">
        <p14:creationId xmlns:p14="http://schemas.microsoft.com/office/powerpoint/2010/main" val="1408054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800" dirty="0">
                <a:effectLst/>
                <a:latin typeface="Times New Roman" panose="02020603050405020304" pitchFamily="18" charset="0"/>
                <a:ea typeface="Times New Roman" panose="02020603050405020304" pitchFamily="18" charset="0"/>
              </a:rPr>
              <a:t>Din populația totală de 2 409,2 mii locuitori, au declarat </a:t>
            </a:r>
            <a:r>
              <a:rPr lang="ro-MD" sz="1800" b="1" dirty="0">
                <a:effectLst/>
                <a:latin typeface="Times New Roman" panose="02020603050405020304" pitchFamily="18" charset="0"/>
                <a:ea typeface="Times New Roman" panose="02020603050405020304" pitchFamily="18" charset="0"/>
              </a:rPr>
              <a:t>limba maternă</a:t>
            </a:r>
            <a:r>
              <a:rPr lang="ro-MD" sz="1800" dirty="0">
                <a:effectLst/>
                <a:latin typeface="Times New Roman" panose="02020603050405020304" pitchFamily="18" charset="0"/>
                <a:ea typeface="Times New Roman" panose="02020603050405020304" pitchFamily="18" charset="0"/>
              </a:rPr>
              <a:t> 99,9%, dintre care </a:t>
            </a:r>
            <a:r>
              <a:rPr lang="ro-MD" sz="1800" i="1" dirty="0">
                <a:effectLst/>
                <a:latin typeface="Times New Roman" panose="02020603050405020304" pitchFamily="18" charset="0"/>
                <a:ea typeface="Times New Roman" panose="02020603050405020304" pitchFamily="18" charset="0"/>
              </a:rPr>
              <a:t>moldovenească </a:t>
            </a:r>
            <a:r>
              <a:rPr lang="ro-MD" sz="1800" dirty="0">
                <a:effectLst/>
                <a:latin typeface="Times New Roman" panose="02020603050405020304" pitchFamily="18" charset="0"/>
                <a:ea typeface="Times New Roman" panose="02020603050405020304" pitchFamily="18" charset="0"/>
              </a:rPr>
              <a:t>a fost declarată de către 1 441,4 mii persoane (48,1%), </a:t>
            </a:r>
            <a:r>
              <a:rPr lang="ro-MD" sz="1800" i="1" dirty="0">
                <a:effectLst/>
                <a:latin typeface="Times New Roman" panose="02020603050405020304" pitchFamily="18" charset="0"/>
                <a:ea typeface="Times New Roman" panose="02020603050405020304" pitchFamily="18" charset="0"/>
              </a:rPr>
              <a:t>română</a:t>
            </a:r>
            <a:r>
              <a:rPr lang="ro-MD" sz="1800" dirty="0">
                <a:effectLst/>
                <a:latin typeface="Times New Roman" panose="02020603050405020304" pitchFamily="18" charset="0"/>
                <a:ea typeface="Times New Roman" panose="02020603050405020304" pitchFamily="18" charset="0"/>
              </a:rPr>
              <a:t> - de 765,8 mii persoane (31,8%), </a:t>
            </a:r>
            <a:r>
              <a:rPr lang="ro-MD" sz="1800" i="1" dirty="0">
                <a:effectLst/>
                <a:latin typeface="Times New Roman" panose="02020603050405020304" pitchFamily="18" charset="0"/>
                <a:ea typeface="Times New Roman" panose="02020603050405020304" pitchFamily="18" charset="0"/>
              </a:rPr>
              <a:t>rusă </a:t>
            </a:r>
            <a:r>
              <a:rPr lang="ro-MD" sz="1800" dirty="0">
                <a:effectLst/>
                <a:latin typeface="Times New Roman" panose="02020603050405020304" pitchFamily="18" charset="0"/>
                <a:ea typeface="Times New Roman" panose="02020603050405020304" pitchFamily="18" charset="0"/>
              </a:rPr>
              <a:t>280,0 mii persoane (11,6%), </a:t>
            </a:r>
            <a:r>
              <a:rPr lang="ro-MD" sz="1800" i="1" dirty="0">
                <a:effectLst/>
                <a:latin typeface="Times New Roman" panose="02020603050405020304" pitchFamily="18" charset="0"/>
                <a:ea typeface="Times New Roman" panose="02020603050405020304" pitchFamily="18" charset="0"/>
              </a:rPr>
              <a:t>găgăuză</a:t>
            </a:r>
            <a:r>
              <a:rPr lang="ro-MD" sz="1800" dirty="0">
                <a:effectLst/>
                <a:latin typeface="Times New Roman" panose="02020603050405020304" pitchFamily="18" charset="0"/>
                <a:ea typeface="Times New Roman" panose="02020603050405020304" pitchFamily="18" charset="0"/>
              </a:rPr>
              <a:t> 87,4 mii persoane (3,6%), </a:t>
            </a:r>
            <a:r>
              <a:rPr lang="ro-MD" sz="1800" i="1" dirty="0">
                <a:effectLst/>
                <a:latin typeface="Times New Roman" panose="02020603050405020304" pitchFamily="18" charset="0"/>
                <a:ea typeface="Times New Roman" panose="02020603050405020304" pitchFamily="18" charset="0"/>
              </a:rPr>
              <a:t>ucraineană</a:t>
            </a:r>
            <a:r>
              <a:rPr lang="ro-MD" sz="1800" dirty="0">
                <a:effectLst/>
                <a:latin typeface="Times New Roman" panose="02020603050405020304" pitchFamily="18" charset="0"/>
                <a:ea typeface="Times New Roman" panose="02020603050405020304" pitchFamily="18" charset="0"/>
              </a:rPr>
              <a:t> 71,8 mii persoane (3%), </a:t>
            </a:r>
            <a:r>
              <a:rPr lang="ro-MD" sz="1800" i="1" dirty="0">
                <a:effectLst/>
                <a:latin typeface="Times New Roman" panose="02020603050405020304" pitchFamily="18" charset="0"/>
                <a:ea typeface="Times New Roman" panose="02020603050405020304" pitchFamily="18" charset="0"/>
              </a:rPr>
              <a:t>bulgară</a:t>
            </a:r>
            <a:r>
              <a:rPr lang="ro-MD" sz="1800" dirty="0">
                <a:effectLst/>
                <a:latin typeface="Times New Roman" panose="02020603050405020304" pitchFamily="18" charset="0"/>
                <a:ea typeface="Times New Roman" panose="02020603050405020304" pitchFamily="18" charset="0"/>
              </a:rPr>
              <a:t> 28,8 mii persoane (1,2%), </a:t>
            </a:r>
            <a:r>
              <a:rPr lang="ro-MD" sz="1800" i="1" dirty="0">
                <a:effectLst/>
                <a:latin typeface="Times New Roman" panose="02020603050405020304" pitchFamily="18" charset="0"/>
                <a:ea typeface="Times New Roman" panose="02020603050405020304" pitchFamily="18" charset="0"/>
              </a:rPr>
              <a:t>romani (țigănească)</a:t>
            </a:r>
            <a:r>
              <a:rPr lang="ro-MD" sz="1800" dirty="0">
                <a:effectLst/>
                <a:latin typeface="Times New Roman" panose="02020603050405020304" pitchFamily="18" charset="0"/>
                <a:ea typeface="Times New Roman" panose="02020603050405020304" pitchFamily="18" charset="0"/>
              </a:rPr>
              <a:t> 7,6 mii persoane (0,3%) și </a:t>
            </a:r>
            <a:r>
              <a:rPr lang="ro-MD" sz="1800" i="1" dirty="0">
                <a:effectLst/>
                <a:latin typeface="Times New Roman" panose="02020603050405020304" pitchFamily="18" charset="0"/>
                <a:ea typeface="Times New Roman" panose="02020603050405020304" pitchFamily="18" charset="0"/>
              </a:rPr>
              <a:t>alte limbi</a:t>
            </a:r>
            <a:r>
              <a:rPr lang="ro-MD" sz="1800" dirty="0">
                <a:effectLst/>
                <a:latin typeface="Times New Roman" panose="02020603050405020304" pitchFamily="18" charset="0"/>
                <a:ea typeface="Times New Roman" panose="02020603050405020304" pitchFamily="18" charset="0"/>
              </a:rPr>
              <a:t> însumat 6,1 mii persoane (0,3%) </a:t>
            </a:r>
          </a:p>
          <a:p>
            <a:r>
              <a:rPr lang="ro-MD" sz="1800" dirty="0">
                <a:effectLst/>
                <a:latin typeface="Times New Roman" panose="02020603050405020304" pitchFamily="18" charset="0"/>
                <a:ea typeface="Times New Roman" panose="02020603050405020304" pitchFamily="18" charset="0"/>
              </a:rPr>
              <a:t>Per total, cei care au declarat ca limbi materne </a:t>
            </a:r>
            <a:r>
              <a:rPr lang="ro-MD" sz="1800" i="1" dirty="0">
                <a:effectLst/>
                <a:latin typeface="Times New Roman" panose="02020603050405020304" pitchFamily="18" charset="0"/>
                <a:ea typeface="Times New Roman" panose="02020603050405020304" pitchFamily="18" charset="0"/>
              </a:rPr>
              <a:t>moldovenească </a:t>
            </a:r>
            <a:r>
              <a:rPr lang="ro-MD" sz="1800" dirty="0">
                <a:effectLst/>
                <a:latin typeface="Times New Roman" panose="02020603050405020304" pitchFamily="18" charset="0"/>
                <a:ea typeface="Times New Roman" panose="02020603050405020304" pitchFamily="18" charset="0"/>
              </a:rPr>
              <a:t>și </a:t>
            </a:r>
            <a:r>
              <a:rPr lang="ro-MD" sz="1800" i="1" dirty="0">
                <a:effectLst/>
                <a:latin typeface="Times New Roman" panose="02020603050405020304" pitchFamily="18" charset="0"/>
                <a:ea typeface="Times New Roman" panose="02020603050405020304" pitchFamily="18" charset="0"/>
              </a:rPr>
              <a:t>română</a:t>
            </a:r>
            <a:r>
              <a:rPr lang="ro-MD" sz="1800" dirty="0">
                <a:effectLst/>
                <a:latin typeface="Times New Roman" panose="02020603050405020304" pitchFamily="18" charset="0"/>
                <a:ea typeface="Times New Roman" panose="02020603050405020304" pitchFamily="18" charset="0"/>
              </a:rPr>
              <a:t> însumează la RPL 2024 circa 79,9%, față de 78,1% în 2014. Față de recensământul din 2014, au scăzut cu 7,4 </a:t>
            </a:r>
            <a:r>
              <a:rPr lang="ro-MD" sz="1800" dirty="0" err="1">
                <a:effectLst/>
                <a:latin typeface="Times New Roman" panose="02020603050405020304" pitchFamily="18" charset="0"/>
                <a:ea typeface="Times New Roman" panose="02020603050405020304" pitchFamily="18" charset="0"/>
              </a:rPr>
              <a:t>p.p.</a:t>
            </a:r>
            <a:r>
              <a:rPr lang="ro-MD" sz="1800" dirty="0">
                <a:effectLst/>
                <a:latin typeface="Times New Roman" panose="02020603050405020304" pitchFamily="18" charset="0"/>
                <a:ea typeface="Times New Roman" panose="02020603050405020304" pitchFamily="18" charset="0"/>
              </a:rPr>
              <a:t> cei care au declarat </a:t>
            </a:r>
            <a:r>
              <a:rPr lang="ro-MD" sz="1800" i="1" dirty="0">
                <a:effectLst/>
                <a:latin typeface="Times New Roman" panose="02020603050405020304" pitchFamily="18" charset="0"/>
                <a:ea typeface="Times New Roman" panose="02020603050405020304" pitchFamily="18" charset="0"/>
              </a:rPr>
              <a:t>moldovenească </a:t>
            </a:r>
            <a:r>
              <a:rPr lang="ro-MD" sz="1800" dirty="0">
                <a:effectLst/>
                <a:latin typeface="Times New Roman" panose="02020603050405020304" pitchFamily="18" charset="0"/>
                <a:ea typeface="Times New Roman" panose="02020603050405020304" pitchFamily="18" charset="0"/>
              </a:rPr>
              <a:t>ca limbă maternă (de la 55,5% în 2014 la 48,1% în 2024), în același timp crescând cu 9,2 </a:t>
            </a:r>
            <a:r>
              <a:rPr lang="ro-MD" sz="1800" dirty="0" err="1">
                <a:effectLst/>
                <a:latin typeface="Times New Roman" panose="02020603050405020304" pitchFamily="18" charset="0"/>
                <a:ea typeface="Times New Roman" panose="02020603050405020304" pitchFamily="18" charset="0"/>
              </a:rPr>
              <a:t>p.p.</a:t>
            </a:r>
            <a:r>
              <a:rPr lang="ro-MD" sz="1800" dirty="0">
                <a:effectLst/>
                <a:latin typeface="Times New Roman" panose="02020603050405020304" pitchFamily="18" charset="0"/>
                <a:ea typeface="Times New Roman" panose="02020603050405020304" pitchFamily="18" charset="0"/>
              </a:rPr>
              <a:t> cei care au declarat limba </a:t>
            </a:r>
            <a:r>
              <a:rPr lang="ro-MD" sz="1800" i="1" dirty="0">
                <a:effectLst/>
                <a:latin typeface="Times New Roman" panose="02020603050405020304" pitchFamily="18" charset="0"/>
                <a:ea typeface="Times New Roman" panose="02020603050405020304" pitchFamily="18" charset="0"/>
              </a:rPr>
              <a:t>română </a:t>
            </a:r>
            <a:r>
              <a:rPr lang="ro-MD" sz="1800" dirty="0">
                <a:effectLst/>
                <a:latin typeface="Times New Roman" panose="02020603050405020304" pitchFamily="18" charset="0"/>
                <a:ea typeface="Times New Roman" panose="02020603050405020304" pitchFamily="18" charset="0"/>
              </a:rPr>
              <a:t>ca maternă (de la 22,6% la 31,8%). Cu 2 </a:t>
            </a:r>
            <a:r>
              <a:rPr lang="ro-MD" sz="1800" dirty="0" err="1">
                <a:effectLst/>
                <a:latin typeface="Times New Roman" panose="02020603050405020304" pitchFamily="18" charset="0"/>
                <a:ea typeface="Times New Roman" panose="02020603050405020304" pitchFamily="18" charset="0"/>
              </a:rPr>
              <a:t>p.p.</a:t>
            </a:r>
            <a:r>
              <a:rPr lang="ro-MD" sz="1800" dirty="0">
                <a:effectLst/>
                <a:latin typeface="Times New Roman" panose="02020603050405020304" pitchFamily="18" charset="0"/>
                <a:ea typeface="Times New Roman" panose="02020603050405020304" pitchFamily="18" charset="0"/>
              </a:rPr>
              <a:t> a crescut și ponderea celor care consideră limba </a:t>
            </a:r>
            <a:r>
              <a:rPr lang="ro-MD" sz="1800" i="1" dirty="0">
                <a:effectLst/>
                <a:latin typeface="Times New Roman" panose="02020603050405020304" pitchFamily="18" charset="0"/>
                <a:ea typeface="Times New Roman" panose="02020603050405020304" pitchFamily="18" charset="0"/>
              </a:rPr>
              <a:t>rusă </a:t>
            </a:r>
            <a:r>
              <a:rPr lang="ro-MD" sz="1800" dirty="0">
                <a:effectLst/>
                <a:latin typeface="Times New Roman" panose="02020603050405020304" pitchFamily="18" charset="0"/>
                <a:ea typeface="Times New Roman" panose="02020603050405020304" pitchFamily="18" charset="0"/>
              </a:rPr>
              <a:t>drept limbă maternă, de la 9,6% în 2014 la 11,6% în 2024. În cazul limbilor </a:t>
            </a:r>
            <a:r>
              <a:rPr lang="ro-MD" sz="1800" i="1" dirty="0">
                <a:effectLst/>
                <a:latin typeface="Times New Roman" panose="02020603050405020304" pitchFamily="18" charset="0"/>
                <a:ea typeface="Times New Roman" panose="02020603050405020304" pitchFamily="18" charset="0"/>
              </a:rPr>
              <a:t>ucraineană</a:t>
            </a:r>
            <a:r>
              <a:rPr lang="ro-MD" sz="1800" dirty="0">
                <a:effectLst/>
                <a:latin typeface="Times New Roman" panose="02020603050405020304" pitchFamily="18" charset="0"/>
                <a:ea typeface="Times New Roman" panose="02020603050405020304" pitchFamily="18" charset="0"/>
              </a:rPr>
              <a:t>, </a:t>
            </a:r>
            <a:r>
              <a:rPr lang="ro-MD" sz="1800" i="1" dirty="0">
                <a:effectLst/>
                <a:latin typeface="Times New Roman" panose="02020603050405020304" pitchFamily="18" charset="0"/>
                <a:ea typeface="Times New Roman" panose="02020603050405020304" pitchFamily="18" charset="0"/>
              </a:rPr>
              <a:t>găgăuză</a:t>
            </a:r>
            <a:r>
              <a:rPr lang="ro-MD" sz="1800" dirty="0">
                <a:effectLst/>
                <a:latin typeface="Times New Roman" panose="02020603050405020304" pitchFamily="18" charset="0"/>
                <a:ea typeface="Times New Roman" panose="02020603050405020304" pitchFamily="18" charset="0"/>
              </a:rPr>
              <a:t> și </a:t>
            </a:r>
            <a:r>
              <a:rPr lang="ro-MD" sz="1800" i="1" dirty="0">
                <a:effectLst/>
                <a:latin typeface="Times New Roman" panose="02020603050405020304" pitchFamily="18" charset="0"/>
                <a:ea typeface="Times New Roman" panose="02020603050405020304" pitchFamily="18" charset="0"/>
              </a:rPr>
              <a:t>bulgară</a:t>
            </a:r>
            <a:r>
              <a:rPr lang="ro-MD" sz="1800" dirty="0">
                <a:effectLst/>
                <a:latin typeface="Times New Roman" panose="02020603050405020304" pitchFamily="18" charset="0"/>
                <a:ea typeface="Times New Roman" panose="02020603050405020304" pitchFamily="18" charset="0"/>
              </a:rPr>
              <a:t> s-a înregistrat o descreștere a ponderii acestora ca limbă maternă declarată, cu 0,9, 0,3 și, respectiv, 0,3 </a:t>
            </a:r>
            <a:r>
              <a:rPr lang="ro-MD" sz="1800" dirty="0" err="1">
                <a:effectLst/>
                <a:latin typeface="Times New Roman" panose="02020603050405020304" pitchFamily="18" charset="0"/>
                <a:ea typeface="Times New Roman" panose="02020603050405020304" pitchFamily="18" charset="0"/>
              </a:rPr>
              <a:t>p.p.</a:t>
            </a:r>
            <a:r>
              <a:rPr lang="ro-MD" sz="1800" dirty="0">
                <a:effectLst/>
                <a:latin typeface="Times New Roman" panose="02020603050405020304" pitchFamily="18" charset="0"/>
                <a:ea typeface="Times New Roman" panose="02020603050405020304" pitchFamily="18" charset="0"/>
              </a:rPr>
              <a:t> </a:t>
            </a:r>
          </a:p>
          <a:p>
            <a:endParaRPr lang="ro-MD"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MD" sz="1800" dirty="0">
                <a:effectLst/>
                <a:latin typeface="Times New Roman" panose="02020603050405020304" pitchFamily="18" charset="0"/>
                <a:ea typeface="Times New Roman" panose="02020603050405020304" pitchFamily="18" charset="0"/>
              </a:rPr>
              <a:t>Repartiția </a:t>
            </a:r>
            <a:r>
              <a:rPr lang="ro-MD" sz="1800" b="1" dirty="0">
                <a:effectLst/>
                <a:latin typeface="Times New Roman" panose="02020603050405020304" pitchFamily="18" charset="0"/>
                <a:ea typeface="Times New Roman" panose="02020603050405020304" pitchFamily="18" charset="0"/>
              </a:rPr>
              <a:t>limbilor materne pe medii urban și rural</a:t>
            </a:r>
            <a:r>
              <a:rPr lang="ro-MD" sz="1800" dirty="0">
                <a:effectLst/>
                <a:latin typeface="Times New Roman" panose="02020603050405020304" pitchFamily="18" charset="0"/>
                <a:ea typeface="Times New Roman" panose="02020603050405020304" pitchFamily="18" charset="0"/>
              </a:rPr>
              <a:t> scoate în evidență o pondere mai însemnată a celor care declară limbile </a:t>
            </a:r>
            <a:r>
              <a:rPr lang="ro-MD" sz="1800" i="1" dirty="0">
                <a:effectLst/>
                <a:latin typeface="Times New Roman" panose="02020603050405020304" pitchFamily="18" charset="0"/>
                <a:ea typeface="Times New Roman" panose="02020603050405020304" pitchFamily="18" charset="0"/>
              </a:rPr>
              <a:t>română </a:t>
            </a:r>
            <a:r>
              <a:rPr lang="ro-MD" sz="1800" dirty="0">
                <a:effectLst/>
                <a:latin typeface="Times New Roman" panose="02020603050405020304" pitchFamily="18" charset="0"/>
                <a:ea typeface="Times New Roman" panose="02020603050405020304" pitchFamily="18" charset="0"/>
              </a:rPr>
              <a:t>(55,0%), </a:t>
            </a:r>
            <a:r>
              <a:rPr lang="ro-MD" sz="1800" i="1" dirty="0">
                <a:effectLst/>
                <a:latin typeface="Times New Roman" panose="02020603050405020304" pitchFamily="18" charset="0"/>
                <a:ea typeface="Times New Roman" panose="02020603050405020304" pitchFamily="18" charset="0"/>
              </a:rPr>
              <a:t>romani (țigănească)</a:t>
            </a:r>
            <a:r>
              <a:rPr lang="ro-MD" sz="1800" dirty="0">
                <a:effectLst/>
                <a:latin typeface="Times New Roman" panose="02020603050405020304" pitchFamily="18" charset="0"/>
                <a:ea typeface="Times New Roman" panose="02020603050405020304" pitchFamily="18" charset="0"/>
              </a:rPr>
              <a:t> (73,2%) și </a:t>
            </a:r>
            <a:r>
              <a:rPr lang="ro-MD" sz="1800" i="1" dirty="0">
                <a:effectLst/>
                <a:latin typeface="Times New Roman" panose="02020603050405020304" pitchFamily="18" charset="0"/>
                <a:ea typeface="Times New Roman" panose="02020603050405020304" pitchFamily="18" charset="0"/>
              </a:rPr>
              <a:t>rusă </a:t>
            </a:r>
            <a:r>
              <a:rPr lang="ro-MD" sz="1800" dirty="0">
                <a:effectLst/>
                <a:latin typeface="Times New Roman" panose="02020603050405020304" pitchFamily="18" charset="0"/>
                <a:ea typeface="Times New Roman" panose="02020603050405020304" pitchFamily="18" charset="0"/>
              </a:rPr>
              <a:t>(80,5%) în mediul urban, față de prevalența celei declarate </a:t>
            </a:r>
            <a:r>
              <a:rPr lang="ro-MD" sz="1800" i="1" dirty="0">
                <a:effectLst/>
                <a:latin typeface="Times New Roman" panose="02020603050405020304" pitchFamily="18" charset="0"/>
                <a:ea typeface="Times New Roman" panose="02020603050405020304" pitchFamily="18" charset="0"/>
              </a:rPr>
              <a:t>moldovenești </a:t>
            </a:r>
            <a:r>
              <a:rPr lang="ro-MD" sz="1800" dirty="0">
                <a:effectLst/>
                <a:latin typeface="Times New Roman" panose="02020603050405020304" pitchFamily="18" charset="0"/>
                <a:ea typeface="Times New Roman" panose="02020603050405020304" pitchFamily="18" charset="0"/>
              </a:rPr>
              <a:t>(67,3%) și </a:t>
            </a:r>
            <a:r>
              <a:rPr lang="ro-MD" sz="1800" i="1" dirty="0">
                <a:effectLst/>
                <a:latin typeface="Times New Roman" panose="02020603050405020304" pitchFamily="18" charset="0"/>
                <a:ea typeface="Times New Roman" panose="02020603050405020304" pitchFamily="18" charset="0"/>
              </a:rPr>
              <a:t>găgăuze </a:t>
            </a:r>
            <a:r>
              <a:rPr lang="ro-MD" sz="1800" dirty="0">
                <a:effectLst/>
                <a:latin typeface="Times New Roman" panose="02020603050405020304" pitchFamily="18" charset="0"/>
                <a:ea typeface="Times New Roman" panose="02020603050405020304" pitchFamily="18" charset="0"/>
              </a:rPr>
              <a:t>(60,9%) în mediul rural, din totalul celor ce au declarat limbile materne respective.</a:t>
            </a:r>
            <a:endParaRPr lang="en-US" sz="1800" dirty="0"/>
          </a:p>
          <a:p>
            <a:endParaRPr lang="ro-MD"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17</a:t>
            </a:fld>
            <a:endParaRPr lang="en-US"/>
          </a:p>
        </p:txBody>
      </p:sp>
    </p:spTree>
    <p:extLst>
      <p:ext uri="{BB962C8B-B14F-4D97-AF65-F5344CB8AC3E}">
        <p14:creationId xmlns:p14="http://schemas.microsoft.com/office/powerpoint/2010/main" val="1131798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dirty="0">
                <a:solidFill>
                  <a:srgbClr val="000000"/>
                </a:solidFill>
                <a:effectLst/>
                <a:latin typeface="Times New Roman" panose="02020603050405020304" pitchFamily="18" charset="0"/>
                <a:ea typeface="Times New Roman" panose="02020603050405020304" pitchFamily="18" charset="0"/>
              </a:rPr>
              <a:t>Raportul pe </a:t>
            </a:r>
            <a:r>
              <a:rPr lang="ro-RO" sz="1800" b="1" dirty="0">
                <a:solidFill>
                  <a:srgbClr val="000000"/>
                </a:solidFill>
                <a:effectLst/>
                <a:latin typeface="Times New Roman" panose="02020603050405020304" pitchFamily="18" charset="0"/>
                <a:ea typeface="Times New Roman" panose="02020603050405020304" pitchFamily="18" charset="0"/>
              </a:rPr>
              <a:t>sexe </a:t>
            </a:r>
            <a:r>
              <a:rPr lang="ro-RO" sz="1800" dirty="0">
                <a:solidFill>
                  <a:srgbClr val="000000"/>
                </a:solidFill>
                <a:effectLst/>
                <a:latin typeface="Times New Roman" panose="02020603050405020304" pitchFamily="18" charset="0"/>
                <a:ea typeface="Times New Roman" panose="02020603050405020304" pitchFamily="18" charset="0"/>
              </a:rPr>
              <a:t>a populației după limba maternă este conformă structurii generale, în care predomină populația </a:t>
            </a:r>
            <a:r>
              <a:rPr lang="ro-RO" sz="1800" b="1" dirty="0">
                <a:solidFill>
                  <a:srgbClr val="000000"/>
                </a:solidFill>
                <a:effectLst/>
                <a:latin typeface="Times New Roman" panose="02020603050405020304" pitchFamily="18" charset="0"/>
                <a:ea typeface="Times New Roman" panose="02020603050405020304" pitchFamily="18" charset="0"/>
              </a:rPr>
              <a:t>feminină</a:t>
            </a:r>
            <a:r>
              <a:rPr lang="ro-RO" sz="1800" dirty="0">
                <a:solidFill>
                  <a:srgbClr val="000000"/>
                </a:solidFill>
                <a:effectLst/>
                <a:latin typeface="Times New Roman" panose="02020603050405020304" pitchFamily="18" charset="0"/>
                <a:ea typeface="Times New Roman" panose="02020603050405020304" pitchFamily="18" charset="0"/>
              </a:rPr>
              <a:t>, cea mai mare pondere fiind în cazul limbii </a:t>
            </a:r>
            <a:r>
              <a:rPr lang="ro-RO" sz="1800" b="1" i="1" dirty="0">
                <a:solidFill>
                  <a:srgbClr val="000000"/>
                </a:solidFill>
                <a:effectLst/>
                <a:latin typeface="Times New Roman" panose="02020603050405020304" pitchFamily="18" charset="0"/>
                <a:ea typeface="Times New Roman" panose="02020603050405020304" pitchFamily="18" charset="0"/>
              </a:rPr>
              <a:t>ucrainene </a:t>
            </a:r>
            <a:r>
              <a:rPr lang="ro-RO" sz="1800" b="1" dirty="0">
                <a:solidFill>
                  <a:srgbClr val="000000"/>
                </a:solidFill>
                <a:effectLst/>
                <a:latin typeface="Times New Roman" panose="02020603050405020304" pitchFamily="18" charset="0"/>
                <a:ea typeface="Times New Roman" panose="02020603050405020304" pitchFamily="18" charset="0"/>
              </a:rPr>
              <a:t>(57,9%), </a:t>
            </a:r>
            <a:r>
              <a:rPr lang="ro-RO" sz="1800" b="1" i="1" dirty="0">
                <a:solidFill>
                  <a:srgbClr val="000000"/>
                </a:solidFill>
                <a:effectLst/>
                <a:latin typeface="Times New Roman" panose="02020603050405020304" pitchFamily="18" charset="0"/>
                <a:ea typeface="Times New Roman" panose="02020603050405020304" pitchFamily="18" charset="0"/>
              </a:rPr>
              <a:t>ruse </a:t>
            </a:r>
            <a:r>
              <a:rPr lang="ro-RO" sz="1800" b="1" dirty="0">
                <a:solidFill>
                  <a:srgbClr val="000000"/>
                </a:solidFill>
                <a:effectLst/>
                <a:latin typeface="Times New Roman" panose="02020603050405020304" pitchFamily="18" charset="0"/>
                <a:ea typeface="Times New Roman" panose="02020603050405020304" pitchFamily="18" charset="0"/>
              </a:rPr>
              <a:t>(55,4%), </a:t>
            </a:r>
            <a:r>
              <a:rPr lang="ro-RO" sz="1800" dirty="0">
                <a:solidFill>
                  <a:srgbClr val="000000"/>
                </a:solidFill>
                <a:effectLst/>
                <a:latin typeface="Times New Roman" panose="02020603050405020304" pitchFamily="18" charset="0"/>
                <a:ea typeface="Times New Roman" panose="02020603050405020304" pitchFamily="18" charset="0"/>
              </a:rPr>
              <a:t>și </a:t>
            </a:r>
            <a:r>
              <a:rPr lang="ro-RO" sz="1800" b="1" i="1" dirty="0">
                <a:solidFill>
                  <a:srgbClr val="000000"/>
                </a:solidFill>
                <a:effectLst/>
                <a:latin typeface="Times New Roman" panose="02020603050405020304" pitchFamily="18" charset="0"/>
                <a:ea typeface="Times New Roman" panose="02020603050405020304" pitchFamily="18" charset="0"/>
              </a:rPr>
              <a:t>romani (țigănească)</a:t>
            </a:r>
            <a:r>
              <a:rPr lang="ro-RO" sz="1800" b="1" dirty="0">
                <a:solidFill>
                  <a:srgbClr val="000000"/>
                </a:solidFill>
                <a:effectLst/>
                <a:latin typeface="Times New Roman" panose="02020603050405020304" pitchFamily="18" charset="0"/>
                <a:ea typeface="Times New Roman" panose="02020603050405020304" pitchFamily="18" charset="0"/>
              </a:rPr>
              <a:t> (54,3%). </a:t>
            </a:r>
            <a:r>
              <a:rPr lang="ro-RO" sz="1800" dirty="0">
                <a:solidFill>
                  <a:srgbClr val="000000"/>
                </a:solidFill>
                <a:effectLst/>
                <a:latin typeface="Times New Roman" panose="02020603050405020304" pitchFamily="18" charset="0"/>
                <a:ea typeface="Times New Roman" panose="02020603050405020304" pitchFamily="18" charset="0"/>
              </a:rPr>
              <a:t>Predomină populația masculină doar la cei care au declarat ca limbă maternă </a:t>
            </a:r>
            <a:r>
              <a:rPr lang="ro-RO" sz="1800" b="1" i="1" dirty="0">
                <a:solidFill>
                  <a:srgbClr val="000000"/>
                </a:solidFill>
                <a:effectLst/>
                <a:latin typeface="Times New Roman" panose="02020603050405020304" pitchFamily="18" charset="0"/>
                <a:ea typeface="Times New Roman" panose="02020603050405020304" pitchFamily="18" charset="0"/>
              </a:rPr>
              <a:t>alte limbi</a:t>
            </a:r>
            <a:r>
              <a:rPr lang="ro-RO" sz="1800" b="1" dirty="0">
                <a:solidFill>
                  <a:srgbClr val="000000"/>
                </a:solidFill>
                <a:effectLst/>
                <a:latin typeface="Times New Roman" panose="02020603050405020304" pitchFamily="18" charset="0"/>
                <a:ea typeface="Times New Roman" panose="02020603050405020304" pitchFamily="18" charset="0"/>
              </a:rPr>
              <a:t> </a:t>
            </a:r>
            <a:r>
              <a:rPr lang="ro-RO" sz="1800" dirty="0">
                <a:solidFill>
                  <a:srgbClr val="000000"/>
                </a:solidFill>
                <a:effectLst/>
                <a:latin typeface="Times New Roman" panose="02020603050405020304" pitchFamily="18" charset="0"/>
                <a:ea typeface="Times New Roman" panose="02020603050405020304" pitchFamily="18" charset="0"/>
              </a:rPr>
              <a:t>(59,3%) </a:t>
            </a:r>
            <a:endParaRPr lang="ro-MD"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MD" sz="1200" dirty="0">
                <a:effectLst/>
                <a:latin typeface="Times New Roman" panose="02020603050405020304" pitchFamily="18" charset="0"/>
                <a:ea typeface="Times New Roman" panose="02020603050405020304" pitchFamily="18" charset="0"/>
              </a:rPr>
              <a:t>Repartiția </a:t>
            </a:r>
            <a:r>
              <a:rPr lang="ro-MD" sz="1200" b="1" dirty="0">
                <a:effectLst/>
                <a:latin typeface="Times New Roman" panose="02020603050405020304" pitchFamily="18" charset="0"/>
                <a:ea typeface="Times New Roman" panose="02020603050405020304" pitchFamily="18" charset="0"/>
              </a:rPr>
              <a:t>limbilor materne pe medii urban și rural</a:t>
            </a:r>
            <a:r>
              <a:rPr lang="ro-MD" sz="1200" dirty="0">
                <a:effectLst/>
                <a:latin typeface="Times New Roman" panose="02020603050405020304" pitchFamily="18" charset="0"/>
                <a:ea typeface="Times New Roman" panose="02020603050405020304" pitchFamily="18" charset="0"/>
              </a:rPr>
              <a:t> scoate în evidență o pondere mai însemnată a celor care declară limbile </a:t>
            </a:r>
            <a:r>
              <a:rPr lang="ro-MD" sz="1200" b="1" i="1" dirty="0">
                <a:effectLst/>
                <a:latin typeface="Times New Roman" panose="02020603050405020304" pitchFamily="18" charset="0"/>
                <a:ea typeface="Times New Roman" panose="02020603050405020304" pitchFamily="18" charset="0"/>
              </a:rPr>
              <a:t>română </a:t>
            </a:r>
            <a:r>
              <a:rPr lang="ro-MD" sz="1200" b="1" dirty="0">
                <a:effectLst/>
                <a:latin typeface="Times New Roman" panose="02020603050405020304" pitchFamily="18" charset="0"/>
                <a:ea typeface="Times New Roman" panose="02020603050405020304" pitchFamily="18" charset="0"/>
              </a:rPr>
              <a:t>(55,0%), </a:t>
            </a:r>
            <a:r>
              <a:rPr lang="ro-MD" sz="1200" b="1" i="1" dirty="0">
                <a:effectLst/>
                <a:latin typeface="Times New Roman" panose="02020603050405020304" pitchFamily="18" charset="0"/>
                <a:ea typeface="Times New Roman" panose="02020603050405020304" pitchFamily="18" charset="0"/>
              </a:rPr>
              <a:t>romani (țigănească)</a:t>
            </a:r>
            <a:r>
              <a:rPr lang="ro-MD" sz="1200" b="1" dirty="0">
                <a:effectLst/>
                <a:latin typeface="Times New Roman" panose="02020603050405020304" pitchFamily="18" charset="0"/>
                <a:ea typeface="Times New Roman" panose="02020603050405020304" pitchFamily="18" charset="0"/>
              </a:rPr>
              <a:t> (73,2%) și </a:t>
            </a:r>
            <a:r>
              <a:rPr lang="ro-MD" sz="1200" b="1" i="1" dirty="0">
                <a:effectLst/>
                <a:latin typeface="Times New Roman" panose="02020603050405020304" pitchFamily="18" charset="0"/>
                <a:ea typeface="Times New Roman" panose="02020603050405020304" pitchFamily="18" charset="0"/>
              </a:rPr>
              <a:t>rusă </a:t>
            </a:r>
            <a:r>
              <a:rPr lang="ro-MD" sz="1200" b="1" dirty="0">
                <a:effectLst/>
                <a:latin typeface="Times New Roman" panose="02020603050405020304" pitchFamily="18" charset="0"/>
                <a:ea typeface="Times New Roman" panose="02020603050405020304" pitchFamily="18" charset="0"/>
              </a:rPr>
              <a:t>(80,5%)</a:t>
            </a:r>
            <a:r>
              <a:rPr lang="ro-MD" sz="1200" dirty="0">
                <a:effectLst/>
                <a:latin typeface="Times New Roman" panose="02020603050405020304" pitchFamily="18" charset="0"/>
                <a:ea typeface="Times New Roman" panose="02020603050405020304" pitchFamily="18" charset="0"/>
              </a:rPr>
              <a:t> în mediul urban, față de prevalența celei declarate </a:t>
            </a:r>
            <a:r>
              <a:rPr lang="ro-MD" sz="1200" b="1" i="1" dirty="0">
                <a:effectLst/>
                <a:latin typeface="Times New Roman" panose="02020603050405020304" pitchFamily="18" charset="0"/>
                <a:ea typeface="Times New Roman" panose="02020603050405020304" pitchFamily="18" charset="0"/>
              </a:rPr>
              <a:t>moldovenești </a:t>
            </a:r>
            <a:r>
              <a:rPr lang="ro-MD" sz="1200" b="1" dirty="0">
                <a:effectLst/>
                <a:latin typeface="Times New Roman" panose="02020603050405020304" pitchFamily="18" charset="0"/>
                <a:ea typeface="Times New Roman" panose="02020603050405020304" pitchFamily="18" charset="0"/>
              </a:rPr>
              <a:t>(67,3%) și </a:t>
            </a:r>
            <a:r>
              <a:rPr lang="ro-MD" sz="1200" b="1" i="1" dirty="0">
                <a:effectLst/>
                <a:latin typeface="Times New Roman" panose="02020603050405020304" pitchFamily="18" charset="0"/>
                <a:ea typeface="Times New Roman" panose="02020603050405020304" pitchFamily="18" charset="0"/>
              </a:rPr>
              <a:t>găgăuze </a:t>
            </a:r>
            <a:r>
              <a:rPr lang="ro-MD" sz="1200" b="1" dirty="0">
                <a:effectLst/>
                <a:latin typeface="Times New Roman" panose="02020603050405020304" pitchFamily="18" charset="0"/>
                <a:ea typeface="Times New Roman" panose="02020603050405020304" pitchFamily="18" charset="0"/>
              </a:rPr>
              <a:t>(60,9%) </a:t>
            </a:r>
            <a:r>
              <a:rPr lang="ro-MD" sz="1200" dirty="0">
                <a:effectLst/>
                <a:latin typeface="Times New Roman" panose="02020603050405020304" pitchFamily="18" charset="0"/>
                <a:ea typeface="Times New Roman" panose="02020603050405020304" pitchFamily="18" charset="0"/>
              </a:rPr>
              <a:t>în mediul rural, din totalul celor ce au declarat limbile materne respective.</a:t>
            </a:r>
            <a:endParaRPr lang="en-US" sz="1200" dirty="0"/>
          </a:p>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18</a:t>
            </a:fld>
            <a:endParaRPr lang="en-US"/>
          </a:p>
        </p:txBody>
      </p:sp>
    </p:spTree>
    <p:extLst>
      <p:ext uri="{BB962C8B-B14F-4D97-AF65-F5344CB8AC3E}">
        <p14:creationId xmlns:p14="http://schemas.microsoft.com/office/powerpoint/2010/main" val="2775998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800" dirty="0">
                <a:effectLst/>
                <a:latin typeface="Times New Roman" panose="02020603050405020304" pitchFamily="18" charset="0"/>
                <a:ea typeface="Times New Roman" panose="02020603050405020304" pitchFamily="18" charset="0"/>
              </a:rPr>
              <a:t>În </a:t>
            </a:r>
            <a:r>
              <a:rPr lang="ro-MD" sz="1800" b="1" dirty="0">
                <a:effectLst/>
                <a:latin typeface="Times New Roman" panose="02020603050405020304" pitchFamily="18" charset="0"/>
                <a:ea typeface="Times New Roman" panose="02020603050405020304" pitchFamily="18" charset="0"/>
              </a:rPr>
              <a:t>profil teritorial, la nivel de UAT de nivelul doi</a:t>
            </a:r>
            <a:r>
              <a:rPr lang="ro-MD" sz="1800" dirty="0">
                <a:effectLst/>
                <a:latin typeface="Times New Roman" panose="02020603050405020304" pitchFamily="18" charset="0"/>
                <a:ea typeface="Times New Roman" panose="02020603050405020304" pitchFamily="18" charset="0"/>
              </a:rPr>
              <a:t>, populația cu limba maternă </a:t>
            </a:r>
            <a:r>
              <a:rPr lang="ro-MD" sz="1800" b="1" dirty="0">
                <a:effectLst/>
                <a:latin typeface="Times New Roman" panose="02020603050405020304" pitchFamily="18" charset="0"/>
                <a:ea typeface="Times New Roman" panose="02020603050405020304" pitchFamily="18" charset="0"/>
              </a:rPr>
              <a:t>declarată </a:t>
            </a:r>
            <a:r>
              <a:rPr lang="ro-MD" sz="1800" b="1" i="1" dirty="0">
                <a:effectLst/>
                <a:latin typeface="Times New Roman" panose="02020603050405020304" pitchFamily="18" charset="0"/>
                <a:ea typeface="Times New Roman" panose="02020603050405020304" pitchFamily="18" charset="0"/>
              </a:rPr>
              <a:t>moldovenească</a:t>
            </a:r>
            <a:r>
              <a:rPr lang="ro-MD" sz="1800" b="1" dirty="0">
                <a:effectLst/>
                <a:latin typeface="Times New Roman" panose="02020603050405020304" pitchFamily="18" charset="0"/>
                <a:ea typeface="Times New Roman" panose="02020603050405020304" pitchFamily="18" charset="0"/>
              </a:rPr>
              <a:t> </a:t>
            </a:r>
            <a:r>
              <a:rPr lang="ro-MD" sz="1800" dirty="0">
                <a:effectLst/>
                <a:latin typeface="Times New Roman" panose="02020603050405020304" pitchFamily="18" charset="0"/>
                <a:ea typeface="Times New Roman" panose="02020603050405020304" pitchFamily="18" charset="0"/>
              </a:rPr>
              <a:t>predomina în </a:t>
            </a:r>
            <a:r>
              <a:rPr lang="ro-MD" sz="1800" b="1" dirty="0">
                <a:effectLst/>
                <a:latin typeface="Times New Roman" panose="02020603050405020304" pitchFamily="18" charset="0"/>
                <a:ea typeface="Times New Roman" panose="02020603050405020304" pitchFamily="18" charset="0"/>
              </a:rPr>
              <a:t>28 de raioane </a:t>
            </a:r>
            <a:r>
              <a:rPr lang="ro-MD" sz="1800" dirty="0">
                <a:effectLst/>
                <a:latin typeface="Times New Roman" panose="02020603050405020304" pitchFamily="18" charset="0"/>
                <a:ea typeface="Times New Roman" panose="02020603050405020304" pitchFamily="18" charset="0"/>
              </a:rPr>
              <a:t>(de la 51,7% în raionul Strășeni la 78,4% în raionul Șoldănești). </a:t>
            </a:r>
          </a:p>
          <a:p>
            <a:r>
              <a:rPr lang="ro-MD" sz="1800" b="1" dirty="0">
                <a:effectLst/>
                <a:latin typeface="Times New Roman" panose="02020603050405020304" pitchFamily="18" charset="0"/>
                <a:ea typeface="Times New Roman" panose="02020603050405020304" pitchFamily="18" charset="0"/>
              </a:rPr>
              <a:t>Limba </a:t>
            </a:r>
            <a:r>
              <a:rPr lang="ro-MD" sz="1800" b="1" i="1" dirty="0">
                <a:effectLst/>
                <a:latin typeface="Times New Roman" panose="02020603050405020304" pitchFamily="18" charset="0"/>
                <a:ea typeface="Times New Roman" panose="02020603050405020304" pitchFamily="18" charset="0"/>
              </a:rPr>
              <a:t>română </a:t>
            </a:r>
            <a:r>
              <a:rPr lang="ro-MD" sz="1800" dirty="0">
                <a:effectLst/>
                <a:latin typeface="Times New Roman" panose="02020603050405020304" pitchFamily="18" charset="0"/>
                <a:ea typeface="Times New Roman" panose="02020603050405020304" pitchFamily="18" charset="0"/>
              </a:rPr>
              <a:t>ca maternă era majoritară în raionul </a:t>
            </a:r>
            <a:r>
              <a:rPr lang="ro-MD" sz="1800" b="1" dirty="0">
                <a:effectLst/>
                <a:latin typeface="Times New Roman" panose="02020603050405020304" pitchFamily="18" charset="0"/>
                <a:ea typeface="Times New Roman" panose="02020603050405020304" pitchFamily="18" charset="0"/>
              </a:rPr>
              <a:t>Ialoveni</a:t>
            </a:r>
            <a:r>
              <a:rPr lang="ro-MD" sz="1800" dirty="0">
                <a:effectLst/>
                <a:latin typeface="Times New Roman" panose="02020603050405020304" pitchFamily="18" charset="0"/>
                <a:ea typeface="Times New Roman" panose="02020603050405020304" pitchFamily="18" charset="0"/>
              </a:rPr>
              <a:t>, fiind declarată de </a:t>
            </a:r>
            <a:r>
              <a:rPr lang="ro-MD" sz="1800" b="1" dirty="0">
                <a:effectLst/>
                <a:latin typeface="Times New Roman" panose="02020603050405020304" pitchFamily="18" charset="0"/>
                <a:ea typeface="Times New Roman" panose="02020603050405020304" pitchFamily="18" charset="0"/>
              </a:rPr>
              <a:t>58,1% </a:t>
            </a:r>
            <a:r>
              <a:rPr lang="ro-MD" sz="1800" dirty="0">
                <a:effectLst/>
                <a:latin typeface="Times New Roman" panose="02020603050405020304" pitchFamily="18" charset="0"/>
                <a:ea typeface="Times New Roman" panose="02020603050405020304" pitchFamily="18" charset="0"/>
              </a:rPr>
              <a:t>din populația raionului. Dacă să considerăm însumat ponderea celor care au declarat ca limbă maternă </a:t>
            </a:r>
            <a:r>
              <a:rPr lang="ro-MD" sz="1800" b="1" i="1" dirty="0">
                <a:effectLst/>
                <a:latin typeface="Times New Roman" panose="02020603050405020304" pitchFamily="18" charset="0"/>
                <a:ea typeface="Times New Roman" panose="02020603050405020304" pitchFamily="18" charset="0"/>
              </a:rPr>
              <a:t>moldovenească</a:t>
            </a:r>
            <a:r>
              <a:rPr lang="ro-MD" sz="1800" b="1" dirty="0">
                <a:effectLst/>
                <a:latin typeface="Times New Roman" panose="02020603050405020304" pitchFamily="18" charset="0"/>
                <a:ea typeface="Times New Roman" panose="02020603050405020304" pitchFamily="18" charset="0"/>
              </a:rPr>
              <a:t> sau </a:t>
            </a:r>
            <a:r>
              <a:rPr lang="ro-MD" sz="1800" b="1" i="1" dirty="0">
                <a:effectLst/>
                <a:latin typeface="Times New Roman" panose="02020603050405020304" pitchFamily="18" charset="0"/>
                <a:ea typeface="Times New Roman" panose="02020603050405020304" pitchFamily="18" charset="0"/>
              </a:rPr>
              <a:t>română</a:t>
            </a:r>
            <a:r>
              <a:rPr lang="ro-MD" sz="1800" b="1" dirty="0">
                <a:effectLst/>
                <a:latin typeface="Times New Roman" panose="02020603050405020304" pitchFamily="18" charset="0"/>
                <a:ea typeface="Times New Roman" panose="02020603050405020304" pitchFamily="18" charset="0"/>
              </a:rPr>
              <a:t>, atunci în 33 de raioane/municipii aceștia formează majoritatea </a:t>
            </a:r>
            <a:r>
              <a:rPr lang="ro-MD" sz="1800" dirty="0">
                <a:effectLst/>
                <a:latin typeface="Times New Roman" panose="02020603050405020304" pitchFamily="18" charset="0"/>
                <a:ea typeface="Times New Roman" panose="02020603050405020304" pitchFamily="18" charset="0"/>
              </a:rPr>
              <a:t>populației, dintre care în 20 raioane/municipii - peste 90%, ponderea maximă fiind în raionul Telenești (98,8%). </a:t>
            </a:r>
          </a:p>
          <a:p>
            <a:r>
              <a:rPr lang="ro-MD" sz="1800" dirty="0">
                <a:effectLst/>
                <a:latin typeface="Times New Roman" panose="02020603050405020304" pitchFamily="18" charset="0"/>
                <a:ea typeface="Times New Roman" panose="02020603050405020304" pitchFamily="18" charset="0"/>
              </a:rPr>
              <a:t>Doar în două unități administrativ-teritoriale majoritatea formează populația care a declarat alte limbi materne, precum limba</a:t>
            </a:r>
            <a:r>
              <a:rPr lang="ro-MD" sz="1800" i="1" dirty="0">
                <a:effectLst/>
                <a:latin typeface="Times New Roman" panose="02020603050405020304" pitchFamily="18" charset="0"/>
                <a:ea typeface="Times New Roman" panose="02020603050405020304" pitchFamily="18" charset="0"/>
              </a:rPr>
              <a:t> </a:t>
            </a:r>
            <a:r>
              <a:rPr lang="ro-MD" sz="1800" b="1" i="1" dirty="0">
                <a:effectLst/>
                <a:latin typeface="Times New Roman" panose="02020603050405020304" pitchFamily="18" charset="0"/>
                <a:ea typeface="Times New Roman" panose="02020603050405020304" pitchFamily="18" charset="0"/>
              </a:rPr>
              <a:t>găgăuză</a:t>
            </a:r>
            <a:r>
              <a:rPr lang="ro-MD" sz="1800" dirty="0">
                <a:effectLst/>
                <a:latin typeface="Times New Roman" panose="02020603050405020304" pitchFamily="18" charset="0"/>
                <a:ea typeface="Times New Roman" panose="02020603050405020304" pitchFamily="18" charset="0"/>
              </a:rPr>
              <a:t> în UTA </a:t>
            </a:r>
            <a:r>
              <a:rPr lang="ro-MD" sz="1800" b="1" dirty="0">
                <a:effectLst/>
                <a:latin typeface="Times New Roman" panose="02020603050405020304" pitchFamily="18" charset="0"/>
                <a:ea typeface="Times New Roman" panose="02020603050405020304" pitchFamily="18" charset="0"/>
              </a:rPr>
              <a:t>Găgăuzia </a:t>
            </a:r>
            <a:r>
              <a:rPr lang="ro-MD" sz="1800" dirty="0">
                <a:effectLst/>
                <a:latin typeface="Times New Roman" panose="02020603050405020304" pitchFamily="18" charset="0"/>
                <a:ea typeface="Times New Roman" panose="02020603050405020304" pitchFamily="18" charset="0"/>
              </a:rPr>
              <a:t>(77,2%) și </a:t>
            </a:r>
            <a:r>
              <a:rPr lang="ro-MD" sz="1800" b="1" i="1" dirty="0">
                <a:effectLst/>
                <a:latin typeface="Times New Roman" panose="02020603050405020304" pitchFamily="18" charset="0"/>
                <a:ea typeface="Times New Roman" panose="02020603050405020304" pitchFamily="18" charset="0"/>
              </a:rPr>
              <a:t>bulgară</a:t>
            </a:r>
            <a:r>
              <a:rPr lang="ro-MD" sz="1800" dirty="0">
                <a:effectLst/>
                <a:latin typeface="Times New Roman" panose="02020603050405020304" pitchFamily="18" charset="0"/>
                <a:ea typeface="Times New Roman" panose="02020603050405020304" pitchFamily="18" charset="0"/>
              </a:rPr>
              <a:t> în raionul </a:t>
            </a:r>
            <a:r>
              <a:rPr lang="ro-MD" sz="1800" b="1" dirty="0">
                <a:effectLst/>
                <a:latin typeface="Times New Roman" panose="02020603050405020304" pitchFamily="18" charset="0"/>
                <a:ea typeface="Times New Roman" panose="02020603050405020304" pitchFamily="18" charset="0"/>
              </a:rPr>
              <a:t>Taraclia </a:t>
            </a:r>
            <a:r>
              <a:rPr lang="ro-MD" sz="1800" dirty="0">
                <a:effectLst/>
                <a:latin typeface="Times New Roman" panose="02020603050405020304" pitchFamily="18" charset="0"/>
                <a:ea typeface="Times New Roman" panose="02020603050405020304" pitchFamily="18" charset="0"/>
              </a:rPr>
              <a:t>(61,4%). Populația care a declarat </a:t>
            </a:r>
            <a:r>
              <a:rPr lang="ro-MD" sz="1800" b="1" i="1" dirty="0">
                <a:effectLst/>
                <a:latin typeface="Times New Roman" panose="02020603050405020304" pitchFamily="18" charset="0"/>
                <a:ea typeface="Times New Roman" panose="02020603050405020304" pitchFamily="18" charset="0"/>
              </a:rPr>
              <a:t>ucraineana</a:t>
            </a:r>
            <a:r>
              <a:rPr lang="ro-MD" sz="1800" dirty="0">
                <a:effectLst/>
                <a:latin typeface="Times New Roman" panose="02020603050405020304" pitchFamily="18" charset="0"/>
                <a:ea typeface="Times New Roman" panose="02020603050405020304" pitchFamily="18" charset="0"/>
              </a:rPr>
              <a:t> ca limbă maternă avea ponderi mai mari în raioanele din nordul Republicii Moldova, cum ar fi </a:t>
            </a:r>
            <a:r>
              <a:rPr lang="ro-MD" sz="1800" b="1" dirty="0">
                <a:effectLst/>
                <a:latin typeface="Times New Roman" panose="02020603050405020304" pitchFamily="18" charset="0"/>
                <a:ea typeface="Times New Roman" panose="02020603050405020304" pitchFamily="18" charset="0"/>
              </a:rPr>
              <a:t>Briceni (15,7%), Ocnița (14,3%) și </a:t>
            </a:r>
            <a:r>
              <a:rPr lang="ro-MD" sz="1800" b="1" dirty="0" err="1">
                <a:effectLst/>
                <a:latin typeface="Times New Roman" panose="02020603050405020304" pitchFamily="18" charset="0"/>
                <a:ea typeface="Times New Roman" panose="02020603050405020304" pitchFamily="18" charset="0"/>
              </a:rPr>
              <a:t>Rîșcani</a:t>
            </a:r>
            <a:r>
              <a:rPr lang="ro-MD" sz="1800" b="1" dirty="0">
                <a:effectLst/>
                <a:latin typeface="Times New Roman" panose="02020603050405020304" pitchFamily="18" charset="0"/>
                <a:ea typeface="Times New Roman" panose="02020603050405020304" pitchFamily="18" charset="0"/>
              </a:rPr>
              <a:t> (11,7%). </a:t>
            </a:r>
            <a:r>
              <a:rPr lang="ro-MD" sz="1800" dirty="0">
                <a:effectLst/>
                <a:latin typeface="Times New Roman" panose="02020603050405020304" pitchFamily="18" charset="0"/>
                <a:ea typeface="Times New Roman" panose="02020603050405020304" pitchFamily="18" charset="0"/>
              </a:rPr>
              <a:t>Limba</a:t>
            </a:r>
            <a:r>
              <a:rPr lang="ro-MD" sz="1800" b="1" dirty="0">
                <a:effectLst/>
                <a:latin typeface="Times New Roman" panose="02020603050405020304" pitchFamily="18" charset="0"/>
                <a:ea typeface="Times New Roman" panose="02020603050405020304" pitchFamily="18" charset="0"/>
              </a:rPr>
              <a:t> </a:t>
            </a:r>
            <a:r>
              <a:rPr lang="ro-MD" sz="1800" b="1" i="1" dirty="0">
                <a:effectLst/>
                <a:latin typeface="Times New Roman" panose="02020603050405020304" pitchFamily="18" charset="0"/>
                <a:ea typeface="Times New Roman" panose="02020603050405020304" pitchFamily="18" charset="0"/>
              </a:rPr>
              <a:t>rusă </a:t>
            </a:r>
            <a:r>
              <a:rPr lang="ro-MD" sz="1800" dirty="0">
                <a:effectLst/>
                <a:latin typeface="Times New Roman" panose="02020603050405020304" pitchFamily="18" charset="0"/>
                <a:ea typeface="Times New Roman" panose="02020603050405020304" pitchFamily="18" charset="0"/>
              </a:rPr>
              <a:t>declarată ca limbă maternă are ponderi mai mari în municipiile </a:t>
            </a:r>
            <a:r>
              <a:rPr lang="ro-MD" sz="1800" b="1" dirty="0">
                <a:effectLst/>
                <a:latin typeface="Times New Roman" panose="02020603050405020304" pitchFamily="18" charset="0"/>
                <a:ea typeface="Times New Roman" panose="02020603050405020304" pitchFamily="18" charset="0"/>
              </a:rPr>
              <a:t>Bălți (37,2%) </a:t>
            </a:r>
            <a:r>
              <a:rPr lang="ro-MD" sz="1800" dirty="0">
                <a:effectLst/>
                <a:latin typeface="Times New Roman" panose="02020603050405020304" pitchFamily="18" charset="0"/>
                <a:ea typeface="Times New Roman" panose="02020603050405020304" pitchFamily="18" charset="0"/>
              </a:rPr>
              <a:t>și </a:t>
            </a:r>
            <a:r>
              <a:rPr lang="ro-MD" sz="1800" b="1" dirty="0">
                <a:effectLst/>
                <a:latin typeface="Times New Roman" panose="02020603050405020304" pitchFamily="18" charset="0"/>
                <a:ea typeface="Times New Roman" panose="02020603050405020304" pitchFamily="18" charset="0"/>
              </a:rPr>
              <a:t>Chișinău (19,7%), </a:t>
            </a:r>
            <a:r>
              <a:rPr lang="ro-MD" sz="1800" dirty="0">
                <a:effectLst/>
                <a:latin typeface="Times New Roman" panose="02020603050405020304" pitchFamily="18" charset="0"/>
                <a:ea typeface="Times New Roman" panose="02020603050405020304" pitchFamily="18" charset="0"/>
              </a:rPr>
              <a:t>precum și în raioanele </a:t>
            </a:r>
            <a:r>
              <a:rPr lang="ro-MD" sz="1800" b="1" dirty="0">
                <a:effectLst/>
                <a:latin typeface="Times New Roman" panose="02020603050405020304" pitchFamily="18" charset="0"/>
                <a:ea typeface="Times New Roman" panose="02020603050405020304" pitchFamily="18" charset="0"/>
              </a:rPr>
              <a:t>Basarabeasca (22,5%), Ocnița (17,4%), </a:t>
            </a:r>
            <a:r>
              <a:rPr lang="ro-MD" sz="1800" b="1" dirty="0" err="1">
                <a:effectLst/>
                <a:latin typeface="Times New Roman" panose="02020603050405020304" pitchFamily="18" charset="0"/>
                <a:ea typeface="Times New Roman" panose="02020603050405020304" pitchFamily="18" charset="0"/>
              </a:rPr>
              <a:t>Edineț</a:t>
            </a:r>
            <a:r>
              <a:rPr lang="ro-MD" sz="1800" b="1" dirty="0">
                <a:effectLst/>
                <a:latin typeface="Times New Roman" panose="02020603050405020304" pitchFamily="18" charset="0"/>
                <a:ea typeface="Times New Roman" panose="02020603050405020304" pitchFamily="18" charset="0"/>
              </a:rPr>
              <a:t> (16,2%), Taraclia (14,8%) și Cahul (13,2%). </a:t>
            </a:r>
            <a:r>
              <a:rPr lang="ro-MD" sz="1800" dirty="0">
                <a:effectLst/>
                <a:latin typeface="Times New Roman" panose="02020603050405020304" pitchFamily="18" charset="0"/>
                <a:ea typeface="Times New Roman" panose="02020603050405020304" pitchFamily="18" charset="0"/>
              </a:rPr>
              <a:t>Limba </a:t>
            </a:r>
            <a:r>
              <a:rPr lang="ro-MD" sz="1800" b="1" i="1" dirty="0">
                <a:effectLst/>
                <a:latin typeface="Times New Roman" panose="02020603050405020304" pitchFamily="18" charset="0"/>
                <a:ea typeface="Times New Roman" panose="02020603050405020304" pitchFamily="18" charset="0"/>
              </a:rPr>
              <a:t>romani </a:t>
            </a:r>
            <a:r>
              <a:rPr lang="ro-MD" sz="1800" i="1" dirty="0">
                <a:effectLst/>
                <a:latin typeface="Times New Roman" panose="02020603050405020304" pitchFamily="18" charset="0"/>
                <a:ea typeface="Times New Roman" panose="02020603050405020304" pitchFamily="18" charset="0"/>
              </a:rPr>
              <a:t>(țigănească)</a:t>
            </a:r>
            <a:r>
              <a:rPr lang="ro-MD" sz="1800" dirty="0">
                <a:effectLst/>
                <a:latin typeface="Times New Roman" panose="02020603050405020304" pitchFamily="18" charset="0"/>
                <a:ea typeface="Times New Roman" panose="02020603050405020304" pitchFamily="18" charset="0"/>
              </a:rPr>
              <a:t> ca limbă maternă iese în evidență printre populația din raioanele </a:t>
            </a:r>
            <a:r>
              <a:rPr lang="ro-MD" sz="1800" b="1" dirty="0">
                <a:effectLst/>
                <a:latin typeface="Times New Roman" panose="02020603050405020304" pitchFamily="18" charset="0"/>
                <a:ea typeface="Times New Roman" panose="02020603050405020304" pitchFamily="18" charset="0"/>
              </a:rPr>
              <a:t>Ocnița (5,8%), </a:t>
            </a:r>
            <a:r>
              <a:rPr lang="ro-MD" sz="1800" dirty="0">
                <a:effectLst/>
                <a:latin typeface="Times New Roman" panose="02020603050405020304" pitchFamily="18" charset="0"/>
                <a:ea typeface="Times New Roman" panose="02020603050405020304" pitchFamily="18" charset="0"/>
              </a:rPr>
              <a:t>Soroca (1,6%), Râșcani (1,6%) și Nisporeni (1,3%)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21</a:t>
            </a:fld>
            <a:endParaRPr lang="en-US"/>
          </a:p>
        </p:txBody>
      </p:sp>
    </p:spTree>
    <p:extLst>
      <p:ext uri="{BB962C8B-B14F-4D97-AF65-F5344CB8AC3E}">
        <p14:creationId xmlns:p14="http://schemas.microsoft.com/office/powerpoint/2010/main" val="525361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buNone/>
            </a:pPr>
            <a:r>
              <a:rPr lang="ro-MD" sz="1200" dirty="0">
                <a:effectLst/>
                <a:latin typeface="Times New Roman" panose="02020603050405020304" pitchFamily="18" charset="0"/>
                <a:ea typeface="Times New Roman" panose="02020603050405020304" pitchFamily="18" charset="0"/>
              </a:rPr>
              <a:t>Referitor la structura populației după </a:t>
            </a:r>
            <a:r>
              <a:rPr lang="ro-MD" sz="1200" b="1" dirty="0">
                <a:effectLst/>
                <a:latin typeface="Times New Roman" panose="02020603050405020304" pitchFamily="18" charset="0"/>
                <a:ea typeface="Times New Roman" panose="02020603050405020304" pitchFamily="18" charset="0"/>
              </a:rPr>
              <a:t>limba vorbită de obicei și alte limbi cunoscute</a:t>
            </a:r>
            <a:r>
              <a:rPr lang="ro-MD" sz="1200" dirty="0">
                <a:effectLst/>
                <a:latin typeface="Times New Roman" panose="02020603050405020304" pitchFamily="18" charset="0"/>
                <a:ea typeface="Times New Roman" panose="02020603050405020304" pitchFamily="18" charset="0"/>
              </a:rPr>
              <a:t>, trebuie menționat că, diferența față de limba maternă este că, aceste date se referă </a:t>
            </a:r>
            <a:r>
              <a:rPr lang="ro-MD" sz="1200" b="1" dirty="0">
                <a:effectLst/>
                <a:latin typeface="Times New Roman" panose="02020603050405020304" pitchFamily="18" charset="0"/>
                <a:ea typeface="Times New Roman" panose="02020603050405020304" pitchFamily="18" charset="0"/>
              </a:rPr>
              <a:t>la populația cu vârsta de trei ani și peste</a:t>
            </a:r>
            <a:r>
              <a:rPr lang="ro-MD" sz="1200" dirty="0">
                <a:effectLst/>
                <a:latin typeface="Times New Roman" panose="02020603050405020304" pitchFamily="18" charset="0"/>
                <a:ea typeface="Times New Roman" panose="02020603050405020304" pitchFamily="18" charset="0"/>
              </a:rPr>
              <a:t>, care constituie </a:t>
            </a:r>
            <a:r>
              <a:rPr lang="ro-MD" sz="1200" b="1" dirty="0">
                <a:effectLst/>
                <a:latin typeface="Times New Roman" panose="02020603050405020304" pitchFamily="18" charset="0"/>
                <a:ea typeface="Times New Roman" panose="02020603050405020304" pitchFamily="18" charset="0"/>
              </a:rPr>
              <a:t>2 332,2 mii persoane </a:t>
            </a:r>
            <a:r>
              <a:rPr lang="ro-MD" sz="1200" dirty="0">
                <a:effectLst/>
                <a:latin typeface="Times New Roman" panose="02020603050405020304" pitchFamily="18" charset="0"/>
                <a:ea typeface="Times New Roman" panose="02020603050405020304" pitchFamily="18" charset="0"/>
              </a:rPr>
              <a:t>cu reședință obișnuită.</a:t>
            </a:r>
            <a:endParaRPr lang="en-US" sz="1200" dirty="0">
              <a:effectLst/>
              <a:latin typeface="Times New Roman" panose="02020603050405020304" pitchFamily="18" charset="0"/>
              <a:ea typeface="Times New Roman" panose="02020603050405020304" pitchFamily="18" charset="0"/>
            </a:endParaRPr>
          </a:p>
          <a:p>
            <a:pPr>
              <a:buNone/>
            </a:pPr>
            <a:r>
              <a:rPr lang="ro-MD" sz="1200" dirty="0">
                <a:effectLst/>
                <a:latin typeface="Times New Roman" panose="02020603050405020304" pitchFamily="18" charset="0"/>
                <a:ea typeface="Times New Roman" panose="02020603050405020304" pitchFamily="18" charset="0"/>
              </a:rPr>
              <a:t>Deși în multe cazuri limba maternă coincidea cu cea vorbită de obicei, există diferențe substanțiale în alte cazuri, atât raportat la structura etnică, cât și la distribuția la nivel teritorial. Este de remarcat </a:t>
            </a:r>
            <a:r>
              <a:rPr lang="ro-MD" sz="1200" b="1" dirty="0">
                <a:effectLst/>
                <a:latin typeface="Times New Roman" panose="02020603050405020304" pitchFamily="18" charset="0"/>
                <a:ea typeface="Times New Roman" panose="02020603050405020304" pitchFamily="18" charset="0"/>
              </a:rPr>
              <a:t>ponderea mai mare a limbii </a:t>
            </a:r>
            <a:r>
              <a:rPr lang="ro-MD" sz="1200" b="1" i="1" dirty="0">
                <a:effectLst/>
                <a:latin typeface="Times New Roman" panose="02020603050405020304" pitchFamily="18" charset="0"/>
                <a:ea typeface="Times New Roman" panose="02020603050405020304" pitchFamily="18" charset="0"/>
              </a:rPr>
              <a:t>ruse</a:t>
            </a:r>
            <a:r>
              <a:rPr lang="ro-MD" sz="1200" b="1" dirty="0">
                <a:effectLst/>
                <a:latin typeface="Times New Roman" panose="02020603050405020304" pitchFamily="18" charset="0"/>
                <a:ea typeface="Times New Roman" panose="02020603050405020304" pitchFamily="18" charset="0"/>
              </a:rPr>
              <a:t> ca limbă vorbită de obicei (15,9%)</a:t>
            </a:r>
            <a:r>
              <a:rPr lang="ro-MD" sz="1200" dirty="0">
                <a:effectLst/>
                <a:latin typeface="Times New Roman" panose="02020603050405020304" pitchFamily="18" charset="0"/>
                <a:ea typeface="Times New Roman" panose="02020603050405020304" pitchFamily="18" charset="0"/>
              </a:rPr>
              <a:t> față de </a:t>
            </a:r>
            <a:r>
              <a:rPr lang="ro-MD" sz="1200" b="1" dirty="0">
                <a:effectLst/>
                <a:latin typeface="Times New Roman" panose="02020603050405020304" pitchFamily="18" charset="0"/>
                <a:ea typeface="Times New Roman" panose="02020603050405020304" pitchFamily="18" charset="0"/>
              </a:rPr>
              <a:t>limba </a:t>
            </a:r>
            <a:r>
              <a:rPr lang="ro-MD" sz="1200" b="1" i="1" dirty="0">
                <a:effectLst/>
                <a:latin typeface="Times New Roman" panose="02020603050405020304" pitchFamily="18" charset="0"/>
                <a:ea typeface="Times New Roman" panose="02020603050405020304" pitchFamily="18" charset="0"/>
              </a:rPr>
              <a:t>rusă </a:t>
            </a:r>
            <a:r>
              <a:rPr lang="ro-MD" sz="1200" b="1" dirty="0">
                <a:effectLst/>
                <a:latin typeface="Times New Roman" panose="02020603050405020304" pitchFamily="18" charset="0"/>
                <a:ea typeface="Times New Roman" panose="02020603050405020304" pitchFamily="18" charset="0"/>
              </a:rPr>
              <a:t>ca limbă maternă (11,6%)</a:t>
            </a:r>
            <a:r>
              <a:rPr lang="ro-MD" sz="1200" dirty="0">
                <a:effectLst/>
                <a:latin typeface="Times New Roman" panose="02020603050405020304" pitchFamily="18" charset="0"/>
                <a:ea typeface="Times New Roman" panose="02020603050405020304" pitchFamily="18" charset="0"/>
              </a:rPr>
              <a:t>. În cazul celorlalte limbi, ponderea acestora ca limbi vorbite de obicei era mai mică față de proporția acestora ca limba maternă, cu excepția limbii </a:t>
            </a:r>
            <a:r>
              <a:rPr lang="ro-MD" sz="1200" i="1" dirty="0">
                <a:effectLst/>
                <a:latin typeface="Times New Roman" panose="02020603050405020304" pitchFamily="18" charset="0"/>
                <a:ea typeface="Times New Roman" panose="02020603050405020304" pitchFamily="18" charset="0"/>
              </a:rPr>
              <a:t>române</a:t>
            </a:r>
            <a:r>
              <a:rPr lang="ro-MD" sz="1200" dirty="0">
                <a:effectLst/>
                <a:latin typeface="Times New Roman" panose="02020603050405020304" pitchFamily="18" charset="0"/>
                <a:ea typeface="Times New Roman" panose="02020603050405020304" pitchFamily="18" charset="0"/>
              </a:rPr>
              <a:t> declarate ca limbă vorbită de obicei (33,7% față de 31,8% pentru </a:t>
            </a:r>
            <a:r>
              <a:rPr lang="ro-MD" sz="1200" i="1" dirty="0">
                <a:effectLst/>
                <a:latin typeface="Times New Roman" panose="02020603050405020304" pitchFamily="18" charset="0"/>
                <a:ea typeface="Times New Roman" panose="02020603050405020304" pitchFamily="18" charset="0"/>
              </a:rPr>
              <a:t>română</a:t>
            </a:r>
            <a:r>
              <a:rPr lang="ro-MD" sz="1200" dirty="0">
                <a:effectLst/>
                <a:latin typeface="Times New Roman" panose="02020603050405020304" pitchFamily="18" charset="0"/>
                <a:ea typeface="Times New Roman" panose="02020603050405020304" pitchFamily="18" charset="0"/>
              </a:rPr>
              <a:t> declarată ca limbă maternă). Astfel că, limbă vorbită de obicei a fost declarată cea </a:t>
            </a:r>
            <a:r>
              <a:rPr lang="ro-MD" sz="1200" i="1" dirty="0">
                <a:effectLst/>
                <a:latin typeface="Times New Roman" panose="02020603050405020304" pitchFamily="18" charset="0"/>
                <a:ea typeface="Times New Roman" panose="02020603050405020304" pitchFamily="18" charset="0"/>
              </a:rPr>
              <a:t>moldovenească</a:t>
            </a:r>
            <a:r>
              <a:rPr lang="ro-MD" sz="1200" dirty="0">
                <a:effectLst/>
                <a:latin typeface="Times New Roman" panose="02020603050405020304" pitchFamily="18" charset="0"/>
                <a:ea typeface="Times New Roman" panose="02020603050405020304" pitchFamily="18" charset="0"/>
              </a:rPr>
              <a:t> de către 45% din populație, </a:t>
            </a:r>
            <a:r>
              <a:rPr lang="ro-MD" sz="1200" i="1" dirty="0">
                <a:effectLst/>
                <a:latin typeface="Times New Roman" panose="02020603050405020304" pitchFamily="18" charset="0"/>
                <a:ea typeface="Times New Roman" panose="02020603050405020304" pitchFamily="18" charset="0"/>
              </a:rPr>
              <a:t>ucraineană</a:t>
            </a:r>
            <a:r>
              <a:rPr lang="ro-MD" sz="1200" dirty="0">
                <a:effectLst/>
                <a:latin typeface="Times New Roman" panose="02020603050405020304" pitchFamily="18" charset="0"/>
                <a:ea typeface="Times New Roman" panose="02020603050405020304" pitchFamily="18" charset="0"/>
              </a:rPr>
              <a:t> - 2,1% persoane, </a:t>
            </a:r>
            <a:r>
              <a:rPr lang="ro-MD" sz="1200" i="1" dirty="0">
                <a:effectLst/>
                <a:latin typeface="Times New Roman" panose="02020603050405020304" pitchFamily="18" charset="0"/>
                <a:ea typeface="Times New Roman" panose="02020603050405020304" pitchFamily="18" charset="0"/>
              </a:rPr>
              <a:t>găgăuză</a:t>
            </a:r>
            <a:r>
              <a:rPr lang="ro-MD" sz="1200" dirty="0">
                <a:effectLst/>
                <a:latin typeface="Times New Roman" panose="02020603050405020304" pitchFamily="18" charset="0"/>
                <a:ea typeface="Times New Roman" panose="02020603050405020304" pitchFamily="18" charset="0"/>
              </a:rPr>
              <a:t> - 2,2%, </a:t>
            </a:r>
            <a:r>
              <a:rPr lang="ro-MD" sz="1200" i="1" dirty="0">
                <a:effectLst/>
                <a:latin typeface="Times New Roman" panose="02020603050405020304" pitchFamily="18" charset="0"/>
                <a:ea typeface="Times New Roman" panose="02020603050405020304" pitchFamily="18" charset="0"/>
              </a:rPr>
              <a:t>bulgară</a:t>
            </a:r>
            <a:r>
              <a:rPr lang="ro-MD" sz="1200" dirty="0">
                <a:effectLst/>
                <a:latin typeface="Times New Roman" panose="02020603050405020304" pitchFamily="18" charset="0"/>
                <a:ea typeface="Times New Roman" panose="02020603050405020304" pitchFamily="18" charset="0"/>
              </a:rPr>
              <a:t> 0,8%, </a:t>
            </a:r>
            <a:r>
              <a:rPr lang="ro-MD" sz="1200" i="1" dirty="0">
                <a:effectLst/>
                <a:latin typeface="Times New Roman" panose="02020603050405020304" pitchFamily="18" charset="0"/>
                <a:ea typeface="Times New Roman" panose="02020603050405020304" pitchFamily="18" charset="0"/>
              </a:rPr>
              <a:t>romani (țigănească)</a:t>
            </a:r>
            <a:r>
              <a:rPr lang="ro-MD" sz="1200" dirty="0">
                <a:effectLst/>
                <a:latin typeface="Times New Roman" panose="02020603050405020304" pitchFamily="18" charset="0"/>
                <a:ea typeface="Times New Roman" panose="02020603050405020304" pitchFamily="18" charset="0"/>
              </a:rPr>
              <a:t> 0,3% și </a:t>
            </a:r>
            <a:r>
              <a:rPr lang="ro-MD" sz="1200" i="1" dirty="0">
                <a:effectLst/>
                <a:latin typeface="Times New Roman" panose="02020603050405020304" pitchFamily="18" charset="0"/>
                <a:ea typeface="Times New Roman" panose="02020603050405020304" pitchFamily="18" charset="0"/>
              </a:rPr>
              <a:t>alte limbi</a:t>
            </a:r>
            <a:r>
              <a:rPr lang="ro-MD" sz="1200" dirty="0">
                <a:effectLst/>
                <a:latin typeface="Times New Roman" panose="02020603050405020304" pitchFamily="18" charset="0"/>
                <a:ea typeface="Times New Roman" panose="02020603050405020304" pitchFamily="18" charset="0"/>
              </a:rPr>
              <a:t> 0,2%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23</a:t>
            </a:fld>
            <a:endParaRPr lang="en-US"/>
          </a:p>
        </p:txBody>
      </p:sp>
    </p:spTree>
    <p:extLst>
      <p:ext uri="{BB962C8B-B14F-4D97-AF65-F5344CB8AC3E}">
        <p14:creationId xmlns:p14="http://schemas.microsoft.com/office/powerpoint/2010/main" val="3998342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800" dirty="0">
                <a:effectLst/>
                <a:latin typeface="Times New Roman" panose="02020603050405020304" pitchFamily="18" charset="0"/>
                <a:ea typeface="Times New Roman" panose="02020603050405020304" pitchFamily="18" charset="0"/>
              </a:rPr>
              <a:t>Comparativ cu recensământul 2014, la recensământul </a:t>
            </a:r>
            <a:r>
              <a:rPr lang="ro-MD" sz="1800" b="1" dirty="0">
                <a:effectLst/>
                <a:latin typeface="Times New Roman" panose="02020603050405020304" pitchFamily="18" charset="0"/>
                <a:ea typeface="Times New Roman" panose="02020603050405020304" pitchFamily="18" charset="0"/>
              </a:rPr>
              <a:t>2024 a crescut ponderea celor care au declarat ca limbă vorbită </a:t>
            </a:r>
            <a:r>
              <a:rPr lang="ro-MD" sz="1800" b="1" i="1" dirty="0">
                <a:effectLst/>
                <a:latin typeface="Times New Roman" panose="02020603050405020304" pitchFamily="18" charset="0"/>
                <a:ea typeface="Times New Roman" panose="02020603050405020304" pitchFamily="18" charset="0"/>
              </a:rPr>
              <a:t>româna</a:t>
            </a:r>
            <a:r>
              <a:rPr lang="ro-MD" sz="1800" dirty="0">
                <a:effectLst/>
                <a:latin typeface="Times New Roman" panose="02020603050405020304" pitchFamily="18" charset="0"/>
                <a:ea typeface="Times New Roman" panose="02020603050405020304" pitchFamily="18" charset="0"/>
              </a:rPr>
              <a:t>, de la 23,1% la 33,7%, adică cu 10,6 </a:t>
            </a:r>
            <a:r>
              <a:rPr lang="ro-MD" sz="1800" dirty="0" err="1">
                <a:effectLst/>
                <a:latin typeface="Times New Roman" panose="02020603050405020304" pitchFamily="18" charset="0"/>
                <a:ea typeface="Times New Roman" panose="02020603050405020304" pitchFamily="18" charset="0"/>
              </a:rPr>
              <a:t>p.p.</a:t>
            </a:r>
            <a:r>
              <a:rPr lang="ro-MD" sz="1800" dirty="0">
                <a:effectLst/>
                <a:latin typeface="Times New Roman" panose="02020603050405020304" pitchFamily="18" charset="0"/>
                <a:ea typeface="Times New Roman" panose="02020603050405020304" pitchFamily="18" charset="0"/>
              </a:rPr>
              <a:t>, respectiv </a:t>
            </a:r>
            <a:r>
              <a:rPr lang="ro-MD" sz="1800" b="1" dirty="0">
                <a:effectLst/>
                <a:latin typeface="Times New Roman" panose="02020603050405020304" pitchFamily="18" charset="0"/>
                <a:ea typeface="Times New Roman" panose="02020603050405020304" pitchFamily="18" charset="0"/>
              </a:rPr>
              <a:t>a scăzut ponderea celor care au declarat </a:t>
            </a:r>
            <a:r>
              <a:rPr lang="ro-MD" sz="1800" b="1" i="1" dirty="0">
                <a:effectLst/>
                <a:latin typeface="Times New Roman" panose="02020603050405020304" pitchFamily="18" charset="0"/>
                <a:ea typeface="Times New Roman" panose="02020603050405020304" pitchFamily="18" charset="0"/>
              </a:rPr>
              <a:t>moldovenească</a:t>
            </a:r>
            <a:r>
              <a:rPr lang="ro-MD" sz="1800" b="1" dirty="0">
                <a:effectLst/>
                <a:latin typeface="Times New Roman" panose="02020603050405020304" pitchFamily="18" charset="0"/>
                <a:ea typeface="Times New Roman" panose="02020603050405020304" pitchFamily="18" charset="0"/>
              </a:rPr>
              <a:t> ca limbă vorbită de obicei, de la 53,6% la 45,0%, </a:t>
            </a:r>
            <a:r>
              <a:rPr lang="ro-MD" sz="1800" dirty="0">
                <a:effectLst/>
                <a:latin typeface="Times New Roman" panose="02020603050405020304" pitchFamily="18" charset="0"/>
                <a:ea typeface="Times New Roman" panose="02020603050405020304" pitchFamily="18" charset="0"/>
              </a:rPr>
              <a:t>sau cu 8,6 </a:t>
            </a:r>
            <a:r>
              <a:rPr lang="ro-MD" sz="1800" dirty="0" err="1">
                <a:effectLst/>
                <a:latin typeface="Times New Roman" panose="02020603050405020304" pitchFamily="18" charset="0"/>
                <a:ea typeface="Times New Roman" panose="02020603050405020304" pitchFamily="18" charset="0"/>
              </a:rPr>
              <a:t>p.p.</a:t>
            </a:r>
            <a:r>
              <a:rPr lang="ro-MD" sz="1800" dirty="0">
                <a:effectLst/>
                <a:latin typeface="Times New Roman" panose="02020603050405020304" pitchFamily="18" charset="0"/>
                <a:ea typeface="Times New Roman" panose="02020603050405020304" pitchFamily="18" charset="0"/>
              </a:rPr>
              <a:t> Ușoară </a:t>
            </a:r>
            <a:r>
              <a:rPr lang="ro-MD" sz="1800" b="1" dirty="0">
                <a:effectLst/>
                <a:latin typeface="Times New Roman" panose="02020603050405020304" pitchFamily="18" charset="0"/>
                <a:ea typeface="Times New Roman" panose="02020603050405020304" pitchFamily="18" charset="0"/>
              </a:rPr>
              <a:t>creștere </a:t>
            </a:r>
            <a:r>
              <a:rPr lang="ro-MD" sz="1800" dirty="0">
                <a:effectLst/>
                <a:latin typeface="Times New Roman" panose="02020603050405020304" pitchFamily="18" charset="0"/>
                <a:ea typeface="Times New Roman" panose="02020603050405020304" pitchFamily="18" charset="0"/>
              </a:rPr>
              <a:t>au înregistrat și limbile </a:t>
            </a:r>
            <a:r>
              <a:rPr lang="ro-MD" sz="1800" b="1" i="1" dirty="0">
                <a:effectLst/>
                <a:latin typeface="Times New Roman" panose="02020603050405020304" pitchFamily="18" charset="0"/>
                <a:ea typeface="Times New Roman" panose="02020603050405020304" pitchFamily="18" charset="0"/>
              </a:rPr>
              <a:t>rusă</a:t>
            </a:r>
            <a:r>
              <a:rPr lang="ro-MD" sz="1800" b="1" dirty="0">
                <a:effectLst/>
                <a:latin typeface="Times New Roman" panose="02020603050405020304" pitchFamily="18" charset="0"/>
                <a:ea typeface="Times New Roman" panose="02020603050405020304" pitchFamily="18" charset="0"/>
              </a:rPr>
              <a:t>, </a:t>
            </a:r>
            <a:r>
              <a:rPr lang="ro-MD" sz="1800" dirty="0">
                <a:effectLst/>
                <a:latin typeface="Times New Roman" panose="02020603050405020304" pitchFamily="18" charset="0"/>
                <a:ea typeface="Times New Roman" panose="02020603050405020304" pitchFamily="18" charset="0"/>
              </a:rPr>
              <a:t>de la 14,3% în 2014 la 15,9% în 2024 și </a:t>
            </a:r>
            <a:r>
              <a:rPr lang="ro-MD" sz="1800" b="1" i="1" dirty="0">
                <a:effectLst/>
                <a:latin typeface="Times New Roman" panose="02020603050405020304" pitchFamily="18" charset="0"/>
                <a:ea typeface="Times New Roman" panose="02020603050405020304" pitchFamily="18" charset="0"/>
              </a:rPr>
              <a:t>romani</a:t>
            </a:r>
            <a:r>
              <a:rPr lang="ro-MD" sz="1800" i="1" dirty="0">
                <a:effectLst/>
                <a:latin typeface="Times New Roman" panose="02020603050405020304" pitchFamily="18" charset="0"/>
                <a:ea typeface="Times New Roman" panose="02020603050405020304" pitchFamily="18" charset="0"/>
              </a:rPr>
              <a:t> (țigănească),</a:t>
            </a:r>
            <a:r>
              <a:rPr lang="ro-MD" sz="1800" dirty="0">
                <a:effectLst/>
                <a:latin typeface="Times New Roman" panose="02020603050405020304" pitchFamily="18" charset="0"/>
                <a:ea typeface="Times New Roman" panose="02020603050405020304" pitchFamily="18" charset="0"/>
              </a:rPr>
              <a:t> de la 0,2% la 0,3%, în timp ce limbile </a:t>
            </a:r>
            <a:r>
              <a:rPr lang="ro-MD" sz="1800" i="1" dirty="0">
                <a:effectLst/>
                <a:latin typeface="Times New Roman" panose="02020603050405020304" pitchFamily="18" charset="0"/>
                <a:ea typeface="Times New Roman" panose="02020603050405020304" pitchFamily="18" charset="0"/>
              </a:rPr>
              <a:t>ucraineană, găgăuză</a:t>
            </a:r>
            <a:r>
              <a:rPr lang="ro-MD" sz="1800" dirty="0">
                <a:effectLst/>
                <a:latin typeface="Times New Roman" panose="02020603050405020304" pitchFamily="18" charset="0"/>
                <a:ea typeface="Times New Roman" panose="02020603050405020304" pitchFamily="18" charset="0"/>
              </a:rPr>
              <a:t> și </a:t>
            </a:r>
            <a:r>
              <a:rPr lang="ro-MD" sz="1800" i="1" dirty="0">
                <a:effectLst/>
                <a:latin typeface="Times New Roman" panose="02020603050405020304" pitchFamily="18" charset="0"/>
                <a:ea typeface="Times New Roman" panose="02020603050405020304" pitchFamily="18" charset="0"/>
              </a:rPr>
              <a:t>bulgară</a:t>
            </a:r>
            <a:r>
              <a:rPr lang="ro-MD" sz="1800" dirty="0">
                <a:effectLst/>
                <a:latin typeface="Times New Roman" panose="02020603050405020304" pitchFamily="18" charset="0"/>
                <a:ea typeface="Times New Roman" panose="02020603050405020304" pitchFamily="18" charset="0"/>
              </a:rPr>
              <a:t> au scăzut ca pondere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24</a:t>
            </a:fld>
            <a:endParaRPr lang="en-US"/>
          </a:p>
        </p:txBody>
      </p:sp>
    </p:spTree>
    <p:extLst>
      <p:ext uri="{BB962C8B-B14F-4D97-AF65-F5344CB8AC3E}">
        <p14:creationId xmlns:p14="http://schemas.microsoft.com/office/powerpoint/2010/main" val="3325939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800" dirty="0">
                <a:effectLst/>
                <a:latin typeface="Times New Roman" panose="02020603050405020304" pitchFamily="18" charset="0"/>
                <a:ea typeface="Times New Roman" panose="02020603050405020304" pitchFamily="18" charset="0"/>
              </a:rPr>
              <a:t>Raportat la structura pe medii de reședință, se observă preponderența în mediul </a:t>
            </a:r>
            <a:r>
              <a:rPr lang="ro-MD" sz="1800" b="1" dirty="0">
                <a:effectLst/>
                <a:latin typeface="Times New Roman" panose="02020603050405020304" pitchFamily="18" charset="0"/>
                <a:ea typeface="Times New Roman" panose="02020603050405020304" pitchFamily="18" charset="0"/>
              </a:rPr>
              <a:t>rural </a:t>
            </a:r>
            <a:r>
              <a:rPr lang="ro-MD" sz="1800" dirty="0">
                <a:effectLst/>
                <a:latin typeface="Times New Roman" panose="02020603050405020304" pitchFamily="18" charset="0"/>
                <a:ea typeface="Times New Roman" panose="02020603050405020304" pitchFamily="18" charset="0"/>
              </a:rPr>
              <a:t>a celor care au declarat ca limbă vorbită de obicei </a:t>
            </a:r>
            <a:r>
              <a:rPr lang="ro-MD" sz="1800" i="1" dirty="0">
                <a:effectLst/>
                <a:latin typeface="Times New Roman" panose="02020603050405020304" pitchFamily="18" charset="0"/>
                <a:ea typeface="Times New Roman" panose="02020603050405020304" pitchFamily="18" charset="0"/>
              </a:rPr>
              <a:t>moldovenească</a:t>
            </a:r>
            <a:r>
              <a:rPr lang="ro-MD" sz="1800" dirty="0">
                <a:effectLst/>
                <a:latin typeface="Times New Roman" panose="02020603050405020304" pitchFamily="18" charset="0"/>
                <a:ea typeface="Times New Roman" panose="02020603050405020304" pitchFamily="18" charset="0"/>
              </a:rPr>
              <a:t> (68,2%), </a:t>
            </a:r>
            <a:r>
              <a:rPr lang="ro-MD" sz="1800" i="1" dirty="0">
                <a:effectLst/>
                <a:latin typeface="Times New Roman" panose="02020603050405020304" pitchFamily="18" charset="0"/>
                <a:ea typeface="Times New Roman" panose="02020603050405020304" pitchFamily="18" charset="0"/>
              </a:rPr>
              <a:t>ucraineană</a:t>
            </a:r>
            <a:r>
              <a:rPr lang="ro-MD" sz="1800" dirty="0">
                <a:effectLst/>
                <a:latin typeface="Times New Roman" panose="02020603050405020304" pitchFamily="18" charset="0"/>
                <a:ea typeface="Times New Roman" panose="02020603050405020304" pitchFamily="18" charset="0"/>
              </a:rPr>
              <a:t> (73,3%) și </a:t>
            </a:r>
            <a:r>
              <a:rPr lang="ro-MD" sz="1800" i="1" dirty="0">
                <a:effectLst/>
                <a:latin typeface="Times New Roman" panose="02020603050405020304" pitchFamily="18" charset="0"/>
                <a:ea typeface="Times New Roman" panose="02020603050405020304" pitchFamily="18" charset="0"/>
              </a:rPr>
              <a:t>găgăuză</a:t>
            </a:r>
            <a:r>
              <a:rPr lang="ro-MD" sz="1800" dirty="0">
                <a:effectLst/>
                <a:latin typeface="Times New Roman" panose="02020603050405020304" pitchFamily="18" charset="0"/>
                <a:ea typeface="Times New Roman" panose="02020603050405020304" pitchFamily="18" charset="0"/>
              </a:rPr>
              <a:t> (82,2%), în contrast cu predominarea în mediul urban a celor care au declarat limba vorbită de obicei </a:t>
            </a:r>
            <a:r>
              <a:rPr lang="ro-MD" sz="1800" i="1" dirty="0">
                <a:effectLst/>
                <a:latin typeface="Times New Roman" panose="02020603050405020304" pitchFamily="18" charset="0"/>
                <a:ea typeface="Times New Roman" panose="02020603050405020304" pitchFamily="18" charset="0"/>
              </a:rPr>
              <a:t>rusă</a:t>
            </a:r>
            <a:r>
              <a:rPr lang="ro-MD" sz="1800" dirty="0">
                <a:effectLst/>
                <a:latin typeface="Times New Roman" panose="02020603050405020304" pitchFamily="18" charset="0"/>
                <a:ea typeface="Times New Roman" panose="02020603050405020304" pitchFamily="18" charset="0"/>
              </a:rPr>
              <a:t> (78,3%), </a:t>
            </a:r>
            <a:r>
              <a:rPr lang="ro-MD" sz="1800" i="1" dirty="0">
                <a:effectLst/>
                <a:latin typeface="Times New Roman" panose="02020603050405020304" pitchFamily="18" charset="0"/>
                <a:ea typeface="Times New Roman" panose="02020603050405020304" pitchFamily="18" charset="0"/>
              </a:rPr>
              <a:t>romani (țigănească)</a:t>
            </a:r>
            <a:r>
              <a:rPr lang="ro-MD" sz="1800" dirty="0">
                <a:effectLst/>
                <a:latin typeface="Times New Roman" panose="02020603050405020304" pitchFamily="18" charset="0"/>
                <a:ea typeface="Times New Roman" panose="02020603050405020304" pitchFamily="18" charset="0"/>
              </a:rPr>
              <a:t> (75,8%), </a:t>
            </a:r>
            <a:r>
              <a:rPr lang="ro-MD" sz="1800" i="1" dirty="0">
                <a:effectLst/>
                <a:latin typeface="Times New Roman" panose="02020603050405020304" pitchFamily="18" charset="0"/>
                <a:ea typeface="Times New Roman" panose="02020603050405020304" pitchFamily="18" charset="0"/>
              </a:rPr>
              <a:t>bulgară </a:t>
            </a:r>
            <a:r>
              <a:rPr lang="ro-MD" sz="1800" dirty="0">
                <a:effectLst/>
                <a:latin typeface="Times New Roman" panose="02020603050405020304" pitchFamily="18" charset="0"/>
                <a:ea typeface="Times New Roman" panose="02020603050405020304" pitchFamily="18" charset="0"/>
              </a:rPr>
              <a:t>(53,1%) și </a:t>
            </a:r>
            <a:r>
              <a:rPr lang="ro-MD" sz="1800" i="1" dirty="0">
                <a:effectLst/>
                <a:latin typeface="Times New Roman" panose="02020603050405020304" pitchFamily="18" charset="0"/>
                <a:ea typeface="Times New Roman" panose="02020603050405020304" pitchFamily="18" charset="0"/>
              </a:rPr>
              <a:t>română</a:t>
            </a:r>
            <a:r>
              <a:rPr lang="ro-MD" sz="1800" dirty="0">
                <a:effectLst/>
                <a:latin typeface="Times New Roman" panose="02020603050405020304" pitchFamily="18" charset="0"/>
                <a:ea typeface="Times New Roman" panose="02020603050405020304" pitchFamily="18" charset="0"/>
              </a:rPr>
              <a:t> (53,1%)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25</a:t>
            </a:fld>
            <a:endParaRPr lang="en-US"/>
          </a:p>
        </p:txBody>
      </p:sp>
    </p:spTree>
    <p:extLst>
      <p:ext uri="{BB962C8B-B14F-4D97-AF65-F5344CB8AC3E}">
        <p14:creationId xmlns:p14="http://schemas.microsoft.com/office/powerpoint/2010/main" val="1971047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600"/>
              </a:spcAft>
            </a:pPr>
            <a:r>
              <a:rPr lang="ro-MD" sz="1800" dirty="0">
                <a:effectLst/>
                <a:latin typeface="Times New Roman" panose="02020603050405020304" pitchFamily="18" charset="0"/>
                <a:ea typeface="Times New Roman" panose="02020603050405020304" pitchFamily="18" charset="0"/>
              </a:rPr>
              <a:t>În </a:t>
            </a:r>
            <a:r>
              <a:rPr lang="ro-MD" sz="1800" b="1" dirty="0">
                <a:effectLst/>
                <a:latin typeface="Times New Roman" panose="02020603050405020304" pitchFamily="18" charset="0"/>
                <a:ea typeface="Times New Roman" panose="02020603050405020304" pitchFamily="18" charset="0"/>
              </a:rPr>
              <a:t>27 raioane predomină peste 50% </a:t>
            </a:r>
            <a:r>
              <a:rPr lang="ro-MD" sz="1800" b="1" i="1" dirty="0">
                <a:effectLst/>
                <a:latin typeface="Times New Roman" panose="02020603050405020304" pitchFamily="18" charset="0"/>
                <a:ea typeface="Times New Roman" panose="02020603050405020304" pitchFamily="18" charset="0"/>
              </a:rPr>
              <a:t>moldoveneasca</a:t>
            </a:r>
            <a:r>
              <a:rPr lang="ro-MD" sz="1800" b="1" dirty="0">
                <a:effectLst/>
                <a:latin typeface="Times New Roman" panose="02020603050405020304" pitchFamily="18" charset="0"/>
                <a:ea typeface="Times New Roman" panose="02020603050405020304" pitchFamily="18" charset="0"/>
              </a:rPr>
              <a:t> declarată ca limbă vorbită </a:t>
            </a:r>
            <a:r>
              <a:rPr lang="ro-MD" sz="1800" dirty="0">
                <a:effectLst/>
                <a:latin typeface="Times New Roman" panose="02020603050405020304" pitchFamily="18" charset="0"/>
                <a:ea typeface="Times New Roman" panose="02020603050405020304" pitchFamily="18" charset="0"/>
              </a:rPr>
              <a:t>de obicei și în </a:t>
            </a:r>
            <a:r>
              <a:rPr lang="ro-MD" sz="1800" b="1" dirty="0">
                <a:effectLst/>
                <a:latin typeface="Times New Roman" panose="02020603050405020304" pitchFamily="18" charset="0"/>
                <a:ea typeface="Times New Roman" panose="02020603050405020304" pitchFamily="18" charset="0"/>
              </a:rPr>
              <a:t>unul </a:t>
            </a:r>
            <a:r>
              <a:rPr lang="ro-MD" sz="1800" b="1" i="1" dirty="0">
                <a:effectLst/>
                <a:latin typeface="Times New Roman" panose="02020603050405020304" pitchFamily="18" charset="0"/>
                <a:ea typeface="Times New Roman" panose="02020603050405020304" pitchFamily="18" charset="0"/>
              </a:rPr>
              <a:t>româna</a:t>
            </a:r>
            <a:r>
              <a:rPr lang="ro-MD" sz="1800" b="1" dirty="0">
                <a:effectLst/>
                <a:latin typeface="Times New Roman" panose="02020603050405020304" pitchFamily="18" charset="0"/>
                <a:ea typeface="Times New Roman" panose="02020603050405020304" pitchFamily="18" charset="0"/>
              </a:rPr>
              <a:t> (Ialoveni), </a:t>
            </a:r>
            <a:r>
              <a:rPr lang="ro-MD" sz="1800" dirty="0">
                <a:effectLst/>
                <a:latin typeface="Times New Roman" panose="02020603050405020304" pitchFamily="18" charset="0"/>
                <a:ea typeface="Times New Roman" panose="02020603050405020304" pitchFamily="18" charset="0"/>
              </a:rPr>
              <a:t>însumat </a:t>
            </a:r>
            <a:r>
              <a:rPr lang="ro-MD" sz="1800" b="1" i="1" dirty="0">
                <a:effectLst/>
                <a:latin typeface="Times New Roman" panose="02020603050405020304" pitchFamily="18" charset="0"/>
                <a:ea typeface="Times New Roman" panose="02020603050405020304" pitchFamily="18" charset="0"/>
              </a:rPr>
              <a:t>moldovenească </a:t>
            </a:r>
            <a:r>
              <a:rPr lang="ro-MD" sz="1800" b="1" dirty="0">
                <a:effectLst/>
                <a:latin typeface="Times New Roman" panose="02020603050405020304" pitchFamily="18" charset="0"/>
                <a:ea typeface="Times New Roman" panose="02020603050405020304" pitchFamily="18" charset="0"/>
              </a:rPr>
              <a:t>și</a:t>
            </a:r>
            <a:r>
              <a:rPr lang="ro-MD" sz="1800" b="1" i="1" dirty="0">
                <a:effectLst/>
                <a:latin typeface="Times New Roman" panose="02020603050405020304" pitchFamily="18" charset="0"/>
                <a:ea typeface="Times New Roman" panose="02020603050405020304" pitchFamily="18" charset="0"/>
              </a:rPr>
              <a:t> română</a:t>
            </a:r>
            <a:r>
              <a:rPr lang="ro-MD" sz="1800" b="1" dirty="0">
                <a:effectLst/>
                <a:latin typeface="Times New Roman" panose="02020603050405020304" pitchFamily="18" charset="0"/>
                <a:ea typeface="Times New Roman" panose="02020603050405020304" pitchFamily="18" charset="0"/>
              </a:rPr>
              <a:t> declarate ca limbă vorbită de obicei </a:t>
            </a:r>
            <a:r>
              <a:rPr lang="ro-MD" sz="1800" dirty="0">
                <a:effectLst/>
                <a:latin typeface="Times New Roman" panose="02020603050405020304" pitchFamily="18" charset="0"/>
                <a:ea typeface="Times New Roman" panose="02020603050405020304" pitchFamily="18" charset="0"/>
              </a:rPr>
              <a:t>constituie populația </a:t>
            </a:r>
            <a:r>
              <a:rPr lang="ro-MD" sz="1800" b="1" dirty="0">
                <a:effectLst/>
                <a:latin typeface="Times New Roman" panose="02020603050405020304" pitchFamily="18" charset="0"/>
                <a:ea typeface="Times New Roman" panose="02020603050405020304" pitchFamily="18" charset="0"/>
              </a:rPr>
              <a:t>majoritară în 31 raioane plus municipiile Chișinău și Bălți. </a:t>
            </a:r>
            <a:r>
              <a:rPr lang="ro-MD" sz="1800" dirty="0">
                <a:effectLst/>
                <a:latin typeface="Times New Roman" panose="02020603050405020304" pitchFamily="18" charset="0"/>
                <a:ea typeface="Times New Roman" panose="02020603050405020304" pitchFamily="18" charset="0"/>
              </a:rPr>
              <a:t>În UTA Găgăuzia ponderea cea mai mare o deține limba </a:t>
            </a:r>
            <a:r>
              <a:rPr lang="ro-MD" sz="1800" b="1" i="1" dirty="0">
                <a:effectLst/>
                <a:latin typeface="Times New Roman" panose="02020603050405020304" pitchFamily="18" charset="0"/>
                <a:ea typeface="Times New Roman" panose="02020603050405020304" pitchFamily="18" charset="0"/>
              </a:rPr>
              <a:t>găgăuză</a:t>
            </a:r>
            <a:r>
              <a:rPr lang="ro-MD" sz="1800" b="1" dirty="0">
                <a:effectLst/>
                <a:latin typeface="Times New Roman" panose="02020603050405020304" pitchFamily="18" charset="0"/>
                <a:ea typeface="Times New Roman" panose="02020603050405020304" pitchFamily="18" charset="0"/>
              </a:rPr>
              <a:t> (48,8%) </a:t>
            </a:r>
            <a:r>
              <a:rPr lang="ro-MD" sz="1800" dirty="0">
                <a:effectLst/>
                <a:latin typeface="Times New Roman" panose="02020603050405020304" pitchFamily="18" charset="0"/>
                <a:ea typeface="Times New Roman" panose="02020603050405020304" pitchFamily="18" charset="0"/>
              </a:rPr>
              <a:t>iar în raionul </a:t>
            </a:r>
            <a:r>
              <a:rPr lang="ro-MD" sz="1800" b="1" dirty="0">
                <a:effectLst/>
                <a:latin typeface="Times New Roman" panose="02020603050405020304" pitchFamily="18" charset="0"/>
                <a:ea typeface="Times New Roman" panose="02020603050405020304" pitchFamily="18" charset="0"/>
              </a:rPr>
              <a:t>Taraclia </a:t>
            </a:r>
            <a:r>
              <a:rPr lang="ro-MD" sz="1800" b="1" i="1" dirty="0">
                <a:effectLst/>
                <a:latin typeface="Times New Roman" panose="02020603050405020304" pitchFamily="18" charset="0"/>
                <a:ea typeface="Times New Roman" panose="02020603050405020304" pitchFamily="18" charset="0"/>
              </a:rPr>
              <a:t>bulgară</a:t>
            </a:r>
            <a:r>
              <a:rPr lang="ro-MD" sz="1800" b="1" dirty="0">
                <a:effectLst/>
                <a:latin typeface="Times New Roman" panose="02020603050405020304" pitchFamily="18" charset="0"/>
                <a:ea typeface="Times New Roman" panose="02020603050405020304" pitchFamily="18" charset="0"/>
              </a:rPr>
              <a:t> (48,9%). </a:t>
            </a:r>
            <a:r>
              <a:rPr lang="ro-MD" sz="1800" dirty="0">
                <a:effectLst/>
                <a:latin typeface="Times New Roman" panose="02020603050405020304" pitchFamily="18" charset="0"/>
                <a:ea typeface="Times New Roman" panose="02020603050405020304" pitchFamily="18" charset="0"/>
              </a:rPr>
              <a:t>La nivel teritorial se observă aceiași diferență de creștere a ponderii limbii</a:t>
            </a:r>
            <a:r>
              <a:rPr lang="ro-MD" sz="1800" i="1" dirty="0">
                <a:effectLst/>
                <a:latin typeface="Times New Roman" panose="02020603050405020304" pitchFamily="18" charset="0"/>
                <a:ea typeface="Times New Roman" panose="02020603050405020304" pitchFamily="18" charset="0"/>
              </a:rPr>
              <a:t> ruse</a:t>
            </a:r>
            <a:r>
              <a:rPr lang="ro-MD" sz="1800" dirty="0">
                <a:effectLst/>
                <a:latin typeface="Times New Roman" panose="02020603050405020304" pitchFamily="18" charset="0"/>
                <a:ea typeface="Times New Roman" panose="02020603050405020304" pitchFamily="18" charset="0"/>
              </a:rPr>
              <a:t> ca limbă vorbită de obicei, față de limbă maternă, mai ales în unitățile administrativ-teritoriale cu o populație eterogenă din punct de vedere etnic, cum ar fi municipiul </a:t>
            </a:r>
            <a:r>
              <a:rPr lang="ro-MD" sz="1800" b="1" dirty="0">
                <a:effectLst/>
                <a:latin typeface="Times New Roman" panose="02020603050405020304" pitchFamily="18" charset="0"/>
                <a:ea typeface="Times New Roman" panose="02020603050405020304" pitchFamily="18" charset="0"/>
              </a:rPr>
              <a:t>Bălți, </a:t>
            </a:r>
            <a:r>
              <a:rPr lang="ro-MD" sz="1800" dirty="0">
                <a:effectLst/>
                <a:latin typeface="Times New Roman" panose="02020603050405020304" pitchFamily="18" charset="0"/>
                <a:ea typeface="Times New Roman" panose="02020603050405020304" pitchFamily="18" charset="0"/>
              </a:rPr>
              <a:t>unde populația </a:t>
            </a:r>
            <a:r>
              <a:rPr lang="ro-MD" sz="1800" b="1" dirty="0">
                <a:effectLst/>
                <a:latin typeface="Times New Roman" panose="02020603050405020304" pitchFamily="18" charset="0"/>
                <a:ea typeface="Times New Roman" panose="02020603050405020304" pitchFamily="18" charset="0"/>
              </a:rPr>
              <a:t>vorbitoare de limbă </a:t>
            </a:r>
            <a:r>
              <a:rPr lang="ro-MD" sz="1800" b="1" i="1" dirty="0">
                <a:effectLst/>
                <a:latin typeface="Times New Roman" panose="02020603050405020304" pitchFamily="18" charset="0"/>
                <a:ea typeface="Times New Roman" panose="02020603050405020304" pitchFamily="18" charset="0"/>
              </a:rPr>
              <a:t>rusă</a:t>
            </a:r>
            <a:r>
              <a:rPr lang="ro-MD" sz="1800" b="1" dirty="0">
                <a:effectLst/>
                <a:latin typeface="Times New Roman" panose="02020603050405020304" pitchFamily="18" charset="0"/>
                <a:ea typeface="Times New Roman" panose="02020603050405020304" pitchFamily="18" charset="0"/>
              </a:rPr>
              <a:t> </a:t>
            </a:r>
            <a:r>
              <a:rPr lang="ro-MD" sz="1800" dirty="0">
                <a:effectLst/>
                <a:latin typeface="Times New Roman" panose="02020603050405020304" pitchFamily="18" charset="0"/>
                <a:ea typeface="Times New Roman" panose="02020603050405020304" pitchFamily="18" charset="0"/>
              </a:rPr>
              <a:t>(ca limbă vorbită de obicei) constituie </a:t>
            </a:r>
            <a:r>
              <a:rPr lang="ro-MD" sz="1800" b="1" dirty="0">
                <a:effectLst/>
                <a:latin typeface="Times New Roman" panose="02020603050405020304" pitchFamily="18" charset="0"/>
                <a:ea typeface="Times New Roman" panose="02020603050405020304" pitchFamily="18" charset="0"/>
              </a:rPr>
              <a:t>45%</a:t>
            </a:r>
            <a:r>
              <a:rPr lang="ro-MD" sz="1800" dirty="0">
                <a:effectLst/>
                <a:latin typeface="Times New Roman" panose="02020603050405020304" pitchFamily="18" charset="0"/>
                <a:ea typeface="Times New Roman" panose="02020603050405020304" pitchFamily="18" charset="0"/>
              </a:rPr>
              <a:t>, raioanele </a:t>
            </a:r>
            <a:r>
              <a:rPr lang="ro-MD" sz="1800" b="1" dirty="0">
                <a:effectLst/>
                <a:latin typeface="Times New Roman" panose="02020603050405020304" pitchFamily="18" charset="0"/>
                <a:ea typeface="Times New Roman" panose="02020603050405020304" pitchFamily="18" charset="0"/>
              </a:rPr>
              <a:t>Basarabeasca (36,7%), Taraclia (39,5%) și UTA Găgăuzia (47,3%).</a:t>
            </a:r>
            <a:endParaRPr lang="en-US" sz="1800" b="1"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ro-MD" sz="1800" dirty="0">
                <a:effectLst/>
                <a:latin typeface="Times New Roman" panose="02020603050405020304" pitchFamily="18" charset="0"/>
                <a:ea typeface="Times New Roman" panose="02020603050405020304" pitchFamily="18" charset="0"/>
              </a:rPr>
              <a:t>În </a:t>
            </a:r>
            <a:r>
              <a:rPr lang="ro-MD" sz="1800" b="1" dirty="0">
                <a:effectLst/>
                <a:latin typeface="Times New Roman" panose="02020603050405020304" pitchFamily="18" charset="0"/>
                <a:ea typeface="Times New Roman" panose="02020603050405020304" pitchFamily="18" charset="0"/>
              </a:rPr>
              <a:t>635 orașe (municipii) și sate (comune), peste 50% </a:t>
            </a:r>
            <a:r>
              <a:rPr lang="ro-MD" sz="1800" dirty="0">
                <a:effectLst/>
                <a:latin typeface="Times New Roman" panose="02020603050405020304" pitchFamily="18" charset="0"/>
                <a:ea typeface="Times New Roman" panose="02020603050405020304" pitchFamily="18" charset="0"/>
              </a:rPr>
              <a:t>din populație au declarat ca limbă vorbită de obicei </a:t>
            </a:r>
            <a:r>
              <a:rPr lang="ro-MD" sz="1800" b="1" i="1" dirty="0">
                <a:effectLst/>
                <a:latin typeface="Times New Roman" panose="02020603050405020304" pitchFamily="18" charset="0"/>
                <a:ea typeface="Times New Roman" panose="02020603050405020304" pitchFamily="18" charset="0"/>
              </a:rPr>
              <a:t>moldoveneasca</a:t>
            </a:r>
            <a:r>
              <a:rPr lang="ro-MD" sz="1800" b="1" dirty="0">
                <a:effectLst/>
                <a:latin typeface="Times New Roman" panose="02020603050405020304" pitchFamily="18" charset="0"/>
                <a:ea typeface="Times New Roman" panose="02020603050405020304" pitchFamily="18" charset="0"/>
              </a:rPr>
              <a:t>,</a:t>
            </a:r>
            <a:r>
              <a:rPr lang="ro-MD" sz="1800" dirty="0">
                <a:effectLst/>
                <a:latin typeface="Times New Roman" panose="02020603050405020304" pitchFamily="18" charset="0"/>
                <a:ea typeface="Times New Roman" panose="02020603050405020304" pitchFamily="18" charset="0"/>
              </a:rPr>
              <a:t> în </a:t>
            </a:r>
            <a:r>
              <a:rPr lang="ro-MD" sz="1800" b="1" dirty="0">
                <a:effectLst/>
                <a:latin typeface="Times New Roman" panose="02020603050405020304" pitchFamily="18" charset="0"/>
                <a:ea typeface="Times New Roman" panose="02020603050405020304" pitchFamily="18" charset="0"/>
              </a:rPr>
              <a:t>112 - </a:t>
            </a:r>
            <a:r>
              <a:rPr lang="ro-MD" sz="1800" b="1" i="1" dirty="0">
                <a:effectLst/>
                <a:latin typeface="Times New Roman" panose="02020603050405020304" pitchFamily="18" charset="0"/>
                <a:ea typeface="Times New Roman" panose="02020603050405020304" pitchFamily="18" charset="0"/>
              </a:rPr>
              <a:t>româna</a:t>
            </a:r>
            <a:r>
              <a:rPr lang="ro-MD" sz="1800" dirty="0">
                <a:effectLst/>
                <a:latin typeface="Times New Roman" panose="02020603050405020304" pitchFamily="18" charset="0"/>
                <a:ea typeface="Times New Roman" panose="02020603050405020304" pitchFamily="18" charset="0"/>
              </a:rPr>
              <a:t>, iar însumat, </a:t>
            </a:r>
            <a:r>
              <a:rPr lang="ro-MD" sz="1800" b="1" i="1" dirty="0">
                <a:effectLst/>
                <a:latin typeface="Times New Roman" panose="02020603050405020304" pitchFamily="18" charset="0"/>
                <a:ea typeface="Times New Roman" panose="02020603050405020304" pitchFamily="18" charset="0"/>
              </a:rPr>
              <a:t>moldovenească și română</a:t>
            </a:r>
            <a:r>
              <a:rPr lang="ro-MD" sz="1800" b="1" dirty="0">
                <a:effectLst/>
                <a:latin typeface="Times New Roman" panose="02020603050405020304" pitchFamily="18" charset="0"/>
                <a:ea typeface="Times New Roman" panose="02020603050405020304" pitchFamily="18" charset="0"/>
              </a:rPr>
              <a:t> formează majoritatea în 776.</a:t>
            </a:r>
            <a:endParaRPr lang="en-US" sz="1800" b="1" dirty="0">
              <a:effectLst/>
              <a:latin typeface="Times New Roman" panose="02020603050405020304" pitchFamily="18" charset="0"/>
              <a:ea typeface="Times New Roman" panose="02020603050405020304" pitchFamily="18" charset="0"/>
            </a:endParaRPr>
          </a:p>
          <a:p>
            <a:r>
              <a:rPr lang="ro-MD" sz="1800" dirty="0">
                <a:effectLst/>
                <a:latin typeface="Times New Roman" panose="02020603050405020304" pitchFamily="18" charset="0"/>
                <a:ea typeface="Times New Roman" panose="02020603050405020304" pitchFamily="18" charset="0"/>
              </a:rPr>
              <a:t>Dintre celelalte limbi, ca limbă vorbită de obicei, în </a:t>
            </a:r>
            <a:r>
              <a:rPr lang="ro-MD" sz="1800" b="1" dirty="0">
                <a:effectLst/>
                <a:latin typeface="Times New Roman" panose="02020603050405020304" pitchFamily="18" charset="0"/>
                <a:ea typeface="Times New Roman" panose="02020603050405020304" pitchFamily="18" charset="0"/>
              </a:rPr>
              <a:t>48 orașe (municipii) și sate (comune) predomină populația vorbitoare de limbă </a:t>
            </a:r>
            <a:r>
              <a:rPr lang="ro-MD" sz="1800" b="1" i="1" dirty="0">
                <a:effectLst/>
                <a:latin typeface="Times New Roman" panose="02020603050405020304" pitchFamily="18" charset="0"/>
                <a:ea typeface="Times New Roman" panose="02020603050405020304" pitchFamily="18" charset="0"/>
              </a:rPr>
              <a:t>rusă</a:t>
            </a:r>
            <a:r>
              <a:rPr lang="ro-MD" sz="1800" dirty="0">
                <a:effectLst/>
                <a:latin typeface="Times New Roman" panose="02020603050405020304" pitchFamily="18" charset="0"/>
                <a:ea typeface="Times New Roman" panose="02020603050405020304" pitchFamily="18" charset="0"/>
              </a:rPr>
              <a:t>, în </a:t>
            </a:r>
            <a:r>
              <a:rPr lang="ro-MD" sz="1800" b="1" dirty="0">
                <a:effectLst/>
                <a:latin typeface="Times New Roman" panose="02020603050405020304" pitchFamily="18" charset="0"/>
                <a:ea typeface="Times New Roman" panose="02020603050405020304" pitchFamily="18" charset="0"/>
              </a:rPr>
              <a:t>22  - </a:t>
            </a:r>
            <a:r>
              <a:rPr lang="ro-MD" sz="1800" b="1" i="1" dirty="0">
                <a:effectLst/>
                <a:latin typeface="Times New Roman" panose="02020603050405020304" pitchFamily="18" charset="0"/>
                <a:ea typeface="Times New Roman" panose="02020603050405020304" pitchFamily="18" charset="0"/>
              </a:rPr>
              <a:t>ucraineană</a:t>
            </a:r>
            <a:r>
              <a:rPr lang="ro-MD" sz="1800" b="1" dirty="0">
                <a:effectLst/>
                <a:latin typeface="Times New Roman" panose="02020603050405020304" pitchFamily="18" charset="0"/>
                <a:ea typeface="Times New Roman" panose="02020603050405020304" pitchFamily="18" charset="0"/>
              </a:rPr>
              <a:t>,</a:t>
            </a:r>
            <a:r>
              <a:rPr lang="ro-MD" sz="1800" dirty="0">
                <a:effectLst/>
                <a:latin typeface="Times New Roman" panose="02020603050405020304" pitchFamily="18" charset="0"/>
                <a:ea typeface="Times New Roman" panose="02020603050405020304" pitchFamily="18" charset="0"/>
              </a:rPr>
              <a:t> în </a:t>
            </a:r>
            <a:r>
              <a:rPr lang="ro-MD" sz="1800" b="1" dirty="0">
                <a:effectLst/>
                <a:latin typeface="Times New Roman" panose="02020603050405020304" pitchFamily="18" charset="0"/>
                <a:ea typeface="Times New Roman" panose="02020603050405020304" pitchFamily="18" charset="0"/>
              </a:rPr>
              <a:t>16 </a:t>
            </a:r>
            <a:r>
              <a:rPr lang="ro-MD" sz="1800" b="1" i="1" dirty="0">
                <a:effectLst/>
                <a:latin typeface="Times New Roman" panose="02020603050405020304" pitchFamily="18" charset="0"/>
                <a:ea typeface="Times New Roman" panose="02020603050405020304" pitchFamily="18" charset="0"/>
              </a:rPr>
              <a:t>găgăuză</a:t>
            </a:r>
            <a:r>
              <a:rPr lang="ro-MD" sz="1800" b="1" dirty="0">
                <a:effectLst/>
                <a:latin typeface="Times New Roman" panose="02020603050405020304" pitchFamily="18" charset="0"/>
                <a:ea typeface="Times New Roman" panose="02020603050405020304" pitchFamily="18" charset="0"/>
              </a:rPr>
              <a:t> </a:t>
            </a:r>
            <a:r>
              <a:rPr lang="ro-MD" sz="1800" dirty="0">
                <a:effectLst/>
                <a:latin typeface="Times New Roman" panose="02020603050405020304" pitchFamily="18" charset="0"/>
                <a:ea typeface="Times New Roman" panose="02020603050405020304" pitchFamily="18" charset="0"/>
              </a:rPr>
              <a:t>și în </a:t>
            </a:r>
            <a:r>
              <a:rPr lang="ro-MD" sz="1800" b="1" dirty="0">
                <a:effectLst/>
                <a:latin typeface="Times New Roman" panose="02020603050405020304" pitchFamily="18" charset="0"/>
                <a:ea typeface="Times New Roman" panose="02020603050405020304" pitchFamily="18" charset="0"/>
              </a:rPr>
              <a:t>7 </a:t>
            </a:r>
            <a:r>
              <a:rPr lang="ro-MD" sz="1800" b="1" i="1" dirty="0">
                <a:effectLst/>
                <a:latin typeface="Times New Roman" panose="02020603050405020304" pitchFamily="18" charset="0"/>
                <a:ea typeface="Times New Roman" panose="02020603050405020304" pitchFamily="18" charset="0"/>
              </a:rPr>
              <a:t>bulgară </a:t>
            </a:r>
            <a:endParaRPr lang="en-US" b="1" dirty="0"/>
          </a:p>
        </p:txBody>
      </p:sp>
      <p:sp>
        <p:nvSpPr>
          <p:cNvPr id="4" name="Slide Number Placeholder 3"/>
          <p:cNvSpPr>
            <a:spLocks noGrp="1"/>
          </p:cNvSpPr>
          <p:nvPr>
            <p:ph type="sldNum" sz="quarter" idx="5"/>
          </p:nvPr>
        </p:nvSpPr>
        <p:spPr/>
        <p:txBody>
          <a:bodyPr/>
          <a:lstStyle/>
          <a:p>
            <a:fld id="{63CAEE33-C9DC-4714-B3F0-329023304C35}" type="slidenum">
              <a:rPr lang="en-US" smtClean="0"/>
              <a:t>28</a:t>
            </a:fld>
            <a:endParaRPr lang="en-US"/>
          </a:p>
        </p:txBody>
      </p:sp>
    </p:spTree>
    <p:extLst>
      <p:ext uri="{BB962C8B-B14F-4D97-AF65-F5344CB8AC3E}">
        <p14:creationId xmlns:p14="http://schemas.microsoft.com/office/powerpoint/2010/main" val="346637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000" dirty="0">
                <a:effectLst/>
                <a:latin typeface="+mn-lt"/>
                <a:ea typeface="Times New Roman" panose="02020603050405020304" pitchFamily="18" charset="0"/>
              </a:rPr>
              <a:t>Din totalul populației cu reședință obișnuită, </a:t>
            </a:r>
            <a:r>
              <a:rPr lang="ro-MD" sz="1000" b="1" i="1" dirty="0">
                <a:effectLst/>
                <a:latin typeface="+mn-lt"/>
                <a:ea typeface="Times New Roman" panose="02020603050405020304" pitchFamily="18" charset="0"/>
              </a:rPr>
              <a:t>de 2 409,2 mii persoane</a:t>
            </a:r>
            <a:r>
              <a:rPr lang="ro-MD" sz="1000" dirty="0">
                <a:effectLst/>
                <a:latin typeface="+mn-lt"/>
                <a:ea typeface="Times New Roman" panose="02020603050405020304" pitchFamily="18" charset="0"/>
              </a:rPr>
              <a:t>, la recensământul din 2024 </a:t>
            </a:r>
            <a:r>
              <a:rPr lang="ro-MD" sz="1000" b="1" i="1" dirty="0">
                <a:effectLst/>
                <a:latin typeface="+mn-lt"/>
                <a:ea typeface="Times New Roman" panose="02020603050405020304" pitchFamily="18" charset="0"/>
              </a:rPr>
              <a:t>au declarat apartenența etnică 99,9%. </a:t>
            </a:r>
            <a:r>
              <a:rPr lang="ro-MD" sz="1000" dirty="0">
                <a:effectLst/>
                <a:latin typeface="+mn-lt"/>
                <a:ea typeface="Times New Roman" panose="02020603050405020304" pitchFamily="18" charset="0"/>
              </a:rPr>
              <a:t>Dintre aceștia s-au declarat </a:t>
            </a:r>
            <a:r>
              <a:rPr lang="ro-MD" sz="1000" b="1" dirty="0">
                <a:effectLst/>
                <a:latin typeface="+mn-lt"/>
                <a:ea typeface="Times New Roman" panose="02020603050405020304" pitchFamily="18" charset="0"/>
              </a:rPr>
              <a:t>moldoveni 1 848,6 mii (76,7%) </a:t>
            </a:r>
            <a:r>
              <a:rPr lang="ro-MD" sz="1000" dirty="0">
                <a:effectLst/>
                <a:latin typeface="+mn-lt"/>
                <a:ea typeface="Times New Roman" panose="02020603050405020304" pitchFamily="18" charset="0"/>
              </a:rPr>
              <a:t>și </a:t>
            </a:r>
            <a:r>
              <a:rPr lang="ro-MD" sz="1000" b="1" dirty="0">
                <a:effectLst/>
                <a:latin typeface="+mn-lt"/>
                <a:ea typeface="Times New Roman" panose="02020603050405020304" pitchFamily="18" charset="0"/>
              </a:rPr>
              <a:t>români 193,2 mii (8,0%). </a:t>
            </a:r>
            <a:r>
              <a:rPr lang="ro-MD" sz="1000" dirty="0">
                <a:effectLst/>
                <a:latin typeface="+mn-lt"/>
                <a:ea typeface="Times New Roman" panose="02020603050405020304" pitchFamily="18" charset="0"/>
              </a:rPr>
              <a:t>Celelalte grupuri etnice reprezentau 15,3%, dintre care s-au declarat </a:t>
            </a:r>
            <a:r>
              <a:rPr lang="ro-MD" sz="1000" b="1" dirty="0">
                <a:effectLst/>
                <a:latin typeface="+mn-lt"/>
                <a:ea typeface="Times New Roman" panose="02020603050405020304" pitchFamily="18" charset="0"/>
              </a:rPr>
              <a:t>ucraineni 123,5 mii persoane (5,1%), ruși 81,6 mii (3,4%), găgăuzi 97,2 mii (4,0%), bulgari 38,2 mii (1,6%) și romi/țigani 9,3 mii (0,4%). </a:t>
            </a:r>
            <a:r>
              <a:rPr lang="ro-MD" sz="1000" dirty="0">
                <a:effectLst/>
                <a:latin typeface="+mn-lt"/>
                <a:ea typeface="Times New Roman" panose="02020603050405020304" pitchFamily="18" charset="0"/>
              </a:rPr>
              <a:t>Alte etnii, mai puțin numeroase, însumează </a:t>
            </a:r>
            <a:r>
              <a:rPr lang="ro-MD" sz="1000" b="1" dirty="0">
                <a:effectLst/>
                <a:latin typeface="+mn-lt"/>
                <a:ea typeface="Times New Roman" panose="02020603050405020304" pitchFamily="18" charset="0"/>
              </a:rPr>
              <a:t>13,8 mii persoane (0,6%), </a:t>
            </a:r>
            <a:r>
              <a:rPr lang="ro-MD" sz="1000" dirty="0">
                <a:effectLst/>
                <a:latin typeface="+mn-lt"/>
                <a:ea typeface="Times New Roman" panose="02020603050405020304" pitchFamily="18" charset="0"/>
              </a:rPr>
              <a:t>printre care pot fi menționați evrei, beloruși, polonezi, germani, armeni, azeri, turci, tătari, arabi, cehi, italieni și alte etnii. În total, la recensământul din 2024, populația țării și-a declarat apartenența la 185 etnii.</a:t>
            </a:r>
          </a:p>
          <a:p>
            <a:pPr marL="0" marR="0" algn="just">
              <a:spcBef>
                <a:spcPts val="0"/>
              </a:spcBef>
              <a:spcAft>
                <a:spcPts val="600"/>
              </a:spcAft>
            </a:pPr>
            <a:r>
              <a:rPr lang="ro-MD" sz="1000" dirty="0">
                <a:effectLst/>
                <a:latin typeface="+mn-lt"/>
                <a:ea typeface="Times New Roman" panose="02020603050405020304" pitchFamily="18" charset="0"/>
              </a:rPr>
              <a:t>Comparativ cu recensământul din 2014, s-a constatat creșterea ponderii populației care s-a declarat ca moldoveni (de la 74,0% la 76,7%), români (de la 6,6% la 8,0%) și romi/țigani (de la 0,3% la 0,4%).</a:t>
            </a:r>
            <a:endParaRPr lang="en-US" sz="1000" dirty="0">
              <a:effectLst/>
              <a:latin typeface="+mn-lt"/>
              <a:ea typeface="Times New Roman" panose="02020603050405020304" pitchFamily="18" charset="0"/>
            </a:endParaRPr>
          </a:p>
          <a:p>
            <a:r>
              <a:rPr lang="ro-MD" sz="1000" dirty="0">
                <a:effectLst/>
                <a:latin typeface="+mn-lt"/>
                <a:ea typeface="Times New Roman" panose="02020603050405020304" pitchFamily="18" charset="0"/>
              </a:rPr>
              <a:t>Ponderea ucrainenilor a scăzut de la 6,6% la 5,1%, a rușilor de la 4,1% la 3,4%, găgăuzilor de la 4,3% la 4,0% și a bulgarilor de la 1,8% la 1,6%. Alte etnii per total au înregistrat o creștere de la 0,5% în 2014 la 0,6% în 2024 </a:t>
            </a:r>
            <a:endParaRPr lang="en-US" sz="10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4</a:t>
            </a:fld>
            <a:endParaRPr lang="en-US"/>
          </a:p>
        </p:txBody>
      </p:sp>
    </p:spTree>
    <p:extLst>
      <p:ext uri="{BB962C8B-B14F-4D97-AF65-F5344CB8AC3E}">
        <p14:creationId xmlns:p14="http://schemas.microsoft.com/office/powerpoint/2010/main" val="778778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800" dirty="0">
                <a:effectLst/>
                <a:latin typeface="Times New Roman" panose="02020603050405020304" pitchFamily="18" charset="0"/>
                <a:ea typeface="Times New Roman" panose="02020603050405020304" pitchFamily="18" charset="0"/>
              </a:rPr>
              <a:t>În afară de limba maternă și cea vorbită de obicei, </a:t>
            </a:r>
            <a:r>
              <a:rPr lang="ro-MD" sz="1800" b="1" dirty="0">
                <a:effectLst/>
                <a:latin typeface="Times New Roman" panose="02020603050405020304" pitchFamily="18" charset="0"/>
                <a:ea typeface="Times New Roman" panose="02020603050405020304" pitchFamily="18" charset="0"/>
              </a:rPr>
              <a:t>din totalul populației de 2 332,2 mii persoane </a:t>
            </a:r>
            <a:r>
              <a:rPr lang="ro-MD" sz="1800" dirty="0">
                <a:effectLst/>
                <a:latin typeface="Times New Roman" panose="02020603050405020304" pitchFamily="18" charset="0"/>
                <a:ea typeface="Times New Roman" panose="02020603050405020304" pitchFamily="18" charset="0"/>
              </a:rPr>
              <a:t>cu vârsta de trei ani și peste, </a:t>
            </a:r>
            <a:r>
              <a:rPr lang="ro-MD" sz="1800" b="1" dirty="0">
                <a:effectLst/>
                <a:latin typeface="Times New Roman" panose="02020603050405020304" pitchFamily="18" charset="0"/>
                <a:ea typeface="Times New Roman" panose="02020603050405020304" pitchFamily="18" charset="0"/>
              </a:rPr>
              <a:t>1 505,5 mii (64,5%) </a:t>
            </a:r>
            <a:r>
              <a:rPr lang="ro-MD" sz="1800" dirty="0">
                <a:effectLst/>
                <a:latin typeface="Times New Roman" panose="02020603050405020304" pitchFamily="18" charset="0"/>
                <a:ea typeface="Times New Roman" panose="02020603050405020304" pitchFamily="18" charset="0"/>
              </a:rPr>
              <a:t>persoane au declarat cunoașterea a </a:t>
            </a:r>
            <a:r>
              <a:rPr lang="ro-MD" sz="1800" b="1" dirty="0">
                <a:effectLst/>
                <a:latin typeface="Times New Roman" panose="02020603050405020304" pitchFamily="18" charset="0"/>
                <a:ea typeface="Times New Roman" panose="02020603050405020304" pitchFamily="18" charset="0"/>
              </a:rPr>
              <a:t>încă cel mult trei limbi</a:t>
            </a:r>
            <a:r>
              <a:rPr lang="ro-MD" sz="1800" dirty="0">
                <a:effectLst/>
                <a:latin typeface="Times New Roman" panose="02020603050405020304" pitchFamily="18" charset="0"/>
                <a:ea typeface="Times New Roman" panose="02020603050405020304" pitchFamily="18" charset="0"/>
              </a:rPr>
              <a:t>, dintre care prevalează </a:t>
            </a:r>
            <a:r>
              <a:rPr lang="ro-MD" sz="1800" b="1" dirty="0">
                <a:effectLst/>
                <a:latin typeface="Times New Roman" panose="02020603050405020304" pitchFamily="18" charset="0"/>
                <a:ea typeface="Times New Roman" panose="02020603050405020304" pitchFamily="18" charset="0"/>
              </a:rPr>
              <a:t>limba </a:t>
            </a:r>
            <a:r>
              <a:rPr lang="ro-MD" sz="1800" b="1" i="1" dirty="0">
                <a:effectLst/>
                <a:latin typeface="Times New Roman" panose="02020603050405020304" pitchFamily="18" charset="0"/>
                <a:ea typeface="Times New Roman" panose="02020603050405020304" pitchFamily="18" charset="0"/>
              </a:rPr>
              <a:t>rusă</a:t>
            </a:r>
            <a:r>
              <a:rPr lang="ro-MD" sz="1800" b="1" dirty="0">
                <a:effectLst/>
                <a:latin typeface="Times New Roman" panose="02020603050405020304" pitchFamily="18" charset="0"/>
                <a:ea typeface="Times New Roman" panose="02020603050405020304" pitchFamily="18" charset="0"/>
              </a:rPr>
              <a:t>, 51,2% </a:t>
            </a:r>
            <a:r>
              <a:rPr lang="ro-MD" sz="1800" dirty="0">
                <a:effectLst/>
                <a:latin typeface="Times New Roman" panose="02020603050405020304" pitchFamily="18" charset="0"/>
                <a:ea typeface="Times New Roman" panose="02020603050405020304" pitchFamily="18" charset="0"/>
              </a:rPr>
              <a:t>declarând că o cunosc în afara limbii materne sau vorbite de obicei </a:t>
            </a:r>
          </a:p>
        </p:txBody>
      </p:sp>
      <p:sp>
        <p:nvSpPr>
          <p:cNvPr id="4" name="Slide Number Placeholder 3"/>
          <p:cNvSpPr>
            <a:spLocks noGrp="1"/>
          </p:cNvSpPr>
          <p:nvPr>
            <p:ph type="sldNum" sz="quarter" idx="5"/>
          </p:nvPr>
        </p:nvSpPr>
        <p:spPr/>
        <p:txBody>
          <a:bodyPr/>
          <a:lstStyle/>
          <a:p>
            <a:fld id="{63CAEE33-C9DC-4714-B3F0-329023304C35}" type="slidenum">
              <a:rPr lang="en-US" smtClean="0"/>
              <a:t>30</a:t>
            </a:fld>
            <a:endParaRPr lang="en-US"/>
          </a:p>
        </p:txBody>
      </p:sp>
    </p:spTree>
    <p:extLst>
      <p:ext uri="{BB962C8B-B14F-4D97-AF65-F5344CB8AC3E}">
        <p14:creationId xmlns:p14="http://schemas.microsoft.com/office/powerpoint/2010/main" val="3912884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200" dirty="0">
                <a:effectLst/>
                <a:latin typeface="Times New Roman" panose="02020603050405020304" pitchFamily="18" charset="0"/>
                <a:ea typeface="Times New Roman" panose="02020603050405020304" pitchFamily="18" charset="0"/>
              </a:rPr>
              <a:t>La nivelul </a:t>
            </a:r>
            <a:r>
              <a:rPr lang="ro-MD" sz="1200" b="1" dirty="0">
                <a:effectLst/>
                <a:latin typeface="Times New Roman" panose="02020603050405020304" pitchFamily="18" charset="0"/>
                <a:ea typeface="Times New Roman" panose="02020603050405020304" pitchFamily="18" charset="0"/>
              </a:rPr>
              <a:t>competențelor lingvistice</a:t>
            </a:r>
            <a:r>
              <a:rPr lang="ro-MD" sz="1200" dirty="0">
                <a:effectLst/>
                <a:latin typeface="Times New Roman" panose="02020603050405020304" pitchFamily="18" charset="0"/>
                <a:ea typeface="Times New Roman" panose="02020603050405020304" pitchFamily="18" charset="0"/>
              </a:rPr>
              <a:t>, </a:t>
            </a:r>
            <a:r>
              <a:rPr lang="ro-MD" sz="1200" b="1" dirty="0">
                <a:effectLst/>
                <a:latin typeface="Times New Roman" panose="02020603050405020304" pitchFamily="18" charset="0"/>
                <a:ea typeface="Times New Roman" panose="02020603050405020304" pitchFamily="18" charset="0"/>
              </a:rPr>
              <a:t>87,5% din populația cu vârsta de 3 ani și peste au declarat că cunosc limba ”moldovenească” sau ”română”(54,5% au declarat că cunosc -limba  </a:t>
            </a:r>
            <a:r>
              <a:rPr lang="ro-MD" sz="1200" b="1" i="1" dirty="0">
                <a:effectLst/>
                <a:latin typeface="Times New Roman" panose="02020603050405020304" pitchFamily="18" charset="0"/>
                <a:ea typeface="Times New Roman" panose="02020603050405020304" pitchFamily="18" charset="0"/>
              </a:rPr>
              <a:t>moldovenească</a:t>
            </a:r>
            <a:r>
              <a:rPr lang="ro-MD" sz="1200" b="1" dirty="0">
                <a:effectLst/>
                <a:latin typeface="Times New Roman" panose="02020603050405020304" pitchFamily="18" charset="0"/>
                <a:ea typeface="Times New Roman" panose="02020603050405020304" pitchFamily="18" charset="0"/>
              </a:rPr>
              <a:t> și 39,0% - cea </a:t>
            </a:r>
            <a:r>
              <a:rPr lang="ro-MD" sz="1200" b="1" i="1" dirty="0">
                <a:effectLst/>
                <a:latin typeface="Times New Roman" panose="02020603050405020304" pitchFamily="18" charset="0"/>
                <a:ea typeface="Times New Roman" panose="02020603050405020304" pitchFamily="18" charset="0"/>
              </a:rPr>
              <a:t>română</a:t>
            </a:r>
            <a:r>
              <a:rPr lang="ro-MD" sz="1200" b="1" dirty="0">
                <a:effectLst/>
                <a:latin typeface="Times New Roman" panose="02020603050405020304" pitchFamily="18" charset="0"/>
                <a:ea typeface="Times New Roman" panose="02020603050405020304" pitchFamily="18" charset="0"/>
              </a:rPr>
              <a:t>), 68,2% cunoșteau limba </a:t>
            </a:r>
            <a:r>
              <a:rPr lang="ro-MD" sz="1200" b="1" i="1" dirty="0">
                <a:effectLst/>
                <a:latin typeface="Times New Roman" panose="02020603050405020304" pitchFamily="18" charset="0"/>
                <a:ea typeface="Times New Roman" panose="02020603050405020304" pitchFamily="18" charset="0"/>
              </a:rPr>
              <a:t>rusă </a:t>
            </a:r>
            <a:r>
              <a:rPr lang="ro-MD" sz="1200" b="1" dirty="0">
                <a:effectLst/>
                <a:latin typeface="Times New Roman" panose="02020603050405020304" pitchFamily="18" charset="0"/>
                <a:ea typeface="Times New Roman" panose="02020603050405020304" pitchFamily="18" charset="0"/>
              </a:rPr>
              <a:t>și 13,4% </a:t>
            </a:r>
            <a:r>
              <a:rPr lang="ro-MD" sz="1200" b="1" i="1" dirty="0">
                <a:effectLst/>
                <a:latin typeface="Times New Roman" panose="02020603050405020304" pitchFamily="18" charset="0"/>
                <a:ea typeface="Times New Roman" panose="02020603050405020304" pitchFamily="18" charset="0"/>
              </a:rPr>
              <a:t>engleză</a:t>
            </a:r>
            <a:r>
              <a:rPr lang="ro-MD" sz="1200" dirty="0">
                <a:effectLst/>
                <a:latin typeface="Times New Roman" panose="02020603050405020304" pitchFamily="18" charset="0"/>
                <a:ea typeface="Times New Roman" panose="02020603050405020304" pitchFamily="18" charset="0"/>
              </a:rPr>
              <a:t>. Alte limbi care aveau ponderi mai mari, cunoscute ca limbă maternă, vorbită de obicei sau altă limbă cunoscută, erau </a:t>
            </a:r>
            <a:r>
              <a:rPr lang="ro-MD" sz="1200" i="1" dirty="0">
                <a:effectLst/>
                <a:latin typeface="Times New Roman" panose="02020603050405020304" pitchFamily="18" charset="0"/>
                <a:ea typeface="Times New Roman" panose="02020603050405020304" pitchFamily="18" charset="0"/>
              </a:rPr>
              <a:t>ucraineană</a:t>
            </a:r>
            <a:r>
              <a:rPr lang="ro-MD" sz="1200" dirty="0">
                <a:effectLst/>
                <a:latin typeface="Times New Roman" panose="02020603050405020304" pitchFamily="18" charset="0"/>
                <a:ea typeface="Times New Roman" panose="02020603050405020304" pitchFamily="18" charset="0"/>
              </a:rPr>
              <a:t> (6,4%), </a:t>
            </a:r>
            <a:r>
              <a:rPr lang="ro-MD" sz="1200" i="1" dirty="0">
                <a:effectLst/>
                <a:latin typeface="Times New Roman" panose="02020603050405020304" pitchFamily="18" charset="0"/>
                <a:ea typeface="Times New Roman" panose="02020603050405020304" pitchFamily="18" charset="0"/>
              </a:rPr>
              <a:t>găgăuză</a:t>
            </a:r>
            <a:r>
              <a:rPr lang="ro-MD" sz="1200" dirty="0">
                <a:effectLst/>
                <a:latin typeface="Times New Roman" panose="02020603050405020304" pitchFamily="18" charset="0"/>
                <a:ea typeface="Times New Roman" panose="02020603050405020304" pitchFamily="18" charset="0"/>
              </a:rPr>
              <a:t> (4,0%), </a:t>
            </a:r>
            <a:r>
              <a:rPr lang="ro-MD" sz="1200" i="1" dirty="0">
                <a:effectLst/>
                <a:latin typeface="Times New Roman" panose="02020603050405020304" pitchFamily="18" charset="0"/>
                <a:ea typeface="Times New Roman" panose="02020603050405020304" pitchFamily="18" charset="0"/>
              </a:rPr>
              <a:t>franceză</a:t>
            </a:r>
            <a:r>
              <a:rPr lang="ro-MD" sz="1200" dirty="0">
                <a:effectLst/>
                <a:latin typeface="Times New Roman" panose="02020603050405020304" pitchFamily="18" charset="0"/>
                <a:ea typeface="Times New Roman" panose="02020603050405020304" pitchFamily="18" charset="0"/>
              </a:rPr>
              <a:t> (3,6%), </a:t>
            </a:r>
            <a:r>
              <a:rPr lang="ro-MD" sz="1200" i="1" dirty="0">
                <a:effectLst/>
                <a:latin typeface="Times New Roman" panose="02020603050405020304" pitchFamily="18" charset="0"/>
                <a:ea typeface="Times New Roman" panose="02020603050405020304" pitchFamily="18" charset="0"/>
              </a:rPr>
              <a:t>italiană </a:t>
            </a:r>
            <a:r>
              <a:rPr lang="ro-MD" sz="1200" dirty="0">
                <a:effectLst/>
                <a:latin typeface="Times New Roman" panose="02020603050405020304" pitchFamily="18" charset="0"/>
                <a:ea typeface="Times New Roman" panose="02020603050405020304" pitchFamily="18" charset="0"/>
              </a:rPr>
              <a:t>(2,7%), </a:t>
            </a:r>
            <a:r>
              <a:rPr lang="ro-MD" sz="1200" i="1" dirty="0">
                <a:effectLst/>
                <a:latin typeface="Times New Roman" panose="02020603050405020304" pitchFamily="18" charset="0"/>
                <a:ea typeface="Times New Roman" panose="02020603050405020304" pitchFamily="18" charset="0"/>
              </a:rPr>
              <a:t>bulgară </a:t>
            </a:r>
            <a:r>
              <a:rPr lang="ro-MD" sz="1200" dirty="0">
                <a:effectLst/>
                <a:latin typeface="Times New Roman" panose="02020603050405020304" pitchFamily="18" charset="0"/>
                <a:ea typeface="Times New Roman" panose="02020603050405020304" pitchFamily="18" charset="0"/>
              </a:rPr>
              <a:t>(1,8%) și </a:t>
            </a:r>
            <a:r>
              <a:rPr lang="ro-MD" sz="1200" i="1" dirty="0">
                <a:effectLst/>
                <a:latin typeface="Times New Roman" panose="02020603050405020304" pitchFamily="18" charset="0"/>
                <a:ea typeface="Times New Roman" panose="02020603050405020304" pitchFamily="18" charset="0"/>
              </a:rPr>
              <a:t>germană</a:t>
            </a:r>
            <a:r>
              <a:rPr lang="ro-MD" sz="1200" dirty="0">
                <a:effectLst/>
                <a:latin typeface="Times New Roman" panose="02020603050405020304" pitchFamily="18" charset="0"/>
                <a:ea typeface="Times New Roman" panose="02020603050405020304" pitchFamily="18" charset="0"/>
              </a:rPr>
              <a:t> (1,1%)</a:t>
            </a:r>
          </a:p>
          <a:p>
            <a:r>
              <a:rPr lang="ro-MD" sz="1200" b="1" dirty="0">
                <a:effectLst/>
                <a:latin typeface="Times New Roman" panose="02020603050405020304" pitchFamily="18" charset="0"/>
                <a:ea typeface="Times New Roman" panose="02020603050405020304" pitchFamily="18" charset="0"/>
              </a:rPr>
              <a:t>Raportat la etnii, 97,3% dintre cei declarați ca </a:t>
            </a:r>
            <a:r>
              <a:rPr lang="ro-MD" sz="1200" b="1" i="1" dirty="0">
                <a:effectLst/>
                <a:latin typeface="Times New Roman" panose="02020603050405020304" pitchFamily="18" charset="0"/>
                <a:ea typeface="Times New Roman" panose="02020603050405020304" pitchFamily="18" charset="0"/>
              </a:rPr>
              <a:t>moldoveni</a:t>
            </a:r>
            <a:r>
              <a:rPr lang="ro-MD" sz="1200" b="1" dirty="0">
                <a:effectLst/>
                <a:latin typeface="Times New Roman" panose="02020603050405020304" pitchFamily="18" charset="0"/>
                <a:ea typeface="Times New Roman" panose="02020603050405020304" pitchFamily="18" charset="0"/>
              </a:rPr>
              <a:t> și 99,8% dintre cei declarați ca </a:t>
            </a:r>
            <a:r>
              <a:rPr lang="ro-MD" sz="1200" b="1" i="1" dirty="0">
                <a:effectLst/>
                <a:latin typeface="Times New Roman" panose="02020603050405020304" pitchFamily="18" charset="0"/>
                <a:ea typeface="Times New Roman" panose="02020603050405020304" pitchFamily="18" charset="0"/>
              </a:rPr>
              <a:t>români </a:t>
            </a:r>
            <a:r>
              <a:rPr lang="ro-MD" sz="1200" b="1" dirty="0">
                <a:effectLst/>
                <a:latin typeface="Times New Roman" panose="02020603050405020304" pitchFamily="18" charset="0"/>
                <a:ea typeface="Times New Roman" panose="02020603050405020304" pitchFamily="18" charset="0"/>
              </a:rPr>
              <a:t>au declarat cunoașterea limbii declarate ca </a:t>
            </a:r>
            <a:r>
              <a:rPr lang="ro-MD" sz="1200" b="1" i="1" dirty="0">
                <a:effectLst/>
                <a:latin typeface="Times New Roman" panose="02020603050405020304" pitchFamily="18" charset="0"/>
                <a:ea typeface="Times New Roman" panose="02020603050405020304" pitchFamily="18" charset="0"/>
              </a:rPr>
              <a:t>moldovenească </a:t>
            </a:r>
            <a:r>
              <a:rPr lang="ro-MD" sz="1200" b="1" dirty="0">
                <a:effectLst/>
                <a:latin typeface="Times New Roman" panose="02020603050405020304" pitchFamily="18" charset="0"/>
                <a:ea typeface="Times New Roman" panose="02020603050405020304" pitchFamily="18" charset="0"/>
              </a:rPr>
              <a:t>sau </a:t>
            </a:r>
            <a:r>
              <a:rPr lang="ro-MD" sz="1200" b="1" i="1" dirty="0">
                <a:effectLst/>
                <a:latin typeface="Times New Roman" panose="02020603050405020304" pitchFamily="18" charset="0"/>
                <a:ea typeface="Times New Roman" panose="02020603050405020304" pitchFamily="18" charset="0"/>
              </a:rPr>
              <a:t>română</a:t>
            </a:r>
            <a:r>
              <a:rPr lang="ro-MD" sz="1200" dirty="0">
                <a:effectLst/>
                <a:latin typeface="Times New Roman" panose="02020603050405020304" pitchFamily="18" charset="0"/>
                <a:ea typeface="Times New Roman" panose="02020603050405020304" pitchFamily="18" charset="0"/>
              </a:rPr>
              <a:t>, iar dintre alte etnii </a:t>
            </a:r>
            <a:r>
              <a:rPr lang="ro-MD" sz="1200" b="1" dirty="0">
                <a:effectLst/>
                <a:latin typeface="Times New Roman" panose="02020603050405020304" pitchFamily="18" charset="0"/>
                <a:ea typeface="Times New Roman" panose="02020603050405020304" pitchFamily="18" charset="0"/>
              </a:rPr>
              <a:t>doar 12,1% dintre </a:t>
            </a:r>
            <a:r>
              <a:rPr lang="ro-MD" sz="1200" b="1" i="1" dirty="0">
                <a:effectLst/>
                <a:latin typeface="Times New Roman" panose="02020603050405020304" pitchFamily="18" charset="0"/>
                <a:ea typeface="Times New Roman" panose="02020603050405020304" pitchFamily="18" charset="0"/>
              </a:rPr>
              <a:t>găgăuzi</a:t>
            </a:r>
            <a:r>
              <a:rPr lang="ro-MD" sz="1200" b="1" dirty="0">
                <a:effectLst/>
                <a:latin typeface="Times New Roman" panose="02020603050405020304" pitchFamily="18" charset="0"/>
                <a:ea typeface="Times New Roman" panose="02020603050405020304" pitchFamily="18" charset="0"/>
              </a:rPr>
              <a:t>, 34,3% dintre </a:t>
            </a:r>
            <a:r>
              <a:rPr lang="ro-MD" sz="1200" b="1" i="1" dirty="0">
                <a:effectLst/>
                <a:latin typeface="Times New Roman" panose="02020603050405020304" pitchFamily="18" charset="0"/>
                <a:ea typeface="Times New Roman" panose="02020603050405020304" pitchFamily="18" charset="0"/>
              </a:rPr>
              <a:t>bulgari</a:t>
            </a:r>
            <a:r>
              <a:rPr lang="ro-MD" sz="1200" b="1" dirty="0">
                <a:effectLst/>
                <a:latin typeface="Times New Roman" panose="02020603050405020304" pitchFamily="18" charset="0"/>
                <a:ea typeface="Times New Roman" panose="02020603050405020304" pitchFamily="18" charset="0"/>
              </a:rPr>
              <a:t>, 39,6 dintre </a:t>
            </a:r>
            <a:r>
              <a:rPr lang="ro-MD" sz="1200" b="1" i="1" dirty="0">
                <a:effectLst/>
                <a:latin typeface="Times New Roman" panose="02020603050405020304" pitchFamily="18" charset="0"/>
                <a:ea typeface="Times New Roman" panose="02020603050405020304" pitchFamily="18" charset="0"/>
              </a:rPr>
              <a:t>ucraineni </a:t>
            </a:r>
            <a:r>
              <a:rPr lang="ro-MD" sz="1200" b="1" dirty="0">
                <a:effectLst/>
                <a:latin typeface="Times New Roman" panose="02020603050405020304" pitchFamily="18" charset="0"/>
                <a:ea typeface="Times New Roman" panose="02020603050405020304" pitchFamily="18" charset="0"/>
              </a:rPr>
              <a:t>și 41,6% dintre </a:t>
            </a:r>
            <a:r>
              <a:rPr lang="ro-MD" sz="1200" b="1" i="1" dirty="0">
                <a:effectLst/>
                <a:latin typeface="Times New Roman" panose="02020603050405020304" pitchFamily="18" charset="0"/>
                <a:ea typeface="Times New Roman" panose="02020603050405020304" pitchFamily="18" charset="0"/>
              </a:rPr>
              <a:t>ruși </a:t>
            </a:r>
            <a:r>
              <a:rPr lang="ro-MD" sz="1200" dirty="0">
                <a:effectLst/>
                <a:latin typeface="Times New Roman" panose="02020603050405020304" pitchFamily="18" charset="0"/>
                <a:ea typeface="Times New Roman" panose="02020603050405020304" pitchFamily="18" charset="0"/>
              </a:rPr>
              <a:t>au declarat cunoașterea acesteia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AEE33-C9DC-4714-B3F0-329023304C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238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Afilierea</a:t>
            </a:r>
            <a:r>
              <a:rPr lang="en-US" dirty="0"/>
              <a:t> </a:t>
            </a:r>
            <a:r>
              <a:rPr lang="en-US" dirty="0" err="1"/>
              <a:t>religioasă</a:t>
            </a:r>
            <a:r>
              <a:rPr lang="en-US" dirty="0"/>
              <a:t>, la </a:t>
            </a:r>
            <a:r>
              <a:rPr lang="en-US" dirty="0" err="1"/>
              <a:t>fel</a:t>
            </a:r>
            <a:r>
              <a:rPr lang="en-US" dirty="0"/>
              <a:t> ca </a:t>
            </a:r>
            <a:r>
              <a:rPr lang="en-US" dirty="0" err="1"/>
              <a:t>și</a:t>
            </a:r>
            <a:r>
              <a:rPr lang="en-US" dirty="0"/>
              <a:t> </a:t>
            </a:r>
            <a:r>
              <a:rPr lang="en-US" dirty="0" err="1"/>
              <a:t>celelalte</a:t>
            </a:r>
            <a:r>
              <a:rPr lang="en-US" dirty="0"/>
              <a:t> </a:t>
            </a:r>
            <a:r>
              <a:rPr lang="en-US" dirty="0" err="1"/>
              <a:t>caracteristici</a:t>
            </a:r>
            <a:r>
              <a:rPr lang="en-US" dirty="0"/>
              <a:t> </a:t>
            </a:r>
            <a:r>
              <a:rPr lang="en-US" dirty="0" err="1"/>
              <a:t>etnoculturale</a:t>
            </a:r>
            <a:r>
              <a:rPr lang="en-US" dirty="0"/>
              <a:t>, s-a </a:t>
            </a:r>
            <a:r>
              <a:rPr lang="en-US" dirty="0" err="1"/>
              <a:t>înregistrat</a:t>
            </a:r>
            <a:r>
              <a:rPr lang="en-US" dirty="0"/>
              <a:t> la libera </a:t>
            </a:r>
            <a:r>
              <a:rPr lang="en-US" dirty="0" err="1"/>
              <a:t>declarație</a:t>
            </a:r>
            <a:r>
              <a:rPr lang="en-US" dirty="0"/>
              <a:t> a </a:t>
            </a:r>
            <a:r>
              <a:rPr lang="en-US" dirty="0" err="1"/>
              <a:t>respondenților</a:t>
            </a:r>
            <a:r>
              <a:rPr lang="en-US" dirty="0"/>
              <a:t> la </a:t>
            </a:r>
            <a:r>
              <a:rPr lang="en-US" dirty="0" err="1"/>
              <a:t>recensământul</a:t>
            </a:r>
            <a:r>
              <a:rPr lang="en-US" dirty="0"/>
              <a:t> din 2024.</a:t>
            </a:r>
          </a:p>
        </p:txBody>
      </p:sp>
      <p:sp>
        <p:nvSpPr>
          <p:cNvPr id="4" name="Slide Number Placeholder 3"/>
          <p:cNvSpPr>
            <a:spLocks noGrp="1"/>
          </p:cNvSpPr>
          <p:nvPr>
            <p:ph type="sldNum" sz="quarter" idx="5"/>
          </p:nvPr>
        </p:nvSpPr>
        <p:spPr/>
        <p:txBody>
          <a:bodyPr/>
          <a:lstStyle/>
          <a:p>
            <a:fld id="{63CAEE33-C9DC-4714-B3F0-329023304C35}" type="slidenum">
              <a:rPr lang="en-US" smtClean="0"/>
              <a:t>33</a:t>
            </a:fld>
            <a:endParaRPr lang="en-US"/>
          </a:p>
        </p:txBody>
      </p:sp>
    </p:spTree>
    <p:extLst>
      <p:ext uri="{BB962C8B-B14F-4D97-AF65-F5344CB8AC3E}">
        <p14:creationId xmlns:p14="http://schemas.microsoft.com/office/powerpoint/2010/main" val="1160136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200" dirty="0">
                <a:effectLst/>
                <a:latin typeface="+mn-lt"/>
                <a:ea typeface="Times New Roman" panose="02020603050405020304" pitchFamily="18" charset="0"/>
              </a:rPr>
              <a:t>În comparație cu recensământul din 2014, </a:t>
            </a:r>
            <a:r>
              <a:rPr lang="ro-MD" sz="1200" b="1" dirty="0">
                <a:effectLst/>
                <a:latin typeface="+mn-lt"/>
                <a:ea typeface="Times New Roman" panose="02020603050405020304" pitchFamily="18" charset="0"/>
              </a:rPr>
              <a:t>structura confesională a populației </a:t>
            </a:r>
            <a:r>
              <a:rPr lang="ro-MD" sz="1200" dirty="0">
                <a:effectLst/>
                <a:latin typeface="+mn-lt"/>
                <a:ea typeface="Times New Roman" panose="02020603050405020304" pitchFamily="18" charset="0"/>
              </a:rPr>
              <a:t>nu a suportat schimbări majore, cu excepția ponderii persoanelor </a:t>
            </a:r>
            <a:r>
              <a:rPr lang="ro-MD" sz="1200" b="1" dirty="0">
                <a:effectLst/>
                <a:latin typeface="+mn-lt"/>
                <a:ea typeface="Times New Roman" panose="02020603050405020304" pitchFamily="18" charset="0"/>
              </a:rPr>
              <a:t>care nu au declarat religia, </a:t>
            </a:r>
            <a:r>
              <a:rPr lang="ro-MD" sz="1200" dirty="0">
                <a:effectLst/>
                <a:latin typeface="+mn-lt"/>
                <a:ea typeface="Times New Roman" panose="02020603050405020304" pitchFamily="18" charset="0"/>
              </a:rPr>
              <a:t>aceasta fiind în descreștere substanțială - de la </a:t>
            </a:r>
            <a:r>
              <a:rPr lang="ro-MD" sz="1200" b="1" dirty="0">
                <a:effectLst/>
                <a:latin typeface="+mn-lt"/>
                <a:ea typeface="Times New Roman" panose="02020603050405020304" pitchFamily="18" charset="0"/>
              </a:rPr>
              <a:t>6,4% în 2014 la 0,8% în 2024</a:t>
            </a:r>
            <a:r>
              <a:rPr lang="ro-MD" sz="1200" dirty="0">
                <a:effectLst/>
                <a:latin typeface="+mn-lt"/>
                <a:ea typeface="Times New Roman" panose="02020603050405020304" pitchFamily="18" charset="0"/>
              </a:rPr>
              <a:t>. De asemenea, a </a:t>
            </a:r>
            <a:r>
              <a:rPr lang="ro-MD" sz="1200" b="1" dirty="0">
                <a:effectLst/>
                <a:latin typeface="+mn-lt"/>
                <a:ea typeface="Times New Roman" panose="02020603050405020304" pitchFamily="18" charset="0"/>
              </a:rPr>
              <a:t>crescut cu 0,8 </a:t>
            </a:r>
            <a:r>
              <a:rPr lang="ro-MD" sz="1200" b="1" dirty="0" err="1">
                <a:effectLst/>
                <a:latin typeface="+mn-lt"/>
                <a:ea typeface="Times New Roman" panose="02020603050405020304" pitchFamily="18" charset="0"/>
              </a:rPr>
              <a:t>p.p.</a:t>
            </a:r>
            <a:r>
              <a:rPr lang="ro-MD" sz="1200" b="1" dirty="0">
                <a:effectLst/>
                <a:latin typeface="+mn-lt"/>
                <a:ea typeface="Times New Roman" panose="02020603050405020304" pitchFamily="18" charset="0"/>
              </a:rPr>
              <a:t> ponderea celor care s-au declarat fără religie, cu 0,4 </a:t>
            </a:r>
            <a:r>
              <a:rPr lang="ro-MD" sz="1200" b="1" dirty="0" err="1">
                <a:effectLst/>
                <a:latin typeface="+mn-lt"/>
                <a:ea typeface="Times New Roman" panose="02020603050405020304" pitchFamily="18" charset="0"/>
              </a:rPr>
              <a:t>p.p.</a:t>
            </a:r>
            <a:r>
              <a:rPr lang="ro-MD" sz="1200" b="1" dirty="0">
                <a:effectLst/>
                <a:latin typeface="+mn-lt"/>
                <a:ea typeface="Times New Roman" panose="02020603050405020304" pitchFamily="18" charset="0"/>
              </a:rPr>
              <a:t> </a:t>
            </a:r>
            <a:r>
              <a:rPr lang="ro-MD" sz="1200" dirty="0">
                <a:effectLst/>
                <a:latin typeface="+mn-lt"/>
                <a:ea typeface="Times New Roman" panose="02020603050405020304" pitchFamily="18" charset="0"/>
              </a:rPr>
              <a:t>a </a:t>
            </a:r>
            <a:r>
              <a:rPr lang="ro-MD" sz="1200" b="1" dirty="0">
                <a:effectLst/>
                <a:latin typeface="+mn-lt"/>
                <a:ea typeface="Times New Roman" panose="02020603050405020304" pitchFamily="18" charset="0"/>
              </a:rPr>
              <a:t>ateilor, precum și a agnosticilor și liberilor cugetători</a:t>
            </a:r>
            <a:r>
              <a:rPr lang="ro-MD" sz="1200" dirty="0">
                <a:effectLst/>
                <a:latin typeface="+mn-lt"/>
                <a:ea typeface="Times New Roman" panose="02020603050405020304" pitchFamily="18" charset="0"/>
              </a:rPr>
              <a:t>. A </a:t>
            </a:r>
            <a:r>
              <a:rPr lang="ro-MD" sz="1200" b="1" dirty="0">
                <a:effectLst/>
                <a:latin typeface="+mn-lt"/>
                <a:ea typeface="Times New Roman" panose="02020603050405020304" pitchFamily="18" charset="0"/>
              </a:rPr>
              <a:t>sporit</a:t>
            </a:r>
            <a:r>
              <a:rPr lang="ro-MD" sz="1200" dirty="0">
                <a:effectLst/>
                <a:latin typeface="+mn-lt"/>
                <a:ea typeface="Times New Roman" panose="02020603050405020304" pitchFamily="18" charset="0"/>
              </a:rPr>
              <a:t> ponderea </a:t>
            </a:r>
            <a:r>
              <a:rPr lang="ro-MD" sz="1200" b="1" dirty="0">
                <a:effectLst/>
                <a:latin typeface="+mn-lt"/>
                <a:ea typeface="Times New Roman" panose="02020603050405020304" pitchFamily="18" charset="0"/>
              </a:rPr>
              <a:t>baptiștilor</a:t>
            </a:r>
            <a:r>
              <a:rPr lang="ro-MD" sz="1200" dirty="0">
                <a:effectLst/>
                <a:latin typeface="+mn-lt"/>
                <a:ea typeface="Times New Roman" panose="02020603050405020304" pitchFamily="18" charset="0"/>
              </a:rPr>
              <a:t> (cu 0,2 </a:t>
            </a:r>
            <a:r>
              <a:rPr lang="ro-MD" sz="1200" dirty="0" err="1">
                <a:effectLst/>
                <a:latin typeface="+mn-lt"/>
                <a:ea typeface="Times New Roman" panose="02020603050405020304" pitchFamily="18" charset="0"/>
              </a:rPr>
              <a:t>p.p.</a:t>
            </a:r>
            <a:r>
              <a:rPr lang="ro-MD" sz="1200" dirty="0">
                <a:effectLst/>
                <a:latin typeface="+mn-lt"/>
                <a:ea typeface="Times New Roman" panose="02020603050405020304" pitchFamily="18" charset="0"/>
              </a:rPr>
              <a:t>), </a:t>
            </a:r>
            <a:r>
              <a:rPr lang="ro-MD" sz="1200" b="1" dirty="0">
                <a:effectLst/>
                <a:latin typeface="+mn-lt"/>
                <a:ea typeface="Times New Roman" panose="02020603050405020304" pitchFamily="18" charset="0"/>
              </a:rPr>
              <a:t>penticostalilor</a:t>
            </a:r>
            <a:r>
              <a:rPr lang="ro-MD" sz="1200" dirty="0">
                <a:effectLst/>
                <a:latin typeface="+mn-lt"/>
                <a:ea typeface="Times New Roman" panose="02020603050405020304" pitchFamily="18" charset="0"/>
              </a:rPr>
              <a:t> (cu 0,1 </a:t>
            </a:r>
            <a:r>
              <a:rPr lang="ro-MD" sz="1200" dirty="0" err="1">
                <a:effectLst/>
                <a:latin typeface="+mn-lt"/>
                <a:ea typeface="Times New Roman" panose="02020603050405020304" pitchFamily="18" charset="0"/>
              </a:rPr>
              <a:t>p.p.</a:t>
            </a:r>
            <a:r>
              <a:rPr lang="ro-MD" sz="1200" dirty="0">
                <a:effectLst/>
                <a:latin typeface="+mn-lt"/>
                <a:ea typeface="Times New Roman" panose="02020603050405020304" pitchFamily="18" charset="0"/>
              </a:rPr>
              <a:t>), </a:t>
            </a:r>
            <a:r>
              <a:rPr lang="ro-MD" sz="1200" b="1" dirty="0">
                <a:effectLst/>
                <a:latin typeface="+mn-lt"/>
                <a:ea typeface="Times New Roman" panose="02020603050405020304" pitchFamily="18" charset="0"/>
              </a:rPr>
              <a:t>creștinilor după Evanghelie </a:t>
            </a:r>
            <a:r>
              <a:rPr lang="ro-MD" sz="1200" dirty="0">
                <a:effectLst/>
                <a:latin typeface="+mn-lt"/>
                <a:ea typeface="Times New Roman" panose="02020603050405020304" pitchFamily="18" charset="0"/>
              </a:rPr>
              <a:t>(cu 0,1 </a:t>
            </a:r>
            <a:r>
              <a:rPr lang="ro-MD" sz="1200" dirty="0" err="1">
                <a:effectLst/>
                <a:latin typeface="+mn-lt"/>
                <a:ea typeface="Times New Roman" panose="02020603050405020304" pitchFamily="18" charset="0"/>
              </a:rPr>
              <a:t>p.p.</a:t>
            </a:r>
            <a:r>
              <a:rPr lang="ro-MD" sz="1200" dirty="0">
                <a:effectLst/>
                <a:latin typeface="+mn-lt"/>
                <a:ea typeface="Times New Roman" panose="02020603050405020304" pitchFamily="18" charset="0"/>
              </a:rPr>
              <a:t>), </a:t>
            </a:r>
            <a:r>
              <a:rPr lang="ro-MD" sz="1200" b="1" dirty="0" err="1">
                <a:effectLst/>
                <a:latin typeface="+mn-lt"/>
                <a:ea typeface="Times New Roman" panose="02020603050405020304" pitchFamily="18" charset="0"/>
              </a:rPr>
              <a:t>staroverilor</a:t>
            </a:r>
            <a:r>
              <a:rPr lang="ro-MD" sz="1200" dirty="0">
                <a:effectLst/>
                <a:latin typeface="+mn-lt"/>
                <a:ea typeface="Times New Roman" panose="02020603050405020304" pitchFamily="18" charset="0"/>
              </a:rPr>
              <a:t> (cu 0,1 </a:t>
            </a:r>
            <a:r>
              <a:rPr lang="ro-MD" sz="1200" dirty="0" err="1">
                <a:effectLst/>
                <a:latin typeface="+mn-lt"/>
                <a:ea typeface="Times New Roman" panose="02020603050405020304" pitchFamily="18" charset="0"/>
              </a:rPr>
              <a:t>p.p.</a:t>
            </a:r>
            <a:r>
              <a:rPr lang="ro-MD" sz="1200" dirty="0">
                <a:effectLst/>
                <a:latin typeface="+mn-lt"/>
                <a:ea typeface="Times New Roman" panose="02020603050405020304" pitchFamily="18" charset="0"/>
              </a:rPr>
              <a:t>), precum și a catolicilor și adepților islamului </a:t>
            </a:r>
            <a:endParaRPr lang="en-US" sz="1200" dirty="0">
              <a:latin typeface="+mn-lt"/>
            </a:endParaRPr>
          </a:p>
        </p:txBody>
      </p:sp>
      <p:sp>
        <p:nvSpPr>
          <p:cNvPr id="4" name="Slide Number Placeholder 3"/>
          <p:cNvSpPr>
            <a:spLocks noGrp="1"/>
          </p:cNvSpPr>
          <p:nvPr>
            <p:ph type="sldNum" sz="quarter" idx="5"/>
          </p:nvPr>
        </p:nvSpPr>
        <p:spPr/>
        <p:txBody>
          <a:bodyPr/>
          <a:lstStyle/>
          <a:p>
            <a:fld id="{63CAEE33-C9DC-4714-B3F0-329023304C35}" type="slidenum">
              <a:rPr lang="en-US" smtClean="0"/>
              <a:t>34</a:t>
            </a:fld>
            <a:endParaRPr lang="en-US"/>
          </a:p>
        </p:txBody>
      </p:sp>
    </p:spTree>
    <p:extLst>
      <p:ext uri="{BB962C8B-B14F-4D97-AF65-F5344CB8AC3E}">
        <p14:creationId xmlns:p14="http://schemas.microsoft.com/office/powerpoint/2010/main" val="4066529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majoritatea</a:t>
            </a:r>
            <a:r>
              <a:rPr lang="en-US" dirty="0"/>
              <a:t> </a:t>
            </a:r>
            <a:r>
              <a:rPr lang="en-US" dirty="0" err="1"/>
              <a:t>confesiunilor</a:t>
            </a:r>
            <a:r>
              <a:rPr lang="en-US" dirty="0"/>
              <a:t> </a:t>
            </a:r>
            <a:r>
              <a:rPr lang="en-US" b="1" dirty="0" err="1"/>
              <a:t>predomină</a:t>
            </a:r>
            <a:r>
              <a:rPr lang="en-US" b="1" dirty="0"/>
              <a:t> </a:t>
            </a:r>
            <a:r>
              <a:rPr lang="en-US" b="1" dirty="0" err="1"/>
              <a:t>populația</a:t>
            </a:r>
            <a:r>
              <a:rPr lang="en-US" b="1" dirty="0"/>
              <a:t> </a:t>
            </a:r>
            <a:r>
              <a:rPr lang="en-US" b="1" dirty="0" err="1"/>
              <a:t>feminină</a:t>
            </a:r>
            <a:r>
              <a:rPr lang="en-US" dirty="0"/>
              <a:t>, </a:t>
            </a:r>
            <a:r>
              <a:rPr lang="en-US" dirty="0" err="1"/>
              <a:t>ponderea</a:t>
            </a:r>
            <a:r>
              <a:rPr lang="en-US" dirty="0"/>
              <a:t> </a:t>
            </a:r>
            <a:r>
              <a:rPr lang="en-US" dirty="0" err="1"/>
              <a:t>maximă</a:t>
            </a:r>
            <a:r>
              <a:rPr lang="en-US" dirty="0"/>
              <a:t> </a:t>
            </a:r>
            <a:r>
              <a:rPr lang="en-US" dirty="0" err="1"/>
              <a:t>fiind</a:t>
            </a:r>
            <a:r>
              <a:rPr lang="en-US" dirty="0"/>
              <a:t> </a:t>
            </a:r>
            <a:r>
              <a:rPr lang="en-US" dirty="0" err="1"/>
              <a:t>înregistrată</a:t>
            </a:r>
            <a:r>
              <a:rPr lang="en-US" dirty="0"/>
              <a:t>  la </a:t>
            </a:r>
            <a:r>
              <a:rPr lang="en-US" dirty="0" err="1"/>
              <a:t>populația</a:t>
            </a:r>
            <a:r>
              <a:rPr lang="en-US" dirty="0"/>
              <a:t> care au </a:t>
            </a:r>
            <a:r>
              <a:rPr lang="en-US" dirty="0" err="1"/>
              <a:t>declarat</a:t>
            </a:r>
            <a:r>
              <a:rPr lang="en-US" dirty="0"/>
              <a:t> </a:t>
            </a:r>
            <a:r>
              <a:rPr lang="en-US" dirty="0" err="1"/>
              <a:t>apartenență</a:t>
            </a:r>
            <a:r>
              <a:rPr lang="en-US" dirty="0"/>
              <a:t> </a:t>
            </a:r>
            <a:r>
              <a:rPr lang="en-US" dirty="0" err="1"/>
              <a:t>confesională</a:t>
            </a:r>
            <a:r>
              <a:rPr lang="en-US" dirty="0"/>
              <a:t> </a:t>
            </a:r>
            <a:r>
              <a:rPr lang="en-US" dirty="0" err="1"/>
              <a:t>pentru</a:t>
            </a:r>
            <a:r>
              <a:rPr lang="en-US" dirty="0"/>
              <a:t> </a:t>
            </a:r>
            <a:r>
              <a:rPr lang="en-US" b="1" dirty="0" err="1"/>
              <a:t>Martorii</a:t>
            </a:r>
            <a:r>
              <a:rPr lang="en-US" b="1" dirty="0"/>
              <a:t> </a:t>
            </a:r>
            <a:r>
              <a:rPr lang="en-US" b="1" dirty="0" err="1"/>
              <a:t>lui</a:t>
            </a:r>
            <a:r>
              <a:rPr lang="en-US" b="1" dirty="0"/>
              <a:t> </a:t>
            </a:r>
            <a:r>
              <a:rPr lang="en-US" b="1" dirty="0" err="1"/>
              <a:t>Iehova</a:t>
            </a:r>
            <a:r>
              <a:rPr lang="en-US" b="1" dirty="0"/>
              <a:t> (62,9%), </a:t>
            </a:r>
            <a:r>
              <a:rPr lang="en-US" dirty="0" err="1"/>
              <a:t>excepție</a:t>
            </a:r>
            <a:r>
              <a:rPr lang="en-US" dirty="0"/>
              <a:t> </a:t>
            </a:r>
            <a:r>
              <a:rPr lang="en-US" dirty="0" err="1"/>
              <a:t>fiind</a:t>
            </a:r>
            <a:r>
              <a:rPr lang="en-US" dirty="0"/>
              <a:t> </a:t>
            </a:r>
            <a:r>
              <a:rPr lang="en-US" dirty="0" err="1"/>
              <a:t>populația</a:t>
            </a:r>
            <a:r>
              <a:rPr lang="en-US" dirty="0"/>
              <a:t> de </a:t>
            </a:r>
            <a:r>
              <a:rPr lang="en-US" dirty="0" err="1"/>
              <a:t>religie</a:t>
            </a:r>
            <a:r>
              <a:rPr lang="en-US" dirty="0"/>
              <a:t> </a:t>
            </a:r>
            <a:r>
              <a:rPr lang="en-US" b="1" dirty="0" err="1"/>
              <a:t>islamică</a:t>
            </a:r>
            <a:r>
              <a:rPr lang="en-US" dirty="0"/>
              <a:t> </a:t>
            </a:r>
            <a:r>
              <a:rPr lang="en-US" dirty="0" err="1"/>
              <a:t>în</a:t>
            </a:r>
            <a:r>
              <a:rPr lang="en-US" dirty="0"/>
              <a:t> </a:t>
            </a:r>
            <a:r>
              <a:rPr lang="en-US" dirty="0" err="1"/>
              <a:t>cadrul</a:t>
            </a:r>
            <a:r>
              <a:rPr lang="en-US" dirty="0"/>
              <a:t> </a:t>
            </a:r>
            <a:r>
              <a:rPr lang="en-US" dirty="0" err="1"/>
              <a:t>căreia</a:t>
            </a:r>
            <a:r>
              <a:rPr lang="en-US" dirty="0"/>
              <a:t> </a:t>
            </a:r>
            <a:r>
              <a:rPr lang="en-US" dirty="0" err="1"/>
              <a:t>predomină</a:t>
            </a:r>
            <a:r>
              <a:rPr lang="en-US" dirty="0"/>
              <a:t> </a:t>
            </a:r>
            <a:r>
              <a:rPr lang="en-US" b="1" dirty="0" err="1"/>
              <a:t>bărbații</a:t>
            </a:r>
            <a:r>
              <a:rPr lang="en-US" b="1" dirty="0"/>
              <a:t> (63,5%) </a:t>
            </a:r>
            <a:r>
              <a:rPr lang="en-US" dirty="0"/>
              <a:t>(</a:t>
            </a:r>
            <a:r>
              <a:rPr lang="en-US" dirty="0" err="1"/>
              <a:t>Tabelul</a:t>
            </a:r>
            <a:r>
              <a:rPr lang="en-US" dirty="0"/>
              <a:t> 5.28 din </a:t>
            </a:r>
            <a:r>
              <a:rPr lang="en-US" dirty="0" err="1"/>
              <a:t>Anexă</a:t>
            </a:r>
            <a:r>
              <a:rPr lang="en-US" dirty="0"/>
              <a:t>). </a:t>
            </a:r>
            <a:r>
              <a:rPr lang="en-US" dirty="0" err="1"/>
              <a:t>Populația</a:t>
            </a:r>
            <a:r>
              <a:rPr lang="en-US" dirty="0"/>
              <a:t> </a:t>
            </a:r>
            <a:r>
              <a:rPr lang="en-US" b="1" dirty="0" err="1"/>
              <a:t>masculină</a:t>
            </a:r>
            <a:r>
              <a:rPr lang="en-US" dirty="0"/>
              <a:t> </a:t>
            </a:r>
            <a:r>
              <a:rPr lang="en-US" dirty="0" err="1"/>
              <a:t>predomină</a:t>
            </a:r>
            <a:r>
              <a:rPr lang="en-US" dirty="0"/>
              <a:t> </a:t>
            </a:r>
            <a:r>
              <a:rPr lang="en-US" dirty="0" err="1"/>
              <a:t>și</a:t>
            </a:r>
            <a:r>
              <a:rPr lang="en-US" dirty="0"/>
              <a:t> la </a:t>
            </a:r>
            <a:r>
              <a:rPr lang="en-US" dirty="0" err="1"/>
              <a:t>categoriile</a:t>
            </a:r>
            <a:r>
              <a:rPr lang="en-US" dirty="0"/>
              <a:t> </a:t>
            </a:r>
            <a:r>
              <a:rPr lang="en-US" b="1" dirty="0" err="1"/>
              <a:t>neafiliate</a:t>
            </a:r>
            <a:r>
              <a:rPr lang="en-US" b="1" dirty="0"/>
              <a:t> </a:t>
            </a:r>
            <a:r>
              <a:rPr lang="en-US" b="1" dirty="0" err="1"/>
              <a:t>religios</a:t>
            </a:r>
            <a:r>
              <a:rPr lang="en-US" b="1" dirty="0"/>
              <a:t>, precum </a:t>
            </a:r>
            <a:r>
              <a:rPr lang="en-US" b="1" dirty="0" err="1"/>
              <a:t>liberii</a:t>
            </a:r>
            <a:r>
              <a:rPr lang="en-US" b="1" dirty="0"/>
              <a:t> </a:t>
            </a:r>
            <a:r>
              <a:rPr lang="en-US" b="1" dirty="0" err="1"/>
              <a:t>cugetători</a:t>
            </a:r>
            <a:r>
              <a:rPr lang="en-US" b="1" dirty="0"/>
              <a:t> (53,9%), </a:t>
            </a:r>
            <a:r>
              <a:rPr lang="en-US" b="1" dirty="0" err="1"/>
              <a:t>agnosticii</a:t>
            </a:r>
            <a:r>
              <a:rPr lang="en-US" b="1" dirty="0"/>
              <a:t> (56,9%), </a:t>
            </a:r>
            <a:r>
              <a:rPr lang="en-US" b="1" dirty="0" err="1"/>
              <a:t>fără</a:t>
            </a:r>
            <a:r>
              <a:rPr lang="en-US" b="1" dirty="0"/>
              <a:t> </a:t>
            </a:r>
            <a:r>
              <a:rPr lang="en-US" b="1" dirty="0" err="1"/>
              <a:t>religie</a:t>
            </a:r>
            <a:r>
              <a:rPr lang="en-US" b="1" dirty="0"/>
              <a:t> (56,6%) </a:t>
            </a:r>
            <a:r>
              <a:rPr lang="en-US" b="1" dirty="0" err="1"/>
              <a:t>și</a:t>
            </a:r>
            <a:r>
              <a:rPr lang="en-US" b="1" dirty="0"/>
              <a:t> </a:t>
            </a:r>
            <a:r>
              <a:rPr lang="en-US" b="1" dirty="0" err="1"/>
              <a:t>ateii</a:t>
            </a:r>
            <a:r>
              <a:rPr lang="en-US" b="1" dirty="0"/>
              <a:t> (63,4%).</a:t>
            </a:r>
            <a:endParaRPr lang="ro-RO" b="1" dirty="0"/>
          </a:p>
          <a:p>
            <a:r>
              <a:rPr lang="en-US" dirty="0" err="1"/>
              <a:t>Repartiția</a:t>
            </a:r>
            <a:r>
              <a:rPr lang="en-US" dirty="0"/>
              <a:t> </a:t>
            </a:r>
            <a:r>
              <a:rPr lang="en-US" dirty="0" err="1"/>
              <a:t>populației</a:t>
            </a:r>
            <a:r>
              <a:rPr lang="en-US" dirty="0"/>
              <a:t> </a:t>
            </a:r>
            <a:r>
              <a:rPr lang="en-US" dirty="0" err="1"/>
              <a:t>după</a:t>
            </a:r>
            <a:r>
              <a:rPr lang="en-US" dirty="0"/>
              <a:t> </a:t>
            </a:r>
            <a:r>
              <a:rPr lang="en-US" dirty="0" err="1"/>
              <a:t>apartenența</a:t>
            </a:r>
            <a:r>
              <a:rPr lang="en-US" dirty="0"/>
              <a:t> </a:t>
            </a:r>
            <a:r>
              <a:rPr lang="en-US" dirty="0" err="1"/>
              <a:t>religioasă</a:t>
            </a:r>
            <a:r>
              <a:rPr lang="en-US" dirty="0"/>
              <a:t> pe </a:t>
            </a:r>
            <a:r>
              <a:rPr lang="en-US" dirty="0" err="1"/>
              <a:t>medii</a:t>
            </a:r>
            <a:r>
              <a:rPr lang="en-US" dirty="0"/>
              <a:t> de </a:t>
            </a:r>
            <a:r>
              <a:rPr lang="en-US" dirty="0" err="1"/>
              <a:t>reședință</a:t>
            </a:r>
            <a:r>
              <a:rPr lang="en-US" dirty="0"/>
              <a:t> </a:t>
            </a:r>
            <a:r>
              <a:rPr lang="en-US" dirty="0" err="1"/>
              <a:t>scoate</a:t>
            </a:r>
            <a:r>
              <a:rPr lang="en-US" dirty="0"/>
              <a:t> </a:t>
            </a:r>
            <a:r>
              <a:rPr lang="en-US" dirty="0" err="1"/>
              <a:t>în</a:t>
            </a:r>
            <a:r>
              <a:rPr lang="en-US" dirty="0"/>
              <a:t> </a:t>
            </a:r>
            <a:r>
              <a:rPr lang="en-US" dirty="0" err="1"/>
              <a:t>evidență</a:t>
            </a:r>
            <a:r>
              <a:rPr lang="en-US" dirty="0"/>
              <a:t> </a:t>
            </a:r>
            <a:r>
              <a:rPr lang="en-US" dirty="0" err="1"/>
              <a:t>preponderența</a:t>
            </a:r>
            <a:r>
              <a:rPr lang="en-US" dirty="0"/>
              <a:t> </a:t>
            </a:r>
            <a:r>
              <a:rPr lang="en-US" dirty="0" err="1"/>
              <a:t>în</a:t>
            </a:r>
            <a:r>
              <a:rPr lang="en-US" dirty="0"/>
              <a:t> </a:t>
            </a:r>
            <a:r>
              <a:rPr lang="en-US" dirty="0" err="1"/>
              <a:t>mediul</a:t>
            </a:r>
            <a:r>
              <a:rPr lang="en-US" dirty="0"/>
              <a:t> </a:t>
            </a:r>
            <a:r>
              <a:rPr lang="en-US" b="1" dirty="0"/>
              <a:t>rural a </a:t>
            </a:r>
            <a:r>
              <a:rPr lang="en-US" b="1" dirty="0" err="1"/>
              <a:t>ortodocșilor</a:t>
            </a:r>
            <a:r>
              <a:rPr lang="en-US" b="1" dirty="0"/>
              <a:t> (54,2%), </a:t>
            </a:r>
            <a:r>
              <a:rPr lang="en-US" b="1" dirty="0" err="1"/>
              <a:t>baptiștilor</a:t>
            </a:r>
            <a:r>
              <a:rPr lang="en-US" b="1" dirty="0"/>
              <a:t> (62,7%), </a:t>
            </a:r>
            <a:r>
              <a:rPr lang="en-US" b="1" dirty="0" err="1"/>
              <a:t>Martorilor</a:t>
            </a:r>
            <a:r>
              <a:rPr lang="en-US" b="1" dirty="0"/>
              <a:t> </a:t>
            </a:r>
            <a:r>
              <a:rPr lang="en-US" b="1" dirty="0" err="1"/>
              <a:t>lui</a:t>
            </a:r>
            <a:r>
              <a:rPr lang="en-US" b="1" dirty="0"/>
              <a:t> </a:t>
            </a:r>
            <a:r>
              <a:rPr lang="en-US" b="1" dirty="0" err="1"/>
              <a:t>Iehova</a:t>
            </a:r>
            <a:r>
              <a:rPr lang="en-US" b="1" dirty="0"/>
              <a:t> (54,6%), </a:t>
            </a:r>
            <a:r>
              <a:rPr lang="en-US" b="1" dirty="0" err="1"/>
              <a:t>penticostalilor</a:t>
            </a:r>
            <a:r>
              <a:rPr lang="en-US" b="1" dirty="0"/>
              <a:t> (74,4%), </a:t>
            </a:r>
            <a:r>
              <a:rPr lang="en-US" b="1" dirty="0" err="1"/>
              <a:t>adventiștilor</a:t>
            </a:r>
            <a:r>
              <a:rPr lang="en-US" b="1" dirty="0"/>
              <a:t> (66,3%) </a:t>
            </a:r>
            <a:r>
              <a:rPr lang="en-US" b="1" dirty="0" err="1"/>
              <a:t>și</a:t>
            </a:r>
            <a:r>
              <a:rPr lang="en-US" b="1" dirty="0"/>
              <a:t> </a:t>
            </a:r>
            <a:r>
              <a:rPr lang="en-US" b="1" dirty="0" err="1"/>
              <a:t>staroverilor</a:t>
            </a:r>
            <a:r>
              <a:rPr lang="en-US" b="1" dirty="0"/>
              <a:t> (75,6%).</a:t>
            </a:r>
            <a:r>
              <a:rPr lang="en-US" dirty="0"/>
              <a:t> </a:t>
            </a:r>
            <a:r>
              <a:rPr lang="en-US" dirty="0" err="1"/>
              <a:t>În</a:t>
            </a:r>
            <a:r>
              <a:rPr lang="en-US" dirty="0"/>
              <a:t> </a:t>
            </a:r>
            <a:r>
              <a:rPr lang="en-US" dirty="0" err="1"/>
              <a:t>mediul</a:t>
            </a:r>
            <a:r>
              <a:rPr lang="en-US" dirty="0"/>
              <a:t> </a:t>
            </a:r>
            <a:r>
              <a:rPr lang="en-US" b="1" dirty="0"/>
              <a:t>urban </a:t>
            </a:r>
            <a:r>
              <a:rPr lang="en-US" dirty="0" err="1"/>
              <a:t>predomină</a:t>
            </a:r>
            <a:r>
              <a:rPr lang="en-US" dirty="0"/>
              <a:t> </a:t>
            </a:r>
            <a:r>
              <a:rPr lang="en-US" b="1" dirty="0" err="1"/>
              <a:t>creștinii</a:t>
            </a:r>
            <a:r>
              <a:rPr lang="en-US" b="1" dirty="0"/>
              <a:t> </a:t>
            </a:r>
            <a:r>
              <a:rPr lang="en-US" b="1" dirty="0" err="1"/>
              <a:t>după</a:t>
            </a:r>
            <a:r>
              <a:rPr lang="en-US" b="1" dirty="0"/>
              <a:t> </a:t>
            </a:r>
            <a:r>
              <a:rPr lang="en-US" b="1" dirty="0" err="1"/>
              <a:t>Evanghelie</a:t>
            </a:r>
            <a:r>
              <a:rPr lang="en-US" b="1" dirty="0"/>
              <a:t> (51,5%), </a:t>
            </a:r>
            <a:r>
              <a:rPr lang="en-US" b="1" dirty="0" err="1"/>
              <a:t>catolicii</a:t>
            </a:r>
            <a:r>
              <a:rPr lang="en-US" b="1" dirty="0"/>
              <a:t> (77%), </a:t>
            </a:r>
            <a:r>
              <a:rPr lang="en-US" b="1" dirty="0" err="1"/>
              <a:t>musulmanii</a:t>
            </a:r>
            <a:r>
              <a:rPr lang="en-US" b="1" dirty="0"/>
              <a:t> (81,5%) </a:t>
            </a:r>
            <a:r>
              <a:rPr lang="en-US" b="1" dirty="0" err="1"/>
              <a:t>și</a:t>
            </a:r>
            <a:r>
              <a:rPr lang="en-US" b="1" dirty="0"/>
              <a:t> </a:t>
            </a:r>
            <a:r>
              <a:rPr lang="en-US" b="1" dirty="0" err="1"/>
              <a:t>alte</a:t>
            </a:r>
            <a:r>
              <a:rPr lang="en-US" b="1" dirty="0"/>
              <a:t> </a:t>
            </a:r>
            <a:r>
              <a:rPr lang="en-US" b="1" dirty="0" err="1"/>
              <a:t>religii</a:t>
            </a:r>
            <a:r>
              <a:rPr lang="en-US" b="1" dirty="0"/>
              <a:t> (82%). </a:t>
            </a:r>
            <a:r>
              <a:rPr lang="en-US" dirty="0"/>
              <a:t>De </a:t>
            </a:r>
            <a:r>
              <a:rPr lang="en-US" dirty="0" err="1"/>
              <a:t>asemenea</a:t>
            </a:r>
            <a:r>
              <a:rPr lang="en-US" dirty="0"/>
              <a:t>, </a:t>
            </a:r>
            <a:r>
              <a:rPr lang="en-US" dirty="0" err="1"/>
              <a:t>predomină</a:t>
            </a:r>
            <a:r>
              <a:rPr lang="en-US" dirty="0"/>
              <a:t> </a:t>
            </a:r>
            <a:r>
              <a:rPr lang="en-US" dirty="0" err="1"/>
              <a:t>în</a:t>
            </a:r>
            <a:r>
              <a:rPr lang="en-US" dirty="0"/>
              <a:t> </a:t>
            </a:r>
            <a:r>
              <a:rPr lang="en-US" dirty="0" err="1"/>
              <a:t>mediul</a:t>
            </a:r>
            <a:r>
              <a:rPr lang="en-US" dirty="0"/>
              <a:t> </a:t>
            </a:r>
            <a:r>
              <a:rPr lang="en-US" b="1" dirty="0"/>
              <a:t>urban </a:t>
            </a:r>
            <a:r>
              <a:rPr lang="en-US" dirty="0" err="1"/>
              <a:t>populația</a:t>
            </a:r>
            <a:r>
              <a:rPr lang="en-US" dirty="0"/>
              <a:t> care s-a </a:t>
            </a:r>
            <a:r>
              <a:rPr lang="en-US" b="1" dirty="0" err="1"/>
              <a:t>declarat</a:t>
            </a:r>
            <a:r>
              <a:rPr lang="en-US" b="1" dirty="0"/>
              <a:t> liber </a:t>
            </a:r>
            <a:r>
              <a:rPr lang="en-US" b="1" dirty="0" err="1"/>
              <a:t>cugetători</a:t>
            </a:r>
            <a:r>
              <a:rPr lang="en-US" b="1" dirty="0"/>
              <a:t> (79,5%), </a:t>
            </a:r>
            <a:r>
              <a:rPr lang="en-US" b="1" dirty="0" err="1"/>
              <a:t>agnostici</a:t>
            </a:r>
            <a:r>
              <a:rPr lang="en-US" b="1" dirty="0"/>
              <a:t> (93,5%), </a:t>
            </a:r>
            <a:r>
              <a:rPr lang="en-US" b="1" dirty="0" err="1"/>
              <a:t>atei</a:t>
            </a:r>
            <a:r>
              <a:rPr lang="en-US" b="1" dirty="0"/>
              <a:t> (91,2%) </a:t>
            </a:r>
            <a:r>
              <a:rPr lang="en-US" b="1" dirty="0" err="1"/>
              <a:t>și</a:t>
            </a:r>
            <a:r>
              <a:rPr lang="en-US" b="1" dirty="0"/>
              <a:t> </a:t>
            </a:r>
            <a:r>
              <a:rPr lang="en-US" b="1" dirty="0" err="1"/>
              <a:t>fără</a:t>
            </a:r>
            <a:r>
              <a:rPr lang="en-US" b="1" dirty="0"/>
              <a:t> </a:t>
            </a:r>
            <a:r>
              <a:rPr lang="en-US" b="1" dirty="0" err="1"/>
              <a:t>religie</a:t>
            </a:r>
            <a:r>
              <a:rPr lang="en-US" b="1" dirty="0"/>
              <a:t> </a:t>
            </a:r>
          </a:p>
        </p:txBody>
      </p:sp>
      <p:sp>
        <p:nvSpPr>
          <p:cNvPr id="4" name="Slide Number Placeholder 3"/>
          <p:cNvSpPr>
            <a:spLocks noGrp="1"/>
          </p:cNvSpPr>
          <p:nvPr>
            <p:ph type="sldNum" sz="quarter" idx="5"/>
          </p:nvPr>
        </p:nvSpPr>
        <p:spPr/>
        <p:txBody>
          <a:bodyPr/>
          <a:lstStyle/>
          <a:p>
            <a:fld id="{63CAEE33-C9DC-4714-B3F0-329023304C35}" type="slidenum">
              <a:rPr lang="en-US" smtClean="0"/>
              <a:t>35</a:t>
            </a:fld>
            <a:endParaRPr lang="en-US"/>
          </a:p>
        </p:txBody>
      </p:sp>
    </p:spTree>
    <p:extLst>
      <p:ext uri="{BB962C8B-B14F-4D97-AF65-F5344CB8AC3E}">
        <p14:creationId xmlns:p14="http://schemas.microsoft.com/office/powerpoint/2010/main" val="1393958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În distribuția teritorială a populației, recenzate la recensământul din 2024, în funcție de apartenența religioasă, în </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toate municipiile și raioanele </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predomina populația </a:t>
            </a:r>
            <a:r>
              <a:rPr kumimoji="0" lang="ro-RO"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ortodoxă</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ponderea acesteia variind între 98,7% în raionul Șoldănești și 80,5% în raionul Briceni. </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În 892 de orașe (municipii) și sate (comune) (din totalul de 897 UAT de nivel întâi recenzate) majoritatea de peste 50% a populației s-a declarat de religie ortodoxă, </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dintre care </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în 811 UAT proporția acestora constituia peste 90%. </a:t>
            </a:r>
          </a:p>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Ponderi mai mari a </a:t>
            </a:r>
            <a:r>
              <a:rPr kumimoji="0" lang="ro-RO"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baptiștilor</a:t>
            </a:r>
            <a:r>
              <a:rPr kumimoji="0" lang="ro-RO" sz="1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erau în raioanele </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Cahul (3,9%), </a:t>
            </a:r>
            <a:r>
              <a:rPr kumimoji="0" lang="ro-RO" sz="1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Sîngerei</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(3,8%) și Ștefan Vodă (3,7%).</a:t>
            </a:r>
          </a:p>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ro-RO"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Martorii lui </a:t>
            </a:r>
            <a:r>
              <a:rPr kumimoji="0" lang="ro-RO" sz="1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Iehova</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aveau ponderile cele mai însemnate în raioanele </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Briceni (7,7%) și </a:t>
            </a:r>
            <a:r>
              <a:rPr kumimoji="0" lang="ro-RO" sz="1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Edineț</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(4,6%).</a:t>
            </a:r>
          </a:p>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Cultul </a:t>
            </a:r>
            <a:r>
              <a:rPr kumimoji="0" lang="ro-RO"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penticostal</a:t>
            </a:r>
            <a:r>
              <a:rPr kumimoji="0" lang="ro-RO" sz="1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era, la fel, mai bine reprezentat în raionale din nordul țării: </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Briceni (4,2%), </a:t>
            </a:r>
            <a:r>
              <a:rPr kumimoji="0" lang="ro-RO" sz="1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Edineț</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(3%), </a:t>
            </a:r>
            <a:r>
              <a:rPr kumimoji="0" lang="ro-RO" sz="1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Sîngerei</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(1,8%).</a:t>
            </a:r>
          </a:p>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ro-RO"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Adventiștii</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aveau ponderi mai mari în raioanele </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Cahul (1,3%) și </a:t>
            </a:r>
            <a:r>
              <a:rPr kumimoji="0" lang="ro-RO" sz="1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Edineț</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(1,2%). </a:t>
            </a:r>
          </a:p>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ro-RO"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Creștinii după Evanghelie</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erau distribuiți în majoritatea raioanelor, un procent mai însemnat fiind în raioanele </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Dondușeni (1,0%) și Ocnița (0,9%). </a:t>
            </a:r>
          </a:p>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ro-RO" sz="1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Staroverii</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erau concentrați mai ales în raioanele </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Dondușeni (3,3%), Florești (1,9%) și </a:t>
            </a:r>
            <a:r>
              <a:rPr kumimoji="0" lang="ro-RO" sz="1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Sîngerei</a:t>
            </a:r>
            <a:r>
              <a:rPr kumimoji="0" lang="ro-RO"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(1,2%).</a:t>
            </a:r>
          </a:p>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ro-RO" sz="1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Catolicii</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deși în ponderi mici, erau mai vizibili în municipiul Bălți (0,4%), raioanele Glodeni (0,3%) și </a:t>
            </a:r>
            <a:r>
              <a:rPr kumimoji="0" lang="ro-RO" sz="1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Sîngerei</a:t>
            </a:r>
            <a:r>
              <a:rPr kumimoji="0" lang="ro-RO"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(0,3%). </a:t>
            </a:r>
            <a:endParaRPr lang="ro-MD" sz="1200" i="1" dirty="0">
              <a:effectLst/>
              <a:latin typeface="Times New Roman" panose="02020603050405020304" pitchFamily="18" charset="0"/>
              <a:ea typeface="Times New Roman" panose="02020603050405020304" pitchFamily="18" charset="0"/>
            </a:endParaRPr>
          </a:p>
          <a:p>
            <a:r>
              <a:rPr lang="ro-MD" sz="1200" i="1" dirty="0">
                <a:effectLst/>
                <a:latin typeface="Times New Roman" panose="02020603050405020304" pitchFamily="18" charset="0"/>
                <a:ea typeface="Times New Roman" panose="02020603050405020304" pitchFamily="18" charset="0"/>
              </a:rPr>
              <a:t>- </a:t>
            </a:r>
            <a:r>
              <a:rPr lang="ro-MD" sz="1200" b="1" i="1" dirty="0">
                <a:effectLst/>
                <a:latin typeface="Times New Roman" panose="02020603050405020304" pitchFamily="18" charset="0"/>
                <a:ea typeface="Times New Roman" panose="02020603050405020304" pitchFamily="18" charset="0"/>
              </a:rPr>
              <a:t>Islamul </a:t>
            </a:r>
            <a:r>
              <a:rPr lang="ro-MD" sz="1200" b="1" dirty="0">
                <a:effectLst/>
                <a:latin typeface="Times New Roman" panose="02020603050405020304" pitchFamily="18" charset="0"/>
                <a:ea typeface="Times New Roman" panose="02020603050405020304" pitchFamily="18" charset="0"/>
              </a:rPr>
              <a:t>și </a:t>
            </a:r>
            <a:r>
              <a:rPr lang="ro-MD" sz="1200" b="1" i="1" dirty="0">
                <a:effectLst/>
                <a:latin typeface="Times New Roman" panose="02020603050405020304" pitchFamily="18" charset="0"/>
                <a:ea typeface="Times New Roman" panose="02020603050405020304" pitchFamily="18" charset="0"/>
              </a:rPr>
              <a:t>alte religii</a:t>
            </a:r>
            <a:r>
              <a:rPr lang="ro-MD" sz="1200" b="1" dirty="0">
                <a:effectLst/>
                <a:latin typeface="Times New Roman" panose="02020603050405020304" pitchFamily="18" charset="0"/>
                <a:ea typeface="Times New Roman" panose="02020603050405020304" pitchFamily="18" charset="0"/>
              </a:rPr>
              <a:t> </a:t>
            </a:r>
            <a:r>
              <a:rPr lang="ro-MD" sz="1200" dirty="0">
                <a:effectLst/>
                <a:latin typeface="Times New Roman" panose="02020603050405020304" pitchFamily="18" charset="0"/>
                <a:ea typeface="Times New Roman" panose="02020603050405020304" pitchFamily="18" charset="0"/>
              </a:rPr>
              <a:t>erau concentrate mai mult în municipiul Chișinău (0,3% și, respectiv, 0,4%). La fel, în municipiul </a:t>
            </a:r>
            <a:r>
              <a:rPr lang="ro-MD" sz="1200" b="1" dirty="0">
                <a:effectLst/>
                <a:latin typeface="Times New Roman" panose="02020603050405020304" pitchFamily="18" charset="0"/>
                <a:ea typeface="Times New Roman" panose="02020603050405020304" pitchFamily="18" charset="0"/>
              </a:rPr>
              <a:t>Chișinău</a:t>
            </a:r>
            <a:r>
              <a:rPr lang="ro-MD" sz="1200" dirty="0">
                <a:effectLst/>
                <a:latin typeface="Times New Roman" panose="02020603050405020304" pitchFamily="18" charset="0"/>
                <a:ea typeface="Times New Roman" panose="02020603050405020304" pitchFamily="18" charset="0"/>
              </a:rPr>
              <a:t> era cea mai mare ponderea celor care s-au declarat </a:t>
            </a:r>
            <a:r>
              <a:rPr lang="ro-MD" sz="1200" i="1" dirty="0">
                <a:effectLst/>
                <a:latin typeface="Times New Roman" panose="02020603050405020304" pitchFamily="18" charset="0"/>
                <a:ea typeface="Times New Roman" panose="02020603050405020304" pitchFamily="18" charset="0"/>
              </a:rPr>
              <a:t>agnostici </a:t>
            </a:r>
            <a:r>
              <a:rPr lang="ro-MD" sz="1200" dirty="0">
                <a:effectLst/>
                <a:latin typeface="Times New Roman" panose="02020603050405020304" pitchFamily="18" charset="0"/>
                <a:ea typeface="Times New Roman" panose="02020603050405020304" pitchFamily="18" charset="0"/>
              </a:rPr>
              <a:t>(0,3%), </a:t>
            </a:r>
            <a:r>
              <a:rPr lang="ro-MD" sz="1200" i="1" dirty="0">
                <a:effectLst/>
                <a:latin typeface="Times New Roman" panose="02020603050405020304" pitchFamily="18" charset="0"/>
                <a:ea typeface="Times New Roman" panose="02020603050405020304" pitchFamily="18" charset="0"/>
              </a:rPr>
              <a:t>atei</a:t>
            </a:r>
            <a:r>
              <a:rPr lang="ro-MD" sz="1200" dirty="0">
                <a:effectLst/>
                <a:latin typeface="Times New Roman" panose="02020603050405020304" pitchFamily="18" charset="0"/>
                <a:ea typeface="Times New Roman" panose="02020603050405020304" pitchFamily="18" charset="0"/>
              </a:rPr>
              <a:t> (1,6%) și </a:t>
            </a:r>
            <a:r>
              <a:rPr lang="ro-MD" sz="1200" i="1" dirty="0">
                <a:effectLst/>
                <a:latin typeface="Times New Roman" panose="02020603050405020304" pitchFamily="18" charset="0"/>
                <a:ea typeface="Times New Roman" panose="02020603050405020304" pitchFamily="18" charset="0"/>
              </a:rPr>
              <a:t>fără religie</a:t>
            </a:r>
            <a:r>
              <a:rPr lang="ro-MD" sz="1200" dirty="0">
                <a:effectLst/>
                <a:latin typeface="Times New Roman" panose="02020603050405020304" pitchFamily="18" charset="0"/>
                <a:ea typeface="Times New Roman" panose="02020603050405020304" pitchFamily="18" charset="0"/>
              </a:rPr>
              <a:t> (1,7%)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36</a:t>
            </a:fld>
            <a:endParaRPr lang="en-US"/>
          </a:p>
        </p:txBody>
      </p:sp>
    </p:spTree>
    <p:extLst>
      <p:ext uri="{BB962C8B-B14F-4D97-AF65-F5344CB8AC3E}">
        <p14:creationId xmlns:p14="http://schemas.microsoft.com/office/powerpoint/2010/main" val="1208493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37</a:t>
            </a:fld>
            <a:endParaRPr lang="en-US"/>
          </a:p>
        </p:txBody>
      </p:sp>
    </p:spTree>
    <p:extLst>
      <p:ext uri="{BB962C8B-B14F-4D97-AF65-F5344CB8AC3E}">
        <p14:creationId xmlns:p14="http://schemas.microsoft.com/office/powerpoint/2010/main" val="4137276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38</a:t>
            </a:fld>
            <a:endParaRPr lang="en-US"/>
          </a:p>
        </p:txBody>
      </p:sp>
    </p:spTree>
    <p:extLst>
      <p:ext uri="{BB962C8B-B14F-4D97-AF65-F5344CB8AC3E}">
        <p14:creationId xmlns:p14="http://schemas.microsoft.com/office/powerpoint/2010/main" val="2120021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200" b="1" i="1" dirty="0">
                <a:effectLst/>
                <a:latin typeface="Times New Roman" panose="02020603050405020304" pitchFamily="18" charset="0"/>
                <a:ea typeface="Times New Roman" panose="02020603050405020304" pitchFamily="18" charset="0"/>
              </a:rPr>
              <a:t>Baptiștii</a:t>
            </a:r>
            <a:r>
              <a:rPr lang="ro-MD" sz="1200" i="1" dirty="0">
                <a:effectLst/>
                <a:latin typeface="Times New Roman" panose="02020603050405020304" pitchFamily="18" charset="0"/>
                <a:ea typeface="Times New Roman" panose="02020603050405020304" pitchFamily="18" charset="0"/>
              </a:rPr>
              <a:t> </a:t>
            </a:r>
            <a:r>
              <a:rPr lang="ro-MD" sz="1200" dirty="0">
                <a:effectLst/>
                <a:latin typeface="Times New Roman" panose="02020603050405020304" pitchFamily="18" charset="0"/>
                <a:ea typeface="Times New Roman" panose="02020603050405020304" pitchFamily="18" charset="0"/>
              </a:rPr>
              <a:t>formau ponderi de peste 10% în 18 sate (comune) din țară, cele mai mari fiind în Ivanovca din raionul </a:t>
            </a:r>
            <a:r>
              <a:rPr lang="ro-MD" sz="1200" dirty="0" err="1">
                <a:effectLst/>
                <a:latin typeface="Times New Roman" panose="02020603050405020304" pitchFamily="18" charset="0"/>
                <a:ea typeface="Times New Roman" panose="02020603050405020304" pitchFamily="18" charset="0"/>
              </a:rPr>
              <a:t>Hîncești</a:t>
            </a:r>
            <a:r>
              <a:rPr lang="ro-MD" sz="1200" dirty="0">
                <a:effectLst/>
                <a:latin typeface="Times New Roman" panose="02020603050405020304" pitchFamily="18" charset="0"/>
                <a:ea typeface="Times New Roman" panose="02020603050405020304" pitchFamily="18" charset="0"/>
              </a:rPr>
              <a:t> (37,1%), Tătărești din raionul Cahul (25,7</a:t>
            </a:r>
          </a:p>
          <a:p>
            <a:r>
              <a:rPr lang="ro-MD" sz="1200" dirty="0">
                <a:effectLst/>
                <a:latin typeface="Times New Roman" panose="02020603050405020304" pitchFamily="18" charset="0"/>
                <a:ea typeface="Times New Roman" panose="02020603050405020304" pitchFamily="18" charset="0"/>
              </a:rPr>
              <a:t>%), </a:t>
            </a:r>
            <a:r>
              <a:rPr lang="ro-MD" sz="1200" dirty="0" err="1">
                <a:effectLst/>
                <a:latin typeface="Times New Roman" panose="02020603050405020304" pitchFamily="18" charset="0"/>
                <a:ea typeface="Times New Roman" panose="02020603050405020304" pitchFamily="18" charset="0"/>
              </a:rPr>
              <a:t>Sîngereii</a:t>
            </a:r>
            <a:r>
              <a:rPr lang="ro-MD" sz="1200" dirty="0">
                <a:effectLst/>
                <a:latin typeface="Times New Roman" panose="02020603050405020304" pitchFamily="18" charset="0"/>
                <a:ea typeface="Times New Roman" panose="02020603050405020304" pitchFamily="18" charset="0"/>
              </a:rPr>
              <a:t> Noi din raionul </a:t>
            </a:r>
            <a:r>
              <a:rPr lang="ro-MD" sz="1200" dirty="0" err="1">
                <a:effectLst/>
                <a:latin typeface="Times New Roman" panose="02020603050405020304" pitchFamily="18" charset="0"/>
                <a:ea typeface="Times New Roman" panose="02020603050405020304" pitchFamily="18" charset="0"/>
              </a:rPr>
              <a:t>Sîngerei</a:t>
            </a:r>
            <a:r>
              <a:rPr lang="ro-MD" sz="1200" dirty="0">
                <a:effectLst/>
                <a:latin typeface="Times New Roman" panose="02020603050405020304" pitchFamily="18" charset="0"/>
                <a:ea typeface="Times New Roman" panose="02020603050405020304" pitchFamily="18" charset="0"/>
              </a:rPr>
              <a:t> (25,4%), Morenii Noi din raionul Ungheni (25,4%) și Colibași din raionul Cahul (20,4%). </a:t>
            </a:r>
          </a:p>
          <a:p>
            <a:r>
              <a:rPr lang="ro-MD" sz="1200" dirty="0">
                <a:effectLst/>
                <a:latin typeface="Times New Roman" panose="02020603050405020304" pitchFamily="18" charset="0"/>
                <a:ea typeface="Times New Roman" panose="02020603050405020304" pitchFamily="18" charset="0"/>
              </a:rPr>
              <a:t>Cultul </a:t>
            </a:r>
            <a:r>
              <a:rPr lang="ro-MD" sz="1200" b="1" i="1" dirty="0">
                <a:effectLst/>
                <a:latin typeface="Times New Roman" panose="02020603050405020304" pitchFamily="18" charset="0"/>
                <a:ea typeface="Times New Roman" panose="02020603050405020304" pitchFamily="18" charset="0"/>
              </a:rPr>
              <a:t>penticostal </a:t>
            </a:r>
            <a:r>
              <a:rPr lang="ro-MD" sz="1200" dirty="0">
                <a:effectLst/>
                <a:latin typeface="Times New Roman" panose="02020603050405020304" pitchFamily="18" charset="0"/>
                <a:ea typeface="Times New Roman" panose="02020603050405020304" pitchFamily="18" charset="0"/>
              </a:rPr>
              <a:t>era reprezentat cu o pondere de peste 10% din populația a șase sate (comune), formând 26,4% în Corjeuți, 17,9% în Balasinești, ambele din raionul Briceni, 15,9% în Cuconeștii Noi, 15,5% în Lopatnic și 14,2% în Gașpar, toate trei din raionul </a:t>
            </a:r>
            <a:r>
              <a:rPr lang="ro-MD" sz="1200" dirty="0" err="1">
                <a:effectLst/>
                <a:latin typeface="Times New Roman" panose="02020603050405020304" pitchFamily="18" charset="0"/>
                <a:ea typeface="Times New Roman" panose="02020603050405020304" pitchFamily="18" charset="0"/>
              </a:rPr>
              <a:t>Edineț</a:t>
            </a:r>
            <a:r>
              <a:rPr lang="ro-MD" sz="1200" dirty="0">
                <a:effectLst/>
                <a:latin typeface="Times New Roman" panose="02020603050405020304" pitchFamily="18" charset="0"/>
                <a:ea typeface="Times New Roman" panose="02020603050405020304" pitchFamily="18" charset="0"/>
              </a:rPr>
              <a:t>. </a:t>
            </a:r>
          </a:p>
          <a:p>
            <a:r>
              <a:rPr lang="ro-MD" sz="1200" b="1" i="1" dirty="0">
                <a:effectLst/>
                <a:latin typeface="Times New Roman" panose="02020603050405020304" pitchFamily="18" charset="0"/>
                <a:ea typeface="Times New Roman" panose="02020603050405020304" pitchFamily="18" charset="0"/>
              </a:rPr>
              <a:t>Adventiștii</a:t>
            </a:r>
            <a:r>
              <a:rPr lang="ro-MD" sz="1200" dirty="0">
                <a:effectLst/>
                <a:latin typeface="Times New Roman" panose="02020603050405020304" pitchFamily="18" charset="0"/>
                <a:ea typeface="Times New Roman" panose="02020603050405020304" pitchFamily="18" charset="0"/>
              </a:rPr>
              <a:t> formau peste 10% din populație în trei sate (comune): Ivanovca Nouă, raionul Cimișlia (19,8%), Hincăuți, raionul </a:t>
            </a:r>
            <a:r>
              <a:rPr lang="ro-MD" sz="1200" dirty="0" err="1">
                <a:effectLst/>
                <a:latin typeface="Times New Roman" panose="02020603050405020304" pitchFamily="18" charset="0"/>
                <a:ea typeface="Times New Roman" panose="02020603050405020304" pitchFamily="18" charset="0"/>
              </a:rPr>
              <a:t>Edineț</a:t>
            </a:r>
            <a:r>
              <a:rPr lang="ro-MD" sz="1200" dirty="0">
                <a:effectLst/>
                <a:latin typeface="Times New Roman" panose="02020603050405020304" pitchFamily="18" charset="0"/>
                <a:ea typeface="Times New Roman" panose="02020603050405020304" pitchFamily="18" charset="0"/>
              </a:rPr>
              <a:t> (12,3%) și </a:t>
            </a:r>
            <a:r>
              <a:rPr lang="ro-MD" sz="1200" dirty="0" err="1">
                <a:effectLst/>
                <a:latin typeface="Times New Roman" panose="02020603050405020304" pitchFamily="18" charset="0"/>
                <a:ea typeface="Times New Roman" panose="02020603050405020304" pitchFamily="18" charset="0"/>
              </a:rPr>
              <a:t>Sîngereii</a:t>
            </a:r>
            <a:r>
              <a:rPr lang="ro-MD" sz="1200" dirty="0">
                <a:effectLst/>
                <a:latin typeface="Times New Roman" panose="02020603050405020304" pitchFamily="18" charset="0"/>
                <a:ea typeface="Times New Roman" panose="02020603050405020304" pitchFamily="18" charset="0"/>
              </a:rPr>
              <a:t> Noi, raionul </a:t>
            </a:r>
            <a:r>
              <a:rPr lang="ro-MD" sz="1200" dirty="0" err="1">
                <a:effectLst/>
                <a:latin typeface="Times New Roman" panose="02020603050405020304" pitchFamily="18" charset="0"/>
                <a:ea typeface="Times New Roman" panose="02020603050405020304" pitchFamily="18" charset="0"/>
              </a:rPr>
              <a:t>Sîngerei</a:t>
            </a:r>
            <a:r>
              <a:rPr lang="ro-MD" sz="1200" dirty="0">
                <a:effectLst/>
                <a:latin typeface="Times New Roman" panose="02020603050405020304" pitchFamily="18" charset="0"/>
                <a:ea typeface="Times New Roman" panose="02020603050405020304" pitchFamily="18" charset="0"/>
              </a:rPr>
              <a:t> (10,5%). </a:t>
            </a:r>
          </a:p>
          <a:p>
            <a:r>
              <a:rPr lang="ro-MD" sz="1200" b="1" i="1" dirty="0">
                <a:effectLst/>
                <a:latin typeface="Times New Roman" panose="02020603050405020304" pitchFamily="18" charset="0"/>
                <a:ea typeface="Times New Roman" panose="02020603050405020304" pitchFamily="18" charset="0"/>
              </a:rPr>
              <a:t>Creștinii după Evanghelie</a:t>
            </a:r>
            <a:r>
              <a:rPr lang="ro-MD" sz="1200" b="1" dirty="0">
                <a:effectLst/>
                <a:latin typeface="Times New Roman" panose="02020603050405020304" pitchFamily="18" charset="0"/>
                <a:ea typeface="Times New Roman" panose="02020603050405020304" pitchFamily="18" charset="0"/>
              </a:rPr>
              <a:t> </a:t>
            </a:r>
            <a:r>
              <a:rPr lang="ro-MD" sz="1200" dirty="0">
                <a:effectLst/>
                <a:latin typeface="Times New Roman" panose="02020603050405020304" pitchFamily="18" charset="0"/>
                <a:ea typeface="Times New Roman" panose="02020603050405020304" pitchFamily="18" charset="0"/>
              </a:rPr>
              <a:t>aveau ponderile cele mai mari în satele (comunele) </a:t>
            </a:r>
            <a:r>
              <a:rPr lang="ro-MD" sz="1200" dirty="0" err="1">
                <a:effectLst/>
                <a:latin typeface="Times New Roman" panose="02020603050405020304" pitchFamily="18" charset="0"/>
                <a:ea typeface="Times New Roman" panose="02020603050405020304" pitchFamily="18" charset="0"/>
              </a:rPr>
              <a:t>Musaitu</a:t>
            </a:r>
            <a:r>
              <a:rPr lang="ro-MD" sz="1200" dirty="0">
                <a:effectLst/>
                <a:latin typeface="Times New Roman" panose="02020603050405020304" pitchFamily="18" charset="0"/>
                <a:ea typeface="Times New Roman" panose="02020603050405020304" pitchFamily="18" charset="0"/>
              </a:rPr>
              <a:t>, raionul Taraclia (8,1%), Cepeleuți, raionul </a:t>
            </a:r>
            <a:r>
              <a:rPr lang="ro-MD" sz="1200" dirty="0" err="1">
                <a:effectLst/>
                <a:latin typeface="Times New Roman" panose="02020603050405020304" pitchFamily="18" charset="0"/>
                <a:ea typeface="Times New Roman" panose="02020603050405020304" pitchFamily="18" charset="0"/>
              </a:rPr>
              <a:t>Edineț</a:t>
            </a:r>
            <a:r>
              <a:rPr lang="ro-MD" sz="1200" dirty="0">
                <a:effectLst/>
                <a:latin typeface="Times New Roman" panose="02020603050405020304" pitchFamily="18" charset="0"/>
                <a:ea typeface="Times New Roman" panose="02020603050405020304" pitchFamily="18" charset="0"/>
              </a:rPr>
              <a:t> (7,7%) și Moșana, raionul Dondușeni (7,7%).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39</a:t>
            </a:fld>
            <a:endParaRPr lang="en-US"/>
          </a:p>
        </p:txBody>
      </p:sp>
    </p:spTree>
    <p:extLst>
      <p:ext uri="{BB962C8B-B14F-4D97-AF65-F5344CB8AC3E}">
        <p14:creationId xmlns:p14="http://schemas.microsoft.com/office/powerpoint/2010/main" val="2249726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200" b="1" i="1" dirty="0">
                <a:effectLst/>
                <a:latin typeface="Times New Roman" panose="02020603050405020304" pitchFamily="18" charset="0"/>
                <a:ea typeface="Times New Roman" panose="02020603050405020304" pitchFamily="18" charset="0"/>
              </a:rPr>
              <a:t>Martorii lui </a:t>
            </a:r>
            <a:r>
              <a:rPr lang="ro-MD" sz="1200" b="1" i="1" dirty="0" err="1">
                <a:effectLst/>
                <a:latin typeface="Times New Roman" panose="02020603050405020304" pitchFamily="18" charset="0"/>
                <a:ea typeface="Times New Roman" panose="02020603050405020304" pitchFamily="18" charset="0"/>
              </a:rPr>
              <a:t>Iehova</a:t>
            </a:r>
            <a:r>
              <a:rPr lang="ro-MD" sz="1200" b="1" dirty="0">
                <a:effectLst/>
                <a:latin typeface="Times New Roman" panose="02020603050405020304" pitchFamily="18" charset="0"/>
                <a:ea typeface="Times New Roman" panose="02020603050405020304" pitchFamily="18" charset="0"/>
              </a:rPr>
              <a:t> </a:t>
            </a:r>
            <a:r>
              <a:rPr lang="ro-MD" sz="1200" dirty="0">
                <a:effectLst/>
                <a:latin typeface="Times New Roman" panose="02020603050405020304" pitchFamily="18" charset="0"/>
                <a:ea typeface="Times New Roman" panose="02020603050405020304" pitchFamily="18" charset="0"/>
              </a:rPr>
              <a:t>formau peste 10% din populația a opt sate (comune), ponderea cea mai mare fiind în Caracușenii Vechi din raionul Briceni (31,3%), Fetești din raionul </a:t>
            </a:r>
            <a:r>
              <a:rPr lang="ro-MD" sz="1200" dirty="0" err="1">
                <a:effectLst/>
                <a:latin typeface="Times New Roman" panose="02020603050405020304" pitchFamily="18" charset="0"/>
                <a:ea typeface="Times New Roman" panose="02020603050405020304" pitchFamily="18" charset="0"/>
              </a:rPr>
              <a:t>Edineț</a:t>
            </a:r>
            <a:r>
              <a:rPr lang="ro-MD" sz="1200" dirty="0">
                <a:effectLst/>
                <a:latin typeface="Times New Roman" panose="02020603050405020304" pitchFamily="18" charset="0"/>
                <a:ea typeface="Times New Roman" panose="02020603050405020304" pitchFamily="18" charset="0"/>
              </a:rPr>
              <a:t> (28,7%), Tabani din raionul Briceni (19,8%) și Corjeuți din raionul Briceni (16,3%). </a:t>
            </a:r>
          </a:p>
          <a:p>
            <a:r>
              <a:rPr lang="ro-MD" sz="1200" dirty="0">
                <a:effectLst/>
                <a:latin typeface="Times New Roman" panose="02020603050405020304" pitchFamily="18" charset="0"/>
                <a:ea typeface="Times New Roman" panose="02020603050405020304" pitchFamily="18" charset="0"/>
              </a:rPr>
              <a:t>Proporția majoritară de </a:t>
            </a:r>
            <a:r>
              <a:rPr lang="ro-MD" sz="1200" b="1" i="1" dirty="0" err="1">
                <a:effectLst/>
                <a:latin typeface="Times New Roman" panose="02020603050405020304" pitchFamily="18" charset="0"/>
                <a:ea typeface="Times New Roman" panose="02020603050405020304" pitchFamily="18" charset="0"/>
              </a:rPr>
              <a:t>staroveri</a:t>
            </a:r>
            <a:r>
              <a:rPr lang="ro-MD" sz="1200" b="1" dirty="0">
                <a:effectLst/>
                <a:latin typeface="Times New Roman" panose="02020603050405020304" pitchFamily="18" charset="0"/>
                <a:ea typeface="Times New Roman" panose="02020603050405020304" pitchFamily="18" charset="0"/>
              </a:rPr>
              <a:t> </a:t>
            </a:r>
            <a:r>
              <a:rPr lang="ro-MD" sz="1200" dirty="0">
                <a:effectLst/>
                <a:latin typeface="Times New Roman" panose="02020603050405020304" pitchFamily="18" charset="0"/>
                <a:ea typeface="Times New Roman" panose="02020603050405020304" pitchFamily="18" charset="0"/>
              </a:rPr>
              <a:t>(biserica ortodoxă rusă de rit vechi) era înregistrată în trei sate (comune) din țară, constituind 98,0% din populația satului (comunei) Pocrovca (raionul Dondușeni), 59,3% în Cunicea (raionul Florești) și 53,1% în Dobrogea Veche (raionul </a:t>
            </a:r>
            <a:r>
              <a:rPr lang="ro-MD" sz="1200" dirty="0" err="1">
                <a:effectLst/>
                <a:latin typeface="Times New Roman" panose="02020603050405020304" pitchFamily="18" charset="0"/>
                <a:ea typeface="Times New Roman" panose="02020603050405020304" pitchFamily="18" charset="0"/>
              </a:rPr>
              <a:t>Sîngerei</a:t>
            </a:r>
            <a:r>
              <a:rPr lang="ro-MD" sz="1200" dirty="0">
                <a:effectLst/>
                <a:latin typeface="Times New Roman" panose="02020603050405020304" pitchFamily="18" charset="0"/>
                <a:ea typeface="Times New Roman" panose="02020603050405020304" pitchFamily="18" charset="0"/>
              </a:rPr>
              <a:t>). O pondere mai însemnată </a:t>
            </a:r>
            <a:r>
              <a:rPr lang="ro-MD" sz="1200" i="1" dirty="0" err="1">
                <a:effectLst/>
                <a:latin typeface="Times New Roman" panose="02020603050405020304" pitchFamily="18" charset="0"/>
                <a:ea typeface="Times New Roman" panose="02020603050405020304" pitchFamily="18" charset="0"/>
              </a:rPr>
              <a:t>staroverii</a:t>
            </a:r>
            <a:r>
              <a:rPr lang="ro-MD" sz="1200" dirty="0">
                <a:effectLst/>
                <a:latin typeface="Times New Roman" panose="02020603050405020304" pitchFamily="18" charset="0"/>
                <a:ea typeface="Times New Roman" panose="02020603050405020304" pitchFamily="18" charset="0"/>
              </a:rPr>
              <a:t> aveau și în Egorovca din raionul Fălești (18,9%), Nicolaevca din raionul Florești (5,9%) și orașul </a:t>
            </a:r>
            <a:r>
              <a:rPr lang="ro-MD" sz="1200" dirty="0" err="1">
                <a:effectLst/>
                <a:latin typeface="Times New Roman" panose="02020603050405020304" pitchFamily="18" charset="0"/>
                <a:ea typeface="Times New Roman" panose="02020603050405020304" pitchFamily="18" charset="0"/>
              </a:rPr>
              <a:t>Edineț</a:t>
            </a:r>
            <a:r>
              <a:rPr lang="ro-MD" sz="1200" dirty="0">
                <a:effectLst/>
                <a:latin typeface="Times New Roman" panose="02020603050405020304" pitchFamily="18" charset="0"/>
                <a:ea typeface="Times New Roman" panose="02020603050405020304" pitchFamily="18" charset="0"/>
              </a:rPr>
              <a:t> (3,2%). </a:t>
            </a:r>
          </a:p>
          <a:p>
            <a:r>
              <a:rPr lang="ro-MD" sz="1200" b="1" i="1" dirty="0">
                <a:effectLst/>
                <a:latin typeface="Times New Roman" panose="02020603050405020304" pitchFamily="18" charset="0"/>
                <a:ea typeface="Times New Roman" panose="02020603050405020304" pitchFamily="18" charset="0"/>
              </a:rPr>
              <a:t>Catolicii</a:t>
            </a:r>
            <a:r>
              <a:rPr lang="ro-MD" sz="1200" dirty="0">
                <a:effectLst/>
                <a:latin typeface="Times New Roman" panose="02020603050405020304" pitchFamily="18" charset="0"/>
                <a:ea typeface="Times New Roman" panose="02020603050405020304" pitchFamily="18" charset="0"/>
              </a:rPr>
              <a:t> erau tradițional prezenți în satele (comunele) </a:t>
            </a:r>
            <a:r>
              <a:rPr lang="ro-MD" sz="1200" dirty="0" err="1">
                <a:effectLst/>
                <a:latin typeface="Times New Roman" panose="02020603050405020304" pitchFamily="18" charset="0"/>
                <a:ea typeface="Times New Roman" panose="02020603050405020304" pitchFamily="18" charset="0"/>
              </a:rPr>
              <a:t>Grigorăuca</a:t>
            </a:r>
            <a:r>
              <a:rPr lang="ro-MD" sz="1200" dirty="0">
                <a:effectLst/>
                <a:latin typeface="Times New Roman" panose="02020603050405020304" pitchFamily="18" charset="0"/>
                <a:ea typeface="Times New Roman" panose="02020603050405020304" pitchFamily="18" charset="0"/>
              </a:rPr>
              <a:t> (6,3%), </a:t>
            </a:r>
            <a:r>
              <a:rPr lang="ro-MD" sz="1200" dirty="0" err="1">
                <a:effectLst/>
                <a:latin typeface="Times New Roman" panose="02020603050405020304" pitchFamily="18" charset="0"/>
                <a:ea typeface="Times New Roman" panose="02020603050405020304" pitchFamily="18" charset="0"/>
              </a:rPr>
              <a:t>Țînțăreni</a:t>
            </a:r>
            <a:r>
              <a:rPr lang="ro-MD" sz="1200" dirty="0">
                <a:effectLst/>
                <a:latin typeface="Times New Roman" panose="02020603050405020304" pitchFamily="18" charset="0"/>
                <a:ea typeface="Times New Roman" panose="02020603050405020304" pitchFamily="18" charset="0"/>
              </a:rPr>
              <a:t> (2,1%) și orașul Glodeni (1,5%).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40</a:t>
            </a:fld>
            <a:endParaRPr lang="en-US"/>
          </a:p>
        </p:txBody>
      </p:sp>
    </p:spTree>
    <p:extLst>
      <p:ext uri="{BB962C8B-B14F-4D97-AF65-F5344CB8AC3E}">
        <p14:creationId xmlns:p14="http://schemas.microsoft.com/office/powerpoint/2010/main" val="136697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000" dirty="0">
                <a:effectLst/>
                <a:latin typeface="+mn-lt"/>
                <a:ea typeface="Times New Roman" panose="02020603050405020304" pitchFamily="18" charset="0"/>
              </a:rPr>
              <a:t>Structura etnică în funcție de </a:t>
            </a:r>
            <a:r>
              <a:rPr lang="ro-MD" sz="1000" b="1" dirty="0">
                <a:effectLst/>
                <a:latin typeface="+mn-lt"/>
                <a:ea typeface="Times New Roman" panose="02020603050405020304" pitchFamily="18" charset="0"/>
              </a:rPr>
              <a:t>structura pe sexe </a:t>
            </a:r>
            <a:r>
              <a:rPr lang="ro-MD" sz="1000" dirty="0">
                <a:effectLst/>
                <a:latin typeface="+mn-lt"/>
                <a:ea typeface="Times New Roman" panose="02020603050405020304" pitchFamily="18" charset="0"/>
              </a:rPr>
              <a:t>a populației prezintă </a:t>
            </a:r>
            <a:r>
              <a:rPr lang="ro-MD" sz="1000" b="1" dirty="0">
                <a:effectLst/>
                <a:latin typeface="+mn-lt"/>
                <a:ea typeface="Times New Roman" panose="02020603050405020304" pitchFamily="18" charset="0"/>
              </a:rPr>
              <a:t>preponderența femeilor </a:t>
            </a:r>
            <a:r>
              <a:rPr lang="ro-MD" sz="1000" dirty="0">
                <a:effectLst/>
                <a:latin typeface="+mn-lt"/>
                <a:ea typeface="Times New Roman" panose="02020603050405020304" pitchFamily="18" charset="0"/>
              </a:rPr>
              <a:t>la toate etniile, cu cea mai mare pondere la populația de etnie </a:t>
            </a:r>
            <a:r>
              <a:rPr lang="ro-MD" sz="1000" b="1" dirty="0">
                <a:effectLst/>
                <a:latin typeface="+mn-lt"/>
                <a:ea typeface="Times New Roman" panose="02020603050405020304" pitchFamily="18" charset="0"/>
              </a:rPr>
              <a:t>rusă (58,2%) </a:t>
            </a:r>
            <a:r>
              <a:rPr lang="ro-MD" sz="1000" dirty="0">
                <a:effectLst/>
                <a:latin typeface="+mn-lt"/>
                <a:ea typeface="Times New Roman" panose="02020603050405020304" pitchFamily="18" charset="0"/>
              </a:rPr>
              <a:t>și </a:t>
            </a:r>
            <a:r>
              <a:rPr lang="ro-MD" sz="1000" b="1" dirty="0">
                <a:effectLst/>
                <a:latin typeface="+mn-lt"/>
                <a:ea typeface="Times New Roman" panose="02020603050405020304" pitchFamily="18" charset="0"/>
              </a:rPr>
              <a:t>ucraineană (57,2%). </a:t>
            </a:r>
            <a:r>
              <a:rPr lang="ro-MD" sz="1000" dirty="0">
                <a:effectLst/>
                <a:latin typeface="+mn-lt"/>
                <a:ea typeface="Times New Roman" panose="02020603050405020304" pitchFamily="18" charset="0"/>
              </a:rPr>
              <a:t>Excepție constituie categoria însumată de ”alte etnii”, unde procentul bărbaților este mai mare (52,0%) decât cel al femeilor (48,0%) </a:t>
            </a:r>
          </a:p>
          <a:p>
            <a:r>
              <a:rPr lang="ro-MD" sz="1000" dirty="0">
                <a:effectLst/>
                <a:latin typeface="+mn-lt"/>
                <a:ea typeface="Times New Roman" panose="02020603050405020304" pitchFamily="18" charset="0"/>
              </a:rPr>
              <a:t>După </a:t>
            </a:r>
            <a:r>
              <a:rPr lang="ro-MD" sz="1000" b="1" dirty="0">
                <a:effectLst/>
                <a:latin typeface="+mn-lt"/>
                <a:ea typeface="Times New Roman" panose="02020603050405020304" pitchFamily="18" charset="0"/>
              </a:rPr>
              <a:t>mediul de reședință</a:t>
            </a:r>
            <a:r>
              <a:rPr lang="ro-MD" sz="1000" dirty="0">
                <a:effectLst/>
                <a:latin typeface="+mn-lt"/>
                <a:ea typeface="Times New Roman" panose="02020603050405020304" pitchFamily="18" charset="0"/>
              </a:rPr>
              <a:t>, s-a evidențiat preponderența populației </a:t>
            </a:r>
            <a:r>
              <a:rPr lang="ro-MD" sz="1000" b="1" dirty="0">
                <a:effectLst/>
                <a:latin typeface="+mn-lt"/>
                <a:ea typeface="Times New Roman" panose="02020603050405020304" pitchFamily="18" charset="0"/>
              </a:rPr>
              <a:t>urbane</a:t>
            </a:r>
            <a:r>
              <a:rPr lang="ro-MD" sz="1000" dirty="0">
                <a:effectLst/>
                <a:latin typeface="+mn-lt"/>
                <a:ea typeface="Times New Roman" panose="02020603050405020304" pitchFamily="18" charset="0"/>
              </a:rPr>
              <a:t> în cadrul etnicilor </a:t>
            </a:r>
            <a:r>
              <a:rPr lang="ro-MD" sz="1000" b="1" dirty="0">
                <a:effectLst/>
                <a:latin typeface="+mn-lt"/>
                <a:ea typeface="Times New Roman" panose="02020603050405020304" pitchFamily="18" charset="0"/>
              </a:rPr>
              <a:t>ruși (80,9%) </a:t>
            </a:r>
            <a:r>
              <a:rPr lang="ro-MD" sz="1000" dirty="0">
                <a:effectLst/>
                <a:latin typeface="+mn-lt"/>
                <a:ea typeface="Times New Roman" panose="02020603050405020304" pitchFamily="18" charset="0"/>
              </a:rPr>
              <a:t>și a categoriei însumate de </a:t>
            </a:r>
            <a:r>
              <a:rPr lang="ro-MD" sz="1000" b="1" i="1" dirty="0">
                <a:effectLst/>
                <a:latin typeface="+mn-lt"/>
                <a:ea typeface="Times New Roman" panose="02020603050405020304" pitchFamily="18" charset="0"/>
              </a:rPr>
              <a:t>alte etnii</a:t>
            </a:r>
            <a:r>
              <a:rPr lang="ro-MD" sz="1000" b="1" dirty="0">
                <a:effectLst/>
                <a:latin typeface="+mn-lt"/>
                <a:ea typeface="Times New Roman" panose="02020603050405020304" pitchFamily="18" charset="0"/>
              </a:rPr>
              <a:t> (84,2%). </a:t>
            </a:r>
            <a:r>
              <a:rPr lang="ro-MD" sz="1000" dirty="0">
                <a:effectLst/>
                <a:latin typeface="+mn-lt"/>
                <a:ea typeface="Times New Roman" panose="02020603050405020304" pitchFamily="18" charset="0"/>
              </a:rPr>
              <a:t>De asemenea, în mediul </a:t>
            </a:r>
            <a:r>
              <a:rPr lang="ro-MD" sz="1000" b="1" dirty="0">
                <a:effectLst/>
                <a:latin typeface="+mn-lt"/>
                <a:ea typeface="Times New Roman" panose="02020603050405020304" pitchFamily="18" charset="0"/>
              </a:rPr>
              <a:t>urban</a:t>
            </a:r>
            <a:r>
              <a:rPr lang="ro-MD" sz="1000" dirty="0">
                <a:effectLst/>
                <a:latin typeface="+mn-lt"/>
                <a:ea typeface="Times New Roman" panose="02020603050405020304" pitchFamily="18" charset="0"/>
              </a:rPr>
              <a:t> locuiau și majoritatea celor declarați ca </a:t>
            </a:r>
            <a:r>
              <a:rPr lang="ro-MD" sz="1000" b="1" dirty="0">
                <a:effectLst/>
                <a:latin typeface="+mn-lt"/>
                <a:ea typeface="Times New Roman" panose="02020603050405020304" pitchFamily="18" charset="0"/>
              </a:rPr>
              <a:t>români (56,8%), ucraineni (56,8%), bulgari (59,5%) și romi/țigani (66%). </a:t>
            </a:r>
            <a:r>
              <a:rPr lang="ro-MD" sz="1000" dirty="0">
                <a:effectLst/>
                <a:latin typeface="+mn-lt"/>
                <a:ea typeface="Times New Roman" panose="02020603050405020304" pitchFamily="18" charset="0"/>
              </a:rPr>
              <a:t>Populația </a:t>
            </a:r>
            <a:r>
              <a:rPr lang="ro-MD" sz="1000" b="1" dirty="0">
                <a:effectLst/>
                <a:latin typeface="+mn-lt"/>
                <a:ea typeface="Times New Roman" panose="02020603050405020304" pitchFamily="18" charset="0"/>
              </a:rPr>
              <a:t>rurală </a:t>
            </a:r>
            <a:r>
              <a:rPr lang="ro-MD" sz="1000" dirty="0">
                <a:effectLst/>
                <a:latin typeface="+mn-lt"/>
                <a:ea typeface="Times New Roman" panose="02020603050405020304" pitchFamily="18" charset="0"/>
              </a:rPr>
              <a:t>predomina în rândul persoanelor care s-au declarat </a:t>
            </a:r>
            <a:r>
              <a:rPr lang="ro-MD" sz="1000" b="1" dirty="0">
                <a:effectLst/>
                <a:latin typeface="+mn-lt"/>
                <a:ea typeface="Times New Roman" panose="02020603050405020304" pitchFamily="18" charset="0"/>
              </a:rPr>
              <a:t>moldoveni (57,4%) și găgăuzi (57,5%) </a:t>
            </a:r>
            <a:endParaRPr lang="en-US" sz="1000" b="1" dirty="0">
              <a:latin typeface="+mn-lt"/>
            </a:endParaRPr>
          </a:p>
        </p:txBody>
      </p:sp>
      <p:sp>
        <p:nvSpPr>
          <p:cNvPr id="4" name="Slide Number Placeholder 3"/>
          <p:cNvSpPr>
            <a:spLocks noGrp="1"/>
          </p:cNvSpPr>
          <p:nvPr>
            <p:ph type="sldNum" sz="quarter" idx="5"/>
          </p:nvPr>
        </p:nvSpPr>
        <p:spPr/>
        <p:txBody>
          <a:bodyPr/>
          <a:lstStyle/>
          <a:p>
            <a:fld id="{63CAEE33-C9DC-4714-B3F0-329023304C35}" type="slidenum">
              <a:rPr lang="en-US" smtClean="0"/>
              <a:t>5</a:t>
            </a:fld>
            <a:endParaRPr lang="en-US"/>
          </a:p>
        </p:txBody>
      </p:sp>
    </p:spTree>
    <p:extLst>
      <p:ext uri="{BB962C8B-B14F-4D97-AF65-F5344CB8AC3E}">
        <p14:creationId xmlns:p14="http://schemas.microsoft.com/office/powerpoint/2010/main" val="1112236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MD" sz="1800" dirty="0">
                <a:effectLst/>
                <a:latin typeface="Times New Roman" panose="02020603050405020304" pitchFamily="18" charset="0"/>
                <a:ea typeface="Times New Roman" panose="02020603050405020304" pitchFamily="18" charset="0"/>
              </a:rPr>
              <a:t>Analiza comparativă între </a:t>
            </a:r>
            <a:r>
              <a:rPr lang="ro-MD" sz="1800" b="1" dirty="0">
                <a:effectLst/>
                <a:latin typeface="Times New Roman" panose="02020603050405020304" pitchFamily="18" charset="0"/>
                <a:ea typeface="Times New Roman" panose="02020603050405020304" pitchFamily="18" charset="0"/>
              </a:rPr>
              <a:t>etnia și limba maternă declarată</a:t>
            </a:r>
            <a:r>
              <a:rPr lang="ro-MD" sz="1800" dirty="0">
                <a:effectLst/>
                <a:latin typeface="Times New Roman" panose="02020603050405020304" pitchFamily="18" charset="0"/>
                <a:ea typeface="Times New Roman" panose="02020603050405020304" pitchFamily="18" charset="0"/>
              </a:rPr>
              <a:t>, în general, prezintă corespondența directă între aceste două structuri, însă nu în totalitate. Astfel, din totalul celor declarați etnic </a:t>
            </a:r>
            <a:r>
              <a:rPr lang="ro-MD" sz="1800" i="1" dirty="0">
                <a:effectLst/>
                <a:latin typeface="Times New Roman" panose="02020603050405020304" pitchFamily="18" charset="0"/>
                <a:ea typeface="Times New Roman" panose="02020603050405020304" pitchFamily="18" charset="0"/>
              </a:rPr>
              <a:t>moldoveni</a:t>
            </a:r>
            <a:r>
              <a:rPr lang="ro-MD" sz="1800" dirty="0">
                <a:effectLst/>
                <a:latin typeface="Times New Roman" panose="02020603050405020304" pitchFamily="18" charset="0"/>
                <a:ea typeface="Times New Roman" panose="02020603050405020304" pitchFamily="18" charset="0"/>
              </a:rPr>
              <a:t>, 61,7% considerau limba maternă </a:t>
            </a:r>
            <a:r>
              <a:rPr lang="ro-MD" sz="1800" i="1" dirty="0">
                <a:effectLst/>
                <a:latin typeface="Times New Roman" panose="02020603050405020304" pitchFamily="18" charset="0"/>
                <a:ea typeface="Times New Roman" panose="02020603050405020304" pitchFamily="18" charset="0"/>
              </a:rPr>
              <a:t>moldovenească</a:t>
            </a:r>
            <a:r>
              <a:rPr lang="ro-MD" sz="1800" dirty="0">
                <a:effectLst/>
                <a:latin typeface="Times New Roman" panose="02020603050405020304" pitchFamily="18" charset="0"/>
                <a:ea typeface="Times New Roman" panose="02020603050405020304" pitchFamily="18" charset="0"/>
              </a:rPr>
              <a:t>, 31,2% </a:t>
            </a:r>
            <a:r>
              <a:rPr lang="ro-MD" sz="1800" i="1" dirty="0">
                <a:effectLst/>
                <a:latin typeface="Times New Roman" panose="02020603050405020304" pitchFamily="18" charset="0"/>
                <a:ea typeface="Times New Roman" panose="02020603050405020304" pitchFamily="18" charset="0"/>
              </a:rPr>
              <a:t>română</a:t>
            </a:r>
            <a:r>
              <a:rPr lang="ro-MD" sz="1800" dirty="0">
                <a:effectLst/>
                <a:latin typeface="Times New Roman" panose="02020603050405020304" pitchFamily="18" charset="0"/>
                <a:ea typeface="Times New Roman" panose="02020603050405020304" pitchFamily="18" charset="0"/>
              </a:rPr>
              <a:t> și 6,5% </a:t>
            </a:r>
            <a:r>
              <a:rPr lang="ro-MD" sz="1800" i="1" dirty="0">
                <a:effectLst/>
                <a:latin typeface="Times New Roman" panose="02020603050405020304" pitchFamily="18" charset="0"/>
                <a:ea typeface="Times New Roman" panose="02020603050405020304" pitchFamily="18" charset="0"/>
              </a:rPr>
              <a:t>rusă</a:t>
            </a:r>
            <a:r>
              <a:rPr lang="ro-MD" sz="1800" dirty="0">
                <a:effectLst/>
                <a:latin typeface="Times New Roman" panose="02020603050405020304" pitchFamily="18" charset="0"/>
                <a:ea typeface="Times New Roman" panose="02020603050405020304" pitchFamily="18" charset="0"/>
              </a:rPr>
              <a:t>. Dintre cei declarați etnic </a:t>
            </a:r>
            <a:r>
              <a:rPr lang="ro-MD" sz="1800" i="1" dirty="0">
                <a:effectLst/>
                <a:latin typeface="Times New Roman" panose="02020603050405020304" pitchFamily="18" charset="0"/>
                <a:ea typeface="Times New Roman" panose="02020603050405020304" pitchFamily="18" charset="0"/>
              </a:rPr>
              <a:t>români</a:t>
            </a:r>
            <a:r>
              <a:rPr lang="ro-MD" sz="1800" dirty="0">
                <a:effectLst/>
                <a:latin typeface="Times New Roman" panose="02020603050405020304" pitchFamily="18" charset="0"/>
                <a:ea typeface="Times New Roman" panose="02020603050405020304" pitchFamily="18" charset="0"/>
              </a:rPr>
              <a:t>, 95,8% considerau limba </a:t>
            </a:r>
            <a:r>
              <a:rPr lang="ro-MD" sz="1800" i="1" dirty="0">
                <a:effectLst/>
                <a:latin typeface="Times New Roman" panose="02020603050405020304" pitchFamily="18" charset="0"/>
                <a:ea typeface="Times New Roman" panose="02020603050405020304" pitchFamily="18" charset="0"/>
              </a:rPr>
              <a:t>română</a:t>
            </a:r>
            <a:r>
              <a:rPr lang="ro-MD" sz="1800" dirty="0">
                <a:effectLst/>
                <a:latin typeface="Times New Roman" panose="02020603050405020304" pitchFamily="18" charset="0"/>
                <a:ea typeface="Times New Roman" panose="02020603050405020304" pitchFamily="18" charset="0"/>
              </a:rPr>
              <a:t> ca maternă, 3,3% pe cea </a:t>
            </a:r>
            <a:r>
              <a:rPr lang="ro-MD" sz="1800" i="1" dirty="0">
                <a:effectLst/>
                <a:latin typeface="Times New Roman" panose="02020603050405020304" pitchFamily="18" charset="0"/>
                <a:ea typeface="Times New Roman" panose="02020603050405020304" pitchFamily="18" charset="0"/>
              </a:rPr>
              <a:t>moldovenească </a:t>
            </a:r>
            <a:r>
              <a:rPr lang="ro-MD" sz="1800" dirty="0">
                <a:effectLst/>
                <a:latin typeface="Times New Roman" panose="02020603050405020304" pitchFamily="18" charset="0"/>
                <a:ea typeface="Times New Roman" panose="02020603050405020304" pitchFamily="18" charset="0"/>
              </a:rPr>
              <a:t>și 0,7% - limba </a:t>
            </a:r>
            <a:r>
              <a:rPr lang="ro-MD" sz="1800" i="1" dirty="0">
                <a:effectLst/>
                <a:latin typeface="Times New Roman" panose="02020603050405020304" pitchFamily="18" charset="0"/>
                <a:ea typeface="Times New Roman" panose="02020603050405020304" pitchFamily="18" charset="0"/>
              </a:rPr>
              <a:t>rusă</a:t>
            </a:r>
            <a:r>
              <a:rPr lang="ro-MD" sz="1800" dirty="0">
                <a:effectLst/>
                <a:latin typeface="Times New Roman" panose="02020603050405020304" pitchFamily="18" charset="0"/>
                <a:ea typeface="Times New Roman" panose="02020603050405020304" pitchFamily="18" charset="0"/>
              </a:rPr>
              <a:t>. Totuși, raportul dintre etnie și limba maternă diferă de la o etnie la alta. Din totalul celor declarați etnic </a:t>
            </a:r>
            <a:r>
              <a:rPr lang="ro-MD" sz="1800" i="1" dirty="0">
                <a:effectLst/>
                <a:latin typeface="Times New Roman" panose="02020603050405020304" pitchFamily="18" charset="0"/>
                <a:ea typeface="Times New Roman" panose="02020603050405020304" pitchFamily="18" charset="0"/>
              </a:rPr>
              <a:t>ucraineni</a:t>
            </a:r>
            <a:r>
              <a:rPr lang="ro-MD" sz="1800" dirty="0">
                <a:effectLst/>
                <a:latin typeface="Times New Roman" panose="02020603050405020304" pitchFamily="18" charset="0"/>
                <a:ea typeface="Times New Roman" panose="02020603050405020304" pitchFamily="18" charset="0"/>
              </a:rPr>
              <a:t>, 50,1% considerau limba maternă </a:t>
            </a:r>
            <a:r>
              <a:rPr lang="ro-MD" sz="1800" i="1" dirty="0">
                <a:effectLst/>
                <a:latin typeface="Times New Roman" panose="02020603050405020304" pitchFamily="18" charset="0"/>
                <a:ea typeface="Times New Roman" panose="02020603050405020304" pitchFamily="18" charset="0"/>
              </a:rPr>
              <a:t>ucraineană</a:t>
            </a:r>
            <a:r>
              <a:rPr lang="ro-MD" sz="1800" dirty="0">
                <a:effectLst/>
                <a:latin typeface="Times New Roman" panose="02020603050405020304" pitchFamily="18" charset="0"/>
                <a:ea typeface="Times New Roman" panose="02020603050405020304" pitchFamily="18" charset="0"/>
              </a:rPr>
              <a:t>, 44,1%  - limba </a:t>
            </a:r>
            <a:r>
              <a:rPr lang="ro-MD" sz="1800" i="1" dirty="0">
                <a:effectLst/>
                <a:latin typeface="Times New Roman" panose="02020603050405020304" pitchFamily="18" charset="0"/>
                <a:ea typeface="Times New Roman" panose="02020603050405020304" pitchFamily="18" charset="0"/>
              </a:rPr>
              <a:t>rusă</a:t>
            </a:r>
            <a:r>
              <a:rPr lang="ro-MD" sz="1800" dirty="0">
                <a:effectLst/>
                <a:latin typeface="Times New Roman" panose="02020603050405020304" pitchFamily="18" charset="0"/>
                <a:ea typeface="Times New Roman" panose="02020603050405020304" pitchFamily="18" charset="0"/>
              </a:rPr>
              <a:t>, 4,1% </a:t>
            </a:r>
            <a:r>
              <a:rPr lang="ro-MD" sz="1800" i="1" dirty="0">
                <a:effectLst/>
                <a:latin typeface="Times New Roman" panose="02020603050405020304" pitchFamily="18" charset="0"/>
                <a:ea typeface="Times New Roman" panose="02020603050405020304" pitchFamily="18" charset="0"/>
              </a:rPr>
              <a:t>moldovenească</a:t>
            </a:r>
            <a:r>
              <a:rPr lang="ro-MD" sz="1800" dirty="0">
                <a:effectLst/>
                <a:latin typeface="Times New Roman" panose="02020603050405020304" pitchFamily="18" charset="0"/>
                <a:ea typeface="Times New Roman" panose="02020603050405020304" pitchFamily="18" charset="0"/>
              </a:rPr>
              <a:t> și 1,3% </a:t>
            </a:r>
            <a:r>
              <a:rPr lang="ro-MD" sz="1800" i="1" dirty="0">
                <a:effectLst/>
                <a:latin typeface="Times New Roman" panose="02020603050405020304" pitchFamily="18" charset="0"/>
                <a:ea typeface="Times New Roman" panose="02020603050405020304" pitchFamily="18" charset="0"/>
              </a:rPr>
              <a:t>română</a:t>
            </a:r>
            <a:r>
              <a:rPr lang="ro-MD" sz="1800" dirty="0">
                <a:effectLst/>
                <a:latin typeface="Times New Roman" panose="02020603050405020304" pitchFamily="18" charset="0"/>
                <a:ea typeface="Times New Roman" panose="02020603050405020304" pitchFamily="18" charset="0"/>
              </a:rPr>
              <a:t>. În cazul etnicilor </a:t>
            </a:r>
            <a:r>
              <a:rPr lang="ro-MD" sz="1800" i="1" dirty="0">
                <a:effectLst/>
                <a:latin typeface="Times New Roman" panose="02020603050405020304" pitchFamily="18" charset="0"/>
                <a:ea typeface="Times New Roman" panose="02020603050405020304" pitchFamily="18" charset="0"/>
              </a:rPr>
              <a:t>ruși</a:t>
            </a:r>
            <a:r>
              <a:rPr lang="ro-MD" sz="1800" dirty="0">
                <a:effectLst/>
                <a:latin typeface="Times New Roman" panose="02020603050405020304" pitchFamily="18" charset="0"/>
                <a:ea typeface="Times New Roman" panose="02020603050405020304" pitchFamily="18" charset="0"/>
              </a:rPr>
              <a:t>, 95,2% considerau limba maternă </a:t>
            </a:r>
            <a:r>
              <a:rPr lang="ro-MD" sz="1800" i="1" dirty="0">
                <a:effectLst/>
                <a:latin typeface="Times New Roman" panose="02020603050405020304" pitchFamily="18" charset="0"/>
                <a:ea typeface="Times New Roman" panose="02020603050405020304" pitchFamily="18" charset="0"/>
              </a:rPr>
              <a:t>rusă</a:t>
            </a:r>
            <a:r>
              <a:rPr lang="ro-MD" sz="1800" dirty="0">
                <a:effectLst/>
                <a:latin typeface="Times New Roman" panose="02020603050405020304" pitchFamily="18" charset="0"/>
                <a:ea typeface="Times New Roman" panose="02020603050405020304" pitchFamily="18" charset="0"/>
              </a:rPr>
              <a:t>, 2,6% </a:t>
            </a:r>
            <a:r>
              <a:rPr lang="ro-MD" sz="1800" i="1" dirty="0">
                <a:effectLst/>
                <a:latin typeface="Times New Roman" panose="02020603050405020304" pitchFamily="18" charset="0"/>
                <a:ea typeface="Times New Roman" panose="02020603050405020304" pitchFamily="18" charset="0"/>
              </a:rPr>
              <a:t>moldovenească</a:t>
            </a:r>
            <a:r>
              <a:rPr lang="ro-MD" sz="1800" dirty="0">
                <a:effectLst/>
                <a:latin typeface="Times New Roman" panose="02020603050405020304" pitchFamily="18" charset="0"/>
                <a:ea typeface="Times New Roman" panose="02020603050405020304" pitchFamily="18" charset="0"/>
              </a:rPr>
              <a:t>, câte 0,7% </a:t>
            </a:r>
            <a:r>
              <a:rPr lang="ro-MD" sz="1800" i="1" dirty="0">
                <a:effectLst/>
                <a:latin typeface="Times New Roman" panose="02020603050405020304" pitchFamily="18" charset="0"/>
                <a:ea typeface="Times New Roman" panose="02020603050405020304" pitchFamily="18" charset="0"/>
              </a:rPr>
              <a:t>română </a:t>
            </a:r>
            <a:r>
              <a:rPr lang="ro-MD" sz="1800" dirty="0">
                <a:effectLst/>
                <a:latin typeface="Times New Roman" panose="02020603050405020304" pitchFamily="18" charset="0"/>
                <a:ea typeface="Times New Roman" panose="02020603050405020304" pitchFamily="18" charset="0"/>
              </a:rPr>
              <a:t>și </a:t>
            </a:r>
            <a:r>
              <a:rPr lang="ro-MD" sz="1800" i="1" dirty="0">
                <a:effectLst/>
                <a:latin typeface="Times New Roman" panose="02020603050405020304" pitchFamily="18" charset="0"/>
                <a:ea typeface="Times New Roman" panose="02020603050405020304" pitchFamily="18" charset="0"/>
              </a:rPr>
              <a:t>ucraineană</a:t>
            </a:r>
            <a:r>
              <a:rPr lang="ro-MD" sz="1800" dirty="0">
                <a:effectLst/>
                <a:latin typeface="Times New Roman" panose="02020603050405020304" pitchFamily="18" charset="0"/>
                <a:ea typeface="Times New Roman" panose="02020603050405020304" pitchFamily="18" charset="0"/>
              </a:rPr>
              <a:t> și 0,6% </a:t>
            </a:r>
            <a:r>
              <a:rPr lang="ro-MD" sz="1800" i="1" dirty="0">
                <a:effectLst/>
                <a:latin typeface="Times New Roman" panose="02020603050405020304" pitchFamily="18" charset="0"/>
                <a:ea typeface="Times New Roman" panose="02020603050405020304" pitchFamily="18" charset="0"/>
              </a:rPr>
              <a:t>găgăuză</a:t>
            </a:r>
            <a:r>
              <a:rPr lang="ro-MD" sz="1800" dirty="0">
                <a:effectLst/>
                <a:latin typeface="Times New Roman" panose="02020603050405020304" pitchFamily="18" charset="0"/>
                <a:ea typeface="Times New Roman" panose="02020603050405020304" pitchFamily="18" charset="0"/>
              </a:rPr>
              <a:t>. </a:t>
            </a:r>
            <a:r>
              <a:rPr lang="ro-MD" sz="1800" i="1" dirty="0">
                <a:effectLst/>
                <a:latin typeface="Times New Roman" panose="02020603050405020304" pitchFamily="18" charset="0"/>
                <a:ea typeface="Times New Roman" panose="02020603050405020304" pitchFamily="18" charset="0"/>
              </a:rPr>
              <a:t>Găgăuzii</a:t>
            </a:r>
            <a:r>
              <a:rPr lang="ro-MD" sz="1800" dirty="0">
                <a:effectLst/>
                <a:latin typeface="Times New Roman" panose="02020603050405020304" pitchFamily="18" charset="0"/>
                <a:ea typeface="Times New Roman" panose="02020603050405020304" pitchFamily="18" charset="0"/>
              </a:rPr>
              <a:t> declarau ca limbă maternă </a:t>
            </a:r>
            <a:r>
              <a:rPr lang="ro-MD" sz="1800" i="1" dirty="0">
                <a:effectLst/>
                <a:latin typeface="Times New Roman" panose="02020603050405020304" pitchFamily="18" charset="0"/>
                <a:ea typeface="Times New Roman" panose="02020603050405020304" pitchFamily="18" charset="0"/>
              </a:rPr>
              <a:t>găgăuza</a:t>
            </a:r>
            <a:r>
              <a:rPr lang="ro-MD" sz="1800" dirty="0">
                <a:effectLst/>
                <a:latin typeface="Times New Roman" panose="02020603050405020304" pitchFamily="18" charset="0"/>
                <a:ea typeface="Times New Roman" panose="02020603050405020304" pitchFamily="18" charset="0"/>
              </a:rPr>
              <a:t> în proporție de 87,8%, 10,3% </a:t>
            </a:r>
            <a:r>
              <a:rPr lang="ro-MD" sz="1800" i="1" dirty="0">
                <a:effectLst/>
                <a:latin typeface="Times New Roman" panose="02020603050405020304" pitchFamily="18" charset="0"/>
                <a:ea typeface="Times New Roman" panose="02020603050405020304" pitchFamily="18" charset="0"/>
              </a:rPr>
              <a:t>rusă</a:t>
            </a:r>
            <a:r>
              <a:rPr lang="ro-MD" sz="1800" dirty="0">
                <a:effectLst/>
                <a:latin typeface="Times New Roman" panose="02020603050405020304" pitchFamily="18" charset="0"/>
                <a:ea typeface="Times New Roman" panose="02020603050405020304" pitchFamily="18" charset="0"/>
              </a:rPr>
              <a:t> și 1,0% </a:t>
            </a:r>
            <a:r>
              <a:rPr lang="ro-MD" sz="1800" i="1" dirty="0">
                <a:effectLst/>
                <a:latin typeface="Times New Roman" panose="02020603050405020304" pitchFamily="18" charset="0"/>
                <a:ea typeface="Times New Roman" panose="02020603050405020304" pitchFamily="18" charset="0"/>
              </a:rPr>
              <a:t>moldovenească</a:t>
            </a:r>
            <a:r>
              <a:rPr lang="ro-MD" sz="1800" dirty="0">
                <a:effectLst/>
                <a:latin typeface="Times New Roman" panose="02020603050405020304" pitchFamily="18" charset="0"/>
                <a:ea typeface="Times New Roman" panose="02020603050405020304" pitchFamily="18" charset="0"/>
              </a:rPr>
              <a:t>. Limba </a:t>
            </a:r>
            <a:r>
              <a:rPr lang="ro-MD" sz="1800" i="1" dirty="0">
                <a:effectLst/>
                <a:latin typeface="Times New Roman" panose="02020603050405020304" pitchFamily="18" charset="0"/>
                <a:ea typeface="Times New Roman" panose="02020603050405020304" pitchFamily="18" charset="0"/>
              </a:rPr>
              <a:t>bulgară</a:t>
            </a:r>
            <a:r>
              <a:rPr lang="ro-MD" sz="1800" dirty="0">
                <a:effectLst/>
                <a:latin typeface="Times New Roman" panose="02020603050405020304" pitchFamily="18" charset="0"/>
                <a:ea typeface="Times New Roman" panose="02020603050405020304" pitchFamily="18" charset="0"/>
              </a:rPr>
              <a:t> era considerată maternă de către 71,7% dintre etnicii </a:t>
            </a:r>
            <a:r>
              <a:rPr lang="ro-MD" sz="1800" i="1" dirty="0">
                <a:effectLst/>
                <a:latin typeface="Times New Roman" panose="02020603050405020304" pitchFamily="18" charset="0"/>
                <a:ea typeface="Times New Roman" panose="02020603050405020304" pitchFamily="18" charset="0"/>
              </a:rPr>
              <a:t>bulgari</a:t>
            </a:r>
            <a:r>
              <a:rPr lang="ro-MD" sz="1800" dirty="0">
                <a:effectLst/>
                <a:latin typeface="Times New Roman" panose="02020603050405020304" pitchFamily="18" charset="0"/>
                <a:ea typeface="Times New Roman" panose="02020603050405020304" pitchFamily="18" charset="0"/>
              </a:rPr>
              <a:t>, restul declarând ca limbă maternă </a:t>
            </a:r>
            <a:r>
              <a:rPr lang="ro-MD" sz="1800" i="1" dirty="0">
                <a:effectLst/>
                <a:latin typeface="Times New Roman" panose="02020603050405020304" pitchFamily="18" charset="0"/>
                <a:ea typeface="Times New Roman" panose="02020603050405020304" pitchFamily="18" charset="0"/>
              </a:rPr>
              <a:t>rusă </a:t>
            </a:r>
            <a:r>
              <a:rPr lang="ro-MD" sz="1800" dirty="0">
                <a:effectLst/>
                <a:latin typeface="Times New Roman" panose="02020603050405020304" pitchFamily="18" charset="0"/>
                <a:ea typeface="Times New Roman" panose="02020603050405020304" pitchFamily="18" charset="0"/>
              </a:rPr>
              <a:t>(20,8%), </a:t>
            </a:r>
            <a:r>
              <a:rPr lang="ro-MD" sz="1800" i="1" dirty="0">
                <a:effectLst/>
                <a:latin typeface="Times New Roman" panose="02020603050405020304" pitchFamily="18" charset="0"/>
                <a:ea typeface="Times New Roman" panose="02020603050405020304" pitchFamily="18" charset="0"/>
              </a:rPr>
              <a:t>moldovenească </a:t>
            </a:r>
            <a:r>
              <a:rPr lang="ro-MD" sz="1800" dirty="0">
                <a:effectLst/>
                <a:latin typeface="Times New Roman" panose="02020603050405020304" pitchFamily="18" charset="0"/>
                <a:ea typeface="Times New Roman" panose="02020603050405020304" pitchFamily="18" charset="0"/>
              </a:rPr>
              <a:t>(4,1%), </a:t>
            </a:r>
            <a:r>
              <a:rPr lang="ro-MD" sz="1800" i="1" dirty="0">
                <a:effectLst/>
                <a:latin typeface="Times New Roman" panose="02020603050405020304" pitchFamily="18" charset="0"/>
                <a:ea typeface="Times New Roman" panose="02020603050405020304" pitchFamily="18" charset="0"/>
              </a:rPr>
              <a:t>română </a:t>
            </a:r>
            <a:r>
              <a:rPr lang="ro-MD" sz="1800" dirty="0">
                <a:effectLst/>
                <a:latin typeface="Times New Roman" panose="02020603050405020304" pitchFamily="18" charset="0"/>
                <a:ea typeface="Times New Roman" panose="02020603050405020304" pitchFamily="18" charset="0"/>
              </a:rPr>
              <a:t>(1,7%) și </a:t>
            </a:r>
            <a:r>
              <a:rPr lang="ro-MD" sz="1800" i="1" dirty="0">
                <a:effectLst/>
                <a:latin typeface="Times New Roman" panose="02020603050405020304" pitchFamily="18" charset="0"/>
                <a:ea typeface="Times New Roman" panose="02020603050405020304" pitchFamily="18" charset="0"/>
              </a:rPr>
              <a:t>găgăuză</a:t>
            </a:r>
            <a:r>
              <a:rPr lang="ro-MD" sz="1800" dirty="0">
                <a:effectLst/>
                <a:latin typeface="Times New Roman" panose="02020603050405020304" pitchFamily="18" charset="0"/>
                <a:ea typeface="Times New Roman" panose="02020603050405020304" pitchFamily="18" charset="0"/>
              </a:rPr>
              <a:t> (1,2%). Dintre </a:t>
            </a:r>
            <a:r>
              <a:rPr lang="ro-MD" sz="1800" i="1" dirty="0">
                <a:effectLst/>
                <a:latin typeface="Times New Roman" panose="02020603050405020304" pitchFamily="18" charset="0"/>
                <a:ea typeface="Times New Roman" panose="02020603050405020304" pitchFamily="18" charset="0"/>
              </a:rPr>
              <a:t>romi/țigani</a:t>
            </a:r>
            <a:r>
              <a:rPr lang="ro-MD" sz="1800" dirty="0">
                <a:effectLst/>
                <a:latin typeface="Times New Roman" panose="02020603050405020304" pitchFamily="18" charset="0"/>
                <a:ea typeface="Times New Roman" panose="02020603050405020304" pitchFamily="18" charset="0"/>
              </a:rPr>
              <a:t>, 76,2% considerau limba maternă </a:t>
            </a:r>
            <a:r>
              <a:rPr lang="ro-MD" sz="1800" i="1" dirty="0">
                <a:effectLst/>
                <a:latin typeface="Times New Roman" panose="02020603050405020304" pitchFamily="18" charset="0"/>
                <a:ea typeface="Times New Roman" panose="02020603050405020304" pitchFamily="18" charset="0"/>
              </a:rPr>
              <a:t>romani (țigănească)</a:t>
            </a:r>
            <a:r>
              <a:rPr lang="ro-MD" sz="1800" dirty="0">
                <a:effectLst/>
                <a:latin typeface="Times New Roman" panose="02020603050405020304" pitchFamily="18" charset="0"/>
                <a:ea typeface="Times New Roman" panose="02020603050405020304" pitchFamily="18" charset="0"/>
              </a:rPr>
              <a:t>, 15,7% </a:t>
            </a:r>
            <a:r>
              <a:rPr lang="ro-MD" sz="1800" i="1" dirty="0">
                <a:effectLst/>
                <a:latin typeface="Times New Roman" panose="02020603050405020304" pitchFamily="18" charset="0"/>
                <a:ea typeface="Times New Roman" panose="02020603050405020304" pitchFamily="18" charset="0"/>
              </a:rPr>
              <a:t>moldovenească</a:t>
            </a:r>
            <a:r>
              <a:rPr lang="ro-MD" sz="1800" dirty="0">
                <a:effectLst/>
                <a:latin typeface="Times New Roman" panose="02020603050405020304" pitchFamily="18" charset="0"/>
                <a:ea typeface="Times New Roman" panose="02020603050405020304" pitchFamily="18" charset="0"/>
              </a:rPr>
              <a:t>, 2,5% </a:t>
            </a:r>
            <a:r>
              <a:rPr lang="ro-MD" sz="1800" i="1" dirty="0">
                <a:effectLst/>
                <a:latin typeface="Times New Roman" panose="02020603050405020304" pitchFamily="18" charset="0"/>
                <a:ea typeface="Times New Roman" panose="02020603050405020304" pitchFamily="18" charset="0"/>
              </a:rPr>
              <a:t>română</a:t>
            </a:r>
            <a:r>
              <a:rPr lang="ro-MD" sz="1800" dirty="0">
                <a:effectLst/>
                <a:latin typeface="Times New Roman" panose="02020603050405020304" pitchFamily="18" charset="0"/>
                <a:ea typeface="Times New Roman" panose="02020603050405020304" pitchFamily="18" charset="0"/>
              </a:rPr>
              <a:t> și 3,4% </a:t>
            </a:r>
            <a:r>
              <a:rPr lang="ro-MD" sz="1800" i="1" dirty="0">
                <a:effectLst/>
                <a:latin typeface="Times New Roman" panose="02020603050405020304" pitchFamily="18" charset="0"/>
                <a:ea typeface="Times New Roman" panose="02020603050405020304" pitchFamily="18" charset="0"/>
              </a:rPr>
              <a:t>rusă</a:t>
            </a:r>
            <a:r>
              <a:rPr lang="ro-MD"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41</a:t>
            </a:fld>
            <a:endParaRPr lang="en-US"/>
          </a:p>
        </p:txBody>
      </p:sp>
    </p:spTree>
    <p:extLst>
      <p:ext uri="{BB962C8B-B14F-4D97-AF65-F5344CB8AC3E}">
        <p14:creationId xmlns:p14="http://schemas.microsoft.com/office/powerpoint/2010/main" val="4158848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buNone/>
            </a:pPr>
            <a:r>
              <a:rPr lang="ro-MD" sz="1800" dirty="0">
                <a:effectLst/>
                <a:latin typeface="Times New Roman" panose="02020603050405020304" pitchFamily="18" charset="0"/>
                <a:ea typeface="Times New Roman" panose="02020603050405020304" pitchFamily="18" charset="0"/>
              </a:rPr>
              <a:t>Din totalul celor declarați etnic </a:t>
            </a:r>
            <a:r>
              <a:rPr lang="ro-MD" sz="1800" b="1" i="0" dirty="0">
                <a:effectLst/>
                <a:latin typeface="Times New Roman" panose="02020603050405020304" pitchFamily="18" charset="0"/>
                <a:ea typeface="Times New Roman" panose="02020603050405020304" pitchFamily="18" charset="0"/>
              </a:rPr>
              <a:t>moldoveni, 61,7% considerau limba maternă moldovenească, 31,2% română și 6,5% rusă</a:t>
            </a:r>
            <a:r>
              <a:rPr lang="ro-MD" sz="1800" dirty="0">
                <a:effectLst/>
                <a:latin typeface="Times New Roman" panose="02020603050405020304" pitchFamily="18" charset="0"/>
                <a:ea typeface="Times New Roman" panose="02020603050405020304" pitchFamily="18" charset="0"/>
              </a:rPr>
              <a:t>. Dintre cei declarați etnic </a:t>
            </a:r>
            <a:r>
              <a:rPr lang="ro-MD" sz="1800" b="1" i="1" dirty="0">
                <a:effectLst/>
                <a:latin typeface="Times New Roman" panose="02020603050405020304" pitchFamily="18" charset="0"/>
                <a:ea typeface="Times New Roman" panose="02020603050405020304" pitchFamily="18" charset="0"/>
              </a:rPr>
              <a:t>români</a:t>
            </a:r>
            <a:r>
              <a:rPr lang="ro-MD" sz="1800" b="1" dirty="0">
                <a:effectLst/>
                <a:latin typeface="Times New Roman" panose="02020603050405020304" pitchFamily="18" charset="0"/>
                <a:ea typeface="Times New Roman" panose="02020603050405020304" pitchFamily="18" charset="0"/>
              </a:rPr>
              <a:t>, 95,8% considerau limba </a:t>
            </a:r>
            <a:r>
              <a:rPr lang="ro-MD" sz="1800" b="1" i="1" dirty="0">
                <a:effectLst/>
                <a:latin typeface="Times New Roman" panose="02020603050405020304" pitchFamily="18" charset="0"/>
                <a:ea typeface="Times New Roman" panose="02020603050405020304" pitchFamily="18" charset="0"/>
              </a:rPr>
              <a:t>română</a:t>
            </a:r>
            <a:r>
              <a:rPr lang="ro-MD" sz="1800" b="1" dirty="0">
                <a:effectLst/>
                <a:latin typeface="Times New Roman" panose="02020603050405020304" pitchFamily="18" charset="0"/>
                <a:ea typeface="Times New Roman" panose="02020603050405020304" pitchFamily="18" charset="0"/>
              </a:rPr>
              <a:t> ca maternă, 3,3% pe cea </a:t>
            </a:r>
            <a:r>
              <a:rPr lang="ro-MD" sz="1800" b="1" i="1" dirty="0">
                <a:effectLst/>
                <a:latin typeface="Times New Roman" panose="02020603050405020304" pitchFamily="18" charset="0"/>
                <a:ea typeface="Times New Roman" panose="02020603050405020304" pitchFamily="18" charset="0"/>
              </a:rPr>
              <a:t>moldovenească </a:t>
            </a:r>
            <a:r>
              <a:rPr lang="ro-MD" sz="1800" b="1" dirty="0">
                <a:effectLst/>
                <a:latin typeface="Times New Roman" panose="02020603050405020304" pitchFamily="18" charset="0"/>
                <a:ea typeface="Times New Roman" panose="02020603050405020304" pitchFamily="18" charset="0"/>
              </a:rPr>
              <a:t>și 0,7% - limba </a:t>
            </a:r>
            <a:r>
              <a:rPr lang="ro-MD" sz="1800" b="1" i="1" dirty="0">
                <a:effectLst/>
                <a:latin typeface="Times New Roman" panose="02020603050405020304" pitchFamily="18" charset="0"/>
                <a:ea typeface="Times New Roman" panose="02020603050405020304" pitchFamily="18" charset="0"/>
              </a:rPr>
              <a:t>rusă</a:t>
            </a:r>
            <a:r>
              <a:rPr lang="ro-MD" sz="1800" dirty="0">
                <a:effectLst/>
                <a:latin typeface="Times New Roman" panose="02020603050405020304" pitchFamily="18" charset="0"/>
                <a:ea typeface="Times New Roman" panose="02020603050405020304" pitchFamily="18" charset="0"/>
              </a:rPr>
              <a:t>. </a:t>
            </a:r>
          </a:p>
          <a:p>
            <a:pPr algn="just">
              <a:spcAft>
                <a:spcPts val="600"/>
              </a:spcAft>
              <a:buNone/>
            </a:pPr>
            <a:r>
              <a:rPr lang="ro-MD" sz="1800" dirty="0">
                <a:effectLst/>
                <a:latin typeface="Times New Roman" panose="02020603050405020304" pitchFamily="18" charset="0"/>
                <a:ea typeface="Times New Roman" panose="02020603050405020304" pitchFamily="18" charset="0"/>
              </a:rPr>
              <a:t>Totuși, raportul dintre etnie și limba maternă diferă de la o etnie la alta. Din totalul celor declarați etnic </a:t>
            </a:r>
            <a:r>
              <a:rPr lang="ro-MD" sz="1800" b="1" i="1" dirty="0">
                <a:effectLst/>
                <a:latin typeface="Times New Roman" panose="02020603050405020304" pitchFamily="18" charset="0"/>
                <a:ea typeface="Times New Roman" panose="02020603050405020304" pitchFamily="18" charset="0"/>
              </a:rPr>
              <a:t>ucraineni</a:t>
            </a:r>
            <a:r>
              <a:rPr lang="ro-MD" sz="1800" b="1" dirty="0">
                <a:effectLst/>
                <a:latin typeface="Times New Roman" panose="02020603050405020304" pitchFamily="18" charset="0"/>
                <a:ea typeface="Times New Roman" panose="02020603050405020304" pitchFamily="18" charset="0"/>
              </a:rPr>
              <a:t>, 50,1% considerau limba maternă </a:t>
            </a:r>
            <a:r>
              <a:rPr lang="ro-MD" sz="1800" b="1" i="1" dirty="0">
                <a:effectLst/>
                <a:latin typeface="Times New Roman" panose="02020603050405020304" pitchFamily="18" charset="0"/>
                <a:ea typeface="Times New Roman" panose="02020603050405020304" pitchFamily="18" charset="0"/>
              </a:rPr>
              <a:t>ucraineană</a:t>
            </a:r>
            <a:r>
              <a:rPr lang="ro-MD" sz="1800" b="1" dirty="0">
                <a:effectLst/>
                <a:latin typeface="Times New Roman" panose="02020603050405020304" pitchFamily="18" charset="0"/>
                <a:ea typeface="Times New Roman" panose="02020603050405020304" pitchFamily="18" charset="0"/>
              </a:rPr>
              <a:t>, 44,1%  - limba </a:t>
            </a:r>
            <a:r>
              <a:rPr lang="ro-MD" sz="1800" b="1" i="1" dirty="0">
                <a:effectLst/>
                <a:latin typeface="Times New Roman" panose="02020603050405020304" pitchFamily="18" charset="0"/>
                <a:ea typeface="Times New Roman" panose="02020603050405020304" pitchFamily="18" charset="0"/>
              </a:rPr>
              <a:t>rusă</a:t>
            </a:r>
            <a:r>
              <a:rPr lang="ro-MD" sz="1800" b="1" dirty="0">
                <a:effectLst/>
                <a:latin typeface="Times New Roman" panose="02020603050405020304" pitchFamily="18" charset="0"/>
                <a:ea typeface="Times New Roman" panose="02020603050405020304" pitchFamily="18" charset="0"/>
              </a:rPr>
              <a:t>, 4,1% </a:t>
            </a:r>
            <a:r>
              <a:rPr lang="ro-MD" sz="1800" b="1" i="1" dirty="0">
                <a:effectLst/>
                <a:latin typeface="Times New Roman" panose="02020603050405020304" pitchFamily="18" charset="0"/>
                <a:ea typeface="Times New Roman" panose="02020603050405020304" pitchFamily="18" charset="0"/>
              </a:rPr>
              <a:t>moldovenească</a:t>
            </a:r>
            <a:r>
              <a:rPr lang="ro-MD" sz="1800" b="1" dirty="0">
                <a:effectLst/>
                <a:latin typeface="Times New Roman" panose="02020603050405020304" pitchFamily="18" charset="0"/>
                <a:ea typeface="Times New Roman" panose="02020603050405020304" pitchFamily="18" charset="0"/>
              </a:rPr>
              <a:t> și 1,3% </a:t>
            </a:r>
            <a:r>
              <a:rPr lang="ro-MD" sz="1800" b="1" i="1" dirty="0">
                <a:effectLst/>
                <a:latin typeface="Times New Roman" panose="02020603050405020304" pitchFamily="18" charset="0"/>
                <a:ea typeface="Times New Roman" panose="02020603050405020304" pitchFamily="18" charset="0"/>
              </a:rPr>
              <a:t>română</a:t>
            </a:r>
            <a:r>
              <a:rPr lang="ro-MD" sz="1800" dirty="0">
                <a:effectLst/>
                <a:latin typeface="Times New Roman" panose="02020603050405020304" pitchFamily="18" charset="0"/>
                <a:ea typeface="Times New Roman" panose="02020603050405020304" pitchFamily="18" charset="0"/>
              </a:rPr>
              <a:t>. În cazul etnicilor </a:t>
            </a:r>
            <a:r>
              <a:rPr lang="ro-MD" sz="1800" b="1" i="1" dirty="0">
                <a:effectLst/>
                <a:latin typeface="Times New Roman" panose="02020603050405020304" pitchFamily="18" charset="0"/>
                <a:ea typeface="Times New Roman" panose="02020603050405020304" pitchFamily="18" charset="0"/>
              </a:rPr>
              <a:t>ruși</a:t>
            </a:r>
            <a:r>
              <a:rPr lang="ro-MD" sz="1800" b="1" dirty="0">
                <a:effectLst/>
                <a:latin typeface="Times New Roman" panose="02020603050405020304" pitchFamily="18" charset="0"/>
                <a:ea typeface="Times New Roman" panose="02020603050405020304" pitchFamily="18" charset="0"/>
              </a:rPr>
              <a:t>, 95,2% considerau limba maternă </a:t>
            </a:r>
            <a:r>
              <a:rPr lang="ro-MD" sz="1800" b="1" i="1" dirty="0">
                <a:effectLst/>
                <a:latin typeface="Times New Roman" panose="02020603050405020304" pitchFamily="18" charset="0"/>
                <a:ea typeface="Times New Roman" panose="02020603050405020304" pitchFamily="18" charset="0"/>
              </a:rPr>
              <a:t>rusă</a:t>
            </a:r>
            <a:r>
              <a:rPr lang="ro-MD" sz="1800" b="1" dirty="0">
                <a:effectLst/>
                <a:latin typeface="Times New Roman" panose="02020603050405020304" pitchFamily="18" charset="0"/>
                <a:ea typeface="Times New Roman" panose="02020603050405020304" pitchFamily="18" charset="0"/>
              </a:rPr>
              <a:t>, 2,6% </a:t>
            </a:r>
            <a:r>
              <a:rPr lang="ro-MD" sz="1800" b="1" i="1" dirty="0">
                <a:effectLst/>
                <a:latin typeface="Times New Roman" panose="02020603050405020304" pitchFamily="18" charset="0"/>
                <a:ea typeface="Times New Roman" panose="02020603050405020304" pitchFamily="18" charset="0"/>
              </a:rPr>
              <a:t>moldovenească</a:t>
            </a:r>
            <a:r>
              <a:rPr lang="ro-MD" sz="1800" b="1" dirty="0">
                <a:effectLst/>
                <a:latin typeface="Times New Roman" panose="02020603050405020304" pitchFamily="18" charset="0"/>
                <a:ea typeface="Times New Roman" panose="02020603050405020304" pitchFamily="18" charset="0"/>
              </a:rPr>
              <a:t>, câte 0,7% </a:t>
            </a:r>
            <a:r>
              <a:rPr lang="ro-MD" sz="1800" b="1" i="1" dirty="0">
                <a:effectLst/>
                <a:latin typeface="Times New Roman" panose="02020603050405020304" pitchFamily="18" charset="0"/>
                <a:ea typeface="Times New Roman" panose="02020603050405020304" pitchFamily="18" charset="0"/>
              </a:rPr>
              <a:t>română </a:t>
            </a:r>
            <a:r>
              <a:rPr lang="ro-MD" sz="1800" b="1" dirty="0">
                <a:effectLst/>
                <a:latin typeface="Times New Roman" panose="02020603050405020304" pitchFamily="18" charset="0"/>
                <a:ea typeface="Times New Roman" panose="02020603050405020304" pitchFamily="18" charset="0"/>
              </a:rPr>
              <a:t>și </a:t>
            </a:r>
            <a:r>
              <a:rPr lang="ro-MD" sz="1800" b="1" i="1" dirty="0">
                <a:effectLst/>
                <a:latin typeface="Times New Roman" panose="02020603050405020304" pitchFamily="18" charset="0"/>
                <a:ea typeface="Times New Roman" panose="02020603050405020304" pitchFamily="18" charset="0"/>
              </a:rPr>
              <a:t>ucraineană</a:t>
            </a:r>
            <a:r>
              <a:rPr lang="ro-MD" sz="1800" b="1" dirty="0">
                <a:effectLst/>
                <a:latin typeface="Times New Roman" panose="02020603050405020304" pitchFamily="18" charset="0"/>
                <a:ea typeface="Times New Roman" panose="02020603050405020304" pitchFamily="18" charset="0"/>
              </a:rPr>
              <a:t> și 0,6% </a:t>
            </a:r>
            <a:r>
              <a:rPr lang="ro-MD" sz="1800" b="1" i="1" dirty="0">
                <a:effectLst/>
                <a:latin typeface="Times New Roman" panose="02020603050405020304" pitchFamily="18" charset="0"/>
                <a:ea typeface="Times New Roman" panose="02020603050405020304" pitchFamily="18" charset="0"/>
              </a:rPr>
              <a:t>găgăuză</a:t>
            </a:r>
            <a:r>
              <a:rPr lang="ro-MD" sz="1800" dirty="0">
                <a:effectLst/>
                <a:latin typeface="Times New Roman" panose="02020603050405020304" pitchFamily="18" charset="0"/>
                <a:ea typeface="Times New Roman" panose="02020603050405020304" pitchFamily="18" charset="0"/>
              </a:rPr>
              <a:t>. </a:t>
            </a:r>
            <a:r>
              <a:rPr lang="ro-MD" sz="1800" b="1" i="1" dirty="0">
                <a:effectLst/>
                <a:latin typeface="Times New Roman" panose="02020603050405020304" pitchFamily="18" charset="0"/>
                <a:ea typeface="Times New Roman" panose="02020603050405020304" pitchFamily="18" charset="0"/>
              </a:rPr>
              <a:t>Găgăuzii</a:t>
            </a:r>
            <a:r>
              <a:rPr lang="ro-MD" sz="1800" b="1" dirty="0">
                <a:effectLst/>
                <a:latin typeface="Times New Roman" panose="02020603050405020304" pitchFamily="18" charset="0"/>
                <a:ea typeface="Times New Roman" panose="02020603050405020304" pitchFamily="18" charset="0"/>
              </a:rPr>
              <a:t> declarau ca limbă maternă </a:t>
            </a:r>
            <a:r>
              <a:rPr lang="ro-MD" sz="1800" b="1" i="1" dirty="0">
                <a:effectLst/>
                <a:latin typeface="Times New Roman" panose="02020603050405020304" pitchFamily="18" charset="0"/>
                <a:ea typeface="Times New Roman" panose="02020603050405020304" pitchFamily="18" charset="0"/>
              </a:rPr>
              <a:t>găgăuza</a:t>
            </a:r>
            <a:r>
              <a:rPr lang="ro-MD" sz="1800" b="1" dirty="0">
                <a:effectLst/>
                <a:latin typeface="Times New Roman" panose="02020603050405020304" pitchFamily="18" charset="0"/>
                <a:ea typeface="Times New Roman" panose="02020603050405020304" pitchFamily="18" charset="0"/>
              </a:rPr>
              <a:t> în proporție de 87,8%, 10,3% </a:t>
            </a:r>
            <a:r>
              <a:rPr lang="ro-MD" sz="1800" b="1" i="1" dirty="0">
                <a:effectLst/>
                <a:latin typeface="Times New Roman" panose="02020603050405020304" pitchFamily="18" charset="0"/>
                <a:ea typeface="Times New Roman" panose="02020603050405020304" pitchFamily="18" charset="0"/>
              </a:rPr>
              <a:t>rusă</a:t>
            </a:r>
            <a:r>
              <a:rPr lang="ro-MD" sz="1800" b="1" dirty="0">
                <a:effectLst/>
                <a:latin typeface="Times New Roman" panose="02020603050405020304" pitchFamily="18" charset="0"/>
                <a:ea typeface="Times New Roman" panose="02020603050405020304" pitchFamily="18" charset="0"/>
              </a:rPr>
              <a:t> și 1,0% </a:t>
            </a:r>
            <a:r>
              <a:rPr lang="ro-MD" sz="1800" b="1" i="1" dirty="0">
                <a:effectLst/>
                <a:latin typeface="Times New Roman" panose="02020603050405020304" pitchFamily="18" charset="0"/>
                <a:ea typeface="Times New Roman" panose="02020603050405020304" pitchFamily="18" charset="0"/>
              </a:rPr>
              <a:t>moldovenească</a:t>
            </a:r>
            <a:r>
              <a:rPr lang="ro-MD" sz="1800" dirty="0">
                <a:effectLst/>
                <a:latin typeface="Times New Roman" panose="02020603050405020304" pitchFamily="18" charset="0"/>
                <a:ea typeface="Times New Roman" panose="02020603050405020304" pitchFamily="18" charset="0"/>
              </a:rPr>
              <a:t>. Limba </a:t>
            </a:r>
            <a:r>
              <a:rPr lang="ro-MD" sz="1800" b="1" i="1" dirty="0">
                <a:effectLst/>
                <a:latin typeface="Times New Roman" panose="02020603050405020304" pitchFamily="18" charset="0"/>
                <a:ea typeface="Times New Roman" panose="02020603050405020304" pitchFamily="18" charset="0"/>
              </a:rPr>
              <a:t>bulgară</a:t>
            </a:r>
            <a:r>
              <a:rPr lang="ro-MD" sz="1800" b="1" dirty="0">
                <a:effectLst/>
                <a:latin typeface="Times New Roman" panose="02020603050405020304" pitchFamily="18" charset="0"/>
                <a:ea typeface="Times New Roman" panose="02020603050405020304" pitchFamily="18" charset="0"/>
              </a:rPr>
              <a:t> </a:t>
            </a:r>
            <a:r>
              <a:rPr lang="ro-MD" sz="1800" dirty="0">
                <a:effectLst/>
                <a:latin typeface="Times New Roman" panose="02020603050405020304" pitchFamily="18" charset="0"/>
                <a:ea typeface="Times New Roman" panose="02020603050405020304" pitchFamily="18" charset="0"/>
              </a:rPr>
              <a:t>era considerată maternă de către </a:t>
            </a:r>
            <a:r>
              <a:rPr lang="ro-MD" sz="1800" b="1" dirty="0">
                <a:effectLst/>
                <a:latin typeface="Times New Roman" panose="02020603050405020304" pitchFamily="18" charset="0"/>
                <a:ea typeface="Times New Roman" panose="02020603050405020304" pitchFamily="18" charset="0"/>
              </a:rPr>
              <a:t>71,7% dintre etnicii </a:t>
            </a:r>
            <a:r>
              <a:rPr lang="ro-MD" sz="1800" b="1" i="1" dirty="0">
                <a:effectLst/>
                <a:latin typeface="Times New Roman" panose="02020603050405020304" pitchFamily="18" charset="0"/>
                <a:ea typeface="Times New Roman" panose="02020603050405020304" pitchFamily="18" charset="0"/>
              </a:rPr>
              <a:t>bulgari</a:t>
            </a:r>
            <a:r>
              <a:rPr lang="ro-MD" sz="1800" dirty="0">
                <a:effectLst/>
                <a:latin typeface="Times New Roman" panose="02020603050405020304" pitchFamily="18" charset="0"/>
                <a:ea typeface="Times New Roman" panose="02020603050405020304" pitchFamily="18" charset="0"/>
              </a:rPr>
              <a:t>, restul declarând ca limbă maternă </a:t>
            </a:r>
            <a:r>
              <a:rPr lang="ro-MD" sz="1800" b="1" i="1" dirty="0">
                <a:effectLst/>
                <a:latin typeface="Times New Roman" panose="02020603050405020304" pitchFamily="18" charset="0"/>
                <a:ea typeface="Times New Roman" panose="02020603050405020304" pitchFamily="18" charset="0"/>
              </a:rPr>
              <a:t>rusă </a:t>
            </a:r>
            <a:r>
              <a:rPr lang="ro-MD" sz="1800" b="1" dirty="0">
                <a:effectLst/>
                <a:latin typeface="Times New Roman" panose="02020603050405020304" pitchFamily="18" charset="0"/>
                <a:ea typeface="Times New Roman" panose="02020603050405020304" pitchFamily="18" charset="0"/>
              </a:rPr>
              <a:t>(20,8%), </a:t>
            </a:r>
            <a:r>
              <a:rPr lang="ro-MD" sz="1800" i="1" dirty="0">
                <a:effectLst/>
                <a:latin typeface="Times New Roman" panose="02020603050405020304" pitchFamily="18" charset="0"/>
                <a:ea typeface="Times New Roman" panose="02020603050405020304" pitchFamily="18" charset="0"/>
              </a:rPr>
              <a:t>moldovenească </a:t>
            </a:r>
            <a:r>
              <a:rPr lang="ro-MD" sz="1800" dirty="0">
                <a:effectLst/>
                <a:latin typeface="Times New Roman" panose="02020603050405020304" pitchFamily="18" charset="0"/>
                <a:ea typeface="Times New Roman" panose="02020603050405020304" pitchFamily="18" charset="0"/>
              </a:rPr>
              <a:t>(4,1%), </a:t>
            </a:r>
            <a:r>
              <a:rPr lang="ro-MD" sz="1800" i="1" dirty="0">
                <a:effectLst/>
                <a:latin typeface="Times New Roman" panose="02020603050405020304" pitchFamily="18" charset="0"/>
                <a:ea typeface="Times New Roman" panose="02020603050405020304" pitchFamily="18" charset="0"/>
              </a:rPr>
              <a:t>română </a:t>
            </a:r>
            <a:r>
              <a:rPr lang="ro-MD" sz="1800" dirty="0">
                <a:effectLst/>
                <a:latin typeface="Times New Roman" panose="02020603050405020304" pitchFamily="18" charset="0"/>
                <a:ea typeface="Times New Roman" panose="02020603050405020304" pitchFamily="18" charset="0"/>
              </a:rPr>
              <a:t>(1,7%) și </a:t>
            </a:r>
            <a:r>
              <a:rPr lang="ro-MD" sz="1800" i="1" dirty="0">
                <a:effectLst/>
                <a:latin typeface="Times New Roman" panose="02020603050405020304" pitchFamily="18" charset="0"/>
                <a:ea typeface="Times New Roman" panose="02020603050405020304" pitchFamily="18" charset="0"/>
              </a:rPr>
              <a:t>găgăuză</a:t>
            </a:r>
            <a:r>
              <a:rPr lang="ro-MD" sz="1800" dirty="0">
                <a:effectLst/>
                <a:latin typeface="Times New Roman" panose="02020603050405020304" pitchFamily="18" charset="0"/>
                <a:ea typeface="Times New Roman" panose="02020603050405020304" pitchFamily="18" charset="0"/>
              </a:rPr>
              <a:t> (1,2%). Dintre </a:t>
            </a:r>
            <a:r>
              <a:rPr lang="ro-MD" sz="1800" b="1" i="1" dirty="0">
                <a:effectLst/>
                <a:latin typeface="Times New Roman" panose="02020603050405020304" pitchFamily="18" charset="0"/>
                <a:ea typeface="Times New Roman" panose="02020603050405020304" pitchFamily="18" charset="0"/>
              </a:rPr>
              <a:t>romi/țigani</a:t>
            </a:r>
            <a:r>
              <a:rPr lang="ro-MD" sz="1800" b="1" dirty="0">
                <a:effectLst/>
                <a:latin typeface="Times New Roman" panose="02020603050405020304" pitchFamily="18" charset="0"/>
                <a:ea typeface="Times New Roman" panose="02020603050405020304" pitchFamily="18" charset="0"/>
              </a:rPr>
              <a:t>, 76,2% considerau limba maternă </a:t>
            </a:r>
            <a:r>
              <a:rPr lang="ro-MD" sz="1800" b="1" i="1" dirty="0">
                <a:effectLst/>
                <a:latin typeface="Times New Roman" panose="02020603050405020304" pitchFamily="18" charset="0"/>
                <a:ea typeface="Times New Roman" panose="02020603050405020304" pitchFamily="18" charset="0"/>
              </a:rPr>
              <a:t>romani </a:t>
            </a:r>
            <a:r>
              <a:rPr lang="ro-MD" sz="1800" i="1" dirty="0">
                <a:effectLst/>
                <a:latin typeface="Times New Roman" panose="02020603050405020304" pitchFamily="18" charset="0"/>
                <a:ea typeface="Times New Roman" panose="02020603050405020304" pitchFamily="18" charset="0"/>
              </a:rPr>
              <a:t>(țigănească)</a:t>
            </a:r>
            <a:r>
              <a:rPr lang="ro-MD" sz="1800" dirty="0">
                <a:effectLst/>
                <a:latin typeface="Times New Roman" panose="02020603050405020304" pitchFamily="18" charset="0"/>
                <a:ea typeface="Times New Roman" panose="02020603050405020304" pitchFamily="18" charset="0"/>
              </a:rPr>
              <a:t>, </a:t>
            </a:r>
            <a:r>
              <a:rPr lang="ro-MD" sz="1800" b="1" dirty="0">
                <a:effectLst/>
                <a:latin typeface="Times New Roman" panose="02020603050405020304" pitchFamily="18" charset="0"/>
                <a:ea typeface="Times New Roman" panose="02020603050405020304" pitchFamily="18" charset="0"/>
              </a:rPr>
              <a:t>15,7% </a:t>
            </a:r>
            <a:r>
              <a:rPr lang="ro-MD" sz="1800" b="1" i="1" dirty="0">
                <a:effectLst/>
                <a:latin typeface="Times New Roman" panose="02020603050405020304" pitchFamily="18" charset="0"/>
                <a:ea typeface="Times New Roman" panose="02020603050405020304" pitchFamily="18" charset="0"/>
              </a:rPr>
              <a:t>moldovenească</a:t>
            </a:r>
            <a:r>
              <a:rPr lang="ro-MD" sz="1800" b="1" dirty="0">
                <a:effectLst/>
                <a:latin typeface="Times New Roman" panose="02020603050405020304" pitchFamily="18" charset="0"/>
                <a:ea typeface="Times New Roman" panose="02020603050405020304" pitchFamily="18" charset="0"/>
              </a:rPr>
              <a:t>, 2,5% </a:t>
            </a:r>
            <a:r>
              <a:rPr lang="ro-MD" sz="1800" b="1" i="1" dirty="0">
                <a:effectLst/>
                <a:latin typeface="Times New Roman" panose="02020603050405020304" pitchFamily="18" charset="0"/>
                <a:ea typeface="Times New Roman" panose="02020603050405020304" pitchFamily="18" charset="0"/>
              </a:rPr>
              <a:t>română</a:t>
            </a:r>
            <a:r>
              <a:rPr lang="ro-MD" sz="1800" b="1" dirty="0">
                <a:effectLst/>
                <a:latin typeface="Times New Roman" panose="02020603050405020304" pitchFamily="18" charset="0"/>
                <a:ea typeface="Times New Roman" panose="02020603050405020304" pitchFamily="18" charset="0"/>
              </a:rPr>
              <a:t> și 3,4% </a:t>
            </a:r>
            <a:r>
              <a:rPr lang="ro-MD" sz="1800" b="1" i="1" dirty="0">
                <a:effectLst/>
                <a:latin typeface="Times New Roman" panose="02020603050405020304" pitchFamily="18" charset="0"/>
                <a:ea typeface="Times New Roman" panose="02020603050405020304" pitchFamily="18" charset="0"/>
              </a:rPr>
              <a:t>rusă</a:t>
            </a:r>
            <a:r>
              <a:rPr lang="ro-MD" sz="1800" b="1" dirty="0">
                <a:effectLst/>
                <a:latin typeface="Times New Roman" panose="02020603050405020304" pitchFamily="18" charset="0"/>
                <a:ea typeface="Times New Roman" panose="02020603050405020304" pitchFamily="18" charset="0"/>
              </a:rPr>
              <a:t>.</a:t>
            </a:r>
            <a:endParaRPr lang="ro-MD" sz="1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ro-MD" sz="1800" dirty="0">
                <a:effectLst/>
                <a:latin typeface="Times New Roman" panose="02020603050405020304" pitchFamily="18" charset="0"/>
                <a:ea typeface="Times New Roman" panose="02020603050405020304" pitchFamily="18" charset="0"/>
              </a:rPr>
              <a:t>În cazul </a:t>
            </a:r>
            <a:r>
              <a:rPr lang="ro-MD" sz="1800" b="1" dirty="0">
                <a:effectLst/>
                <a:latin typeface="Times New Roman" panose="02020603050405020304" pitchFamily="18" charset="0"/>
                <a:ea typeface="Times New Roman" panose="02020603050405020304" pitchFamily="18" charset="0"/>
              </a:rPr>
              <a:t>etniilor mai puțin numeroase </a:t>
            </a:r>
            <a:r>
              <a:rPr lang="ro-MD" sz="1800" dirty="0">
                <a:effectLst/>
                <a:latin typeface="Times New Roman" panose="02020603050405020304" pitchFamily="18" charset="0"/>
                <a:ea typeface="Times New Roman" panose="02020603050405020304" pitchFamily="18" charset="0"/>
              </a:rPr>
              <a:t>predomina </a:t>
            </a:r>
            <a:r>
              <a:rPr lang="ro-MD" sz="1800" b="1" dirty="0">
                <a:effectLst/>
                <a:latin typeface="Times New Roman" panose="02020603050405020304" pitchFamily="18" charset="0"/>
                <a:ea typeface="Times New Roman" panose="02020603050405020304" pitchFamily="18" charset="0"/>
              </a:rPr>
              <a:t>limba </a:t>
            </a:r>
            <a:r>
              <a:rPr lang="ro-MD" sz="1800" b="1" i="1" dirty="0">
                <a:effectLst/>
                <a:latin typeface="Times New Roman" panose="02020603050405020304" pitchFamily="18" charset="0"/>
                <a:ea typeface="Times New Roman" panose="02020603050405020304" pitchFamily="18" charset="0"/>
              </a:rPr>
              <a:t>rusă </a:t>
            </a:r>
            <a:r>
              <a:rPr lang="ro-MD" sz="1800" dirty="0">
                <a:effectLst/>
                <a:latin typeface="Times New Roman" panose="02020603050405020304" pitchFamily="18" charset="0"/>
                <a:ea typeface="Times New Roman" panose="02020603050405020304" pitchFamily="18" charset="0"/>
              </a:rPr>
              <a:t>ca limbă maternă declarată: 81,8% la </a:t>
            </a:r>
            <a:r>
              <a:rPr lang="ro-MD" sz="1800" i="1" dirty="0">
                <a:effectLst/>
                <a:latin typeface="Times New Roman" panose="02020603050405020304" pitchFamily="18" charset="0"/>
                <a:ea typeface="Times New Roman" panose="02020603050405020304" pitchFamily="18" charset="0"/>
              </a:rPr>
              <a:t>evrei</a:t>
            </a:r>
            <a:r>
              <a:rPr lang="ro-MD" sz="1800" dirty="0">
                <a:effectLst/>
                <a:latin typeface="Times New Roman" panose="02020603050405020304" pitchFamily="18" charset="0"/>
                <a:ea typeface="Times New Roman" panose="02020603050405020304" pitchFamily="18" charset="0"/>
              </a:rPr>
              <a:t>, 68,4% la </a:t>
            </a:r>
            <a:r>
              <a:rPr lang="ro-MD" sz="1800" i="1" dirty="0">
                <a:effectLst/>
                <a:latin typeface="Times New Roman" panose="02020603050405020304" pitchFamily="18" charset="0"/>
                <a:ea typeface="Times New Roman" panose="02020603050405020304" pitchFamily="18" charset="0"/>
              </a:rPr>
              <a:t>germani</a:t>
            </a:r>
            <a:r>
              <a:rPr lang="ro-MD" sz="1800" dirty="0">
                <a:effectLst/>
                <a:latin typeface="Times New Roman" panose="02020603050405020304" pitchFamily="18" charset="0"/>
                <a:ea typeface="Times New Roman" panose="02020603050405020304" pitchFamily="18" charset="0"/>
              </a:rPr>
              <a:t>, 79,1% la </a:t>
            </a:r>
            <a:r>
              <a:rPr lang="ro-MD" sz="1800" i="1" dirty="0">
                <a:effectLst/>
                <a:latin typeface="Times New Roman" panose="02020603050405020304" pitchFamily="18" charset="0"/>
                <a:ea typeface="Times New Roman" panose="02020603050405020304" pitchFamily="18" charset="0"/>
              </a:rPr>
              <a:t>beloruși</a:t>
            </a:r>
            <a:r>
              <a:rPr lang="ro-MD" sz="1800" dirty="0">
                <a:effectLst/>
                <a:latin typeface="Times New Roman" panose="02020603050405020304" pitchFamily="18" charset="0"/>
                <a:ea typeface="Times New Roman" panose="02020603050405020304" pitchFamily="18" charset="0"/>
              </a:rPr>
              <a:t>, 74,6% la </a:t>
            </a:r>
            <a:r>
              <a:rPr lang="ro-MD" sz="1800" i="1" dirty="0">
                <a:effectLst/>
                <a:latin typeface="Times New Roman" panose="02020603050405020304" pitchFamily="18" charset="0"/>
                <a:ea typeface="Times New Roman" panose="02020603050405020304" pitchFamily="18" charset="0"/>
              </a:rPr>
              <a:t>polonezi</a:t>
            </a:r>
            <a:r>
              <a:rPr lang="ro-MD" sz="1800" dirty="0">
                <a:effectLst/>
                <a:latin typeface="Times New Roman" panose="02020603050405020304" pitchFamily="18" charset="0"/>
                <a:ea typeface="Times New Roman" panose="02020603050405020304" pitchFamily="18" charset="0"/>
              </a:rPr>
              <a:t>, 74,6% la </a:t>
            </a:r>
            <a:r>
              <a:rPr lang="ro-MD" sz="1800" i="1" dirty="0">
                <a:effectLst/>
                <a:latin typeface="Times New Roman" panose="02020603050405020304" pitchFamily="18" charset="0"/>
                <a:ea typeface="Times New Roman" panose="02020603050405020304" pitchFamily="18" charset="0"/>
              </a:rPr>
              <a:t>tătari</a:t>
            </a:r>
            <a:r>
              <a:rPr lang="ro-MD" sz="1800" dirty="0">
                <a:effectLst/>
                <a:latin typeface="Times New Roman" panose="02020603050405020304" pitchFamily="18" charset="0"/>
                <a:ea typeface="Times New Roman" panose="02020603050405020304" pitchFamily="18" charset="0"/>
              </a:rPr>
              <a:t>, 52,9% la </a:t>
            </a:r>
            <a:r>
              <a:rPr lang="ro-MD" sz="1800" i="1" dirty="0">
                <a:effectLst/>
                <a:latin typeface="Times New Roman" panose="02020603050405020304" pitchFamily="18" charset="0"/>
                <a:ea typeface="Times New Roman" panose="02020603050405020304" pitchFamily="18" charset="0"/>
              </a:rPr>
              <a:t>armeni</a:t>
            </a:r>
            <a:r>
              <a:rPr lang="ro-MD" sz="1800" dirty="0">
                <a:effectLst/>
                <a:latin typeface="Times New Roman" panose="02020603050405020304" pitchFamily="18" charset="0"/>
                <a:ea typeface="Times New Roman" panose="02020603050405020304" pitchFamily="18" charset="0"/>
              </a:rPr>
              <a:t>, 56,3% la </a:t>
            </a:r>
            <a:r>
              <a:rPr lang="ro-MD" sz="1800" i="1" dirty="0">
                <a:effectLst/>
                <a:latin typeface="Times New Roman" panose="02020603050405020304" pitchFamily="18" charset="0"/>
                <a:ea typeface="Times New Roman" panose="02020603050405020304" pitchFamily="18" charset="0"/>
              </a:rPr>
              <a:t>gruzini/georgieni</a:t>
            </a:r>
            <a:r>
              <a:rPr lang="ro-MD" sz="1800" dirty="0">
                <a:effectLst/>
                <a:latin typeface="Times New Roman" panose="02020603050405020304" pitchFamily="18" charset="0"/>
                <a:ea typeface="Times New Roman" panose="02020603050405020304" pitchFamily="18" charset="0"/>
              </a:rPr>
              <a:t>, 59,5% la </a:t>
            </a:r>
            <a:r>
              <a:rPr lang="ro-MD" sz="1800" i="1" dirty="0">
                <a:effectLst/>
                <a:latin typeface="Times New Roman" panose="02020603050405020304" pitchFamily="18" charset="0"/>
                <a:ea typeface="Times New Roman" panose="02020603050405020304" pitchFamily="18" charset="0"/>
              </a:rPr>
              <a:t>greci</a:t>
            </a:r>
            <a:r>
              <a:rPr lang="ro-MD" sz="1800" dirty="0">
                <a:effectLst/>
                <a:latin typeface="Times New Roman" panose="02020603050405020304" pitchFamily="18" charset="0"/>
                <a:ea typeface="Times New Roman" panose="02020603050405020304" pitchFamily="18" charset="0"/>
              </a:rPr>
              <a:t> și 56,2% la </a:t>
            </a:r>
            <a:r>
              <a:rPr lang="ro-MD" sz="1800" i="1" dirty="0">
                <a:effectLst/>
                <a:latin typeface="Times New Roman" panose="02020603050405020304" pitchFamily="18" charset="0"/>
                <a:ea typeface="Times New Roman" panose="02020603050405020304" pitchFamily="18" charset="0"/>
              </a:rPr>
              <a:t>cehi</a:t>
            </a:r>
            <a:r>
              <a:rPr lang="ro-MD"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ro-MD" sz="1800" dirty="0">
                <a:effectLst/>
                <a:latin typeface="Times New Roman" panose="02020603050405020304" pitchFamily="18" charset="0"/>
                <a:ea typeface="Times New Roman" panose="02020603050405020304" pitchFamily="18" charset="0"/>
              </a:rPr>
              <a:t>La unele etnii prevala însă limba maternă proprie etniilor respective: 81,7% dintre </a:t>
            </a:r>
            <a:r>
              <a:rPr lang="ro-MD" sz="1800" i="1" dirty="0">
                <a:effectLst/>
                <a:latin typeface="Times New Roman" panose="02020603050405020304" pitchFamily="18" charset="0"/>
                <a:ea typeface="Times New Roman" panose="02020603050405020304" pitchFamily="18" charset="0"/>
              </a:rPr>
              <a:t>arabi </a:t>
            </a:r>
            <a:r>
              <a:rPr lang="ro-MD" sz="1800" dirty="0">
                <a:effectLst/>
                <a:latin typeface="Times New Roman" panose="02020603050405020304" pitchFamily="18" charset="0"/>
                <a:ea typeface="Times New Roman" panose="02020603050405020304" pitchFamily="18" charset="0"/>
              </a:rPr>
              <a:t>au declarat limba maternă </a:t>
            </a:r>
            <a:r>
              <a:rPr lang="ro-MD" sz="1800" i="1" dirty="0">
                <a:effectLst/>
                <a:latin typeface="Times New Roman" panose="02020603050405020304" pitchFamily="18" charset="0"/>
                <a:ea typeface="Times New Roman" panose="02020603050405020304" pitchFamily="18" charset="0"/>
              </a:rPr>
              <a:t>arabă</a:t>
            </a:r>
            <a:r>
              <a:rPr lang="ro-MD" sz="1800" dirty="0">
                <a:effectLst/>
                <a:latin typeface="Times New Roman" panose="02020603050405020304" pitchFamily="18" charset="0"/>
                <a:ea typeface="Times New Roman" panose="02020603050405020304" pitchFamily="18" charset="0"/>
              </a:rPr>
              <a:t>, 73,2% dintre </a:t>
            </a:r>
            <a:r>
              <a:rPr lang="ro-MD" sz="1800" i="1" dirty="0">
                <a:effectLst/>
                <a:latin typeface="Times New Roman" panose="02020603050405020304" pitchFamily="18" charset="0"/>
                <a:ea typeface="Times New Roman" panose="02020603050405020304" pitchFamily="18" charset="0"/>
              </a:rPr>
              <a:t>turci </a:t>
            </a:r>
            <a:r>
              <a:rPr lang="ro-MD" sz="1800" dirty="0">
                <a:effectLst/>
                <a:latin typeface="Times New Roman" panose="02020603050405020304" pitchFamily="18" charset="0"/>
                <a:ea typeface="Times New Roman" panose="02020603050405020304" pitchFamily="18" charset="0"/>
              </a:rPr>
              <a:t>au declarat </a:t>
            </a:r>
            <a:r>
              <a:rPr lang="ro-MD" sz="1800" i="1" dirty="0">
                <a:effectLst/>
                <a:latin typeface="Times New Roman" panose="02020603050405020304" pitchFamily="18" charset="0"/>
                <a:ea typeface="Times New Roman" panose="02020603050405020304" pitchFamily="18" charset="0"/>
              </a:rPr>
              <a:t>turca</a:t>
            </a:r>
            <a:r>
              <a:rPr lang="ro-MD" sz="1800" dirty="0">
                <a:effectLst/>
                <a:latin typeface="Times New Roman" panose="02020603050405020304" pitchFamily="18" charset="0"/>
                <a:ea typeface="Times New Roman" panose="02020603050405020304" pitchFamily="18" charset="0"/>
              </a:rPr>
              <a:t>, 70,9% dintre </a:t>
            </a:r>
            <a:r>
              <a:rPr lang="ro-MD" sz="1800" i="1" dirty="0">
                <a:effectLst/>
                <a:latin typeface="Times New Roman" panose="02020603050405020304" pitchFamily="18" charset="0"/>
                <a:ea typeface="Times New Roman" panose="02020603050405020304" pitchFamily="18" charset="0"/>
              </a:rPr>
              <a:t>italieni </a:t>
            </a:r>
            <a:r>
              <a:rPr lang="ro-MD" sz="1800" dirty="0">
                <a:effectLst/>
                <a:latin typeface="Times New Roman" panose="02020603050405020304" pitchFamily="18" charset="0"/>
                <a:ea typeface="Times New Roman" panose="02020603050405020304" pitchFamily="18" charset="0"/>
              </a:rPr>
              <a:t>au declarat </a:t>
            </a:r>
            <a:r>
              <a:rPr lang="ro-MD" sz="1800" i="1" dirty="0">
                <a:effectLst/>
                <a:latin typeface="Times New Roman" panose="02020603050405020304" pitchFamily="18" charset="0"/>
                <a:ea typeface="Times New Roman" panose="02020603050405020304" pitchFamily="18" charset="0"/>
              </a:rPr>
              <a:t>italiana</a:t>
            </a:r>
            <a:r>
              <a:rPr lang="ro-MD" sz="1800" dirty="0">
                <a:effectLst/>
                <a:latin typeface="Times New Roman" panose="02020603050405020304" pitchFamily="18" charset="0"/>
                <a:ea typeface="Times New Roman" panose="02020603050405020304" pitchFamily="18" charset="0"/>
              </a:rPr>
              <a:t> și 45,3% dintre </a:t>
            </a:r>
            <a:r>
              <a:rPr lang="ro-MD" sz="1800" i="1" dirty="0">
                <a:effectLst/>
                <a:latin typeface="Times New Roman" panose="02020603050405020304" pitchFamily="18" charset="0"/>
                <a:ea typeface="Times New Roman" panose="02020603050405020304" pitchFamily="18" charset="0"/>
              </a:rPr>
              <a:t>azeri</a:t>
            </a:r>
            <a:r>
              <a:rPr lang="ro-MD" sz="1800" dirty="0">
                <a:effectLst/>
                <a:latin typeface="Times New Roman" panose="02020603050405020304" pitchFamily="18" charset="0"/>
                <a:ea typeface="Times New Roman" panose="02020603050405020304" pitchFamily="18" charset="0"/>
              </a:rPr>
              <a:t> considerau limba </a:t>
            </a:r>
            <a:r>
              <a:rPr lang="ro-MD" sz="1800" i="1" dirty="0">
                <a:effectLst/>
                <a:latin typeface="Times New Roman" panose="02020603050405020304" pitchFamily="18" charset="0"/>
                <a:ea typeface="Times New Roman" panose="02020603050405020304" pitchFamily="18" charset="0"/>
              </a:rPr>
              <a:t>azeră </a:t>
            </a:r>
            <a:r>
              <a:rPr lang="ro-MD" sz="1800" dirty="0">
                <a:effectLst/>
                <a:latin typeface="Times New Roman" panose="02020603050405020304" pitchFamily="18" charset="0"/>
                <a:ea typeface="Times New Roman" panose="02020603050405020304" pitchFamily="18" charset="0"/>
              </a:rPr>
              <a:t>(față de 42,5%</a:t>
            </a:r>
            <a:r>
              <a:rPr lang="ro-MD" sz="1800" i="1" dirty="0">
                <a:effectLst/>
                <a:latin typeface="Times New Roman" panose="02020603050405020304" pitchFamily="18" charset="0"/>
                <a:ea typeface="Times New Roman" panose="02020603050405020304" pitchFamily="18" charset="0"/>
              </a:rPr>
              <a:t> rusă</a:t>
            </a:r>
            <a:r>
              <a:rPr lang="ro-MD"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ro-MD" sz="1800" dirty="0">
                <a:effectLst/>
                <a:latin typeface="Times New Roman" panose="02020603050405020304" pitchFamily="18" charset="0"/>
                <a:ea typeface="Times New Roman" panose="02020603050405020304" pitchFamily="18" charset="0"/>
              </a:rPr>
              <a:t>La </a:t>
            </a:r>
            <a:r>
              <a:rPr lang="ro-MD" sz="1800" i="1" dirty="0">
                <a:effectLst/>
                <a:latin typeface="Times New Roman" panose="02020603050405020304" pitchFamily="18" charset="0"/>
                <a:ea typeface="Times New Roman" panose="02020603050405020304" pitchFamily="18" charset="0"/>
              </a:rPr>
              <a:t>alte etnii </a:t>
            </a:r>
            <a:r>
              <a:rPr lang="ro-MD" sz="1800" dirty="0">
                <a:effectLst/>
                <a:latin typeface="Times New Roman" panose="02020603050405020304" pitchFamily="18" charset="0"/>
                <a:ea typeface="Times New Roman" panose="02020603050405020304" pitchFamily="18" charset="0"/>
              </a:rPr>
              <a:t>mai mici, însumat, predominau limbile etniilor respective (46,6%), fiind urmate de limba </a:t>
            </a:r>
            <a:r>
              <a:rPr lang="ro-MD" sz="1800" i="1" dirty="0">
                <a:effectLst/>
                <a:latin typeface="Times New Roman" panose="02020603050405020304" pitchFamily="18" charset="0"/>
                <a:ea typeface="Times New Roman" panose="02020603050405020304" pitchFamily="18" charset="0"/>
              </a:rPr>
              <a:t>rusă </a:t>
            </a:r>
            <a:r>
              <a:rPr lang="ro-MD" sz="1800" dirty="0">
                <a:effectLst/>
                <a:latin typeface="Times New Roman" panose="02020603050405020304" pitchFamily="18" charset="0"/>
                <a:ea typeface="Times New Roman" panose="02020603050405020304" pitchFamily="18" charset="0"/>
              </a:rPr>
              <a:t>(26,9%). Printre cei care nu au declarat etnia, dar au declarat limba maternă, predomina limba </a:t>
            </a:r>
            <a:r>
              <a:rPr lang="ro-MD" sz="1800" i="1" dirty="0">
                <a:effectLst/>
                <a:latin typeface="Times New Roman" panose="02020603050405020304" pitchFamily="18" charset="0"/>
                <a:ea typeface="Times New Roman" panose="02020603050405020304" pitchFamily="18" charset="0"/>
              </a:rPr>
              <a:t>rusă </a:t>
            </a:r>
            <a:r>
              <a:rPr lang="ro-MD" sz="1800" dirty="0">
                <a:effectLst/>
                <a:latin typeface="Times New Roman" panose="02020603050405020304" pitchFamily="18" charset="0"/>
                <a:ea typeface="Times New Roman" panose="02020603050405020304" pitchFamily="18" charset="0"/>
              </a:rPr>
              <a:t>(48,8%), urmată de </a:t>
            </a:r>
            <a:r>
              <a:rPr lang="ro-MD" sz="1800" i="1" dirty="0">
                <a:effectLst/>
                <a:latin typeface="Times New Roman" panose="02020603050405020304" pitchFamily="18" charset="0"/>
                <a:ea typeface="Times New Roman" panose="02020603050405020304" pitchFamily="18" charset="0"/>
              </a:rPr>
              <a:t>română</a:t>
            </a:r>
            <a:r>
              <a:rPr lang="ro-MD" sz="1800" dirty="0">
                <a:effectLst/>
                <a:latin typeface="Times New Roman" panose="02020603050405020304" pitchFamily="18" charset="0"/>
                <a:ea typeface="Times New Roman" panose="02020603050405020304" pitchFamily="18" charset="0"/>
              </a:rPr>
              <a:t> (19,2%) și </a:t>
            </a:r>
            <a:r>
              <a:rPr lang="ro-MD" sz="1800" i="1" dirty="0">
                <a:effectLst/>
                <a:latin typeface="Times New Roman" panose="02020603050405020304" pitchFamily="18" charset="0"/>
                <a:ea typeface="Times New Roman" panose="02020603050405020304" pitchFamily="18" charset="0"/>
              </a:rPr>
              <a:t>moldovenească</a:t>
            </a:r>
            <a:r>
              <a:rPr lang="ro-MD" sz="1800" dirty="0">
                <a:effectLst/>
                <a:latin typeface="Times New Roman" panose="02020603050405020304" pitchFamily="18" charset="0"/>
                <a:ea typeface="Times New Roman" panose="02020603050405020304" pitchFamily="18" charset="0"/>
              </a:rPr>
              <a:t> (12,1%)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42</a:t>
            </a:fld>
            <a:endParaRPr lang="en-US"/>
          </a:p>
        </p:txBody>
      </p:sp>
    </p:spTree>
    <p:extLst>
      <p:ext uri="{BB962C8B-B14F-4D97-AF65-F5344CB8AC3E}">
        <p14:creationId xmlns:p14="http://schemas.microsoft.com/office/powerpoint/2010/main" val="156416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800" dirty="0">
                <a:effectLst/>
                <a:latin typeface="Times New Roman" panose="02020603050405020304" pitchFamily="18" charset="0"/>
                <a:ea typeface="Times New Roman" panose="02020603050405020304" pitchFamily="18" charset="0"/>
              </a:rPr>
              <a:t>La toate </a:t>
            </a:r>
            <a:r>
              <a:rPr lang="ro-MD" sz="1800" b="1" dirty="0">
                <a:effectLst/>
                <a:latin typeface="Times New Roman" panose="02020603050405020304" pitchFamily="18" charset="0"/>
                <a:ea typeface="Times New Roman" panose="02020603050405020304" pitchFamily="18" charset="0"/>
              </a:rPr>
              <a:t>etniile cu pondere mai mare </a:t>
            </a:r>
            <a:r>
              <a:rPr lang="ro-MD" sz="1800" dirty="0">
                <a:effectLst/>
                <a:latin typeface="Times New Roman" panose="02020603050405020304" pitchFamily="18" charset="0"/>
                <a:ea typeface="Times New Roman" panose="02020603050405020304" pitchFamily="18" charset="0"/>
              </a:rPr>
              <a:t>precum și la majoritatea etniilor mai puțin numeroase, predomina </a:t>
            </a:r>
            <a:r>
              <a:rPr lang="ro-MD" sz="1800" b="1" dirty="0">
                <a:effectLst/>
                <a:latin typeface="Times New Roman" panose="02020603050405020304" pitchFamily="18" charset="0"/>
                <a:ea typeface="Times New Roman" panose="02020603050405020304" pitchFamily="18" charset="0"/>
              </a:rPr>
              <a:t>religia</a:t>
            </a:r>
            <a:r>
              <a:rPr lang="ro-MD" sz="1800" dirty="0">
                <a:effectLst/>
                <a:latin typeface="Times New Roman" panose="02020603050405020304" pitchFamily="18" charset="0"/>
                <a:ea typeface="Times New Roman" panose="02020603050405020304" pitchFamily="18" charset="0"/>
              </a:rPr>
              <a:t> ortodoxă, aceasta fiind declarată de către 95,4% dintre </a:t>
            </a:r>
            <a:r>
              <a:rPr lang="ro-MD" sz="1800" i="1" dirty="0">
                <a:effectLst/>
                <a:latin typeface="Times New Roman" panose="02020603050405020304" pitchFamily="18" charset="0"/>
                <a:ea typeface="Times New Roman" panose="02020603050405020304" pitchFamily="18" charset="0"/>
              </a:rPr>
              <a:t>moldoveni</a:t>
            </a:r>
            <a:r>
              <a:rPr lang="ro-MD" sz="1800" dirty="0">
                <a:effectLst/>
                <a:latin typeface="Times New Roman" panose="02020603050405020304" pitchFamily="18" charset="0"/>
                <a:ea typeface="Times New Roman" panose="02020603050405020304" pitchFamily="18" charset="0"/>
              </a:rPr>
              <a:t>, 94,9% dintre </a:t>
            </a:r>
            <a:r>
              <a:rPr lang="ro-MD" sz="1800" i="1" dirty="0">
                <a:effectLst/>
                <a:latin typeface="Times New Roman" panose="02020603050405020304" pitchFamily="18" charset="0"/>
                <a:ea typeface="Times New Roman" panose="02020603050405020304" pitchFamily="18" charset="0"/>
              </a:rPr>
              <a:t>bulgari</a:t>
            </a:r>
            <a:r>
              <a:rPr lang="ro-MD" sz="1800" dirty="0">
                <a:effectLst/>
                <a:latin typeface="Times New Roman" panose="02020603050405020304" pitchFamily="18" charset="0"/>
                <a:ea typeface="Times New Roman" panose="02020603050405020304" pitchFamily="18" charset="0"/>
              </a:rPr>
              <a:t>, 94,8% dintre </a:t>
            </a:r>
            <a:r>
              <a:rPr lang="ro-MD" sz="1800" i="1" dirty="0">
                <a:effectLst/>
                <a:latin typeface="Times New Roman" panose="02020603050405020304" pitchFamily="18" charset="0"/>
                <a:ea typeface="Times New Roman" panose="02020603050405020304" pitchFamily="18" charset="0"/>
              </a:rPr>
              <a:t>găgăuzi</a:t>
            </a:r>
            <a:r>
              <a:rPr lang="ro-MD" sz="1800" dirty="0">
                <a:effectLst/>
                <a:latin typeface="Times New Roman" panose="02020603050405020304" pitchFamily="18" charset="0"/>
                <a:ea typeface="Times New Roman" panose="02020603050405020304" pitchFamily="18" charset="0"/>
              </a:rPr>
              <a:t>, 90,1% dintre </a:t>
            </a:r>
            <a:r>
              <a:rPr lang="ro-MD" sz="1800" i="1" dirty="0">
                <a:effectLst/>
                <a:latin typeface="Times New Roman" panose="02020603050405020304" pitchFamily="18" charset="0"/>
                <a:ea typeface="Times New Roman" panose="02020603050405020304" pitchFamily="18" charset="0"/>
              </a:rPr>
              <a:t>romi/țigani</a:t>
            </a:r>
            <a:r>
              <a:rPr lang="ro-MD" sz="1800" dirty="0">
                <a:effectLst/>
                <a:latin typeface="Times New Roman" panose="02020603050405020304" pitchFamily="18" charset="0"/>
                <a:ea typeface="Times New Roman" panose="02020603050405020304" pitchFamily="18" charset="0"/>
              </a:rPr>
              <a:t>, 89,3% din </a:t>
            </a:r>
            <a:r>
              <a:rPr lang="ro-MD" sz="1800" i="1" dirty="0">
                <a:effectLst/>
                <a:latin typeface="Times New Roman" panose="02020603050405020304" pitchFamily="18" charset="0"/>
                <a:ea typeface="Times New Roman" panose="02020603050405020304" pitchFamily="18" charset="0"/>
              </a:rPr>
              <a:t>ucraineni </a:t>
            </a:r>
            <a:r>
              <a:rPr lang="ro-MD" sz="1800" dirty="0">
                <a:effectLst/>
                <a:latin typeface="Times New Roman" panose="02020603050405020304" pitchFamily="18" charset="0"/>
                <a:ea typeface="Times New Roman" panose="02020603050405020304" pitchFamily="18" charset="0"/>
              </a:rPr>
              <a:t>și 84,9% dintre </a:t>
            </a:r>
            <a:r>
              <a:rPr lang="ro-MD" sz="1800" i="1" dirty="0">
                <a:effectLst/>
                <a:latin typeface="Times New Roman" panose="02020603050405020304" pitchFamily="18" charset="0"/>
                <a:ea typeface="Times New Roman" panose="02020603050405020304" pitchFamily="18" charset="0"/>
              </a:rPr>
              <a:t>ruși</a:t>
            </a:r>
            <a:r>
              <a:rPr lang="ro-MD" sz="1800" dirty="0">
                <a:effectLst/>
                <a:latin typeface="Times New Roman" panose="02020603050405020304" pitchFamily="18" charset="0"/>
                <a:ea typeface="Times New Roman" panose="02020603050405020304" pitchFamily="18" charset="0"/>
              </a:rPr>
              <a:t>. Dintre alte etnii, ortodocșii erau majoritari în cadrul </a:t>
            </a:r>
            <a:r>
              <a:rPr lang="ro-MD" sz="1800" i="1" dirty="0">
                <a:effectLst/>
                <a:latin typeface="Times New Roman" panose="02020603050405020304" pitchFamily="18" charset="0"/>
                <a:ea typeface="Times New Roman" panose="02020603050405020304" pitchFamily="18" charset="0"/>
              </a:rPr>
              <a:t>gruzinilor/georgienilor</a:t>
            </a:r>
            <a:r>
              <a:rPr lang="ro-MD" sz="1800" dirty="0">
                <a:effectLst/>
                <a:latin typeface="Times New Roman" panose="02020603050405020304" pitchFamily="18" charset="0"/>
                <a:ea typeface="Times New Roman" panose="02020603050405020304" pitchFamily="18" charset="0"/>
              </a:rPr>
              <a:t> (89,2%), </a:t>
            </a:r>
            <a:r>
              <a:rPr lang="ro-MD" sz="1800" i="1" dirty="0">
                <a:effectLst/>
                <a:latin typeface="Times New Roman" panose="02020603050405020304" pitchFamily="18" charset="0"/>
                <a:ea typeface="Times New Roman" panose="02020603050405020304" pitchFamily="18" charset="0"/>
              </a:rPr>
              <a:t>belorușilor </a:t>
            </a:r>
            <a:r>
              <a:rPr lang="ro-MD" sz="1800" dirty="0">
                <a:effectLst/>
                <a:latin typeface="Times New Roman" panose="02020603050405020304" pitchFamily="18" charset="0"/>
                <a:ea typeface="Times New Roman" panose="02020603050405020304" pitchFamily="18" charset="0"/>
              </a:rPr>
              <a:t>(88,0%), </a:t>
            </a:r>
            <a:r>
              <a:rPr lang="ro-MD" sz="1800" i="1" dirty="0">
                <a:effectLst/>
                <a:latin typeface="Times New Roman" panose="02020603050405020304" pitchFamily="18" charset="0"/>
                <a:ea typeface="Times New Roman" panose="02020603050405020304" pitchFamily="18" charset="0"/>
              </a:rPr>
              <a:t>grecilor </a:t>
            </a:r>
            <a:r>
              <a:rPr lang="ro-MD" sz="1800" dirty="0">
                <a:effectLst/>
                <a:latin typeface="Times New Roman" panose="02020603050405020304" pitchFamily="18" charset="0"/>
                <a:ea typeface="Times New Roman" panose="02020603050405020304" pitchFamily="18" charset="0"/>
              </a:rPr>
              <a:t>(86,5%), </a:t>
            </a:r>
            <a:r>
              <a:rPr lang="ro-MD" sz="1800" i="1" dirty="0">
                <a:effectLst/>
                <a:latin typeface="Times New Roman" panose="02020603050405020304" pitchFamily="18" charset="0"/>
                <a:ea typeface="Times New Roman" panose="02020603050405020304" pitchFamily="18" charset="0"/>
              </a:rPr>
              <a:t>cehilor </a:t>
            </a:r>
            <a:r>
              <a:rPr lang="ro-MD" sz="1800" dirty="0">
                <a:effectLst/>
                <a:latin typeface="Times New Roman" panose="02020603050405020304" pitchFamily="18" charset="0"/>
                <a:ea typeface="Times New Roman" panose="02020603050405020304" pitchFamily="18" charset="0"/>
              </a:rPr>
              <a:t>(85,1%) și </a:t>
            </a:r>
            <a:r>
              <a:rPr lang="ro-MD" sz="1800" i="1" dirty="0">
                <a:effectLst/>
                <a:latin typeface="Times New Roman" panose="02020603050405020304" pitchFamily="18" charset="0"/>
                <a:ea typeface="Times New Roman" panose="02020603050405020304" pitchFamily="18" charset="0"/>
              </a:rPr>
              <a:t>germanilor</a:t>
            </a:r>
            <a:r>
              <a:rPr lang="ro-MD" sz="1800" dirty="0">
                <a:effectLst/>
                <a:latin typeface="Times New Roman" panose="02020603050405020304" pitchFamily="18" charset="0"/>
                <a:ea typeface="Times New Roman" panose="02020603050405020304" pitchFamily="18" charset="0"/>
              </a:rPr>
              <a:t> (69,2%). Dintre alte religii, se evidenția ponderea mare a </a:t>
            </a:r>
            <a:r>
              <a:rPr lang="ro-MD" sz="1800" b="1" i="1" dirty="0">
                <a:effectLst/>
                <a:latin typeface="Times New Roman" panose="02020603050405020304" pitchFamily="18" charset="0"/>
                <a:ea typeface="Times New Roman" panose="02020603050405020304" pitchFamily="18" charset="0"/>
              </a:rPr>
              <a:t>catolicilor </a:t>
            </a:r>
            <a:r>
              <a:rPr lang="ro-MD" sz="1800" b="1" dirty="0">
                <a:effectLst/>
                <a:latin typeface="Times New Roman" panose="02020603050405020304" pitchFamily="18" charset="0"/>
                <a:ea typeface="Times New Roman" panose="02020603050405020304" pitchFamily="18" charset="0"/>
              </a:rPr>
              <a:t>la </a:t>
            </a:r>
            <a:r>
              <a:rPr lang="ro-MD" sz="1800" b="1" i="1" dirty="0">
                <a:effectLst/>
                <a:latin typeface="Times New Roman" panose="02020603050405020304" pitchFamily="18" charset="0"/>
                <a:ea typeface="Times New Roman" panose="02020603050405020304" pitchFamily="18" charset="0"/>
              </a:rPr>
              <a:t>italieni</a:t>
            </a:r>
            <a:r>
              <a:rPr lang="ro-MD" sz="1800" b="1" dirty="0">
                <a:effectLst/>
                <a:latin typeface="Times New Roman" panose="02020603050405020304" pitchFamily="18" charset="0"/>
                <a:ea typeface="Times New Roman" panose="02020603050405020304" pitchFamily="18" charset="0"/>
              </a:rPr>
              <a:t> (48,6%) și </a:t>
            </a:r>
            <a:r>
              <a:rPr lang="ro-MD" sz="1800" b="1" i="1" dirty="0">
                <a:effectLst/>
                <a:latin typeface="Times New Roman" panose="02020603050405020304" pitchFamily="18" charset="0"/>
                <a:ea typeface="Times New Roman" panose="02020603050405020304" pitchFamily="18" charset="0"/>
              </a:rPr>
              <a:t>polonezi</a:t>
            </a:r>
            <a:r>
              <a:rPr lang="ro-MD" sz="1800" b="1" dirty="0">
                <a:effectLst/>
                <a:latin typeface="Times New Roman" panose="02020603050405020304" pitchFamily="18" charset="0"/>
                <a:ea typeface="Times New Roman" panose="02020603050405020304" pitchFamily="18" charset="0"/>
              </a:rPr>
              <a:t> (38,2%), </a:t>
            </a:r>
            <a:r>
              <a:rPr lang="ro-MD" sz="1800" dirty="0">
                <a:effectLst/>
                <a:latin typeface="Times New Roman" panose="02020603050405020304" pitchFamily="18" charset="0"/>
                <a:ea typeface="Times New Roman" panose="02020603050405020304" pitchFamily="18" charset="0"/>
              </a:rPr>
              <a:t>a </a:t>
            </a:r>
            <a:r>
              <a:rPr lang="ro-MD" sz="1800" b="1" i="1" dirty="0">
                <a:effectLst/>
                <a:latin typeface="Times New Roman" panose="02020603050405020304" pitchFamily="18" charset="0"/>
                <a:ea typeface="Times New Roman" panose="02020603050405020304" pitchFamily="18" charset="0"/>
              </a:rPr>
              <a:t>musulmanilor</a:t>
            </a:r>
            <a:r>
              <a:rPr lang="ro-MD" sz="1800" b="1" dirty="0">
                <a:effectLst/>
                <a:latin typeface="Times New Roman" panose="02020603050405020304" pitchFamily="18" charset="0"/>
                <a:ea typeface="Times New Roman" panose="02020603050405020304" pitchFamily="18" charset="0"/>
              </a:rPr>
              <a:t> la </a:t>
            </a:r>
            <a:r>
              <a:rPr lang="ro-MD" sz="1800" b="1" i="1" dirty="0">
                <a:effectLst/>
                <a:latin typeface="Times New Roman" panose="02020603050405020304" pitchFamily="18" charset="0"/>
                <a:ea typeface="Times New Roman" panose="02020603050405020304" pitchFamily="18" charset="0"/>
              </a:rPr>
              <a:t>arabi </a:t>
            </a:r>
            <a:r>
              <a:rPr lang="ro-MD" sz="1800" b="1" dirty="0">
                <a:effectLst/>
                <a:latin typeface="Times New Roman" panose="02020603050405020304" pitchFamily="18" charset="0"/>
                <a:ea typeface="Times New Roman" panose="02020603050405020304" pitchFamily="18" charset="0"/>
              </a:rPr>
              <a:t>(83,3%),</a:t>
            </a:r>
            <a:r>
              <a:rPr lang="ro-MD" sz="1800" b="1" i="1" dirty="0">
                <a:effectLst/>
                <a:latin typeface="Times New Roman" panose="02020603050405020304" pitchFamily="18" charset="0"/>
                <a:ea typeface="Times New Roman" panose="02020603050405020304" pitchFamily="18" charset="0"/>
              </a:rPr>
              <a:t> turci</a:t>
            </a:r>
            <a:r>
              <a:rPr lang="ro-MD" sz="1800" b="1" dirty="0">
                <a:effectLst/>
                <a:latin typeface="Times New Roman" panose="02020603050405020304" pitchFamily="18" charset="0"/>
                <a:ea typeface="Times New Roman" panose="02020603050405020304" pitchFamily="18" charset="0"/>
              </a:rPr>
              <a:t> (64,1%) și </a:t>
            </a:r>
            <a:r>
              <a:rPr lang="ro-MD" sz="1800" b="1" i="1" dirty="0">
                <a:effectLst/>
                <a:latin typeface="Times New Roman" panose="02020603050405020304" pitchFamily="18" charset="0"/>
                <a:ea typeface="Times New Roman" panose="02020603050405020304" pitchFamily="18" charset="0"/>
              </a:rPr>
              <a:t>azeri </a:t>
            </a:r>
            <a:r>
              <a:rPr lang="ro-MD" sz="1800" b="1" dirty="0">
                <a:effectLst/>
                <a:latin typeface="Times New Roman" panose="02020603050405020304" pitchFamily="18" charset="0"/>
                <a:ea typeface="Times New Roman" panose="02020603050405020304" pitchFamily="18" charset="0"/>
              </a:rPr>
              <a:t>(42,7%). </a:t>
            </a:r>
            <a:r>
              <a:rPr lang="ro-MD" sz="1800" dirty="0">
                <a:effectLst/>
                <a:latin typeface="Times New Roman" panose="02020603050405020304" pitchFamily="18" charset="0"/>
                <a:ea typeface="Times New Roman" panose="02020603050405020304" pitchFamily="18" charset="0"/>
              </a:rPr>
              <a:t>Dintre </a:t>
            </a:r>
            <a:r>
              <a:rPr lang="ro-MD" sz="1800" i="1" dirty="0">
                <a:effectLst/>
                <a:latin typeface="Times New Roman" panose="02020603050405020304" pitchFamily="18" charset="0"/>
                <a:ea typeface="Times New Roman" panose="02020603050405020304" pitchFamily="18" charset="0"/>
              </a:rPr>
              <a:t>evrei</a:t>
            </a:r>
            <a:r>
              <a:rPr lang="ro-MD" sz="1800" dirty="0">
                <a:effectLst/>
                <a:latin typeface="Times New Roman" panose="02020603050405020304" pitchFamily="18" charset="0"/>
                <a:ea typeface="Times New Roman" panose="02020603050405020304" pitchFamily="18" charset="0"/>
              </a:rPr>
              <a:t>, 57,7% aparțineau altei religii, cu preponderență </a:t>
            </a:r>
            <a:r>
              <a:rPr lang="ro-MD" sz="1800" i="1" dirty="0">
                <a:effectLst/>
                <a:latin typeface="Times New Roman" panose="02020603050405020304" pitchFamily="18" charset="0"/>
                <a:ea typeface="Times New Roman" panose="02020603050405020304" pitchFamily="18" charset="0"/>
              </a:rPr>
              <a:t>iudaism</a:t>
            </a:r>
            <a:r>
              <a:rPr lang="ro-MD" sz="1800" dirty="0">
                <a:effectLst/>
                <a:latin typeface="Times New Roman" panose="02020603050405020304" pitchFamily="18" charset="0"/>
                <a:ea typeface="Times New Roman" panose="02020603050405020304" pitchFamily="18" charset="0"/>
              </a:rPr>
              <a:t>, iar 13,8% erau </a:t>
            </a:r>
            <a:r>
              <a:rPr lang="ro-MD" sz="1800" i="1" dirty="0">
                <a:effectLst/>
                <a:latin typeface="Times New Roman" panose="02020603050405020304" pitchFamily="18" charset="0"/>
                <a:ea typeface="Times New Roman" panose="02020603050405020304" pitchFamily="18" charset="0"/>
              </a:rPr>
              <a:t>fără religie</a:t>
            </a:r>
            <a:r>
              <a:rPr lang="ro-MD" sz="1800" dirty="0">
                <a:effectLst/>
                <a:latin typeface="Times New Roman" panose="02020603050405020304" pitchFamily="18" charset="0"/>
                <a:ea typeface="Times New Roman" panose="02020603050405020304" pitchFamily="18" charset="0"/>
              </a:rPr>
              <a:t> și 12,8% </a:t>
            </a:r>
            <a:r>
              <a:rPr lang="ro-MD" sz="1800" i="1" dirty="0">
                <a:effectLst/>
                <a:latin typeface="Times New Roman" panose="02020603050405020304" pitchFamily="18" charset="0"/>
                <a:ea typeface="Times New Roman" panose="02020603050405020304" pitchFamily="18" charset="0"/>
              </a:rPr>
              <a:t>atei</a:t>
            </a:r>
            <a:r>
              <a:rPr lang="ro-MD" sz="1800" dirty="0">
                <a:effectLst/>
                <a:latin typeface="Times New Roman" panose="02020603050405020304" pitchFamily="18" charset="0"/>
                <a:ea typeface="Times New Roman" panose="02020603050405020304" pitchFamily="18" charset="0"/>
              </a:rPr>
              <a:t>. Alte confesiuni religioase erau prezente în proporții nesemnificative raportat la structura etnică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43</a:t>
            </a:fld>
            <a:endParaRPr lang="en-US"/>
          </a:p>
        </p:txBody>
      </p:sp>
    </p:spTree>
    <p:extLst>
      <p:ext uri="{BB962C8B-B14F-4D97-AF65-F5344CB8AC3E}">
        <p14:creationId xmlns:p14="http://schemas.microsoft.com/office/powerpoint/2010/main" val="1394993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sz="1800" dirty="0">
                <a:effectLst/>
                <a:latin typeface="Times New Roman" panose="02020603050405020304" pitchFamily="18" charset="0"/>
                <a:ea typeface="Times New Roman" panose="02020603050405020304" pitchFamily="18" charset="0"/>
              </a:rPr>
              <a:t>Raportat pe </a:t>
            </a:r>
            <a:r>
              <a:rPr lang="ro-MD" sz="1800" b="1" dirty="0">
                <a:effectLst/>
                <a:latin typeface="Times New Roman" panose="02020603050405020304" pitchFamily="18" charset="0"/>
                <a:ea typeface="Times New Roman" panose="02020603050405020304" pitchFamily="18" charset="0"/>
              </a:rPr>
              <a:t>etnii, nivelul de studii </a:t>
            </a:r>
            <a:r>
              <a:rPr lang="ro-MD" sz="1800" dirty="0">
                <a:effectLst/>
                <a:latin typeface="Times New Roman" panose="02020603050405020304" pitchFamily="18" charset="0"/>
                <a:ea typeface="Times New Roman" panose="02020603050405020304" pitchFamily="18" charset="0"/>
              </a:rPr>
              <a:t>a populației de 10 ani și peste, după cel mai înalt nivel de studii absolvit se prezinta în felul următor: cea mai mare pondere a </a:t>
            </a:r>
            <a:r>
              <a:rPr lang="ro-MD" sz="1800" b="1" dirty="0">
                <a:effectLst/>
                <a:latin typeface="Times New Roman" panose="02020603050405020304" pitchFamily="18" charset="0"/>
                <a:ea typeface="Times New Roman" panose="02020603050405020304" pitchFamily="18" charset="0"/>
              </a:rPr>
              <a:t>studiilor superioare absolvite </a:t>
            </a:r>
            <a:r>
              <a:rPr lang="ro-MD" sz="1800" dirty="0">
                <a:effectLst/>
                <a:latin typeface="Times New Roman" panose="02020603050405020304" pitchFamily="18" charset="0"/>
                <a:ea typeface="Times New Roman" panose="02020603050405020304" pitchFamily="18" charset="0"/>
              </a:rPr>
              <a:t>(licență, masterat și doctorat/</a:t>
            </a:r>
            <a:r>
              <a:rPr lang="ro-MD" sz="1800" dirty="0" err="1">
                <a:effectLst/>
                <a:latin typeface="Times New Roman" panose="02020603050405020304" pitchFamily="18" charset="0"/>
                <a:ea typeface="Times New Roman" panose="02020603050405020304" pitchFamily="18" charset="0"/>
              </a:rPr>
              <a:t>postdoctorat</a:t>
            </a:r>
            <a:r>
              <a:rPr lang="ro-MD" sz="1800" dirty="0">
                <a:effectLst/>
                <a:latin typeface="Times New Roman" panose="02020603050405020304" pitchFamily="18" charset="0"/>
                <a:ea typeface="Times New Roman" panose="02020603050405020304" pitchFamily="18" charset="0"/>
              </a:rPr>
              <a:t>) era în cadrul populației care s-a declarat de etnie </a:t>
            </a:r>
            <a:r>
              <a:rPr lang="ro-MD" sz="1800" b="1" i="1" dirty="0">
                <a:effectLst/>
                <a:latin typeface="Times New Roman" panose="02020603050405020304" pitchFamily="18" charset="0"/>
                <a:ea typeface="Times New Roman" panose="02020603050405020304" pitchFamily="18" charset="0"/>
              </a:rPr>
              <a:t>română </a:t>
            </a:r>
            <a:r>
              <a:rPr lang="ro-MD" sz="1800" b="1" dirty="0">
                <a:effectLst/>
                <a:latin typeface="Times New Roman" panose="02020603050405020304" pitchFamily="18" charset="0"/>
                <a:ea typeface="Times New Roman" panose="02020603050405020304" pitchFamily="18" charset="0"/>
              </a:rPr>
              <a:t>(40,7%), </a:t>
            </a:r>
            <a:r>
              <a:rPr lang="ro-MD" sz="1800" dirty="0">
                <a:effectLst/>
                <a:latin typeface="Times New Roman" panose="02020603050405020304" pitchFamily="18" charset="0"/>
                <a:ea typeface="Times New Roman" panose="02020603050405020304" pitchFamily="18" charset="0"/>
              </a:rPr>
              <a:t>urmată de</a:t>
            </a:r>
            <a:r>
              <a:rPr lang="ro-MD" sz="1800" i="1" dirty="0">
                <a:effectLst/>
                <a:latin typeface="Times New Roman" panose="02020603050405020304" pitchFamily="18" charset="0"/>
                <a:ea typeface="Times New Roman" panose="02020603050405020304" pitchFamily="18" charset="0"/>
              </a:rPr>
              <a:t> </a:t>
            </a:r>
            <a:r>
              <a:rPr lang="ro-MD" sz="1800" b="1" i="1" dirty="0">
                <a:effectLst/>
                <a:latin typeface="Times New Roman" panose="02020603050405020304" pitchFamily="18" charset="0"/>
                <a:ea typeface="Times New Roman" panose="02020603050405020304" pitchFamily="18" charset="0"/>
              </a:rPr>
              <a:t>ruși</a:t>
            </a:r>
            <a:r>
              <a:rPr lang="ro-MD" sz="1800" b="1" dirty="0">
                <a:effectLst/>
                <a:latin typeface="Times New Roman" panose="02020603050405020304" pitchFamily="18" charset="0"/>
                <a:ea typeface="Times New Roman" panose="02020603050405020304" pitchFamily="18" charset="0"/>
              </a:rPr>
              <a:t> (30,2%), </a:t>
            </a:r>
            <a:r>
              <a:rPr lang="ro-MD" sz="1800" b="1" i="1" dirty="0">
                <a:effectLst/>
                <a:latin typeface="Times New Roman" panose="02020603050405020304" pitchFamily="18" charset="0"/>
                <a:ea typeface="Times New Roman" panose="02020603050405020304" pitchFamily="18" charset="0"/>
              </a:rPr>
              <a:t>ucraineni</a:t>
            </a:r>
            <a:r>
              <a:rPr lang="ro-MD" sz="1800" b="1" dirty="0">
                <a:effectLst/>
                <a:latin typeface="Times New Roman" panose="02020603050405020304" pitchFamily="18" charset="0"/>
                <a:ea typeface="Times New Roman" panose="02020603050405020304" pitchFamily="18" charset="0"/>
              </a:rPr>
              <a:t> (23,4%), </a:t>
            </a:r>
            <a:r>
              <a:rPr lang="ro-MD" sz="1800" b="1" i="1" dirty="0">
                <a:effectLst/>
                <a:latin typeface="Times New Roman" panose="02020603050405020304" pitchFamily="18" charset="0"/>
                <a:ea typeface="Times New Roman" panose="02020603050405020304" pitchFamily="18" charset="0"/>
              </a:rPr>
              <a:t>bulgari</a:t>
            </a:r>
            <a:r>
              <a:rPr lang="ro-MD" sz="1800" b="1" dirty="0">
                <a:effectLst/>
                <a:latin typeface="Times New Roman" panose="02020603050405020304" pitchFamily="18" charset="0"/>
                <a:ea typeface="Times New Roman" panose="02020603050405020304" pitchFamily="18" charset="0"/>
              </a:rPr>
              <a:t> (21,7%), </a:t>
            </a:r>
            <a:r>
              <a:rPr lang="ro-MD" sz="1800" b="1" i="1" dirty="0">
                <a:effectLst/>
                <a:latin typeface="Times New Roman" panose="02020603050405020304" pitchFamily="18" charset="0"/>
                <a:ea typeface="Times New Roman" panose="02020603050405020304" pitchFamily="18" charset="0"/>
              </a:rPr>
              <a:t>moldoveni</a:t>
            </a:r>
            <a:r>
              <a:rPr lang="ro-MD" sz="1800" b="1" dirty="0">
                <a:effectLst/>
                <a:latin typeface="Times New Roman" panose="02020603050405020304" pitchFamily="18" charset="0"/>
                <a:ea typeface="Times New Roman" panose="02020603050405020304" pitchFamily="18" charset="0"/>
              </a:rPr>
              <a:t> (16,4%), </a:t>
            </a:r>
            <a:r>
              <a:rPr lang="ro-MD" sz="1800" b="1" i="1" dirty="0">
                <a:effectLst/>
                <a:latin typeface="Times New Roman" panose="02020603050405020304" pitchFamily="18" charset="0"/>
                <a:ea typeface="Times New Roman" panose="02020603050405020304" pitchFamily="18" charset="0"/>
              </a:rPr>
              <a:t>găgăuzi </a:t>
            </a:r>
            <a:r>
              <a:rPr lang="ro-MD" sz="1800" b="1" dirty="0">
                <a:effectLst/>
                <a:latin typeface="Times New Roman" panose="02020603050405020304" pitchFamily="18" charset="0"/>
                <a:ea typeface="Times New Roman" panose="02020603050405020304" pitchFamily="18" charset="0"/>
              </a:rPr>
              <a:t>(14,0%) și </a:t>
            </a:r>
            <a:r>
              <a:rPr lang="ro-MD" sz="1800" b="1" i="1" dirty="0">
                <a:effectLst/>
                <a:latin typeface="Times New Roman" panose="02020603050405020304" pitchFamily="18" charset="0"/>
                <a:ea typeface="Times New Roman" panose="02020603050405020304" pitchFamily="18" charset="0"/>
              </a:rPr>
              <a:t>romi/țigani </a:t>
            </a:r>
            <a:r>
              <a:rPr lang="ro-MD" sz="1800" b="1" dirty="0">
                <a:effectLst/>
                <a:latin typeface="Times New Roman" panose="02020603050405020304" pitchFamily="18" charset="0"/>
                <a:ea typeface="Times New Roman" panose="02020603050405020304" pitchFamily="18" charset="0"/>
              </a:rPr>
              <a:t>(1,2%). </a:t>
            </a:r>
            <a:r>
              <a:rPr lang="ro-MD" sz="1800" dirty="0">
                <a:effectLst/>
                <a:latin typeface="Times New Roman" panose="02020603050405020304" pitchFamily="18" charset="0"/>
                <a:ea typeface="Times New Roman" panose="02020603050405020304" pitchFamily="18" charset="0"/>
              </a:rPr>
              <a:t>După alte nivele de studii absolvite, se evidențiază </a:t>
            </a:r>
            <a:r>
              <a:rPr lang="ro-MD" sz="1800" i="1" dirty="0">
                <a:effectLst/>
                <a:latin typeface="Times New Roman" panose="02020603050405020304" pitchFamily="18" charset="0"/>
                <a:ea typeface="Times New Roman" panose="02020603050405020304" pitchFamily="18" charset="0"/>
              </a:rPr>
              <a:t>romii/țiganii</a:t>
            </a:r>
            <a:r>
              <a:rPr lang="ro-MD" sz="1800" dirty="0">
                <a:effectLst/>
                <a:latin typeface="Times New Roman" panose="02020603050405020304" pitchFamily="18" charset="0"/>
                <a:ea typeface="Times New Roman" panose="02020603050405020304" pitchFamily="18" charset="0"/>
              </a:rPr>
              <a:t> cu 34,5% având cel mai înalt nivel de studii absolvite cel primar. Cel mai înalt nivel de studii absolvit gimnazial era mai mare ca pondere la </a:t>
            </a:r>
            <a:r>
              <a:rPr lang="ro-MD" sz="1800" i="1" dirty="0">
                <a:effectLst/>
                <a:latin typeface="Times New Roman" panose="02020603050405020304" pitchFamily="18" charset="0"/>
                <a:ea typeface="Times New Roman" panose="02020603050405020304" pitchFamily="18" charset="0"/>
              </a:rPr>
              <a:t>găgăuzi </a:t>
            </a:r>
            <a:r>
              <a:rPr lang="ro-MD" sz="1800" dirty="0">
                <a:effectLst/>
                <a:latin typeface="Times New Roman" panose="02020603050405020304" pitchFamily="18" charset="0"/>
                <a:ea typeface="Times New Roman" panose="02020603050405020304" pitchFamily="18" charset="0"/>
              </a:rPr>
              <a:t>(26,9%), ca nivel liceal cea mai mare pondere era în rândul </a:t>
            </a:r>
            <a:r>
              <a:rPr lang="ro-MD" sz="1800" i="1" dirty="0">
                <a:effectLst/>
                <a:latin typeface="Times New Roman" panose="02020603050405020304" pitchFamily="18" charset="0"/>
                <a:ea typeface="Times New Roman" panose="02020603050405020304" pitchFamily="18" charset="0"/>
              </a:rPr>
              <a:t>moldovenilor</a:t>
            </a:r>
            <a:r>
              <a:rPr lang="ro-MD" sz="1800" dirty="0">
                <a:effectLst/>
                <a:latin typeface="Times New Roman" panose="02020603050405020304" pitchFamily="18" charset="0"/>
                <a:ea typeface="Times New Roman" panose="02020603050405020304" pitchFamily="18" charset="0"/>
              </a:rPr>
              <a:t> (13,2%). Cu nivelul cel mai înalt absolvit profesional tehnic secundar </a:t>
            </a:r>
            <a:r>
              <a:rPr lang="ro-MD" sz="1800" i="1" dirty="0">
                <a:effectLst/>
                <a:latin typeface="Times New Roman" panose="02020603050405020304" pitchFamily="18" charset="0"/>
                <a:ea typeface="Times New Roman" panose="02020603050405020304" pitchFamily="18" charset="0"/>
              </a:rPr>
              <a:t>găgăuzii</a:t>
            </a:r>
            <a:r>
              <a:rPr lang="ro-MD" sz="1800" dirty="0">
                <a:effectLst/>
                <a:latin typeface="Times New Roman" panose="02020603050405020304" pitchFamily="18" charset="0"/>
                <a:ea typeface="Times New Roman" panose="02020603050405020304" pitchFamily="18" charset="0"/>
              </a:rPr>
              <a:t> și </a:t>
            </a:r>
            <a:r>
              <a:rPr lang="ro-MD" sz="1800" i="1" dirty="0">
                <a:effectLst/>
                <a:latin typeface="Times New Roman" panose="02020603050405020304" pitchFamily="18" charset="0"/>
                <a:ea typeface="Times New Roman" panose="02020603050405020304" pitchFamily="18" charset="0"/>
              </a:rPr>
              <a:t>ucrainenii</a:t>
            </a:r>
            <a:r>
              <a:rPr lang="ro-MD" sz="1800" dirty="0">
                <a:effectLst/>
                <a:latin typeface="Times New Roman" panose="02020603050405020304" pitchFamily="18" charset="0"/>
                <a:ea typeface="Times New Roman" panose="02020603050405020304" pitchFamily="18" charset="0"/>
              </a:rPr>
              <a:t> aveau câte 22,3%, </a:t>
            </a:r>
            <a:r>
              <a:rPr lang="ro-MD" sz="1800" i="1" dirty="0">
                <a:effectLst/>
                <a:latin typeface="Times New Roman" panose="02020603050405020304" pitchFamily="18" charset="0"/>
                <a:ea typeface="Times New Roman" panose="02020603050405020304" pitchFamily="18" charset="0"/>
              </a:rPr>
              <a:t>bulgarii</a:t>
            </a:r>
            <a:r>
              <a:rPr lang="ro-MD" sz="1800" dirty="0">
                <a:effectLst/>
                <a:latin typeface="Times New Roman" panose="02020603050405020304" pitchFamily="18" charset="0"/>
                <a:ea typeface="Times New Roman" panose="02020603050405020304" pitchFamily="18" charset="0"/>
              </a:rPr>
              <a:t> 21,8%,</a:t>
            </a:r>
            <a:r>
              <a:rPr lang="ro-MD" sz="1800" i="1" dirty="0">
                <a:effectLst/>
                <a:latin typeface="Times New Roman" panose="02020603050405020304" pitchFamily="18" charset="0"/>
                <a:ea typeface="Times New Roman" panose="02020603050405020304" pitchFamily="18" charset="0"/>
              </a:rPr>
              <a:t> moldovenii</a:t>
            </a:r>
            <a:r>
              <a:rPr lang="ro-MD" sz="1800" dirty="0">
                <a:effectLst/>
                <a:latin typeface="Times New Roman" panose="02020603050405020304" pitchFamily="18" charset="0"/>
                <a:ea typeface="Times New Roman" panose="02020603050405020304" pitchFamily="18" charset="0"/>
              </a:rPr>
              <a:t> 20,9%, </a:t>
            </a:r>
            <a:r>
              <a:rPr lang="ro-MD" sz="1800" i="1" dirty="0">
                <a:effectLst/>
                <a:latin typeface="Times New Roman" panose="02020603050405020304" pitchFamily="18" charset="0"/>
                <a:ea typeface="Times New Roman" panose="02020603050405020304" pitchFamily="18" charset="0"/>
              </a:rPr>
              <a:t>rușii</a:t>
            </a:r>
            <a:r>
              <a:rPr lang="ro-MD" sz="1800" dirty="0">
                <a:effectLst/>
                <a:latin typeface="Times New Roman" panose="02020603050405020304" pitchFamily="18" charset="0"/>
                <a:ea typeface="Times New Roman" panose="02020603050405020304" pitchFamily="18" charset="0"/>
              </a:rPr>
              <a:t> 19,1%, </a:t>
            </a:r>
            <a:r>
              <a:rPr lang="ro-MD" sz="1800" i="1" dirty="0">
                <a:effectLst/>
                <a:latin typeface="Times New Roman" panose="02020603050405020304" pitchFamily="18" charset="0"/>
                <a:ea typeface="Times New Roman" panose="02020603050405020304" pitchFamily="18" charset="0"/>
              </a:rPr>
              <a:t>românii </a:t>
            </a:r>
            <a:r>
              <a:rPr lang="ro-MD" sz="1800" dirty="0">
                <a:effectLst/>
                <a:latin typeface="Times New Roman" panose="02020603050405020304" pitchFamily="18" charset="0"/>
                <a:ea typeface="Times New Roman" panose="02020603050405020304" pitchFamily="18" charset="0"/>
              </a:rPr>
              <a:t>14,0% și </a:t>
            </a:r>
            <a:r>
              <a:rPr lang="ro-MD" sz="1800" i="1" dirty="0">
                <a:effectLst/>
                <a:latin typeface="Times New Roman" panose="02020603050405020304" pitchFamily="18" charset="0"/>
                <a:ea typeface="Times New Roman" panose="02020603050405020304" pitchFamily="18" charset="0"/>
              </a:rPr>
              <a:t>romii/țiganii</a:t>
            </a:r>
            <a:r>
              <a:rPr lang="ro-MD" sz="1800" dirty="0">
                <a:effectLst/>
                <a:latin typeface="Times New Roman" panose="02020603050405020304" pitchFamily="18" charset="0"/>
                <a:ea typeface="Times New Roman" panose="02020603050405020304" pitchFamily="18" charset="0"/>
              </a:rPr>
              <a:t> 3,3%. Cel mai înalt nivel de studii absolvit profesional tehnic </a:t>
            </a:r>
            <a:r>
              <a:rPr lang="ro-MD" sz="1800" dirty="0" err="1">
                <a:effectLst/>
                <a:latin typeface="Times New Roman" panose="02020603050405020304" pitchFamily="18" charset="0"/>
                <a:ea typeface="Times New Roman" panose="02020603050405020304" pitchFamily="18" charset="0"/>
              </a:rPr>
              <a:t>postsecundar</a:t>
            </a:r>
            <a:r>
              <a:rPr lang="ro-MD" sz="1800" dirty="0">
                <a:effectLst/>
                <a:latin typeface="Times New Roman" panose="02020603050405020304" pitchFamily="18" charset="0"/>
                <a:ea typeface="Times New Roman" panose="02020603050405020304" pitchFamily="18" charset="0"/>
              </a:rPr>
              <a:t> aveau 18,8% din </a:t>
            </a:r>
            <a:r>
              <a:rPr lang="ro-MD" sz="1800" i="1" dirty="0">
                <a:effectLst/>
                <a:latin typeface="Times New Roman" panose="02020603050405020304" pitchFamily="18" charset="0"/>
                <a:ea typeface="Times New Roman" panose="02020603050405020304" pitchFamily="18" charset="0"/>
              </a:rPr>
              <a:t>ucraineni</a:t>
            </a:r>
            <a:r>
              <a:rPr lang="ro-MD" sz="1800" dirty="0">
                <a:effectLst/>
                <a:latin typeface="Times New Roman" panose="02020603050405020304" pitchFamily="18" charset="0"/>
                <a:ea typeface="Times New Roman" panose="02020603050405020304" pitchFamily="18" charset="0"/>
              </a:rPr>
              <a:t>, 18,5% din </a:t>
            </a:r>
            <a:r>
              <a:rPr lang="ro-MD" sz="1800" i="1" dirty="0">
                <a:effectLst/>
                <a:latin typeface="Times New Roman" panose="02020603050405020304" pitchFamily="18" charset="0"/>
                <a:ea typeface="Times New Roman" panose="02020603050405020304" pitchFamily="18" charset="0"/>
              </a:rPr>
              <a:t>ruși</a:t>
            </a:r>
            <a:r>
              <a:rPr lang="ro-MD" sz="1800" dirty="0">
                <a:effectLst/>
                <a:latin typeface="Times New Roman" panose="02020603050405020304" pitchFamily="18" charset="0"/>
                <a:ea typeface="Times New Roman" panose="02020603050405020304" pitchFamily="18" charset="0"/>
              </a:rPr>
              <a:t>, 16,5% din </a:t>
            </a:r>
            <a:r>
              <a:rPr lang="ro-MD" sz="1800" i="1" dirty="0">
                <a:effectLst/>
                <a:latin typeface="Times New Roman" panose="02020603050405020304" pitchFamily="18" charset="0"/>
                <a:ea typeface="Times New Roman" panose="02020603050405020304" pitchFamily="18" charset="0"/>
              </a:rPr>
              <a:t>bulgari</a:t>
            </a:r>
            <a:r>
              <a:rPr lang="ro-MD" sz="1800" dirty="0">
                <a:effectLst/>
                <a:latin typeface="Times New Roman" panose="02020603050405020304" pitchFamily="18" charset="0"/>
                <a:ea typeface="Times New Roman" panose="02020603050405020304" pitchFamily="18" charset="0"/>
              </a:rPr>
              <a:t>, 15% din </a:t>
            </a:r>
            <a:r>
              <a:rPr lang="ro-MD" sz="1800" i="1" dirty="0">
                <a:effectLst/>
                <a:latin typeface="Times New Roman" panose="02020603050405020304" pitchFamily="18" charset="0"/>
                <a:ea typeface="Times New Roman" panose="02020603050405020304" pitchFamily="18" charset="0"/>
              </a:rPr>
              <a:t>români</a:t>
            </a:r>
            <a:r>
              <a:rPr lang="ro-MD" sz="1800" dirty="0">
                <a:effectLst/>
                <a:latin typeface="Times New Roman" panose="02020603050405020304" pitchFamily="18" charset="0"/>
                <a:ea typeface="Times New Roman" panose="02020603050405020304" pitchFamily="18" charset="0"/>
              </a:rPr>
              <a:t>, 12,6% din </a:t>
            </a:r>
            <a:r>
              <a:rPr lang="ro-MD" sz="1800" i="1" dirty="0">
                <a:effectLst/>
                <a:latin typeface="Times New Roman" panose="02020603050405020304" pitchFamily="18" charset="0"/>
                <a:ea typeface="Times New Roman" panose="02020603050405020304" pitchFamily="18" charset="0"/>
              </a:rPr>
              <a:t>moldoveni</a:t>
            </a:r>
            <a:r>
              <a:rPr lang="ro-MD" sz="1800" dirty="0">
                <a:effectLst/>
                <a:latin typeface="Times New Roman" panose="02020603050405020304" pitchFamily="18" charset="0"/>
                <a:ea typeface="Times New Roman" panose="02020603050405020304" pitchFamily="18" charset="0"/>
              </a:rPr>
              <a:t>, 12,2% din </a:t>
            </a:r>
            <a:r>
              <a:rPr lang="ro-MD" sz="1800" i="1" dirty="0">
                <a:effectLst/>
                <a:latin typeface="Times New Roman" panose="02020603050405020304" pitchFamily="18" charset="0"/>
                <a:ea typeface="Times New Roman" panose="02020603050405020304" pitchFamily="18" charset="0"/>
              </a:rPr>
              <a:t>găgăuzi</a:t>
            </a:r>
            <a:r>
              <a:rPr lang="ro-MD" sz="1800" dirty="0">
                <a:effectLst/>
                <a:latin typeface="Times New Roman" panose="02020603050405020304" pitchFamily="18" charset="0"/>
                <a:ea typeface="Times New Roman" panose="02020603050405020304" pitchFamily="18" charset="0"/>
              </a:rPr>
              <a:t> și 1,3% din </a:t>
            </a:r>
            <a:r>
              <a:rPr lang="ro-MD" sz="1800" i="1" dirty="0">
                <a:effectLst/>
                <a:latin typeface="Times New Roman" panose="02020603050405020304" pitchFamily="18" charset="0"/>
                <a:ea typeface="Times New Roman" panose="02020603050405020304" pitchFamily="18" charset="0"/>
              </a:rPr>
              <a:t>romi/țigani</a:t>
            </a:r>
            <a:r>
              <a:rPr lang="ro-MD" sz="1800"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44</a:t>
            </a:fld>
            <a:endParaRPr lang="en-US"/>
          </a:p>
        </p:txBody>
      </p:sp>
    </p:spTree>
    <p:extLst>
      <p:ext uri="{BB962C8B-B14F-4D97-AF65-F5344CB8AC3E}">
        <p14:creationId xmlns:p14="http://schemas.microsoft.com/office/powerpoint/2010/main" val="2674886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CAEE33-C9DC-4714-B3F0-329023304C35}" type="slidenum">
              <a:rPr lang="en-US" smtClean="0"/>
              <a:t>45</a:t>
            </a:fld>
            <a:endParaRPr lang="en-US"/>
          </a:p>
        </p:txBody>
      </p:sp>
    </p:spTree>
    <p:extLst>
      <p:ext uri="{BB962C8B-B14F-4D97-AF65-F5344CB8AC3E}">
        <p14:creationId xmlns:p14="http://schemas.microsoft.com/office/powerpoint/2010/main" val="2333848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La nivelul unităților administrativ-teritoriale de nivelul doi majoritatea populației este declarată ca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moldoveni</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 ponderea acestora variind de la 65,4% în raionul Basarabeasca la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96,4% în raionul Dubăsari.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Excepție formează doar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UTA Găgăuzia</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 unde majoritatea de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81,2%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e reprezentată de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găgăuzi,</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 și raionul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Taraclia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cu majoritate etnică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bulgară - de 64,2%.</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Populația care s-a declarat de etnie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română</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 formează ponderi mai însemnate în municipiul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Chișinău (12,9%)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și raioanele din centrul Republicii Moldova: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Ialoveni (15,6%), Strășeni (11,3%), Criuleni (10,8%) și Călărași (10,0%).</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Ucrainenii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sunt reprezentați în proporții mai mari în cadrul raioanelor din nordul Republicii Moldova: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Ocnița (18,7%), Briceni (17,4%), </a:t>
            </a:r>
            <a:r>
              <a:rPr kumimoji="0" lang="ro-RO" sz="1400" b="1" i="0" u="none" strike="noStrike" kern="1200" cap="none" spc="0" normalizeH="0" baseline="0" noProof="0" dirty="0" err="1">
                <a:ln>
                  <a:noFill/>
                </a:ln>
                <a:solidFill>
                  <a:prstClr val="black"/>
                </a:solidFill>
                <a:effectLst/>
                <a:uLnTx/>
                <a:uFillTx/>
                <a:latin typeface="Calibri" panose="020F0502020204030204"/>
                <a:ea typeface="+mn-ea"/>
                <a:cs typeface="+mn-cs"/>
              </a:rPr>
              <a:t>Rîșcani</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 (14,8%), </a:t>
            </a:r>
            <a:r>
              <a:rPr kumimoji="0" lang="ro-RO" sz="1400" b="1" i="0" u="none" strike="noStrike" kern="1200" cap="none" spc="0" normalizeH="0" baseline="0" noProof="0" dirty="0" err="1">
                <a:ln>
                  <a:noFill/>
                </a:ln>
                <a:solidFill>
                  <a:prstClr val="black"/>
                </a:solidFill>
                <a:effectLst/>
                <a:uLnTx/>
                <a:uFillTx/>
                <a:latin typeface="Calibri" panose="020F0502020204030204"/>
                <a:ea typeface="+mn-ea"/>
                <a:cs typeface="+mn-cs"/>
              </a:rPr>
              <a:t>Edineț</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 (13,3%), Glodeni (11,8%)</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 precum și în municipiul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Bălți (13,2%).</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 Populația de etnie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rusă,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concentrată în special în mediul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urban,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prezintă ponderi mai însemnate în cadrul municipiilor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Bălți (10,1%)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și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Chișinău (5,9%),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precum și în raioanele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Basarabeasca (7,5%)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și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Dondușeni (5,2%).</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Găgăuzii, în afară de UTA Găgăuzia, unde sunt majoritari (81,2%), sunt concentrați în raioanele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Taraclia (10,3%) și Basarabeasca (8,2%),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iar bulgarii, în afara raionului Taraclia (64,2%), prezintă ponderi mai însemnate în UTA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Găgăuzia (5,5%)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și raioanele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Leova (5,2%), Basarabeasca (5,2%) și Cantemir (4,4%).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Romii/țiganii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sunt mai bine reprezentați în cadrul raioanelor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Ocnița (5,8%), </a:t>
            </a:r>
            <a:r>
              <a:rPr kumimoji="0" lang="ro-RO" sz="1400" b="1" i="0" u="none" strike="noStrike" kern="1200" cap="none" spc="0" normalizeH="0" baseline="0" noProof="0" dirty="0" err="1">
                <a:ln>
                  <a:noFill/>
                </a:ln>
                <a:solidFill>
                  <a:prstClr val="black"/>
                </a:solidFill>
                <a:effectLst/>
                <a:uLnTx/>
                <a:uFillTx/>
                <a:latin typeface="Calibri" panose="020F0502020204030204"/>
                <a:ea typeface="+mn-ea"/>
                <a:cs typeface="+mn-cs"/>
              </a:rPr>
              <a:t>Rîșcani</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 (1,7%), Soroca (1,5%), </a:t>
            </a:r>
            <a:r>
              <a:rPr kumimoji="0" lang="ro-RO" sz="1400" b="1" i="0" u="none" strike="noStrike" kern="1200" cap="none" spc="0" normalizeH="0" baseline="0" noProof="0" dirty="0" err="1">
                <a:ln>
                  <a:noFill/>
                </a:ln>
                <a:solidFill>
                  <a:prstClr val="black"/>
                </a:solidFill>
                <a:effectLst/>
                <a:uLnTx/>
                <a:uFillTx/>
                <a:latin typeface="Calibri" panose="020F0502020204030204"/>
                <a:ea typeface="+mn-ea"/>
                <a:cs typeface="+mn-cs"/>
              </a:rPr>
              <a:t>Edineț</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 (1,3%), Nisporeni (1,3%)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și Basarabeasca (1,1%).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Alte etnii </a:t>
            </a:r>
            <a:r>
              <a:rPr kumimoji="0" lang="ro-RO" sz="1400" b="0" i="0" u="none" strike="noStrike" kern="1200" cap="none" spc="0" normalizeH="0" baseline="0" noProof="0" dirty="0">
                <a:ln>
                  <a:noFill/>
                </a:ln>
                <a:solidFill>
                  <a:prstClr val="black"/>
                </a:solidFill>
                <a:effectLst/>
                <a:uLnTx/>
                <a:uFillTx/>
                <a:latin typeface="Calibri" panose="020F0502020204030204"/>
                <a:ea typeface="+mn-ea"/>
                <a:cs typeface="+mn-cs"/>
              </a:rPr>
              <a:t>formează minorități neînsemnate, de sub 1%, cu excepția municipiilor </a:t>
            </a:r>
            <a:r>
              <a:rPr kumimoji="0" lang="ro-RO" sz="1400" b="1" i="0" u="none" strike="noStrike" kern="1200" cap="none" spc="0" normalizeH="0" baseline="0" noProof="0" dirty="0">
                <a:ln>
                  <a:noFill/>
                </a:ln>
                <a:solidFill>
                  <a:prstClr val="black"/>
                </a:solidFill>
                <a:effectLst/>
                <a:uLnTx/>
                <a:uFillTx/>
                <a:latin typeface="Calibri" panose="020F0502020204030204"/>
                <a:ea typeface="+mn-ea"/>
                <a:cs typeface="+mn-cs"/>
              </a:rPr>
              <a:t>Chișinău (1,2%) și Bălți (1,1%) </a:t>
            </a:r>
          </a:p>
        </p:txBody>
      </p:sp>
      <p:sp>
        <p:nvSpPr>
          <p:cNvPr id="4" name="Slide Number Placeholder 3"/>
          <p:cNvSpPr>
            <a:spLocks noGrp="1"/>
          </p:cNvSpPr>
          <p:nvPr>
            <p:ph type="sldNum" sz="quarter" idx="5"/>
          </p:nvPr>
        </p:nvSpPr>
        <p:spPr/>
        <p:txBody>
          <a:bodyPr/>
          <a:lstStyle/>
          <a:p>
            <a:fld id="{63CAEE33-C9DC-4714-B3F0-329023304C35}" type="slidenum">
              <a:rPr lang="en-US" smtClean="0"/>
              <a:t>6</a:t>
            </a:fld>
            <a:endParaRPr lang="en-US"/>
          </a:p>
        </p:txBody>
      </p:sp>
    </p:spTree>
    <p:extLst>
      <p:ext uri="{BB962C8B-B14F-4D97-AF65-F5344CB8AC3E}">
        <p14:creationId xmlns:p14="http://schemas.microsoft.com/office/powerpoint/2010/main" val="1046057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7</a:t>
            </a:fld>
            <a:endParaRPr lang="en-US"/>
          </a:p>
        </p:txBody>
      </p:sp>
    </p:spTree>
    <p:extLst>
      <p:ext uri="{BB962C8B-B14F-4D97-AF65-F5344CB8AC3E}">
        <p14:creationId xmlns:p14="http://schemas.microsoft.com/office/powerpoint/2010/main" val="57226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8</a:t>
            </a:fld>
            <a:endParaRPr lang="en-US"/>
          </a:p>
        </p:txBody>
      </p:sp>
    </p:spTree>
    <p:extLst>
      <p:ext uri="{BB962C8B-B14F-4D97-AF65-F5344CB8AC3E}">
        <p14:creationId xmlns:p14="http://schemas.microsoft.com/office/powerpoint/2010/main" val="2233559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totalul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897 de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orașe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municipii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și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sate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comune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recenzate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în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805 din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acestea</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majoritatea</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populației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s-a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declarat</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etnie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moldovenească</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dintre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care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în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524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ponderea</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era de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peste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90%.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mai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pondere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persoanelor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declarate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moldoveni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etnie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peste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99%,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în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satele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comuna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Suric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Cimișlia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Pistruieni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Telenești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Bulboaca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Briceni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Doroțcaia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Dubăsari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Neculăieuca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Orhei),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Pervomaiscoe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Hîncești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Caracușenii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Vechi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Briceni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Șeptelici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Soroca),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Hristici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Soroca),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Molovata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Dubăsari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Sagaidac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Cimișlia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Lipceni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Rezina),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Lalova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Rezina),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Bocani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Fălești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și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Teșcureni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Ungheni).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mai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pondere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persoanelor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declarate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etnic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români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în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satele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comunele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Negrești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Strășeni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(54,1%),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Feștelița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Ștefan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Vodă</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(46,5%),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Zgărdești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Telenești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(39,4%),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Hansca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Ialoveni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(37,6%),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Camenca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Glodeni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(34,3%),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Tuzara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Călărași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(33,5%), Orac 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Leova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(33,3%),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Drăsliceni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Criuleni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(31,1%)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și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Opaci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raionul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Căușeni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punct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vedere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numeric,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cel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mai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mare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număr</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celor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declarați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ca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moldoveni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au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fost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în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orașul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Chișinău (399 mii),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fel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și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în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cazul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celor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declarați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etnici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români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(69 mii),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ucraineni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(35 mii)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și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ruși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(39 mii). </a:t>
            </a:r>
          </a:p>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9</a:t>
            </a:fld>
            <a:endParaRPr lang="en-US"/>
          </a:p>
        </p:txBody>
      </p:sp>
    </p:spTree>
    <p:extLst>
      <p:ext uri="{BB962C8B-B14F-4D97-AF65-F5344CB8AC3E}">
        <p14:creationId xmlns:p14="http://schemas.microsoft.com/office/powerpoint/2010/main" val="2398940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buNone/>
            </a:pPr>
            <a:r>
              <a:rPr lang="ro-MD" sz="1200" dirty="0">
                <a:effectLst/>
                <a:latin typeface="Times New Roman" panose="02020603050405020304" pitchFamily="18" charset="0"/>
                <a:ea typeface="Times New Roman" panose="02020603050405020304" pitchFamily="18" charset="0"/>
              </a:rPr>
              <a:t>Populația de etnie </a:t>
            </a:r>
            <a:r>
              <a:rPr lang="ro-MD" sz="1200" b="1" i="1" dirty="0">
                <a:effectLst/>
                <a:latin typeface="Times New Roman" panose="02020603050405020304" pitchFamily="18" charset="0"/>
                <a:ea typeface="Times New Roman" panose="02020603050405020304" pitchFamily="18" charset="0"/>
              </a:rPr>
              <a:t>ucraineană</a:t>
            </a:r>
            <a:r>
              <a:rPr lang="ro-MD" sz="1200" dirty="0">
                <a:effectLst/>
                <a:latin typeface="Times New Roman" panose="02020603050405020304" pitchFamily="18" charset="0"/>
                <a:ea typeface="Times New Roman" panose="02020603050405020304" pitchFamily="18" charset="0"/>
              </a:rPr>
              <a:t> constituia majoritatea de </a:t>
            </a:r>
            <a:r>
              <a:rPr lang="ro-MD" sz="1200" b="1" dirty="0">
                <a:effectLst/>
                <a:latin typeface="Times New Roman" panose="02020603050405020304" pitchFamily="18" charset="0"/>
                <a:ea typeface="Times New Roman" panose="02020603050405020304" pitchFamily="18" charset="0"/>
              </a:rPr>
              <a:t>peste 50% </a:t>
            </a:r>
            <a:r>
              <a:rPr lang="ro-MD" sz="1200" dirty="0">
                <a:effectLst/>
                <a:latin typeface="Times New Roman" panose="02020603050405020304" pitchFamily="18" charset="0"/>
                <a:ea typeface="Times New Roman" panose="02020603050405020304" pitchFamily="18" charset="0"/>
              </a:rPr>
              <a:t>în </a:t>
            </a:r>
            <a:r>
              <a:rPr lang="ro-MD" sz="1200" b="1" dirty="0">
                <a:effectLst/>
                <a:latin typeface="Times New Roman" panose="02020603050405020304" pitchFamily="18" charset="0"/>
                <a:ea typeface="Times New Roman" panose="02020603050405020304" pitchFamily="18" charset="0"/>
              </a:rPr>
              <a:t>31 de sate (comune), </a:t>
            </a:r>
            <a:r>
              <a:rPr lang="ro-MD" sz="1200" dirty="0">
                <a:effectLst/>
                <a:latin typeface="Times New Roman" panose="02020603050405020304" pitchFamily="18" charset="0"/>
                <a:ea typeface="Times New Roman" panose="02020603050405020304" pitchFamily="18" charset="0"/>
              </a:rPr>
              <a:t>cele mai mari ponderi ale acestora fiind în </a:t>
            </a:r>
            <a:r>
              <a:rPr lang="ro-MD" sz="1200" b="1" dirty="0">
                <a:effectLst/>
                <a:latin typeface="Times New Roman" panose="02020603050405020304" pitchFamily="18" charset="0"/>
                <a:ea typeface="Times New Roman" panose="02020603050405020304" pitchFamily="18" charset="0"/>
              </a:rPr>
              <a:t>Medveja</a:t>
            </a:r>
            <a:r>
              <a:rPr lang="ro-MD" sz="1200" dirty="0">
                <a:effectLst/>
                <a:latin typeface="Times New Roman" panose="02020603050405020304" pitchFamily="18" charset="0"/>
                <a:ea typeface="Times New Roman" panose="02020603050405020304" pitchFamily="18" charset="0"/>
              </a:rPr>
              <a:t>, raionul Briceni (90,7%), </a:t>
            </a:r>
            <a:r>
              <a:rPr lang="ro-MD" sz="1200" b="1" dirty="0">
                <a:effectLst/>
                <a:latin typeface="Times New Roman" panose="02020603050405020304" pitchFamily="18" charset="0"/>
                <a:ea typeface="Times New Roman" panose="02020603050405020304" pitchFamily="18" charset="0"/>
              </a:rPr>
              <a:t>Unguri</a:t>
            </a:r>
            <a:r>
              <a:rPr lang="ro-MD" sz="1200" dirty="0">
                <a:effectLst/>
                <a:latin typeface="Times New Roman" panose="02020603050405020304" pitchFamily="18" charset="0"/>
                <a:ea typeface="Times New Roman" panose="02020603050405020304" pitchFamily="18" charset="0"/>
              </a:rPr>
              <a:t>, raionul Ocnița (81,3%), </a:t>
            </a:r>
            <a:r>
              <a:rPr lang="ro-MD" sz="1200" b="1" dirty="0">
                <a:effectLst/>
                <a:latin typeface="Times New Roman" panose="02020603050405020304" pitchFamily="18" charset="0"/>
                <a:ea typeface="Times New Roman" panose="02020603050405020304" pitchFamily="18" charset="0"/>
              </a:rPr>
              <a:t>Halahora de Sus, </a:t>
            </a:r>
            <a:r>
              <a:rPr lang="ro-MD" sz="1200" dirty="0">
                <a:effectLst/>
                <a:latin typeface="Times New Roman" panose="02020603050405020304" pitchFamily="18" charset="0"/>
                <a:ea typeface="Times New Roman" panose="02020603050405020304" pitchFamily="18" charset="0"/>
              </a:rPr>
              <a:t>raionul Briceni (79,1%), </a:t>
            </a:r>
            <a:r>
              <a:rPr lang="ro-MD" sz="1200" b="1" dirty="0">
                <a:effectLst/>
                <a:latin typeface="Times New Roman" panose="02020603050405020304" pitchFamily="18" charset="0"/>
                <a:ea typeface="Times New Roman" panose="02020603050405020304" pitchFamily="18" charset="0"/>
              </a:rPr>
              <a:t>Mihăileni</a:t>
            </a:r>
            <a:r>
              <a:rPr lang="ro-MD" sz="1200" dirty="0">
                <a:effectLst/>
                <a:latin typeface="Times New Roman" panose="02020603050405020304" pitchFamily="18" charset="0"/>
                <a:ea typeface="Times New Roman" panose="02020603050405020304" pitchFamily="18" charset="0"/>
              </a:rPr>
              <a:t>, raionul Briceni (76,3%), </a:t>
            </a:r>
            <a:r>
              <a:rPr lang="ro-MD" sz="1200" b="1" dirty="0">
                <a:effectLst/>
                <a:latin typeface="Times New Roman" panose="02020603050405020304" pitchFamily="18" charset="0"/>
                <a:ea typeface="Times New Roman" panose="02020603050405020304" pitchFamily="18" charset="0"/>
              </a:rPr>
              <a:t>Vălcineț,</a:t>
            </a:r>
            <a:r>
              <a:rPr lang="ro-MD" sz="1200" dirty="0">
                <a:effectLst/>
                <a:latin typeface="Times New Roman" panose="02020603050405020304" pitchFamily="18" charset="0"/>
                <a:ea typeface="Times New Roman" panose="02020603050405020304" pitchFamily="18" charset="0"/>
              </a:rPr>
              <a:t> raionul Ocnița (75,7%), </a:t>
            </a:r>
            <a:r>
              <a:rPr lang="ro-MD" sz="1200" b="1" dirty="0">
                <a:effectLst/>
                <a:latin typeface="Times New Roman" panose="02020603050405020304" pitchFamily="18" charset="0"/>
                <a:ea typeface="Times New Roman" panose="02020603050405020304" pitchFamily="18" charset="0"/>
              </a:rPr>
              <a:t>Tețcani</a:t>
            </a:r>
            <a:r>
              <a:rPr lang="ro-MD" sz="1200" dirty="0">
                <a:effectLst/>
                <a:latin typeface="Times New Roman" panose="02020603050405020304" pitchFamily="18" charset="0"/>
                <a:ea typeface="Times New Roman" panose="02020603050405020304" pitchFamily="18" charset="0"/>
              </a:rPr>
              <a:t>, raionul Briceni (75,1%), </a:t>
            </a:r>
            <a:r>
              <a:rPr lang="ro-MD" sz="1200" b="1" dirty="0">
                <a:effectLst/>
                <a:latin typeface="Times New Roman" panose="02020603050405020304" pitchFamily="18" charset="0"/>
                <a:ea typeface="Times New Roman" panose="02020603050405020304" pitchFamily="18" charset="0"/>
              </a:rPr>
              <a:t>Răcăria,</a:t>
            </a:r>
            <a:r>
              <a:rPr lang="ro-MD" sz="1200" dirty="0">
                <a:effectLst/>
                <a:latin typeface="Times New Roman" panose="02020603050405020304" pitchFamily="18" charset="0"/>
                <a:ea typeface="Times New Roman" panose="02020603050405020304" pitchFamily="18" charset="0"/>
              </a:rPr>
              <a:t> raionul </a:t>
            </a:r>
            <a:r>
              <a:rPr lang="ro-MD" sz="1200" dirty="0" err="1">
                <a:effectLst/>
                <a:latin typeface="Times New Roman" panose="02020603050405020304" pitchFamily="18" charset="0"/>
                <a:ea typeface="Times New Roman" panose="02020603050405020304" pitchFamily="18" charset="0"/>
              </a:rPr>
              <a:t>Rîșcani</a:t>
            </a:r>
            <a:r>
              <a:rPr lang="ro-MD" sz="1200" dirty="0">
                <a:effectLst/>
                <a:latin typeface="Times New Roman" panose="02020603050405020304" pitchFamily="18" charset="0"/>
                <a:ea typeface="Times New Roman" panose="02020603050405020304" pitchFamily="18" charset="0"/>
              </a:rPr>
              <a:t> (73,5%), </a:t>
            </a:r>
            <a:r>
              <a:rPr lang="ro-MD" sz="1200" b="1" dirty="0">
                <a:effectLst/>
                <a:latin typeface="Times New Roman" panose="02020603050405020304" pitchFamily="18" charset="0"/>
                <a:ea typeface="Times New Roman" panose="02020603050405020304" pitchFamily="18" charset="0"/>
              </a:rPr>
              <a:t>Malinovscoe, </a:t>
            </a:r>
            <a:r>
              <a:rPr lang="ro-MD" sz="1200" dirty="0">
                <a:effectLst/>
                <a:latin typeface="Times New Roman" panose="02020603050405020304" pitchFamily="18" charset="0"/>
                <a:ea typeface="Times New Roman" panose="02020603050405020304" pitchFamily="18" charset="0"/>
              </a:rPr>
              <a:t>raionul </a:t>
            </a:r>
            <a:r>
              <a:rPr lang="ro-MD" sz="1200" dirty="0" err="1">
                <a:effectLst/>
                <a:latin typeface="Times New Roman" panose="02020603050405020304" pitchFamily="18" charset="0"/>
                <a:ea typeface="Times New Roman" panose="02020603050405020304" pitchFamily="18" charset="0"/>
              </a:rPr>
              <a:t>Rîșcani</a:t>
            </a:r>
            <a:r>
              <a:rPr lang="ro-MD" sz="1200" dirty="0">
                <a:effectLst/>
                <a:latin typeface="Times New Roman" panose="02020603050405020304" pitchFamily="18" charset="0"/>
                <a:ea typeface="Times New Roman" panose="02020603050405020304" pitchFamily="18" charset="0"/>
              </a:rPr>
              <a:t> (73%), </a:t>
            </a:r>
            <a:r>
              <a:rPr lang="ro-MD" sz="1200" b="1" dirty="0">
                <a:effectLst/>
                <a:latin typeface="Times New Roman" panose="02020603050405020304" pitchFamily="18" charset="0"/>
                <a:ea typeface="Times New Roman" panose="02020603050405020304" pitchFamily="18" charset="0"/>
              </a:rPr>
              <a:t>Danu</a:t>
            </a:r>
            <a:r>
              <a:rPr lang="ro-MD" sz="1200" dirty="0">
                <a:effectLst/>
                <a:latin typeface="Times New Roman" panose="02020603050405020304" pitchFamily="18" charset="0"/>
                <a:ea typeface="Times New Roman" panose="02020603050405020304" pitchFamily="18" charset="0"/>
              </a:rPr>
              <a:t>, raionul Glodeni (70,8%) și </a:t>
            </a:r>
            <a:r>
              <a:rPr lang="ro-MD" sz="1200" b="1" dirty="0">
                <a:effectLst/>
                <a:latin typeface="Times New Roman" panose="02020603050405020304" pitchFamily="18" charset="0"/>
                <a:ea typeface="Times New Roman" panose="02020603050405020304" pitchFamily="18" charset="0"/>
              </a:rPr>
              <a:t>Bogdănești,</a:t>
            </a:r>
            <a:r>
              <a:rPr lang="ro-MD" sz="1200" dirty="0">
                <a:effectLst/>
                <a:latin typeface="Times New Roman" panose="02020603050405020304" pitchFamily="18" charset="0"/>
                <a:ea typeface="Times New Roman" panose="02020603050405020304" pitchFamily="18" charset="0"/>
              </a:rPr>
              <a:t> raionul Briceni (70,6%).</a:t>
            </a:r>
            <a:endParaRPr lang="en-US" sz="1200" dirty="0">
              <a:effectLst/>
              <a:latin typeface="Times New Roman" panose="02020603050405020304" pitchFamily="18" charset="0"/>
              <a:ea typeface="Times New Roman" panose="02020603050405020304" pitchFamily="18" charset="0"/>
            </a:endParaRPr>
          </a:p>
          <a:p>
            <a:pPr algn="just">
              <a:spcAft>
                <a:spcPts val="600"/>
              </a:spcAft>
              <a:buNone/>
            </a:pPr>
            <a:r>
              <a:rPr lang="ro-MD" sz="1200" dirty="0">
                <a:effectLst/>
                <a:latin typeface="Times New Roman" panose="02020603050405020304" pitchFamily="18" charset="0"/>
                <a:ea typeface="Times New Roman" panose="02020603050405020304" pitchFamily="18" charset="0"/>
              </a:rPr>
              <a:t>Etnicii</a:t>
            </a:r>
            <a:r>
              <a:rPr lang="ro-MD" sz="1200" b="1" dirty="0">
                <a:effectLst/>
                <a:latin typeface="Times New Roman" panose="02020603050405020304" pitchFamily="18" charset="0"/>
                <a:ea typeface="Times New Roman" panose="02020603050405020304" pitchFamily="18" charset="0"/>
              </a:rPr>
              <a:t> </a:t>
            </a:r>
            <a:r>
              <a:rPr lang="ro-MD" sz="1200" b="1" i="1" dirty="0">
                <a:effectLst/>
                <a:latin typeface="Times New Roman" panose="02020603050405020304" pitchFamily="18" charset="0"/>
                <a:ea typeface="Times New Roman" panose="02020603050405020304" pitchFamily="18" charset="0"/>
              </a:rPr>
              <a:t>ruși</a:t>
            </a:r>
            <a:r>
              <a:rPr lang="ro-MD" sz="1200" dirty="0">
                <a:effectLst/>
                <a:latin typeface="Times New Roman" panose="02020603050405020304" pitchFamily="18" charset="0"/>
                <a:ea typeface="Times New Roman" panose="02020603050405020304" pitchFamily="18" charset="0"/>
              </a:rPr>
              <a:t> formau majoritatea populației în doar </a:t>
            </a:r>
            <a:r>
              <a:rPr lang="ro-MD" sz="1200" b="1" dirty="0">
                <a:effectLst/>
                <a:latin typeface="Times New Roman" panose="02020603050405020304" pitchFamily="18" charset="0"/>
                <a:ea typeface="Times New Roman" panose="02020603050405020304" pitchFamily="18" charset="0"/>
              </a:rPr>
              <a:t>5 sate (comune), </a:t>
            </a:r>
            <a:r>
              <a:rPr lang="ro-MD" sz="1200" dirty="0">
                <a:effectLst/>
                <a:latin typeface="Times New Roman" panose="02020603050405020304" pitchFamily="18" charset="0"/>
                <a:ea typeface="Times New Roman" panose="02020603050405020304" pitchFamily="18" charset="0"/>
              </a:rPr>
              <a:t>după cum urmează: </a:t>
            </a:r>
            <a:r>
              <a:rPr lang="ro-MD" sz="1200" b="1" dirty="0">
                <a:effectLst/>
                <a:latin typeface="Times New Roman" panose="02020603050405020304" pitchFamily="18" charset="0"/>
                <a:ea typeface="Times New Roman" panose="02020603050405020304" pitchFamily="18" charset="0"/>
              </a:rPr>
              <a:t>Pocrovca,</a:t>
            </a:r>
            <a:r>
              <a:rPr lang="ro-MD" sz="1200" dirty="0">
                <a:effectLst/>
                <a:latin typeface="Times New Roman" panose="02020603050405020304" pitchFamily="18" charset="0"/>
                <a:ea typeface="Times New Roman" panose="02020603050405020304" pitchFamily="18" charset="0"/>
              </a:rPr>
              <a:t> raionul Dondușeni (92,9%), </a:t>
            </a:r>
            <a:r>
              <a:rPr lang="ro-MD" sz="1200" b="1" dirty="0">
                <a:effectLst/>
                <a:latin typeface="Times New Roman" panose="02020603050405020304" pitchFamily="18" charset="0"/>
                <a:ea typeface="Times New Roman" panose="02020603050405020304" pitchFamily="18" charset="0"/>
              </a:rPr>
              <a:t>Cunicea,</a:t>
            </a:r>
            <a:r>
              <a:rPr lang="ro-MD" sz="1200" dirty="0">
                <a:effectLst/>
                <a:latin typeface="Times New Roman" panose="02020603050405020304" pitchFamily="18" charset="0"/>
                <a:ea typeface="Times New Roman" panose="02020603050405020304" pitchFamily="18" charset="0"/>
              </a:rPr>
              <a:t> raionul Florești (65,3%), </a:t>
            </a:r>
            <a:r>
              <a:rPr lang="ro-MD" sz="1200" b="1" dirty="0">
                <a:effectLst/>
                <a:latin typeface="Times New Roman" panose="02020603050405020304" pitchFamily="18" charset="0"/>
                <a:ea typeface="Times New Roman" panose="02020603050405020304" pitchFamily="18" charset="0"/>
              </a:rPr>
              <a:t>Troițcoe, </a:t>
            </a:r>
            <a:r>
              <a:rPr lang="ro-MD" sz="1200" dirty="0">
                <a:effectLst/>
                <a:latin typeface="Times New Roman" panose="02020603050405020304" pitchFamily="18" charset="0"/>
                <a:ea typeface="Times New Roman" panose="02020603050405020304" pitchFamily="18" charset="0"/>
              </a:rPr>
              <a:t>raionul Cimișlia (60,9%), </a:t>
            </a:r>
            <a:r>
              <a:rPr lang="ro-MD" sz="1200" b="1" dirty="0">
                <a:effectLst/>
                <a:latin typeface="Times New Roman" panose="02020603050405020304" pitchFamily="18" charset="0"/>
                <a:ea typeface="Times New Roman" panose="02020603050405020304" pitchFamily="18" charset="0"/>
              </a:rPr>
              <a:t>Dobrogea Veche</a:t>
            </a:r>
            <a:r>
              <a:rPr lang="ro-MD" sz="1200" dirty="0">
                <a:effectLst/>
                <a:latin typeface="Times New Roman" panose="02020603050405020304" pitchFamily="18" charset="0"/>
                <a:ea typeface="Times New Roman" panose="02020603050405020304" pitchFamily="18" charset="0"/>
              </a:rPr>
              <a:t>, raionul </a:t>
            </a:r>
            <a:r>
              <a:rPr lang="ro-MD" sz="1200" dirty="0" err="1">
                <a:effectLst/>
                <a:latin typeface="Times New Roman" panose="02020603050405020304" pitchFamily="18" charset="0"/>
                <a:ea typeface="Times New Roman" panose="02020603050405020304" pitchFamily="18" charset="0"/>
              </a:rPr>
              <a:t>Sîngerei</a:t>
            </a:r>
            <a:r>
              <a:rPr lang="ro-MD" sz="1200" dirty="0">
                <a:effectLst/>
                <a:latin typeface="Times New Roman" panose="02020603050405020304" pitchFamily="18" charset="0"/>
                <a:ea typeface="Times New Roman" panose="02020603050405020304" pitchFamily="18" charset="0"/>
              </a:rPr>
              <a:t> (57,5%) și Semionovca, raionul Ștefan Vodă (56,1%). În alte 15 orașe (municipii) și sate (comune) s-au declarat</a:t>
            </a:r>
            <a:r>
              <a:rPr lang="ro-MD" sz="1200" i="1" dirty="0">
                <a:effectLst/>
                <a:latin typeface="Times New Roman" panose="02020603050405020304" pitchFamily="18" charset="0"/>
                <a:ea typeface="Times New Roman" panose="02020603050405020304" pitchFamily="18" charset="0"/>
              </a:rPr>
              <a:t> ruși</a:t>
            </a:r>
            <a:r>
              <a:rPr lang="ro-MD" sz="1200" dirty="0">
                <a:effectLst/>
                <a:latin typeface="Times New Roman" panose="02020603050405020304" pitchFamily="18" charset="0"/>
                <a:ea typeface="Times New Roman" panose="02020603050405020304" pitchFamily="18" charset="0"/>
              </a:rPr>
              <a:t> între 10% și 32%.</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CAEE33-C9DC-4714-B3F0-329023304C35}" type="slidenum">
              <a:rPr lang="en-US" smtClean="0"/>
              <a:t>10</a:t>
            </a:fld>
            <a:endParaRPr lang="en-US"/>
          </a:p>
        </p:txBody>
      </p:sp>
    </p:spTree>
    <p:extLst>
      <p:ext uri="{BB962C8B-B14F-4D97-AF65-F5344CB8AC3E}">
        <p14:creationId xmlns:p14="http://schemas.microsoft.com/office/powerpoint/2010/main" val="2892938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buNone/>
            </a:pPr>
            <a:r>
              <a:rPr lang="ro-MD" sz="1200" dirty="0">
                <a:effectLst/>
                <a:latin typeface="Times New Roman" panose="02020603050405020304" pitchFamily="18" charset="0"/>
                <a:ea typeface="Times New Roman" panose="02020603050405020304" pitchFamily="18" charset="0"/>
              </a:rPr>
              <a:t>Populația </a:t>
            </a:r>
            <a:r>
              <a:rPr lang="ro-MD" sz="1200" b="1" i="1" dirty="0">
                <a:effectLst/>
                <a:latin typeface="Times New Roman" panose="02020603050405020304" pitchFamily="18" charset="0"/>
                <a:ea typeface="Times New Roman" panose="02020603050405020304" pitchFamily="18" charset="0"/>
              </a:rPr>
              <a:t>găgăuză</a:t>
            </a:r>
            <a:r>
              <a:rPr lang="ro-MD" sz="1200" dirty="0">
                <a:effectLst/>
                <a:latin typeface="Times New Roman" panose="02020603050405020304" pitchFamily="18" charset="0"/>
                <a:ea typeface="Times New Roman" panose="02020603050405020304" pitchFamily="18" charset="0"/>
              </a:rPr>
              <a:t> era majoritară </a:t>
            </a:r>
            <a:r>
              <a:rPr lang="ro-MD" sz="1200" b="1" dirty="0">
                <a:effectLst/>
                <a:latin typeface="Times New Roman" panose="02020603050405020304" pitchFamily="18" charset="0"/>
                <a:ea typeface="Times New Roman" panose="02020603050405020304" pitchFamily="18" charset="0"/>
              </a:rPr>
              <a:t>în 23 de orașe (municipii) și sate (comune), </a:t>
            </a:r>
            <a:r>
              <a:rPr lang="ro-MD" sz="1200" dirty="0">
                <a:effectLst/>
                <a:latin typeface="Times New Roman" panose="02020603050405020304" pitchFamily="18" charset="0"/>
                <a:ea typeface="Times New Roman" panose="02020603050405020304" pitchFamily="18" charset="0"/>
              </a:rPr>
              <a:t>majoritatea absolută a acestora fiind din cadrul UTA Găgăuzia. Ca </a:t>
            </a:r>
            <a:r>
              <a:rPr lang="ro-MD" sz="1200" b="1" dirty="0">
                <a:effectLst/>
                <a:latin typeface="Times New Roman" panose="02020603050405020304" pitchFamily="18" charset="0"/>
                <a:ea typeface="Times New Roman" panose="02020603050405020304" pitchFamily="18" charset="0"/>
              </a:rPr>
              <a:t>număr</a:t>
            </a:r>
            <a:r>
              <a:rPr lang="ro-MD" sz="1200" dirty="0">
                <a:effectLst/>
                <a:latin typeface="Times New Roman" panose="02020603050405020304" pitchFamily="18" charset="0"/>
                <a:ea typeface="Times New Roman" panose="02020603050405020304" pitchFamily="18" charset="0"/>
              </a:rPr>
              <a:t>, </a:t>
            </a:r>
            <a:r>
              <a:rPr lang="ro-MD" sz="1200" i="1" dirty="0">
                <a:effectLst/>
                <a:latin typeface="Times New Roman" panose="02020603050405020304" pitchFamily="18" charset="0"/>
                <a:ea typeface="Times New Roman" panose="02020603050405020304" pitchFamily="18" charset="0"/>
              </a:rPr>
              <a:t>găgăuzii </a:t>
            </a:r>
            <a:r>
              <a:rPr lang="ro-MD" sz="1200" dirty="0">
                <a:effectLst/>
                <a:latin typeface="Times New Roman" panose="02020603050405020304" pitchFamily="18" charset="0"/>
                <a:ea typeface="Times New Roman" panose="02020603050405020304" pitchFamily="18" charset="0"/>
              </a:rPr>
              <a:t>erau </a:t>
            </a:r>
            <a:r>
              <a:rPr lang="ro-MD" sz="1200" b="1" dirty="0">
                <a:effectLst/>
                <a:latin typeface="Times New Roman" panose="02020603050405020304" pitchFamily="18" charset="0"/>
                <a:ea typeface="Times New Roman" panose="02020603050405020304" pitchFamily="18" charset="0"/>
              </a:rPr>
              <a:t>cei mai mulți în municipiul Comrat (14 mii), orașul </a:t>
            </a:r>
            <a:r>
              <a:rPr lang="ro-MD" sz="1200" b="1" dirty="0" err="1">
                <a:effectLst/>
                <a:latin typeface="Times New Roman" panose="02020603050405020304" pitchFamily="18" charset="0"/>
                <a:ea typeface="Times New Roman" panose="02020603050405020304" pitchFamily="18" charset="0"/>
              </a:rPr>
              <a:t>Ceadîr</a:t>
            </a:r>
            <a:r>
              <a:rPr lang="ro-MD" sz="1200" b="1" dirty="0">
                <a:effectLst/>
                <a:latin typeface="Times New Roman" panose="02020603050405020304" pitchFamily="18" charset="0"/>
                <a:ea typeface="Times New Roman" panose="02020603050405020304" pitchFamily="18" charset="0"/>
              </a:rPr>
              <a:t>-Lunga (11 mii) </a:t>
            </a:r>
            <a:r>
              <a:rPr lang="ro-MD" sz="1200" dirty="0">
                <a:effectLst/>
                <a:latin typeface="Times New Roman" panose="02020603050405020304" pitchFamily="18" charset="0"/>
                <a:ea typeface="Times New Roman" panose="02020603050405020304" pitchFamily="18" charset="0"/>
              </a:rPr>
              <a:t>și satul (comuna) </a:t>
            </a:r>
            <a:r>
              <a:rPr lang="ro-MD" sz="1200" b="1" dirty="0">
                <a:effectLst/>
                <a:latin typeface="Times New Roman" panose="02020603050405020304" pitchFamily="18" charset="0"/>
                <a:ea typeface="Times New Roman" panose="02020603050405020304" pitchFamily="18" charset="0"/>
              </a:rPr>
              <a:t>Congaz (7,8 mii).</a:t>
            </a:r>
            <a:endParaRPr lang="en-US" sz="1200" b="1" dirty="0">
              <a:effectLst/>
              <a:latin typeface="Times New Roman" panose="02020603050405020304" pitchFamily="18" charset="0"/>
              <a:ea typeface="Times New Roman" panose="02020603050405020304" pitchFamily="18" charset="0"/>
            </a:endParaRPr>
          </a:p>
          <a:p>
            <a:pPr algn="just">
              <a:spcAft>
                <a:spcPts val="600"/>
              </a:spcAft>
              <a:buNone/>
            </a:pPr>
            <a:r>
              <a:rPr lang="ro-MD" sz="1200" b="1" i="1" dirty="0">
                <a:effectLst/>
                <a:latin typeface="Times New Roman" panose="02020603050405020304" pitchFamily="18" charset="0"/>
                <a:ea typeface="Times New Roman" panose="02020603050405020304" pitchFamily="18" charset="0"/>
              </a:rPr>
              <a:t>Bulgarii</a:t>
            </a:r>
            <a:r>
              <a:rPr lang="ro-MD" sz="1200" i="1" dirty="0">
                <a:effectLst/>
                <a:latin typeface="Times New Roman" panose="02020603050405020304" pitchFamily="18" charset="0"/>
                <a:ea typeface="Times New Roman" panose="02020603050405020304" pitchFamily="18" charset="0"/>
              </a:rPr>
              <a:t> </a:t>
            </a:r>
            <a:r>
              <a:rPr lang="ro-MD" sz="1200" dirty="0">
                <a:effectLst/>
                <a:latin typeface="Times New Roman" panose="02020603050405020304" pitchFamily="18" charset="0"/>
                <a:ea typeface="Times New Roman" panose="02020603050405020304" pitchFamily="18" charset="0"/>
              </a:rPr>
              <a:t>erau majoritari în </a:t>
            </a:r>
            <a:r>
              <a:rPr lang="ro-MD" sz="1200" b="1" dirty="0">
                <a:effectLst/>
                <a:latin typeface="Times New Roman" panose="02020603050405020304" pitchFamily="18" charset="0"/>
                <a:ea typeface="Times New Roman" panose="02020603050405020304" pitchFamily="18" charset="0"/>
              </a:rPr>
              <a:t>8 orașe și sate (comune), </a:t>
            </a:r>
            <a:r>
              <a:rPr lang="ro-MD" sz="1200" dirty="0">
                <a:effectLst/>
                <a:latin typeface="Times New Roman" panose="02020603050405020304" pitchFamily="18" charset="0"/>
                <a:ea typeface="Times New Roman" panose="02020603050405020304" pitchFamily="18" charset="0"/>
              </a:rPr>
              <a:t>reprezentând </a:t>
            </a:r>
            <a:r>
              <a:rPr lang="ro-MD" sz="1200" b="1" dirty="0">
                <a:effectLst/>
                <a:latin typeface="Times New Roman" panose="02020603050405020304" pitchFamily="18" charset="0"/>
                <a:ea typeface="Times New Roman" panose="02020603050405020304" pitchFamily="18" charset="0"/>
              </a:rPr>
              <a:t>89,8% </a:t>
            </a:r>
            <a:r>
              <a:rPr lang="ro-MD" sz="1200" dirty="0">
                <a:effectLst/>
                <a:latin typeface="Times New Roman" panose="02020603050405020304" pitchFamily="18" charset="0"/>
                <a:ea typeface="Times New Roman" panose="02020603050405020304" pitchFamily="18" charset="0"/>
              </a:rPr>
              <a:t>din totalul populației orașului </a:t>
            </a:r>
            <a:r>
              <a:rPr lang="ro-MD" sz="1200" b="1" dirty="0">
                <a:effectLst/>
                <a:latin typeface="Times New Roman" panose="02020603050405020304" pitchFamily="18" charset="0"/>
                <a:ea typeface="Times New Roman" panose="02020603050405020304" pitchFamily="18" charset="0"/>
              </a:rPr>
              <a:t>Tvardița</a:t>
            </a:r>
            <a:r>
              <a:rPr lang="ro-MD" sz="1200" dirty="0">
                <a:effectLst/>
                <a:latin typeface="Times New Roman" panose="02020603050405020304" pitchFamily="18" charset="0"/>
                <a:ea typeface="Times New Roman" panose="02020603050405020304" pitchFamily="18" charset="0"/>
              </a:rPr>
              <a:t> (raionul Taraclia), 82,3% în </a:t>
            </a:r>
            <a:r>
              <a:rPr lang="ro-MD" sz="1200" b="1" dirty="0">
                <a:effectLst/>
                <a:latin typeface="Times New Roman" panose="02020603050405020304" pitchFamily="18" charset="0"/>
                <a:ea typeface="Times New Roman" panose="02020603050405020304" pitchFamily="18" charset="0"/>
              </a:rPr>
              <a:t>Corten</a:t>
            </a:r>
            <a:r>
              <a:rPr lang="ro-MD" sz="1200" dirty="0">
                <a:effectLst/>
                <a:latin typeface="Times New Roman" panose="02020603050405020304" pitchFamily="18" charset="0"/>
                <a:ea typeface="Times New Roman" panose="02020603050405020304" pitchFamily="18" charset="0"/>
              </a:rPr>
              <a:t> (raionul Taraclia), 76,3% în orașul </a:t>
            </a:r>
            <a:r>
              <a:rPr lang="ro-MD" sz="1200" b="1" dirty="0">
                <a:effectLst/>
                <a:latin typeface="Times New Roman" panose="02020603050405020304" pitchFamily="18" charset="0"/>
                <a:ea typeface="Times New Roman" panose="02020603050405020304" pitchFamily="18" charset="0"/>
              </a:rPr>
              <a:t>Taraclia, </a:t>
            </a:r>
            <a:r>
              <a:rPr lang="ro-MD" sz="1200" dirty="0">
                <a:effectLst/>
                <a:latin typeface="Times New Roman" panose="02020603050405020304" pitchFamily="18" charset="0"/>
                <a:ea typeface="Times New Roman" panose="02020603050405020304" pitchFamily="18" charset="0"/>
              </a:rPr>
              <a:t>74,6% în </a:t>
            </a:r>
            <a:r>
              <a:rPr lang="ro-MD" sz="1200" b="1" dirty="0">
                <a:effectLst/>
                <a:latin typeface="Times New Roman" panose="02020603050405020304" pitchFamily="18" charset="0"/>
                <a:ea typeface="Times New Roman" panose="02020603050405020304" pitchFamily="18" charset="0"/>
              </a:rPr>
              <a:t>Valea Perjei </a:t>
            </a:r>
            <a:r>
              <a:rPr lang="ro-MD" sz="1200" dirty="0">
                <a:effectLst/>
                <a:latin typeface="Times New Roman" panose="02020603050405020304" pitchFamily="18" charset="0"/>
                <a:ea typeface="Times New Roman" panose="02020603050405020304" pitchFamily="18" charset="0"/>
              </a:rPr>
              <a:t>(raionul Taraclia), 74,1% în </a:t>
            </a:r>
            <a:r>
              <a:rPr lang="ro-MD" sz="1200" b="1" dirty="0">
                <a:effectLst/>
                <a:latin typeface="Times New Roman" panose="02020603050405020304" pitchFamily="18" charset="0"/>
                <a:ea typeface="Times New Roman" panose="02020603050405020304" pitchFamily="18" charset="0"/>
              </a:rPr>
              <a:t>Colibabovca</a:t>
            </a:r>
            <a:r>
              <a:rPr lang="ro-MD" sz="1200" dirty="0">
                <a:effectLst/>
                <a:latin typeface="Times New Roman" panose="02020603050405020304" pitchFamily="18" charset="0"/>
                <a:ea typeface="Times New Roman" panose="02020603050405020304" pitchFamily="18" charset="0"/>
              </a:rPr>
              <a:t> (raionul Leova), 72,9% în </a:t>
            </a:r>
            <a:r>
              <a:rPr lang="ro-MD" sz="1200" b="1" dirty="0">
                <a:effectLst/>
                <a:latin typeface="Times New Roman" panose="02020603050405020304" pitchFamily="18" charset="0"/>
                <a:ea typeface="Times New Roman" panose="02020603050405020304" pitchFamily="18" charset="0"/>
              </a:rPr>
              <a:t>Cairaclia</a:t>
            </a:r>
            <a:r>
              <a:rPr lang="ro-MD" sz="1200" dirty="0">
                <a:effectLst/>
                <a:latin typeface="Times New Roman" panose="02020603050405020304" pitchFamily="18" charset="0"/>
                <a:ea typeface="Times New Roman" panose="02020603050405020304" pitchFamily="18" charset="0"/>
              </a:rPr>
              <a:t> (raionul Taraclia), 70,4% în </a:t>
            </a:r>
            <a:r>
              <a:rPr lang="ro-MD" sz="1200" b="1" dirty="0">
                <a:effectLst/>
                <a:latin typeface="Times New Roman" panose="02020603050405020304" pitchFamily="18" charset="0"/>
                <a:ea typeface="Times New Roman" panose="02020603050405020304" pitchFamily="18" charset="0"/>
              </a:rPr>
              <a:t>Stoianovca</a:t>
            </a:r>
            <a:r>
              <a:rPr lang="ro-MD" sz="1200" dirty="0">
                <a:effectLst/>
                <a:latin typeface="Times New Roman" panose="02020603050405020304" pitchFamily="18" charset="0"/>
                <a:ea typeface="Times New Roman" panose="02020603050405020304" pitchFamily="18" charset="0"/>
              </a:rPr>
              <a:t> (raionul Cantemir) și 55,6% în </a:t>
            </a:r>
            <a:r>
              <a:rPr lang="ro-MD" sz="1200" b="1" dirty="0">
                <a:effectLst/>
                <a:latin typeface="Times New Roman" panose="02020603050405020304" pitchFamily="18" charset="0"/>
                <a:ea typeface="Times New Roman" panose="02020603050405020304" pitchFamily="18" charset="0"/>
              </a:rPr>
              <a:t>Vozneseni</a:t>
            </a:r>
            <a:r>
              <a:rPr lang="ro-MD" sz="1200" dirty="0">
                <a:effectLst/>
                <a:latin typeface="Times New Roman" panose="02020603050405020304" pitchFamily="18" charset="0"/>
                <a:ea typeface="Times New Roman" panose="02020603050405020304" pitchFamily="18" charset="0"/>
              </a:rPr>
              <a:t> (raionul Leova). În alte 14 sate (comune) bulgarii reprezintă între 20% și 48%. Cel </a:t>
            </a:r>
            <a:r>
              <a:rPr lang="ro-MD" sz="1200" b="1" dirty="0">
                <a:effectLst/>
                <a:latin typeface="Times New Roman" panose="02020603050405020304" pitchFamily="18" charset="0"/>
                <a:ea typeface="Times New Roman" panose="02020603050405020304" pitchFamily="18" charset="0"/>
              </a:rPr>
              <a:t>mai mare număr </a:t>
            </a:r>
            <a:r>
              <a:rPr lang="ro-MD" sz="1200" dirty="0">
                <a:effectLst/>
                <a:latin typeface="Times New Roman" panose="02020603050405020304" pitchFamily="18" charset="0"/>
                <a:ea typeface="Times New Roman" panose="02020603050405020304" pitchFamily="18" charset="0"/>
              </a:rPr>
              <a:t>de </a:t>
            </a:r>
            <a:r>
              <a:rPr lang="ro-MD" sz="1200" i="1" dirty="0">
                <a:effectLst/>
                <a:latin typeface="Times New Roman" panose="02020603050405020304" pitchFamily="18" charset="0"/>
                <a:ea typeface="Times New Roman" panose="02020603050405020304" pitchFamily="18" charset="0"/>
              </a:rPr>
              <a:t>bulgari</a:t>
            </a:r>
            <a:r>
              <a:rPr lang="ro-MD" sz="1200" dirty="0">
                <a:effectLst/>
                <a:latin typeface="Times New Roman" panose="02020603050405020304" pitchFamily="18" charset="0"/>
                <a:ea typeface="Times New Roman" panose="02020603050405020304" pitchFamily="18" charset="0"/>
              </a:rPr>
              <a:t> locuiesc în orașele </a:t>
            </a:r>
            <a:r>
              <a:rPr lang="ro-MD" sz="1200" b="1" dirty="0">
                <a:effectLst/>
                <a:latin typeface="Times New Roman" panose="02020603050405020304" pitchFamily="18" charset="0"/>
                <a:ea typeface="Times New Roman" panose="02020603050405020304" pitchFamily="18" charset="0"/>
              </a:rPr>
              <a:t>Taraclia </a:t>
            </a:r>
            <a:r>
              <a:rPr lang="ro-MD" sz="1200" dirty="0">
                <a:effectLst/>
                <a:latin typeface="Times New Roman" panose="02020603050405020304" pitchFamily="18" charset="0"/>
                <a:ea typeface="Times New Roman" panose="02020603050405020304" pitchFamily="18" charset="0"/>
              </a:rPr>
              <a:t>(7,7 mii), </a:t>
            </a:r>
            <a:r>
              <a:rPr lang="ro-MD" sz="1200" b="1" dirty="0">
                <a:effectLst/>
                <a:latin typeface="Times New Roman" panose="02020603050405020304" pitchFamily="18" charset="0"/>
                <a:ea typeface="Times New Roman" panose="02020603050405020304" pitchFamily="18" charset="0"/>
              </a:rPr>
              <a:t>Chișinău </a:t>
            </a:r>
            <a:r>
              <a:rPr lang="ro-MD" sz="1200" dirty="0">
                <a:effectLst/>
                <a:latin typeface="Times New Roman" panose="02020603050405020304" pitchFamily="18" charset="0"/>
                <a:ea typeface="Times New Roman" panose="02020603050405020304" pitchFamily="18" charset="0"/>
              </a:rPr>
              <a:t>(5,9 mii) și </a:t>
            </a:r>
            <a:r>
              <a:rPr lang="ro-MD" sz="1200" b="1" dirty="0">
                <a:effectLst/>
                <a:latin typeface="Times New Roman" panose="02020603050405020304" pitchFamily="18" charset="0"/>
                <a:ea typeface="Times New Roman" panose="02020603050405020304" pitchFamily="18" charset="0"/>
              </a:rPr>
              <a:t>Tvardița</a:t>
            </a:r>
            <a:r>
              <a:rPr lang="ro-MD" sz="1200" dirty="0">
                <a:effectLst/>
                <a:latin typeface="Times New Roman" panose="02020603050405020304" pitchFamily="18" charset="0"/>
                <a:ea typeface="Times New Roman" panose="02020603050405020304" pitchFamily="18" charset="0"/>
              </a:rPr>
              <a:t> (3,1 mii).</a:t>
            </a:r>
            <a:endParaRPr lang="en-US" sz="1200" dirty="0">
              <a:effectLst/>
              <a:latin typeface="Times New Roman" panose="02020603050405020304" pitchFamily="18" charset="0"/>
              <a:ea typeface="Times New Roman" panose="02020603050405020304" pitchFamily="18" charset="0"/>
            </a:endParaRPr>
          </a:p>
          <a:p>
            <a:pPr algn="just">
              <a:spcAft>
                <a:spcPts val="600"/>
              </a:spcAft>
              <a:buNone/>
            </a:pPr>
            <a:r>
              <a:rPr lang="ro-MD" sz="1200" b="1" i="1" dirty="0">
                <a:effectLst/>
                <a:latin typeface="Times New Roman" panose="02020603050405020304" pitchFamily="18" charset="0"/>
                <a:ea typeface="Times New Roman" panose="02020603050405020304" pitchFamily="18" charset="0"/>
              </a:rPr>
              <a:t>Romii/țiganii</a:t>
            </a:r>
            <a:r>
              <a:rPr lang="ro-MD" sz="1200" dirty="0">
                <a:effectLst/>
                <a:latin typeface="Times New Roman" panose="02020603050405020304" pitchFamily="18" charset="0"/>
                <a:ea typeface="Times New Roman" panose="02020603050405020304" pitchFamily="18" charset="0"/>
              </a:rPr>
              <a:t> dețineau cele mai mari ponderi în cadrul orașului </a:t>
            </a:r>
            <a:r>
              <a:rPr lang="ro-MD" sz="1200" b="1" dirty="0">
                <a:effectLst/>
                <a:latin typeface="Times New Roman" panose="02020603050405020304" pitchFamily="18" charset="0"/>
                <a:ea typeface="Times New Roman" panose="02020603050405020304" pitchFamily="18" charset="0"/>
              </a:rPr>
              <a:t>Otaci</a:t>
            </a:r>
            <a:r>
              <a:rPr lang="ro-MD" sz="1200" dirty="0">
                <a:effectLst/>
                <a:latin typeface="Times New Roman" panose="02020603050405020304" pitchFamily="18" charset="0"/>
                <a:ea typeface="Times New Roman" panose="02020603050405020304" pitchFamily="18" charset="0"/>
              </a:rPr>
              <a:t> din raionul Ocnița (</a:t>
            </a:r>
            <a:r>
              <a:rPr lang="ro-MD" sz="1200" b="1" dirty="0">
                <a:effectLst/>
                <a:latin typeface="Times New Roman" panose="02020603050405020304" pitchFamily="18" charset="0"/>
                <a:ea typeface="Times New Roman" panose="02020603050405020304" pitchFamily="18" charset="0"/>
              </a:rPr>
              <a:t>49,2%</a:t>
            </a:r>
            <a:r>
              <a:rPr lang="ro-MD" sz="1200" dirty="0">
                <a:effectLst/>
                <a:latin typeface="Times New Roman" panose="02020603050405020304" pitchFamily="18" charset="0"/>
                <a:ea typeface="Times New Roman" panose="02020603050405020304" pitchFamily="18" charset="0"/>
              </a:rPr>
              <a:t>), satele (comunele) </a:t>
            </a:r>
            <a:r>
              <a:rPr lang="ro-MD" sz="1200" b="1" dirty="0">
                <a:effectLst/>
                <a:latin typeface="Times New Roman" panose="02020603050405020304" pitchFamily="18" charset="0"/>
                <a:ea typeface="Times New Roman" panose="02020603050405020304" pitchFamily="18" charset="0"/>
              </a:rPr>
              <a:t>Buda </a:t>
            </a:r>
            <a:r>
              <a:rPr lang="ro-MD" sz="1200" dirty="0">
                <a:effectLst/>
                <a:latin typeface="Times New Roman" panose="02020603050405020304" pitchFamily="18" charset="0"/>
                <a:ea typeface="Times New Roman" panose="02020603050405020304" pitchFamily="18" charset="0"/>
              </a:rPr>
              <a:t>din raionul Călărași (31,7%) și </a:t>
            </a:r>
            <a:r>
              <a:rPr lang="ro-MD" sz="1200" b="1" dirty="0">
                <a:effectLst/>
                <a:latin typeface="Times New Roman" panose="02020603050405020304" pitchFamily="18" charset="0"/>
                <a:ea typeface="Times New Roman" panose="02020603050405020304" pitchFamily="18" charset="0"/>
              </a:rPr>
              <a:t>Ciorești</a:t>
            </a:r>
            <a:r>
              <a:rPr lang="ro-MD" sz="1200" dirty="0">
                <a:effectLst/>
                <a:latin typeface="Times New Roman" panose="02020603050405020304" pitchFamily="18" charset="0"/>
                <a:ea typeface="Times New Roman" panose="02020603050405020304" pitchFamily="18" charset="0"/>
              </a:rPr>
              <a:t> din raionul Nisporeni (21,1%). Numeric, la fel, </a:t>
            </a:r>
            <a:r>
              <a:rPr lang="ro-MD" sz="1200" b="1" dirty="0">
                <a:effectLst/>
                <a:latin typeface="Times New Roman" panose="02020603050405020304" pitchFamily="18" charset="0"/>
                <a:ea typeface="Times New Roman" panose="02020603050405020304" pitchFamily="18" charset="0"/>
              </a:rPr>
              <a:t>cea mai mare comunitate </a:t>
            </a:r>
            <a:r>
              <a:rPr lang="ro-MD" sz="1200" dirty="0">
                <a:effectLst/>
                <a:latin typeface="Times New Roman" panose="02020603050405020304" pitchFamily="18" charset="0"/>
                <a:ea typeface="Times New Roman" panose="02020603050405020304" pitchFamily="18" charset="0"/>
              </a:rPr>
              <a:t>era în orașul </a:t>
            </a:r>
            <a:r>
              <a:rPr lang="ro-MD" sz="1200" b="1" dirty="0">
                <a:effectLst/>
                <a:latin typeface="Times New Roman" panose="02020603050405020304" pitchFamily="18" charset="0"/>
                <a:ea typeface="Times New Roman" panose="02020603050405020304" pitchFamily="18" charset="0"/>
              </a:rPr>
              <a:t>Otaci</a:t>
            </a:r>
            <a:r>
              <a:rPr lang="ro-MD" sz="1200" dirty="0">
                <a:effectLst/>
                <a:latin typeface="Times New Roman" panose="02020603050405020304" pitchFamily="18" charset="0"/>
                <a:ea typeface="Times New Roman" panose="02020603050405020304" pitchFamily="18" charset="0"/>
              </a:rPr>
              <a:t> (1,7 mii), urmată de orașele </a:t>
            </a:r>
            <a:r>
              <a:rPr lang="ro-MD" sz="1200" b="1" dirty="0">
                <a:effectLst/>
                <a:latin typeface="Times New Roman" panose="02020603050405020304" pitchFamily="18" charset="0"/>
                <a:ea typeface="Times New Roman" panose="02020603050405020304" pitchFamily="18" charset="0"/>
              </a:rPr>
              <a:t>Soroca</a:t>
            </a:r>
            <a:r>
              <a:rPr lang="ro-MD" sz="1200" dirty="0">
                <a:effectLst/>
                <a:latin typeface="Times New Roman" panose="02020603050405020304" pitchFamily="18" charset="0"/>
                <a:ea typeface="Times New Roman" panose="02020603050405020304" pitchFamily="18" charset="0"/>
              </a:rPr>
              <a:t> (843 persoane) și </a:t>
            </a:r>
            <a:r>
              <a:rPr lang="ro-MD" sz="1200" b="1" dirty="0" err="1">
                <a:effectLst/>
                <a:latin typeface="Times New Roman" panose="02020603050405020304" pitchFamily="18" charset="0"/>
                <a:ea typeface="Times New Roman" panose="02020603050405020304" pitchFamily="18" charset="0"/>
              </a:rPr>
              <a:t>Rîșcani</a:t>
            </a:r>
            <a:r>
              <a:rPr lang="ro-MD" sz="1200" dirty="0">
                <a:effectLst/>
                <a:latin typeface="Times New Roman" panose="02020603050405020304" pitchFamily="18" charset="0"/>
                <a:ea typeface="Times New Roman" panose="02020603050405020304" pitchFamily="18" charset="0"/>
              </a:rPr>
              <a:t> (660 persoane).</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3CAEE33-C9DC-4714-B3F0-329023304C35}" type="slidenum">
              <a:rPr lang="en-US" smtClean="0"/>
              <a:t>11</a:t>
            </a:fld>
            <a:endParaRPr lang="en-US"/>
          </a:p>
        </p:txBody>
      </p:sp>
    </p:spTree>
    <p:extLst>
      <p:ext uri="{BB962C8B-B14F-4D97-AF65-F5344CB8AC3E}">
        <p14:creationId xmlns:p14="http://schemas.microsoft.com/office/powerpoint/2010/main" val="421926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602326-F3B9-4174-8717-23829200443D}" type="datetime1">
              <a:rPr lang="en-US" smtClean="0"/>
              <a:t>10/21/2025</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D7662F32-C9F4-4FBF-995D-8E0B0B572CC5}" type="slidenum">
              <a:rPr lang="en-US" smtClean="0"/>
              <a:t>‹#›</a:t>
            </a:fld>
            <a:endParaRPr lang="en-US" dirty="0"/>
          </a:p>
        </p:txBody>
      </p:sp>
    </p:spTree>
    <p:extLst>
      <p:ext uri="{BB962C8B-B14F-4D97-AF65-F5344CB8AC3E}">
        <p14:creationId xmlns:p14="http://schemas.microsoft.com/office/powerpoint/2010/main" val="379802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515DF7-3CEF-4C36-964D-BF4A6875A4E4}" type="datetime1">
              <a:rPr lang="en-US" smtClean="0"/>
              <a:t>10/21/2025</a:t>
            </a:fld>
            <a:endParaRPr lang="en-US"/>
          </a:p>
        </p:txBody>
      </p:sp>
      <p:sp>
        <p:nvSpPr>
          <p:cNvPr id="5" name="Footer Placeholder 4"/>
          <p:cNvSpPr>
            <a:spLocks noGrp="1"/>
          </p:cNvSpPr>
          <p:nvPr>
            <p:ph type="ftr" sz="quarter" idx="11"/>
          </p:nvPr>
        </p:nvSpPr>
        <p:spPr/>
        <p:txBody>
          <a:bodyPr/>
          <a:lstStyle/>
          <a:p>
            <a:r>
              <a:rPr lang="ru-RU"/>
              <a:t>„Распространение и коммуникация  статистических данных” Кишинев, 21-23 мая 2018 г.</a:t>
            </a:r>
            <a:endParaRPr lang="en-US"/>
          </a:p>
        </p:txBody>
      </p:sp>
      <p:sp>
        <p:nvSpPr>
          <p:cNvPr id="6" name="Slide Number Placeholder 5"/>
          <p:cNvSpPr>
            <a:spLocks noGrp="1"/>
          </p:cNvSpPr>
          <p:nvPr>
            <p:ph type="sldNum" sz="quarter" idx="12"/>
          </p:nvPr>
        </p:nvSpPr>
        <p:spPr/>
        <p:txBody>
          <a:bodyPr/>
          <a:lstStyle/>
          <a:p>
            <a:fld id="{D7662F32-C9F4-4FBF-995D-8E0B0B572CC5}" type="slidenum">
              <a:rPr lang="en-US" smtClean="0"/>
              <a:t>‹#›</a:t>
            </a:fld>
            <a:endParaRPr lang="en-US"/>
          </a:p>
        </p:txBody>
      </p:sp>
    </p:spTree>
    <p:extLst>
      <p:ext uri="{BB962C8B-B14F-4D97-AF65-F5344CB8AC3E}">
        <p14:creationId xmlns:p14="http://schemas.microsoft.com/office/powerpoint/2010/main" val="1409127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C69A50-BBA6-4805-8300-A963127A51FC}" type="datetime1">
              <a:rPr lang="en-US" smtClean="0"/>
              <a:t>10/21/2025</a:t>
            </a:fld>
            <a:endParaRPr lang="en-US"/>
          </a:p>
        </p:txBody>
      </p:sp>
      <p:sp>
        <p:nvSpPr>
          <p:cNvPr id="5" name="Footer Placeholder 4"/>
          <p:cNvSpPr>
            <a:spLocks noGrp="1"/>
          </p:cNvSpPr>
          <p:nvPr>
            <p:ph type="ftr" sz="quarter" idx="11"/>
          </p:nvPr>
        </p:nvSpPr>
        <p:spPr/>
        <p:txBody>
          <a:bodyPr/>
          <a:lstStyle/>
          <a:p>
            <a:r>
              <a:rPr lang="ru-RU"/>
              <a:t>„Распространение и коммуникация  статистических данных” Кишинев, 21-23 мая 2018 г.</a:t>
            </a:r>
            <a:endParaRPr lang="en-US"/>
          </a:p>
        </p:txBody>
      </p:sp>
      <p:sp>
        <p:nvSpPr>
          <p:cNvPr id="6" name="Slide Number Placeholder 5"/>
          <p:cNvSpPr>
            <a:spLocks noGrp="1"/>
          </p:cNvSpPr>
          <p:nvPr>
            <p:ph type="sldNum" sz="quarter" idx="12"/>
          </p:nvPr>
        </p:nvSpPr>
        <p:spPr/>
        <p:txBody>
          <a:bodyPr/>
          <a:lstStyle/>
          <a:p>
            <a:fld id="{D7662F32-C9F4-4FBF-995D-8E0B0B572CC5}" type="slidenum">
              <a:rPr lang="en-US" smtClean="0"/>
              <a:t>‹#›</a:t>
            </a:fld>
            <a:endParaRPr lang="en-US"/>
          </a:p>
        </p:txBody>
      </p:sp>
    </p:spTree>
    <p:extLst>
      <p:ext uri="{BB962C8B-B14F-4D97-AF65-F5344CB8AC3E}">
        <p14:creationId xmlns:p14="http://schemas.microsoft.com/office/powerpoint/2010/main" val="32510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70C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91C253-4D1B-4E99-AC5D-151ACEAA3527}" type="datetime1">
              <a:rPr lang="en-US" smtClean="0"/>
              <a:t>10/21/2025</a:t>
            </a:fld>
            <a:endParaRPr lang="en-US"/>
          </a:p>
        </p:txBody>
      </p:sp>
      <p:sp>
        <p:nvSpPr>
          <p:cNvPr id="5" name="Footer Placeholder 4"/>
          <p:cNvSpPr>
            <a:spLocks noGrp="1"/>
          </p:cNvSpPr>
          <p:nvPr>
            <p:ph type="ftr" sz="quarter" idx="11"/>
          </p:nvPr>
        </p:nvSpPr>
        <p:spPr/>
        <p:txBody>
          <a:bodyPr/>
          <a:lstStyle>
            <a:lvl1pPr>
              <a:defRPr sz="1400" b="1">
                <a:solidFill>
                  <a:schemeClr val="accent1">
                    <a:lumMod val="75000"/>
                  </a:schemeClr>
                </a:solidFill>
              </a:defRPr>
            </a:lvl1pPr>
          </a:lstStyle>
          <a:p>
            <a:r>
              <a:rPr lang="ro-RO" i="1" dirty="0"/>
              <a:t>Biroul Național de Statistică al Republicii Moldova</a:t>
            </a:r>
            <a:endParaRPr lang="en-US" dirty="0"/>
          </a:p>
        </p:txBody>
      </p:sp>
      <p:sp>
        <p:nvSpPr>
          <p:cNvPr id="6" name="Slide Number Placeholder 5"/>
          <p:cNvSpPr>
            <a:spLocks noGrp="1"/>
          </p:cNvSpPr>
          <p:nvPr>
            <p:ph type="sldNum" sz="quarter" idx="12"/>
          </p:nvPr>
        </p:nvSpPr>
        <p:spPr/>
        <p:txBody>
          <a:bodyPr/>
          <a:lstStyle/>
          <a:p>
            <a:fld id="{D7662F32-C9F4-4FBF-995D-8E0B0B572CC5}" type="slidenum">
              <a:rPr lang="en-US" smtClean="0"/>
              <a:t>‹#›</a:t>
            </a:fld>
            <a:endParaRPr lang="en-US"/>
          </a:p>
        </p:txBody>
      </p:sp>
    </p:spTree>
    <p:extLst>
      <p:ext uri="{BB962C8B-B14F-4D97-AF65-F5344CB8AC3E}">
        <p14:creationId xmlns:p14="http://schemas.microsoft.com/office/powerpoint/2010/main" val="387969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EE666B-88F2-4BDB-930D-E55B892F724B}" type="datetime1">
              <a:rPr lang="en-US" smtClean="0"/>
              <a:t>10/21/2025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662F32-C9F4-4FBF-995D-8E0B0B572CC5}" type="slidenum">
              <a:rPr lang="en-US" smtClean="0"/>
              <a:t>‹#›</a:t>
            </a:fld>
            <a:endParaRPr lang="en-US"/>
          </a:p>
        </p:txBody>
      </p:sp>
    </p:spTree>
    <p:extLst>
      <p:ext uri="{BB962C8B-B14F-4D97-AF65-F5344CB8AC3E}">
        <p14:creationId xmlns:p14="http://schemas.microsoft.com/office/powerpoint/2010/main" val="3956241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70B24D-B72D-41E9-A3CC-404B2F6AF855}" type="datetime1">
              <a:rPr lang="en-US" smtClean="0"/>
              <a:t>10/21/2025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662F32-C9F4-4FBF-995D-8E0B0B572CC5}" type="slidenum">
              <a:rPr lang="en-US" smtClean="0"/>
              <a:t>‹#›</a:t>
            </a:fld>
            <a:endParaRPr lang="en-US"/>
          </a:p>
        </p:txBody>
      </p:sp>
    </p:spTree>
    <p:extLst>
      <p:ext uri="{BB962C8B-B14F-4D97-AF65-F5344CB8AC3E}">
        <p14:creationId xmlns:p14="http://schemas.microsoft.com/office/powerpoint/2010/main" val="9651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DF78EB-A711-47DB-A75D-AC123EB9F09C}" type="datetime1">
              <a:rPr lang="en-US" smtClean="0"/>
              <a:t>10/21/2025</a:t>
            </a:fld>
            <a:endParaRPr lang="en-US"/>
          </a:p>
        </p:txBody>
      </p:sp>
      <p:sp>
        <p:nvSpPr>
          <p:cNvPr id="8" name="Footer Placeholder 7"/>
          <p:cNvSpPr>
            <a:spLocks noGrp="1"/>
          </p:cNvSpPr>
          <p:nvPr>
            <p:ph type="ftr" sz="quarter" idx="11"/>
          </p:nvPr>
        </p:nvSpPr>
        <p:spPr/>
        <p:txBody>
          <a:bodyPr/>
          <a:lstStyle>
            <a:lvl1pPr>
              <a:defRPr/>
            </a:lvl1pPr>
          </a:lstStyle>
          <a:p>
            <a:r>
              <a:rPr lang="ro-RO" i="1" dirty="0"/>
              <a:t>Biroul Național de Statistică</a:t>
            </a:r>
            <a:endParaRPr lang="en-US" dirty="0"/>
          </a:p>
        </p:txBody>
      </p:sp>
      <p:sp>
        <p:nvSpPr>
          <p:cNvPr id="9" name="Slide Number Placeholder 8"/>
          <p:cNvSpPr>
            <a:spLocks noGrp="1"/>
          </p:cNvSpPr>
          <p:nvPr>
            <p:ph type="sldNum" sz="quarter" idx="12"/>
          </p:nvPr>
        </p:nvSpPr>
        <p:spPr/>
        <p:txBody>
          <a:bodyPr/>
          <a:lstStyle/>
          <a:p>
            <a:fld id="{D7662F32-C9F4-4FBF-995D-8E0B0B572CC5}" type="slidenum">
              <a:rPr lang="en-US" smtClean="0"/>
              <a:t>‹#›</a:t>
            </a:fld>
            <a:endParaRPr lang="en-US"/>
          </a:p>
        </p:txBody>
      </p:sp>
    </p:spTree>
    <p:extLst>
      <p:ext uri="{BB962C8B-B14F-4D97-AF65-F5344CB8AC3E}">
        <p14:creationId xmlns:p14="http://schemas.microsoft.com/office/powerpoint/2010/main" val="384380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A12781-6D13-4FE9-9546-46F10754AA9F}" type="datetime1">
              <a:rPr lang="en-US" smtClean="0"/>
              <a:t>10/21/2025</a:t>
            </a:fld>
            <a:endParaRPr lang="en-US"/>
          </a:p>
        </p:txBody>
      </p:sp>
      <p:sp>
        <p:nvSpPr>
          <p:cNvPr id="4" name="Footer Placeholder 3"/>
          <p:cNvSpPr>
            <a:spLocks noGrp="1"/>
          </p:cNvSpPr>
          <p:nvPr>
            <p:ph type="ftr" sz="quarter" idx="11"/>
          </p:nvPr>
        </p:nvSpPr>
        <p:spPr/>
        <p:txBody>
          <a:bodyPr/>
          <a:lstStyle>
            <a:lvl1pPr>
              <a:defRPr/>
            </a:lvl1pPr>
          </a:lstStyle>
          <a:p>
            <a:r>
              <a:rPr lang="ro-RO" i="1" dirty="0"/>
              <a:t>Biroul Național de Statistică</a:t>
            </a:r>
            <a:endParaRPr lang="en-US" dirty="0"/>
          </a:p>
        </p:txBody>
      </p:sp>
      <p:sp>
        <p:nvSpPr>
          <p:cNvPr id="5" name="Slide Number Placeholder 4"/>
          <p:cNvSpPr>
            <a:spLocks noGrp="1"/>
          </p:cNvSpPr>
          <p:nvPr>
            <p:ph type="sldNum" sz="quarter" idx="12"/>
          </p:nvPr>
        </p:nvSpPr>
        <p:spPr/>
        <p:txBody>
          <a:bodyPr/>
          <a:lstStyle/>
          <a:p>
            <a:fld id="{D7662F32-C9F4-4FBF-995D-8E0B0B572CC5}" type="slidenum">
              <a:rPr lang="en-US" smtClean="0"/>
              <a:t>‹#›</a:t>
            </a:fld>
            <a:endParaRPr lang="en-US"/>
          </a:p>
        </p:txBody>
      </p:sp>
    </p:spTree>
    <p:extLst>
      <p:ext uri="{BB962C8B-B14F-4D97-AF65-F5344CB8AC3E}">
        <p14:creationId xmlns:p14="http://schemas.microsoft.com/office/powerpoint/2010/main" val="72831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C5EDE-A904-4DE5-A113-8197470D6F46}" type="datetime1">
              <a:rPr lang="en-US" smtClean="0"/>
              <a:t>10/21/2025</a:t>
            </a:fld>
            <a:endParaRPr lang="en-US"/>
          </a:p>
        </p:txBody>
      </p:sp>
      <p:sp>
        <p:nvSpPr>
          <p:cNvPr id="3" name="Footer Placeholder 2"/>
          <p:cNvSpPr>
            <a:spLocks noGrp="1"/>
          </p:cNvSpPr>
          <p:nvPr>
            <p:ph type="ftr" sz="quarter" idx="11"/>
          </p:nvPr>
        </p:nvSpPr>
        <p:spPr/>
        <p:txBody>
          <a:bodyPr/>
          <a:lstStyle/>
          <a:p>
            <a:r>
              <a:rPr lang="ru-RU"/>
              <a:t>„Распространение и коммуникация  статистических данных” Кишинев, 21-23 мая 2018 г.</a:t>
            </a:r>
            <a:endParaRPr lang="en-US"/>
          </a:p>
        </p:txBody>
      </p:sp>
      <p:sp>
        <p:nvSpPr>
          <p:cNvPr id="4" name="Slide Number Placeholder 3"/>
          <p:cNvSpPr>
            <a:spLocks noGrp="1"/>
          </p:cNvSpPr>
          <p:nvPr>
            <p:ph type="sldNum" sz="quarter" idx="12"/>
          </p:nvPr>
        </p:nvSpPr>
        <p:spPr/>
        <p:txBody>
          <a:bodyPr/>
          <a:lstStyle/>
          <a:p>
            <a:fld id="{D7662F32-C9F4-4FBF-995D-8E0B0B572CC5}" type="slidenum">
              <a:rPr lang="en-US" smtClean="0"/>
              <a:t>‹#›</a:t>
            </a:fld>
            <a:endParaRPr lang="en-US"/>
          </a:p>
        </p:txBody>
      </p:sp>
    </p:spTree>
    <p:extLst>
      <p:ext uri="{BB962C8B-B14F-4D97-AF65-F5344CB8AC3E}">
        <p14:creationId xmlns:p14="http://schemas.microsoft.com/office/powerpoint/2010/main" val="24061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D537B-B96D-4F11-983B-DD9E5C881387}" type="datetime1">
              <a:rPr lang="en-US" smtClean="0"/>
              <a:t>10/21/2025</a:t>
            </a:fld>
            <a:endParaRPr lang="en-US"/>
          </a:p>
        </p:txBody>
      </p:sp>
      <p:sp>
        <p:nvSpPr>
          <p:cNvPr id="6" name="Footer Placeholder 5"/>
          <p:cNvSpPr>
            <a:spLocks noGrp="1"/>
          </p:cNvSpPr>
          <p:nvPr>
            <p:ph type="ftr" sz="quarter" idx="11"/>
          </p:nvPr>
        </p:nvSpPr>
        <p:spPr/>
        <p:txBody>
          <a:bodyPr/>
          <a:lstStyle/>
          <a:p>
            <a:r>
              <a:rPr lang="ru-RU"/>
              <a:t>„Распространение и коммуникация  статистических данных” Кишинев, 21-23 мая 2018 г.</a:t>
            </a:r>
            <a:endParaRPr lang="en-US"/>
          </a:p>
        </p:txBody>
      </p:sp>
      <p:sp>
        <p:nvSpPr>
          <p:cNvPr id="7" name="Slide Number Placeholder 6"/>
          <p:cNvSpPr>
            <a:spLocks noGrp="1"/>
          </p:cNvSpPr>
          <p:nvPr>
            <p:ph type="sldNum" sz="quarter" idx="12"/>
          </p:nvPr>
        </p:nvSpPr>
        <p:spPr/>
        <p:txBody>
          <a:bodyPr/>
          <a:lstStyle/>
          <a:p>
            <a:fld id="{D7662F32-C9F4-4FBF-995D-8E0B0B572CC5}" type="slidenum">
              <a:rPr lang="en-US" smtClean="0"/>
              <a:t>‹#›</a:t>
            </a:fld>
            <a:endParaRPr lang="en-US"/>
          </a:p>
        </p:txBody>
      </p:sp>
    </p:spTree>
    <p:extLst>
      <p:ext uri="{BB962C8B-B14F-4D97-AF65-F5344CB8AC3E}">
        <p14:creationId xmlns:p14="http://schemas.microsoft.com/office/powerpoint/2010/main" val="122147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A813C6-57CF-4E58-ABAF-B256C74746C1}" type="datetime1">
              <a:rPr lang="en-US" smtClean="0"/>
              <a:t>10/21/2025</a:t>
            </a:fld>
            <a:endParaRPr lang="en-US"/>
          </a:p>
        </p:txBody>
      </p:sp>
      <p:sp>
        <p:nvSpPr>
          <p:cNvPr id="6" name="Footer Placeholder 5"/>
          <p:cNvSpPr>
            <a:spLocks noGrp="1"/>
          </p:cNvSpPr>
          <p:nvPr>
            <p:ph type="ftr" sz="quarter" idx="11"/>
          </p:nvPr>
        </p:nvSpPr>
        <p:spPr/>
        <p:txBody>
          <a:bodyPr/>
          <a:lstStyle/>
          <a:p>
            <a:r>
              <a:rPr lang="ru-RU"/>
              <a:t>„Распространение и коммуникация  статистических данных” Кишинев, 21-23 мая 2018 г.</a:t>
            </a:r>
            <a:endParaRPr lang="en-US"/>
          </a:p>
        </p:txBody>
      </p:sp>
      <p:sp>
        <p:nvSpPr>
          <p:cNvPr id="7" name="Slide Number Placeholder 6"/>
          <p:cNvSpPr>
            <a:spLocks noGrp="1"/>
          </p:cNvSpPr>
          <p:nvPr>
            <p:ph type="sldNum" sz="quarter" idx="12"/>
          </p:nvPr>
        </p:nvSpPr>
        <p:spPr/>
        <p:txBody>
          <a:bodyPr/>
          <a:lstStyle/>
          <a:p>
            <a:fld id="{D7662F32-C9F4-4FBF-995D-8E0B0B572CC5}" type="slidenum">
              <a:rPr lang="en-US" smtClean="0"/>
              <a:t>‹#›</a:t>
            </a:fld>
            <a:endParaRPr lang="en-US"/>
          </a:p>
        </p:txBody>
      </p:sp>
    </p:spTree>
    <p:extLst>
      <p:ext uri="{BB962C8B-B14F-4D97-AF65-F5344CB8AC3E}">
        <p14:creationId xmlns:p14="http://schemas.microsoft.com/office/powerpoint/2010/main" val="2411883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2029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972153"/>
            <a:ext cx="10515600" cy="42048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7CF32-3C9A-4434-A930-45EAC102DF9D}" type="datetime1">
              <a:rPr lang="en-US" smtClean="0"/>
              <a:t>10/21/2025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o-RO" i="1" dirty="0"/>
              <a:t>Biroul Național de Statistică</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62F32-C9F4-4FBF-995D-8E0B0B572CC5}"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316" y="136525"/>
            <a:ext cx="1566483" cy="732744"/>
          </a:xfrm>
          <a:prstGeom prst="rect">
            <a:avLst/>
          </a:prstGeom>
        </p:spPr>
      </p:pic>
      <p:pic>
        <p:nvPicPr>
          <p:cNvPr id="8" name="Picture 7">
            <a:extLst>
              <a:ext uri="{FF2B5EF4-FFF2-40B4-BE49-F238E27FC236}">
                <a16:creationId xmlns:a16="http://schemas.microsoft.com/office/drawing/2014/main" id="{23652F48-46A0-418C-A010-E1FEEBFAE50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65216" y="83659"/>
            <a:ext cx="2135467" cy="1214202"/>
          </a:xfrm>
          <a:prstGeom prst="rect">
            <a:avLst/>
          </a:prstGeom>
        </p:spPr>
      </p:pic>
    </p:spTree>
    <p:extLst>
      <p:ext uri="{BB962C8B-B14F-4D97-AF65-F5344CB8AC3E}">
        <p14:creationId xmlns:p14="http://schemas.microsoft.com/office/powerpoint/2010/main" val="3376450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dorin.lozovanu@statistica.gov.md"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BFD4-AA96-40AD-8092-18C55F9DFB4D}"/>
              </a:ext>
            </a:extLst>
          </p:cNvPr>
          <p:cNvSpPr>
            <a:spLocks noGrp="1"/>
          </p:cNvSpPr>
          <p:nvPr>
            <p:ph type="ctrTitle"/>
          </p:nvPr>
        </p:nvSpPr>
        <p:spPr/>
        <p:txBody>
          <a:bodyPr/>
          <a:lstStyle/>
          <a:p>
            <a:endParaRPr lang="ro-RO" dirty="0"/>
          </a:p>
        </p:txBody>
      </p:sp>
      <p:sp>
        <p:nvSpPr>
          <p:cNvPr id="3" name="Subtitle 2">
            <a:extLst>
              <a:ext uri="{FF2B5EF4-FFF2-40B4-BE49-F238E27FC236}">
                <a16:creationId xmlns:a16="http://schemas.microsoft.com/office/drawing/2014/main" id="{E199E645-F104-4B85-812D-DD8EC2AE55D5}"/>
              </a:ext>
            </a:extLst>
          </p:cNvPr>
          <p:cNvSpPr>
            <a:spLocks noGrp="1"/>
          </p:cNvSpPr>
          <p:nvPr>
            <p:ph type="subTitle" idx="1"/>
          </p:nvPr>
        </p:nvSpPr>
        <p:spPr/>
        <p:txBody>
          <a:bodyPr/>
          <a:lstStyle/>
          <a:p>
            <a:endParaRPr lang="ro-RO"/>
          </a:p>
        </p:txBody>
      </p:sp>
      <p:pic>
        <p:nvPicPr>
          <p:cNvPr id="14" name="Picture 13">
            <a:extLst>
              <a:ext uri="{FF2B5EF4-FFF2-40B4-BE49-F238E27FC236}">
                <a16:creationId xmlns:a16="http://schemas.microsoft.com/office/drawing/2014/main" id="{28239F17-B9A8-4C69-B8F8-4326D2E3C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779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749616E-6FEE-A8EA-A24A-E5D18B12B97F}"/>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84DA1C16-F060-414C-2B75-60448CBAF21C}"/>
              </a:ext>
            </a:extLst>
          </p:cNvPr>
          <p:cNvSpPr>
            <a:spLocks noGrp="1"/>
          </p:cNvSpPr>
          <p:nvPr>
            <p:ph type="sldNum" sz="quarter" idx="12"/>
          </p:nvPr>
        </p:nvSpPr>
        <p:spPr/>
        <p:txBody>
          <a:bodyPr/>
          <a:lstStyle/>
          <a:p>
            <a:fld id="{D7662F32-C9F4-4FBF-995D-8E0B0B572CC5}" type="slidenum">
              <a:rPr lang="en-US" smtClean="0"/>
              <a:t>10</a:t>
            </a:fld>
            <a:endParaRPr lang="en-US"/>
          </a:p>
        </p:txBody>
      </p:sp>
      <p:pic>
        <p:nvPicPr>
          <p:cNvPr id="7" name="Picture 6">
            <a:extLst>
              <a:ext uri="{FF2B5EF4-FFF2-40B4-BE49-F238E27FC236}">
                <a16:creationId xmlns:a16="http://schemas.microsoft.com/office/drawing/2014/main" id="{760714D3-A2B3-AF41-9A4A-2BD1CC455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807" y="0"/>
            <a:ext cx="4854151" cy="6858000"/>
          </a:xfrm>
          <a:prstGeom prst="rect">
            <a:avLst/>
          </a:prstGeom>
        </p:spPr>
      </p:pic>
      <p:pic>
        <p:nvPicPr>
          <p:cNvPr id="9" name="Picture 8">
            <a:extLst>
              <a:ext uri="{FF2B5EF4-FFF2-40B4-BE49-F238E27FC236}">
                <a16:creationId xmlns:a16="http://schemas.microsoft.com/office/drawing/2014/main" id="{0DA304CD-972E-AFE4-4D49-1811183E8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383" y="0"/>
            <a:ext cx="4854151" cy="6858000"/>
          </a:xfrm>
          <a:prstGeom prst="rect">
            <a:avLst/>
          </a:prstGeom>
        </p:spPr>
      </p:pic>
    </p:spTree>
    <p:extLst>
      <p:ext uri="{BB962C8B-B14F-4D97-AF65-F5344CB8AC3E}">
        <p14:creationId xmlns:p14="http://schemas.microsoft.com/office/powerpoint/2010/main" val="3503243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758A4B5-9831-8C18-527B-20D6C62C395C}"/>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A2F9AE89-EB0E-FDE7-13A0-7A9326BD34C6}"/>
              </a:ext>
            </a:extLst>
          </p:cNvPr>
          <p:cNvSpPr>
            <a:spLocks noGrp="1"/>
          </p:cNvSpPr>
          <p:nvPr>
            <p:ph type="sldNum" sz="quarter" idx="12"/>
          </p:nvPr>
        </p:nvSpPr>
        <p:spPr/>
        <p:txBody>
          <a:bodyPr/>
          <a:lstStyle/>
          <a:p>
            <a:fld id="{D7662F32-C9F4-4FBF-995D-8E0B0B572CC5}" type="slidenum">
              <a:rPr lang="en-US" smtClean="0"/>
              <a:t>11</a:t>
            </a:fld>
            <a:endParaRPr lang="en-US"/>
          </a:p>
        </p:txBody>
      </p:sp>
      <p:pic>
        <p:nvPicPr>
          <p:cNvPr id="7" name="Picture 6">
            <a:extLst>
              <a:ext uri="{FF2B5EF4-FFF2-40B4-BE49-F238E27FC236}">
                <a16:creationId xmlns:a16="http://schemas.microsoft.com/office/drawing/2014/main" id="{DC53554A-BC7B-5B02-D914-0B1E1BD91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86" y="1158949"/>
            <a:ext cx="4033836" cy="5699050"/>
          </a:xfrm>
          <a:prstGeom prst="rect">
            <a:avLst/>
          </a:prstGeom>
        </p:spPr>
      </p:pic>
      <p:pic>
        <p:nvPicPr>
          <p:cNvPr id="9" name="Picture 8">
            <a:extLst>
              <a:ext uri="{FF2B5EF4-FFF2-40B4-BE49-F238E27FC236}">
                <a16:creationId xmlns:a16="http://schemas.microsoft.com/office/drawing/2014/main" id="{8CE9C160-A3E3-8E78-B9AE-C51F2BCE0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7224" y="1134071"/>
            <a:ext cx="4033836" cy="5699049"/>
          </a:xfrm>
          <a:prstGeom prst="rect">
            <a:avLst/>
          </a:prstGeom>
        </p:spPr>
      </p:pic>
      <p:pic>
        <p:nvPicPr>
          <p:cNvPr id="11" name="Picture 10">
            <a:extLst>
              <a:ext uri="{FF2B5EF4-FFF2-40B4-BE49-F238E27FC236}">
                <a16:creationId xmlns:a16="http://schemas.microsoft.com/office/drawing/2014/main" id="{49AA9466-3217-21B4-0094-EB8AC87CC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6928" y="1158949"/>
            <a:ext cx="4023753" cy="5684804"/>
          </a:xfrm>
          <a:prstGeom prst="rect">
            <a:avLst/>
          </a:prstGeom>
        </p:spPr>
      </p:pic>
    </p:spTree>
    <p:extLst>
      <p:ext uri="{BB962C8B-B14F-4D97-AF65-F5344CB8AC3E}">
        <p14:creationId xmlns:p14="http://schemas.microsoft.com/office/powerpoint/2010/main" val="3310619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8B145B-F8E8-4109-9FF4-CFC65B3261C5}"/>
              </a:ext>
            </a:extLst>
          </p:cNvPr>
          <p:cNvSpPr>
            <a:spLocks noGrp="1"/>
          </p:cNvSpPr>
          <p:nvPr>
            <p:ph type="ftr" sz="quarter" idx="11"/>
          </p:nvPr>
        </p:nvSpPr>
        <p:spPr>
          <a:xfrm>
            <a:off x="4038600" y="6356351"/>
            <a:ext cx="4010656" cy="355884"/>
          </a:xfrm>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4CA99D1C-247D-4109-B67B-E179003D8E1F}"/>
              </a:ext>
            </a:extLst>
          </p:cNvPr>
          <p:cNvSpPr>
            <a:spLocks noGrp="1"/>
          </p:cNvSpPr>
          <p:nvPr>
            <p:ph type="sldNum" sz="quarter" idx="12"/>
          </p:nvPr>
        </p:nvSpPr>
        <p:spPr/>
        <p:txBody>
          <a:bodyPr/>
          <a:lstStyle/>
          <a:p>
            <a:fld id="{D7662F32-C9F4-4FBF-995D-8E0B0B572CC5}" type="slidenum">
              <a:rPr lang="en-US" smtClean="0"/>
              <a:t>12</a:t>
            </a:fld>
            <a:endParaRPr lang="en-US"/>
          </a:p>
        </p:txBody>
      </p:sp>
      <p:sp>
        <p:nvSpPr>
          <p:cNvPr id="13" name="TextBox 12">
            <a:extLst>
              <a:ext uri="{FF2B5EF4-FFF2-40B4-BE49-F238E27FC236}">
                <a16:creationId xmlns:a16="http://schemas.microsoft.com/office/drawing/2014/main" id="{DCFC208B-EFC9-44B6-8B7A-0CF907CAD61A}"/>
              </a:ext>
            </a:extLst>
          </p:cNvPr>
          <p:cNvSpPr txBox="1"/>
          <p:nvPr/>
        </p:nvSpPr>
        <p:spPr>
          <a:xfrm>
            <a:off x="13119" y="5511906"/>
            <a:ext cx="3740584" cy="1200329"/>
          </a:xfrm>
          <a:prstGeom prst="rect">
            <a:avLst/>
          </a:prstGeom>
          <a:noFill/>
        </p:spPr>
        <p:txBody>
          <a:bodyPr wrap="square">
            <a:spAutoFit/>
          </a:bodyPr>
          <a:lstStyle/>
          <a:p>
            <a:r>
              <a:rPr lang="ro-RO" sz="900" i="1" baseline="30000" dirty="0"/>
              <a:t>1</a:t>
            </a:r>
            <a:r>
              <a:rPr lang="ro-RO" sz="900" i="1" dirty="0"/>
              <a:t>Datele se referă doar la UAT efectiv recenzate și nu includ unitățile administrativ-teritoriale din stânga Nistrului, municipiului Bender (inclusiv satul Proteagailovca), comuna Chițcani (inclusiv satele </a:t>
            </a:r>
            <a:r>
              <a:rPr lang="ro-RO" sz="900" i="1" dirty="0" err="1"/>
              <a:t>Merenești</a:t>
            </a:r>
            <a:r>
              <a:rPr lang="ro-RO" sz="900" i="1" dirty="0"/>
              <a:t> și Zahorna), satele Cremenciug și </a:t>
            </a:r>
            <a:r>
              <a:rPr lang="ro-RO" sz="900" i="1" dirty="0" err="1"/>
              <a:t>Gîsca</a:t>
            </a:r>
            <a:r>
              <a:rPr lang="ro-RO" sz="900" i="1" dirty="0"/>
              <a:t> din raionul Căușeni, comuna Corjova (inclusiv satul Mahala) din raionul Dubăsari, precum și satul Roghi din cadrul comunei Molovata Nouă, raionul Dubăsari</a:t>
            </a:r>
            <a:r>
              <a:rPr lang="en-US" sz="900" i="1" dirty="0"/>
              <a:t>. </a:t>
            </a:r>
            <a:endParaRPr lang="ro-RO" sz="900" i="1" dirty="0"/>
          </a:p>
          <a:p>
            <a:r>
              <a:rPr lang="ro-RO" sz="900" i="1" dirty="0"/>
              <a:t>² Datele pentru "Populație" sunt prezentate pentru populația cu reședință obișnuită.</a:t>
            </a:r>
          </a:p>
        </p:txBody>
      </p:sp>
      <p:sp>
        <p:nvSpPr>
          <p:cNvPr id="9" name="TextBox 8">
            <a:extLst>
              <a:ext uri="{FF2B5EF4-FFF2-40B4-BE49-F238E27FC236}">
                <a16:creationId xmlns:a16="http://schemas.microsoft.com/office/drawing/2014/main" id="{31246FC7-10EC-4001-8DB8-E0DEA0710C4F}"/>
              </a:ext>
            </a:extLst>
          </p:cNvPr>
          <p:cNvSpPr txBox="1"/>
          <p:nvPr/>
        </p:nvSpPr>
        <p:spPr>
          <a:xfrm>
            <a:off x="1123761" y="2171178"/>
            <a:ext cx="1177662"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Etnia</a:t>
            </a:r>
            <a:endParaRPr lang="en-US" sz="3200" b="1" dirty="0">
              <a:solidFill>
                <a:schemeClr val="bg1"/>
              </a:solidFill>
            </a:endParaRPr>
          </a:p>
        </p:txBody>
      </p:sp>
      <p:pic>
        <p:nvPicPr>
          <p:cNvPr id="3" name="Picture 2">
            <a:extLst>
              <a:ext uri="{FF2B5EF4-FFF2-40B4-BE49-F238E27FC236}">
                <a16:creationId xmlns:a16="http://schemas.microsoft.com/office/drawing/2014/main" id="{45EF3246-DD3B-5C1C-45D5-F65AF8063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338" y="0"/>
            <a:ext cx="5887528" cy="6356350"/>
          </a:xfrm>
          <a:prstGeom prst="rect">
            <a:avLst/>
          </a:prstGeom>
        </p:spPr>
      </p:pic>
    </p:spTree>
    <p:extLst>
      <p:ext uri="{BB962C8B-B14F-4D97-AF65-F5344CB8AC3E}">
        <p14:creationId xmlns:p14="http://schemas.microsoft.com/office/powerpoint/2010/main" val="3910687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37E16A-A830-484A-BFD2-A7CEC13C3C10}"/>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722EB4ED-D691-401F-B338-B649091D837A}"/>
              </a:ext>
            </a:extLst>
          </p:cNvPr>
          <p:cNvSpPr>
            <a:spLocks noGrp="1"/>
          </p:cNvSpPr>
          <p:nvPr>
            <p:ph type="sldNum" sz="quarter" idx="12"/>
          </p:nvPr>
        </p:nvSpPr>
        <p:spPr/>
        <p:txBody>
          <a:bodyPr/>
          <a:lstStyle/>
          <a:p>
            <a:fld id="{D7662F32-C9F4-4FBF-995D-8E0B0B572CC5}" type="slidenum">
              <a:rPr lang="en-US" smtClean="0"/>
              <a:t>13</a:t>
            </a:fld>
            <a:endParaRPr lang="en-US"/>
          </a:p>
        </p:txBody>
      </p:sp>
      <p:sp>
        <p:nvSpPr>
          <p:cNvPr id="12" name="TextBox 11">
            <a:extLst>
              <a:ext uri="{FF2B5EF4-FFF2-40B4-BE49-F238E27FC236}">
                <a16:creationId xmlns:a16="http://schemas.microsoft.com/office/drawing/2014/main" id="{482F294E-692D-4167-B813-45AFA164632F}"/>
              </a:ext>
            </a:extLst>
          </p:cNvPr>
          <p:cNvSpPr txBox="1"/>
          <p:nvPr/>
        </p:nvSpPr>
        <p:spPr>
          <a:xfrm>
            <a:off x="4270110" y="332185"/>
            <a:ext cx="1770415" cy="584775"/>
          </a:xfrm>
          <a:prstGeom prst="rect">
            <a:avLst/>
          </a:prstGeom>
          <a:pattFill prst="pct5">
            <a:fgClr>
              <a:schemeClr val="accent5"/>
            </a:fgClr>
            <a:bgClr>
              <a:schemeClr val="accent5"/>
            </a:bgClr>
          </a:pattFill>
        </p:spPr>
        <p:txBody>
          <a:bodyPr wrap="square">
            <a:spAutoFit/>
          </a:bodyPr>
          <a:lstStyle/>
          <a:p>
            <a:r>
              <a:rPr lang="en-US" sz="3200" b="1" dirty="0">
                <a:solidFill>
                  <a:schemeClr val="bg1"/>
                </a:solidFill>
              </a:rPr>
              <a:t>    </a:t>
            </a:r>
            <a:r>
              <a:rPr lang="ro-RO" sz="3200" b="1" dirty="0">
                <a:solidFill>
                  <a:schemeClr val="bg1"/>
                </a:solidFill>
              </a:rPr>
              <a:t>Etnia</a:t>
            </a:r>
            <a:endParaRPr lang="en-US" sz="3200" b="1" dirty="0">
              <a:solidFill>
                <a:schemeClr val="bg1"/>
              </a:solidFill>
            </a:endParaRPr>
          </a:p>
        </p:txBody>
      </p:sp>
      <p:sp>
        <p:nvSpPr>
          <p:cNvPr id="14" name="TextBox 13">
            <a:extLst>
              <a:ext uri="{FF2B5EF4-FFF2-40B4-BE49-F238E27FC236}">
                <a16:creationId xmlns:a16="http://schemas.microsoft.com/office/drawing/2014/main" id="{87E9FEB2-4025-4D13-A7C5-58320FDAB772}"/>
              </a:ext>
            </a:extLst>
          </p:cNvPr>
          <p:cNvSpPr txBox="1"/>
          <p:nvPr/>
        </p:nvSpPr>
        <p:spPr>
          <a:xfrm>
            <a:off x="10034030" y="4778222"/>
            <a:ext cx="2058136" cy="1569660"/>
          </a:xfrm>
          <a:prstGeom prst="rect">
            <a:avLst/>
          </a:prstGeom>
          <a:noFill/>
        </p:spPr>
        <p:txBody>
          <a:bodyPr wrap="square">
            <a:spAutoFit/>
          </a:bodyPr>
          <a:lstStyle/>
          <a:p>
            <a:r>
              <a:rPr lang="ro-RO" sz="800" i="1" baseline="30000" dirty="0"/>
              <a:t>1</a:t>
            </a:r>
            <a:r>
              <a:rPr lang="ro-RO" sz="800" i="1" dirty="0"/>
              <a:t>Datele se referă doar la UAT efectiv recenzate și nu includ unitățile administrativ-teritoriale din stânga Nistrului, municipiului Bender (inclusiv satul Proteagailovca), comuna Chițcani (inclusiv satele </a:t>
            </a:r>
            <a:r>
              <a:rPr lang="ro-RO" sz="800" i="1" dirty="0" err="1"/>
              <a:t>Merenești</a:t>
            </a:r>
            <a:r>
              <a:rPr lang="ro-RO" sz="800" i="1" dirty="0"/>
              <a:t> și Zahorna), satele Cremenciug și </a:t>
            </a:r>
            <a:r>
              <a:rPr lang="ro-RO" sz="800" i="1" dirty="0" err="1"/>
              <a:t>Gîsca</a:t>
            </a:r>
            <a:r>
              <a:rPr lang="ro-RO" sz="800" i="1" dirty="0"/>
              <a:t> din raionul Căușeni, comuna Corjova (inclusiv satul Mahala) din raionul Dubăsari, precum și satul Roghi din cadrul comunei Molovata Nouă, raionul Dubăsari</a:t>
            </a:r>
            <a:r>
              <a:rPr lang="en-US" sz="800" i="1" dirty="0"/>
              <a:t>. </a:t>
            </a:r>
            <a:endParaRPr lang="ro-RO" sz="800" i="1" dirty="0"/>
          </a:p>
          <a:p>
            <a:r>
              <a:rPr lang="ro-RO" sz="800" i="1" dirty="0"/>
              <a:t>² Datele pentru "Populație" sunt prezentate pentru populația cu reședință obișnuită.</a:t>
            </a:r>
          </a:p>
        </p:txBody>
      </p:sp>
      <p:pic>
        <p:nvPicPr>
          <p:cNvPr id="3" name="Picture 2">
            <a:extLst>
              <a:ext uri="{FF2B5EF4-FFF2-40B4-BE49-F238E27FC236}">
                <a16:creationId xmlns:a16="http://schemas.microsoft.com/office/drawing/2014/main" id="{B30A9E01-881C-E3F8-DDE6-7C6A39D81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3" y="1029437"/>
            <a:ext cx="4934018" cy="5326912"/>
          </a:xfrm>
          <a:prstGeom prst="rect">
            <a:avLst/>
          </a:prstGeom>
        </p:spPr>
      </p:pic>
      <p:pic>
        <p:nvPicPr>
          <p:cNvPr id="8" name="Picture 7">
            <a:extLst>
              <a:ext uri="{FF2B5EF4-FFF2-40B4-BE49-F238E27FC236}">
                <a16:creationId xmlns:a16="http://schemas.microsoft.com/office/drawing/2014/main" id="{1808D885-2BBF-39A8-558A-AF02E7FA4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047" y="1029437"/>
            <a:ext cx="4934018" cy="5326912"/>
          </a:xfrm>
          <a:prstGeom prst="rect">
            <a:avLst/>
          </a:prstGeom>
        </p:spPr>
      </p:pic>
    </p:spTree>
    <p:extLst>
      <p:ext uri="{BB962C8B-B14F-4D97-AF65-F5344CB8AC3E}">
        <p14:creationId xmlns:p14="http://schemas.microsoft.com/office/powerpoint/2010/main" val="2003551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D191F2-D90D-49C1-9492-5D046BF73F1F}"/>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4559FECC-1D01-44D6-AB1B-826E90BEF9BB}"/>
              </a:ext>
            </a:extLst>
          </p:cNvPr>
          <p:cNvSpPr>
            <a:spLocks noGrp="1"/>
          </p:cNvSpPr>
          <p:nvPr>
            <p:ph type="sldNum" sz="quarter" idx="12"/>
          </p:nvPr>
        </p:nvSpPr>
        <p:spPr/>
        <p:txBody>
          <a:bodyPr/>
          <a:lstStyle/>
          <a:p>
            <a:fld id="{D7662F32-C9F4-4FBF-995D-8E0B0B572CC5}" type="slidenum">
              <a:rPr lang="en-US" smtClean="0"/>
              <a:t>14</a:t>
            </a:fld>
            <a:endParaRPr lang="en-US"/>
          </a:p>
        </p:txBody>
      </p:sp>
      <p:sp>
        <p:nvSpPr>
          <p:cNvPr id="11" name="TextBox 10">
            <a:extLst>
              <a:ext uri="{FF2B5EF4-FFF2-40B4-BE49-F238E27FC236}">
                <a16:creationId xmlns:a16="http://schemas.microsoft.com/office/drawing/2014/main" id="{3447CD03-3068-41F5-B9E6-4D2BEC23BD98}"/>
              </a:ext>
            </a:extLst>
          </p:cNvPr>
          <p:cNvSpPr txBox="1"/>
          <p:nvPr/>
        </p:nvSpPr>
        <p:spPr>
          <a:xfrm>
            <a:off x="5476690" y="344729"/>
            <a:ext cx="1144939"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Etnia</a:t>
            </a:r>
            <a:endParaRPr lang="en-US" sz="3200" b="1" dirty="0">
              <a:solidFill>
                <a:schemeClr val="bg1"/>
              </a:solidFill>
            </a:endParaRPr>
          </a:p>
        </p:txBody>
      </p:sp>
      <p:pic>
        <p:nvPicPr>
          <p:cNvPr id="3" name="Picture 2">
            <a:extLst>
              <a:ext uri="{FF2B5EF4-FFF2-40B4-BE49-F238E27FC236}">
                <a16:creationId xmlns:a16="http://schemas.microsoft.com/office/drawing/2014/main" id="{B345139A-4A92-3589-9D17-F17C26339E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38901"/>
            <a:ext cx="4114800" cy="4442461"/>
          </a:xfrm>
          <a:prstGeom prst="rect">
            <a:avLst/>
          </a:prstGeom>
        </p:spPr>
      </p:pic>
      <p:pic>
        <p:nvPicPr>
          <p:cNvPr id="10" name="Picture 9">
            <a:extLst>
              <a:ext uri="{FF2B5EF4-FFF2-40B4-BE49-F238E27FC236}">
                <a16:creationId xmlns:a16="http://schemas.microsoft.com/office/drawing/2014/main" id="{D5F3DE51-3675-8C6B-FCAD-CA43345476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9857" y="1338901"/>
            <a:ext cx="4114801" cy="4442461"/>
          </a:xfrm>
          <a:prstGeom prst="rect">
            <a:avLst/>
          </a:prstGeom>
        </p:spPr>
      </p:pic>
      <p:pic>
        <p:nvPicPr>
          <p:cNvPr id="15" name="Picture 14">
            <a:extLst>
              <a:ext uri="{FF2B5EF4-FFF2-40B4-BE49-F238E27FC236}">
                <a16:creationId xmlns:a16="http://schemas.microsoft.com/office/drawing/2014/main" id="{239C88FD-5BAC-95DA-F4FC-CCB976A3E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199" y="1338901"/>
            <a:ext cx="4114801" cy="4442461"/>
          </a:xfrm>
          <a:prstGeom prst="rect">
            <a:avLst/>
          </a:prstGeom>
        </p:spPr>
      </p:pic>
    </p:spTree>
    <p:extLst>
      <p:ext uri="{BB962C8B-B14F-4D97-AF65-F5344CB8AC3E}">
        <p14:creationId xmlns:p14="http://schemas.microsoft.com/office/powerpoint/2010/main" val="91775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72B47A-0D47-49EB-8C85-119218DB6E36}"/>
              </a:ext>
            </a:extLst>
          </p:cNvPr>
          <p:cNvSpPr>
            <a:spLocks noGrp="1"/>
          </p:cNvSpPr>
          <p:nvPr>
            <p:ph type="ftr" sz="quarter" idx="11"/>
          </p:nvPr>
        </p:nvSpPr>
        <p:spPr>
          <a:xfrm>
            <a:off x="4038600" y="6419424"/>
            <a:ext cx="4114800" cy="365125"/>
          </a:xfrm>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6C6782BD-6C88-45DC-A79C-A4C831C42B0D}"/>
              </a:ext>
            </a:extLst>
          </p:cNvPr>
          <p:cNvSpPr>
            <a:spLocks noGrp="1"/>
          </p:cNvSpPr>
          <p:nvPr>
            <p:ph type="sldNum" sz="quarter" idx="12"/>
          </p:nvPr>
        </p:nvSpPr>
        <p:spPr/>
        <p:txBody>
          <a:bodyPr/>
          <a:lstStyle/>
          <a:p>
            <a:fld id="{D7662F32-C9F4-4FBF-995D-8E0B0B572CC5}" type="slidenum">
              <a:rPr lang="en-US" smtClean="0"/>
              <a:t>15</a:t>
            </a:fld>
            <a:endParaRPr lang="en-US"/>
          </a:p>
        </p:txBody>
      </p:sp>
      <p:sp>
        <p:nvSpPr>
          <p:cNvPr id="9" name="TextBox 8">
            <a:extLst>
              <a:ext uri="{FF2B5EF4-FFF2-40B4-BE49-F238E27FC236}">
                <a16:creationId xmlns:a16="http://schemas.microsoft.com/office/drawing/2014/main" id="{F025EEA9-F784-4155-98E9-E1F68457DA1C}"/>
              </a:ext>
            </a:extLst>
          </p:cNvPr>
          <p:cNvSpPr txBox="1"/>
          <p:nvPr/>
        </p:nvSpPr>
        <p:spPr>
          <a:xfrm>
            <a:off x="3093507" y="891278"/>
            <a:ext cx="5450417" cy="584775"/>
          </a:xfrm>
          <a:prstGeom prst="rect">
            <a:avLst/>
          </a:prstGeom>
          <a:pattFill prst="pct5">
            <a:fgClr>
              <a:srgbClr val="FFFFFF"/>
            </a:fgClr>
            <a:bgClr>
              <a:schemeClr val="bg1"/>
            </a:bgClr>
          </a:pattFill>
        </p:spPr>
        <p:txBody>
          <a:bodyPr wrap="square">
            <a:spAutoFit/>
          </a:bodyPr>
          <a:lstStyle/>
          <a:p>
            <a:pPr marL="0" indent="0">
              <a:buNone/>
            </a:pPr>
            <a:r>
              <a:rPr lang="ro-RO" sz="3200" b="1" dirty="0">
                <a:solidFill>
                  <a:schemeClr val="accent6">
                    <a:lumMod val="75000"/>
                  </a:schemeClr>
                </a:solidFill>
              </a:rPr>
              <a:t>Populația după limba maternă</a:t>
            </a:r>
            <a:endParaRPr lang="ro-RO" sz="3200" dirty="0">
              <a:solidFill>
                <a:schemeClr val="accent6">
                  <a:lumMod val="75000"/>
                </a:schemeClr>
              </a:solidFill>
            </a:endParaRPr>
          </a:p>
        </p:txBody>
      </p:sp>
      <p:sp>
        <p:nvSpPr>
          <p:cNvPr id="11" name="TextBox 10">
            <a:extLst>
              <a:ext uri="{FF2B5EF4-FFF2-40B4-BE49-F238E27FC236}">
                <a16:creationId xmlns:a16="http://schemas.microsoft.com/office/drawing/2014/main" id="{866EA935-90E3-4EE3-BB30-AB10A5DA5FB2}"/>
              </a:ext>
            </a:extLst>
          </p:cNvPr>
          <p:cNvSpPr txBox="1"/>
          <p:nvPr/>
        </p:nvSpPr>
        <p:spPr>
          <a:xfrm>
            <a:off x="160867" y="1833307"/>
            <a:ext cx="11798299" cy="2246769"/>
          </a:xfrm>
          <a:prstGeom prst="rect">
            <a:avLst/>
          </a:prstGeom>
          <a:noFill/>
        </p:spPr>
        <p:txBody>
          <a:bodyPr wrap="square">
            <a:spAutoFit/>
          </a:bodyPr>
          <a:lstStyle/>
          <a:p>
            <a:r>
              <a:rPr lang="ro-RO" sz="2000" dirty="0"/>
              <a:t>5.10 Populația după limba maternă, pe medii de reședință, la recensămintele din 2024 și 2014</a:t>
            </a:r>
          </a:p>
          <a:p>
            <a:r>
              <a:rPr lang="ro-RO" sz="2000" dirty="0"/>
              <a:t>5.11 Populația după limba maternă, pe grupe de vârstă, la recensământul din 2024</a:t>
            </a:r>
          </a:p>
          <a:p>
            <a:r>
              <a:rPr lang="ro-RO" sz="2000" dirty="0"/>
              <a:t>5.12 Populația după limba maternă, pe sexe și medii de reședință, la recensământul din 2024</a:t>
            </a:r>
          </a:p>
          <a:p>
            <a:r>
              <a:rPr lang="ro-RO" sz="2000" dirty="0"/>
              <a:t>5.13 Populația după limba maternă pe regiuni de dezvoltare și raioane, la recensământul din 2024</a:t>
            </a:r>
          </a:p>
          <a:p>
            <a:r>
              <a:rPr lang="ro-RO" sz="2000" dirty="0"/>
              <a:t>5.14 Structura populației după limba maternă pe regiuni de dezvoltare și raioane, la recensământul din 2024</a:t>
            </a:r>
          </a:p>
          <a:p>
            <a:r>
              <a:rPr lang="ro-RO" sz="2000" dirty="0"/>
              <a:t>5.15 Populația după limba maternă pe orașe (municipii) și sate (comune), la recensământul din 2024</a:t>
            </a:r>
          </a:p>
          <a:p>
            <a:r>
              <a:rPr lang="ro-RO" sz="2000" dirty="0"/>
              <a:t>5.16 Structura populației după limba maternă pe orașe (municipii) și sate (comune), la recensământul din 2024</a:t>
            </a:r>
          </a:p>
        </p:txBody>
      </p:sp>
    </p:spTree>
    <p:extLst>
      <p:ext uri="{BB962C8B-B14F-4D97-AF65-F5344CB8AC3E}">
        <p14:creationId xmlns:p14="http://schemas.microsoft.com/office/powerpoint/2010/main" val="679961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D2236C1-2E60-4405-811F-256FB6A1798B}"/>
              </a:ext>
            </a:extLst>
          </p:cNvPr>
          <p:cNvSpPr>
            <a:spLocks noGrp="1"/>
          </p:cNvSpPr>
          <p:nvPr>
            <p:ph type="ftr" sz="quarter" idx="11"/>
          </p:nvPr>
        </p:nvSpPr>
        <p:spPr>
          <a:xfrm>
            <a:off x="4038600" y="6424083"/>
            <a:ext cx="4114800" cy="365125"/>
          </a:xfrm>
        </p:spPr>
        <p:txBody>
          <a:bodyPr/>
          <a:lstStyle/>
          <a:p>
            <a:r>
              <a:rPr lang="ro-RO" i="1" dirty="0"/>
              <a:t>Biroul Național de Statistică al Republicii Moldova</a:t>
            </a:r>
            <a:endParaRPr lang="en-US" dirty="0"/>
          </a:p>
        </p:txBody>
      </p:sp>
      <p:sp>
        <p:nvSpPr>
          <p:cNvPr id="5" name="Slide Number Placeholder 4">
            <a:extLst>
              <a:ext uri="{FF2B5EF4-FFF2-40B4-BE49-F238E27FC236}">
                <a16:creationId xmlns:a16="http://schemas.microsoft.com/office/drawing/2014/main" id="{9DD91C21-877D-4AAC-9EBC-0B0BAD163D4C}"/>
              </a:ext>
            </a:extLst>
          </p:cNvPr>
          <p:cNvSpPr>
            <a:spLocks noGrp="1"/>
          </p:cNvSpPr>
          <p:nvPr>
            <p:ph type="sldNum" sz="quarter" idx="12"/>
          </p:nvPr>
        </p:nvSpPr>
        <p:spPr/>
        <p:txBody>
          <a:bodyPr/>
          <a:lstStyle/>
          <a:p>
            <a:fld id="{D7662F32-C9F4-4FBF-995D-8E0B0B572CC5}" type="slidenum">
              <a:rPr lang="en-US" smtClean="0"/>
              <a:t>16</a:t>
            </a:fld>
            <a:endParaRPr lang="en-US"/>
          </a:p>
        </p:txBody>
      </p:sp>
      <p:sp>
        <p:nvSpPr>
          <p:cNvPr id="8" name="TextBox 7">
            <a:extLst>
              <a:ext uri="{FF2B5EF4-FFF2-40B4-BE49-F238E27FC236}">
                <a16:creationId xmlns:a16="http://schemas.microsoft.com/office/drawing/2014/main" id="{9C240A1E-D8DF-4556-80A1-F17473C1C97B}"/>
              </a:ext>
            </a:extLst>
          </p:cNvPr>
          <p:cNvSpPr txBox="1"/>
          <p:nvPr/>
        </p:nvSpPr>
        <p:spPr>
          <a:xfrm>
            <a:off x="3653309" y="141529"/>
            <a:ext cx="3086100" cy="584775"/>
          </a:xfrm>
          <a:prstGeom prst="rect">
            <a:avLst/>
          </a:prstGeom>
          <a:pattFill prst="pct5">
            <a:fgClr>
              <a:schemeClr val="accent5"/>
            </a:fgClr>
            <a:bgClr>
              <a:schemeClr val="accent5"/>
            </a:bgClr>
          </a:pattFill>
        </p:spPr>
        <p:txBody>
          <a:bodyPr wrap="square">
            <a:spAutoFit/>
          </a:bodyPr>
          <a:lstStyle/>
          <a:p>
            <a:r>
              <a:rPr lang="ro-RO" sz="3200" b="1" dirty="0">
                <a:solidFill>
                  <a:schemeClr val="accent5"/>
                </a:solidFill>
              </a:rPr>
              <a:t>  </a:t>
            </a:r>
            <a:r>
              <a:rPr lang="ro-RO" sz="3200" b="1" dirty="0">
                <a:solidFill>
                  <a:schemeClr val="bg1"/>
                </a:solidFill>
              </a:rPr>
              <a:t>Limba maternă</a:t>
            </a:r>
            <a:endParaRPr lang="en-US" sz="3200" b="1" dirty="0">
              <a:solidFill>
                <a:schemeClr val="bg1"/>
              </a:solidFill>
            </a:endParaRPr>
          </a:p>
        </p:txBody>
      </p:sp>
      <p:sp>
        <p:nvSpPr>
          <p:cNvPr id="10" name="TextBox 9">
            <a:extLst>
              <a:ext uri="{FF2B5EF4-FFF2-40B4-BE49-F238E27FC236}">
                <a16:creationId xmlns:a16="http://schemas.microsoft.com/office/drawing/2014/main" id="{E2E78525-9FFE-4C3A-BE1D-BF2E0290991E}"/>
              </a:ext>
            </a:extLst>
          </p:cNvPr>
          <p:cNvSpPr txBox="1"/>
          <p:nvPr/>
        </p:nvSpPr>
        <p:spPr>
          <a:xfrm>
            <a:off x="10080686" y="4786690"/>
            <a:ext cx="2077659" cy="1569660"/>
          </a:xfrm>
          <a:prstGeom prst="rect">
            <a:avLst/>
          </a:prstGeom>
          <a:noFill/>
        </p:spPr>
        <p:txBody>
          <a:bodyPr wrap="square">
            <a:spAutoFit/>
          </a:bodyPr>
          <a:lstStyle/>
          <a:p>
            <a:r>
              <a:rPr lang="ro-RO" sz="800" i="1" baseline="30000" dirty="0"/>
              <a:t>1</a:t>
            </a:r>
            <a:r>
              <a:rPr lang="ro-RO" sz="800" i="1" dirty="0"/>
              <a:t>Datele</a:t>
            </a:r>
            <a:r>
              <a:rPr lang="ro-RO" sz="800" dirty="0"/>
              <a:t> se referă doar la UAT efectiv recenzate și nu includ unitățile administrativ-teritoriale din stânga Nistrului, municipiului Bender (inclusiv satul Proteagailovca), comuna Chițcani (inclusiv satele </a:t>
            </a:r>
            <a:r>
              <a:rPr lang="ro-RO" sz="800" dirty="0" err="1"/>
              <a:t>Merenești</a:t>
            </a:r>
            <a:r>
              <a:rPr lang="ro-RO" sz="800" dirty="0"/>
              <a:t> și Zahorna), satele Cremenciug și </a:t>
            </a:r>
            <a:r>
              <a:rPr lang="ro-RO" sz="800" dirty="0" err="1"/>
              <a:t>Gîsca</a:t>
            </a:r>
            <a:r>
              <a:rPr lang="ro-RO" sz="800" dirty="0"/>
              <a:t> din raionul Căușeni, comuna Corjova (inclusiv satul Mahala) din raionul Dubăsari, precum și satul Roghi din cadrul comunei Molovata Nouă, raionul Dubăsari. </a:t>
            </a:r>
          </a:p>
          <a:p>
            <a:r>
              <a:rPr lang="ro-RO" sz="800" dirty="0"/>
              <a:t>² Datele pentru "Populație" sunt prezentate pentru populația cu reședință obișnuită.</a:t>
            </a:r>
          </a:p>
        </p:txBody>
      </p:sp>
      <p:pic>
        <p:nvPicPr>
          <p:cNvPr id="3" name="Picture 2">
            <a:extLst>
              <a:ext uri="{FF2B5EF4-FFF2-40B4-BE49-F238E27FC236}">
                <a16:creationId xmlns:a16="http://schemas.microsoft.com/office/drawing/2014/main" id="{807FB658-F09C-4F57-B7A0-659A2E61B2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328" y="1059139"/>
            <a:ext cx="4969243" cy="5364941"/>
          </a:xfrm>
          <a:prstGeom prst="rect">
            <a:avLst/>
          </a:prstGeom>
        </p:spPr>
      </p:pic>
      <p:pic>
        <p:nvPicPr>
          <p:cNvPr id="9" name="Picture 8">
            <a:extLst>
              <a:ext uri="{FF2B5EF4-FFF2-40B4-BE49-F238E27FC236}">
                <a16:creationId xmlns:a16="http://schemas.microsoft.com/office/drawing/2014/main" id="{7FD6F255-6DB7-49ED-9F69-E2C77B8E2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244" y="1059138"/>
            <a:ext cx="4988769" cy="5362927"/>
          </a:xfrm>
          <a:prstGeom prst="rect">
            <a:avLst/>
          </a:prstGeom>
        </p:spPr>
      </p:pic>
    </p:spTree>
    <p:extLst>
      <p:ext uri="{BB962C8B-B14F-4D97-AF65-F5344CB8AC3E}">
        <p14:creationId xmlns:p14="http://schemas.microsoft.com/office/powerpoint/2010/main" val="3919152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8EBE49F-E739-40B7-B08E-83749B506DE1}"/>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F71DAFC5-EEB7-4826-9D2C-4F423E08D448}"/>
              </a:ext>
            </a:extLst>
          </p:cNvPr>
          <p:cNvSpPr>
            <a:spLocks noGrp="1"/>
          </p:cNvSpPr>
          <p:nvPr>
            <p:ph type="sldNum" sz="quarter" idx="12"/>
          </p:nvPr>
        </p:nvSpPr>
        <p:spPr/>
        <p:txBody>
          <a:bodyPr/>
          <a:lstStyle/>
          <a:p>
            <a:fld id="{D7662F32-C9F4-4FBF-995D-8E0B0B572CC5}" type="slidenum">
              <a:rPr lang="en-US" smtClean="0"/>
              <a:t>17</a:t>
            </a:fld>
            <a:endParaRPr lang="en-US"/>
          </a:p>
        </p:txBody>
      </p:sp>
      <p:sp>
        <p:nvSpPr>
          <p:cNvPr id="8" name="TextBox 7">
            <a:extLst>
              <a:ext uri="{FF2B5EF4-FFF2-40B4-BE49-F238E27FC236}">
                <a16:creationId xmlns:a16="http://schemas.microsoft.com/office/drawing/2014/main" id="{40E54EBC-6E36-4AE6-AABD-B1A0D3023839}"/>
              </a:ext>
            </a:extLst>
          </p:cNvPr>
          <p:cNvSpPr txBox="1"/>
          <p:nvPr/>
        </p:nvSpPr>
        <p:spPr>
          <a:xfrm>
            <a:off x="4226343" y="143734"/>
            <a:ext cx="3086100" cy="584775"/>
          </a:xfrm>
          <a:prstGeom prst="rect">
            <a:avLst/>
          </a:prstGeom>
          <a:pattFill prst="pct5">
            <a:fgClr>
              <a:schemeClr val="accent5"/>
            </a:fgClr>
            <a:bgClr>
              <a:schemeClr val="accent5"/>
            </a:bgClr>
          </a:pattFill>
        </p:spPr>
        <p:txBody>
          <a:bodyPr wrap="square">
            <a:spAutoFit/>
          </a:bodyPr>
          <a:lstStyle/>
          <a:p>
            <a:r>
              <a:rPr lang="ro-RO" sz="3200" b="1" dirty="0">
                <a:solidFill>
                  <a:schemeClr val="accent5"/>
                </a:solidFill>
              </a:rPr>
              <a:t>  </a:t>
            </a:r>
            <a:r>
              <a:rPr lang="ro-RO" sz="3200" b="1" dirty="0">
                <a:solidFill>
                  <a:schemeClr val="bg1"/>
                </a:solidFill>
              </a:rPr>
              <a:t>Limba maternă</a:t>
            </a:r>
            <a:endParaRPr lang="en-US" sz="3200" b="1" dirty="0">
              <a:solidFill>
                <a:schemeClr val="bg1"/>
              </a:solidFill>
            </a:endParaRPr>
          </a:p>
        </p:txBody>
      </p:sp>
      <p:graphicFrame>
        <p:nvGraphicFramePr>
          <p:cNvPr id="9" name="Chart 8">
            <a:extLst>
              <a:ext uri="{FF2B5EF4-FFF2-40B4-BE49-F238E27FC236}">
                <a16:creationId xmlns:a16="http://schemas.microsoft.com/office/drawing/2014/main" id="{8E7A90B4-ED3D-CEA2-99BF-F25CEF724BB2}"/>
              </a:ext>
            </a:extLst>
          </p:cNvPr>
          <p:cNvGraphicFramePr/>
          <p:nvPr>
            <p:extLst>
              <p:ext uri="{D42A27DB-BD31-4B8C-83A1-F6EECF244321}">
                <p14:modId xmlns:p14="http://schemas.microsoft.com/office/powerpoint/2010/main" val="3874971888"/>
              </p:ext>
            </p:extLst>
          </p:nvPr>
        </p:nvGraphicFramePr>
        <p:xfrm>
          <a:off x="1552354" y="1566202"/>
          <a:ext cx="8346558" cy="443683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DDBBAB6-442B-4226-A3B2-BBC6810525B5}"/>
              </a:ext>
            </a:extLst>
          </p:cNvPr>
          <p:cNvSpPr txBox="1"/>
          <p:nvPr/>
        </p:nvSpPr>
        <p:spPr>
          <a:xfrm>
            <a:off x="2859616" y="854968"/>
            <a:ext cx="6096000" cy="584775"/>
          </a:xfrm>
          <a:prstGeom prst="rect">
            <a:avLst/>
          </a:prstGeom>
          <a:noFill/>
        </p:spPr>
        <p:txBody>
          <a:bodyPr wrap="square">
            <a:spAutoFit/>
          </a:bodyPr>
          <a:lstStyle/>
          <a:p>
            <a:r>
              <a:rPr lang="ro-RO" sz="1600" b="1" i="1" dirty="0">
                <a:solidFill>
                  <a:schemeClr val="accent5"/>
                </a:solidFill>
                <a:effectLst/>
                <a:latin typeface="Times New Roman" panose="02020603050405020304" pitchFamily="18" charset="0"/>
                <a:ea typeface="Times New Roman" panose="02020603050405020304" pitchFamily="18" charset="0"/>
              </a:rPr>
              <a:t>Ponderea populației după limba maternă declarată și medii de            </a:t>
            </a:r>
          </a:p>
          <a:p>
            <a:r>
              <a:rPr lang="ro-RO" sz="1600" b="1" i="1" dirty="0">
                <a:solidFill>
                  <a:schemeClr val="accent5"/>
                </a:solidFill>
                <a:latin typeface="Times New Roman" panose="02020603050405020304" pitchFamily="18" charset="0"/>
                <a:ea typeface="Times New Roman" panose="02020603050405020304" pitchFamily="18" charset="0"/>
              </a:rPr>
              <a:t>      </a:t>
            </a:r>
            <a:r>
              <a:rPr lang="ro-RO" sz="1600" b="1" i="1" dirty="0">
                <a:solidFill>
                  <a:schemeClr val="accent5"/>
                </a:solidFill>
                <a:effectLst/>
                <a:latin typeface="Times New Roman" panose="02020603050405020304" pitchFamily="18" charset="0"/>
                <a:ea typeface="Times New Roman" panose="02020603050405020304" pitchFamily="18" charset="0"/>
              </a:rPr>
              <a:t>reședință, la recensămintele din 2024 și 2014, %</a:t>
            </a:r>
            <a:endParaRPr lang="en-US" sz="1600" dirty="0">
              <a:solidFill>
                <a:schemeClr val="accent5"/>
              </a:solidFill>
            </a:endParaRPr>
          </a:p>
        </p:txBody>
      </p:sp>
    </p:spTree>
    <p:extLst>
      <p:ext uri="{BB962C8B-B14F-4D97-AF65-F5344CB8AC3E}">
        <p14:creationId xmlns:p14="http://schemas.microsoft.com/office/powerpoint/2010/main" val="1585525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8E0887-662E-4B65-91CD-2900C4568170}"/>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3E7FE49B-E4DA-4F76-AC20-45B6C7F1AB7C}"/>
              </a:ext>
            </a:extLst>
          </p:cNvPr>
          <p:cNvSpPr>
            <a:spLocks noGrp="1"/>
          </p:cNvSpPr>
          <p:nvPr>
            <p:ph type="sldNum" sz="quarter" idx="12"/>
          </p:nvPr>
        </p:nvSpPr>
        <p:spPr/>
        <p:txBody>
          <a:bodyPr/>
          <a:lstStyle/>
          <a:p>
            <a:fld id="{D7662F32-C9F4-4FBF-995D-8E0B0B572CC5}" type="slidenum">
              <a:rPr lang="en-US" smtClean="0"/>
              <a:t>18</a:t>
            </a:fld>
            <a:endParaRPr lang="en-US"/>
          </a:p>
        </p:txBody>
      </p:sp>
      <p:graphicFrame>
        <p:nvGraphicFramePr>
          <p:cNvPr id="6" name="Chart 5">
            <a:extLst>
              <a:ext uri="{FF2B5EF4-FFF2-40B4-BE49-F238E27FC236}">
                <a16:creationId xmlns:a16="http://schemas.microsoft.com/office/drawing/2014/main" id="{BF741675-7BE5-4862-8C39-8D0A97F7941A}"/>
              </a:ext>
            </a:extLst>
          </p:cNvPr>
          <p:cNvGraphicFramePr/>
          <p:nvPr>
            <p:extLst>
              <p:ext uri="{D42A27DB-BD31-4B8C-83A1-F6EECF244321}">
                <p14:modId xmlns:p14="http://schemas.microsoft.com/office/powerpoint/2010/main" val="1721463429"/>
              </p:ext>
            </p:extLst>
          </p:nvPr>
        </p:nvGraphicFramePr>
        <p:xfrm>
          <a:off x="5676074" y="1922400"/>
          <a:ext cx="6411433" cy="37181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1E0B5040-9995-230B-DE79-C9CC2A42880B}"/>
              </a:ext>
            </a:extLst>
          </p:cNvPr>
          <p:cNvGraphicFramePr/>
          <p:nvPr>
            <p:extLst>
              <p:ext uri="{D42A27DB-BD31-4B8C-83A1-F6EECF244321}">
                <p14:modId xmlns:p14="http://schemas.microsoft.com/office/powerpoint/2010/main" val="4095160016"/>
              </p:ext>
            </p:extLst>
          </p:nvPr>
        </p:nvGraphicFramePr>
        <p:xfrm>
          <a:off x="0" y="1922400"/>
          <a:ext cx="6003851" cy="371818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FAEE1683-D54D-4667-9BD0-1151F6F23C11}"/>
              </a:ext>
            </a:extLst>
          </p:cNvPr>
          <p:cNvSpPr txBox="1"/>
          <p:nvPr/>
        </p:nvSpPr>
        <p:spPr>
          <a:xfrm>
            <a:off x="1516912" y="1337625"/>
            <a:ext cx="4486939" cy="584775"/>
          </a:xfrm>
          <a:prstGeom prst="rect">
            <a:avLst/>
          </a:prstGeom>
          <a:noFill/>
        </p:spPr>
        <p:txBody>
          <a:bodyPr wrap="square">
            <a:spAutoFit/>
          </a:bodyPr>
          <a:lstStyle/>
          <a:p>
            <a:r>
              <a:rPr lang="ro-RO" sz="1600" b="1" i="1" dirty="0">
                <a:solidFill>
                  <a:schemeClr val="accent5"/>
                </a:solidFill>
                <a:effectLst/>
                <a:latin typeface="Times New Roman" panose="02020603050405020304" pitchFamily="18" charset="0"/>
                <a:ea typeface="Times New Roman" panose="02020603050405020304" pitchFamily="18" charset="0"/>
              </a:rPr>
              <a:t>Ponderea populației după limba maternă declarată</a:t>
            </a:r>
          </a:p>
          <a:p>
            <a:r>
              <a:rPr lang="ro-RO" sz="1600" b="1" i="1" dirty="0">
                <a:solidFill>
                  <a:schemeClr val="accent5"/>
                </a:solidFill>
                <a:latin typeface="Times New Roman" panose="02020603050405020304" pitchFamily="18" charset="0"/>
                <a:ea typeface="Times New Roman" panose="02020603050405020304" pitchFamily="18" charset="0"/>
              </a:rPr>
              <a:t>     </a:t>
            </a:r>
            <a:r>
              <a:rPr lang="ro-RO" sz="1600" b="1" i="1" dirty="0">
                <a:solidFill>
                  <a:schemeClr val="accent5"/>
                </a:solidFill>
                <a:effectLst/>
                <a:latin typeface="Times New Roman" panose="02020603050405020304" pitchFamily="18" charset="0"/>
                <a:ea typeface="Times New Roman" panose="02020603050405020304" pitchFamily="18" charset="0"/>
              </a:rPr>
              <a:t> pe sexe, la recensământul  din 2024, %</a:t>
            </a:r>
            <a:endParaRPr lang="en-US" sz="1600" dirty="0">
              <a:solidFill>
                <a:schemeClr val="accent5"/>
              </a:solidFill>
            </a:endParaRPr>
          </a:p>
        </p:txBody>
      </p:sp>
      <p:sp>
        <p:nvSpPr>
          <p:cNvPr id="10" name="TextBox 9">
            <a:extLst>
              <a:ext uri="{FF2B5EF4-FFF2-40B4-BE49-F238E27FC236}">
                <a16:creationId xmlns:a16="http://schemas.microsoft.com/office/drawing/2014/main" id="{27993575-3AF6-44FB-9BCE-42B28F151178}"/>
              </a:ext>
            </a:extLst>
          </p:cNvPr>
          <p:cNvSpPr txBox="1"/>
          <p:nvPr/>
        </p:nvSpPr>
        <p:spPr>
          <a:xfrm>
            <a:off x="7191154" y="1337625"/>
            <a:ext cx="4798888" cy="584775"/>
          </a:xfrm>
          <a:prstGeom prst="rect">
            <a:avLst/>
          </a:prstGeom>
          <a:noFill/>
        </p:spPr>
        <p:txBody>
          <a:bodyPr wrap="square">
            <a:spAutoFit/>
          </a:bodyPr>
          <a:lstStyle/>
          <a:p>
            <a:r>
              <a:rPr lang="ro-RO" sz="1600" b="1" i="1" dirty="0">
                <a:solidFill>
                  <a:schemeClr val="accent5"/>
                </a:solidFill>
                <a:effectLst/>
                <a:latin typeface="Times New Roman" panose="02020603050405020304" pitchFamily="18" charset="0"/>
                <a:ea typeface="Times New Roman" panose="02020603050405020304" pitchFamily="18" charset="0"/>
              </a:rPr>
              <a:t>Ponderea populației după limba maternă declarată pe</a:t>
            </a:r>
          </a:p>
          <a:p>
            <a:r>
              <a:rPr lang="ro-RO" sz="1600" b="1" i="1" dirty="0">
                <a:solidFill>
                  <a:schemeClr val="accent5"/>
                </a:solidFill>
                <a:latin typeface="Times New Roman" panose="02020603050405020304" pitchFamily="18" charset="0"/>
                <a:ea typeface="Times New Roman" panose="02020603050405020304" pitchFamily="18" charset="0"/>
              </a:rPr>
              <a:t>   </a:t>
            </a:r>
            <a:r>
              <a:rPr lang="ro-RO" sz="1600" b="1" i="1" dirty="0">
                <a:solidFill>
                  <a:schemeClr val="accent5"/>
                </a:solidFill>
                <a:effectLst/>
                <a:latin typeface="Times New Roman" panose="02020603050405020304" pitchFamily="18" charset="0"/>
                <a:ea typeface="Times New Roman" panose="02020603050405020304" pitchFamily="18" charset="0"/>
              </a:rPr>
              <a:t> medii de reședință, la recensământul  din 2024, %  </a:t>
            </a:r>
            <a:endParaRPr lang="en-US" sz="1600" dirty="0">
              <a:solidFill>
                <a:schemeClr val="accent5"/>
              </a:solidFill>
            </a:endParaRPr>
          </a:p>
        </p:txBody>
      </p:sp>
      <p:sp>
        <p:nvSpPr>
          <p:cNvPr id="11" name="TextBox 10">
            <a:extLst>
              <a:ext uri="{FF2B5EF4-FFF2-40B4-BE49-F238E27FC236}">
                <a16:creationId xmlns:a16="http://schemas.microsoft.com/office/drawing/2014/main" id="{0A1531EB-6DB8-473B-BC93-C7424D98AB4C}"/>
              </a:ext>
            </a:extLst>
          </p:cNvPr>
          <p:cNvSpPr txBox="1"/>
          <p:nvPr/>
        </p:nvSpPr>
        <p:spPr>
          <a:xfrm>
            <a:off x="4552950" y="329467"/>
            <a:ext cx="3086100" cy="584775"/>
          </a:xfrm>
          <a:prstGeom prst="rect">
            <a:avLst/>
          </a:prstGeom>
          <a:pattFill prst="pct5">
            <a:fgClr>
              <a:schemeClr val="accent5"/>
            </a:fgClr>
            <a:bgClr>
              <a:schemeClr val="accent5"/>
            </a:bgClr>
          </a:pattFill>
        </p:spPr>
        <p:txBody>
          <a:bodyPr wrap="square">
            <a:spAutoFit/>
          </a:bodyPr>
          <a:lstStyle/>
          <a:p>
            <a:r>
              <a:rPr lang="ro-RO" sz="3200" b="1" dirty="0">
                <a:solidFill>
                  <a:schemeClr val="accent5"/>
                </a:solidFill>
              </a:rPr>
              <a:t>  </a:t>
            </a:r>
            <a:r>
              <a:rPr lang="ro-RO" sz="3200" b="1" dirty="0">
                <a:solidFill>
                  <a:schemeClr val="bg1"/>
                </a:solidFill>
              </a:rPr>
              <a:t>Limba maternă</a:t>
            </a:r>
            <a:endParaRPr lang="en-US" sz="3200" b="1" dirty="0">
              <a:solidFill>
                <a:schemeClr val="bg1"/>
              </a:solidFill>
            </a:endParaRPr>
          </a:p>
        </p:txBody>
      </p:sp>
    </p:spTree>
    <p:extLst>
      <p:ext uri="{BB962C8B-B14F-4D97-AF65-F5344CB8AC3E}">
        <p14:creationId xmlns:p14="http://schemas.microsoft.com/office/powerpoint/2010/main" val="4126695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4A8178-5A6C-4261-9B38-8EB383902B41}"/>
              </a:ext>
            </a:extLst>
          </p:cNvPr>
          <p:cNvSpPr>
            <a:spLocks noGrp="1"/>
          </p:cNvSpPr>
          <p:nvPr>
            <p:ph type="sldNum" sz="quarter" idx="12"/>
          </p:nvPr>
        </p:nvSpPr>
        <p:spPr/>
        <p:txBody>
          <a:bodyPr/>
          <a:lstStyle/>
          <a:p>
            <a:fld id="{D7662F32-C9F4-4FBF-995D-8E0B0B572CC5}" type="slidenum">
              <a:rPr lang="en-US" smtClean="0"/>
              <a:t>19</a:t>
            </a:fld>
            <a:endParaRPr lang="en-US"/>
          </a:p>
        </p:txBody>
      </p:sp>
      <p:sp>
        <p:nvSpPr>
          <p:cNvPr id="12" name="TextBox 11">
            <a:extLst>
              <a:ext uri="{FF2B5EF4-FFF2-40B4-BE49-F238E27FC236}">
                <a16:creationId xmlns:a16="http://schemas.microsoft.com/office/drawing/2014/main" id="{31CC5D95-3AE0-474F-8951-DD2E125002C9}"/>
              </a:ext>
            </a:extLst>
          </p:cNvPr>
          <p:cNvSpPr txBox="1"/>
          <p:nvPr/>
        </p:nvSpPr>
        <p:spPr>
          <a:xfrm>
            <a:off x="3483508" y="203758"/>
            <a:ext cx="3086100" cy="584775"/>
          </a:xfrm>
          <a:prstGeom prst="rect">
            <a:avLst/>
          </a:prstGeom>
          <a:pattFill prst="pct5">
            <a:fgClr>
              <a:schemeClr val="accent5"/>
            </a:fgClr>
            <a:bgClr>
              <a:schemeClr val="accent5"/>
            </a:bgClr>
          </a:pattFill>
        </p:spPr>
        <p:txBody>
          <a:bodyPr wrap="square">
            <a:spAutoFit/>
          </a:bodyPr>
          <a:lstStyle/>
          <a:p>
            <a:r>
              <a:rPr lang="ro-RO" sz="3200" b="1" dirty="0">
                <a:solidFill>
                  <a:schemeClr val="accent5"/>
                </a:solidFill>
              </a:rPr>
              <a:t>  </a:t>
            </a:r>
            <a:r>
              <a:rPr lang="ro-RO" sz="3200" b="1" dirty="0">
                <a:solidFill>
                  <a:schemeClr val="bg1"/>
                </a:solidFill>
              </a:rPr>
              <a:t>Limba maternă</a:t>
            </a:r>
            <a:endParaRPr lang="en-US" sz="3200" b="1" dirty="0">
              <a:solidFill>
                <a:schemeClr val="bg1"/>
              </a:solidFill>
            </a:endParaRPr>
          </a:p>
        </p:txBody>
      </p:sp>
      <p:sp>
        <p:nvSpPr>
          <p:cNvPr id="13" name="Footer Placeholder 3">
            <a:extLst>
              <a:ext uri="{FF2B5EF4-FFF2-40B4-BE49-F238E27FC236}">
                <a16:creationId xmlns:a16="http://schemas.microsoft.com/office/drawing/2014/main" id="{6191AEB3-FE37-466F-9F7B-A9CAD817F6A3}"/>
              </a:ext>
            </a:extLst>
          </p:cNvPr>
          <p:cNvSpPr>
            <a:spLocks noGrp="1"/>
          </p:cNvSpPr>
          <p:nvPr>
            <p:ph type="ftr" sz="quarter" idx="11"/>
          </p:nvPr>
        </p:nvSpPr>
        <p:spPr>
          <a:xfrm>
            <a:off x="3934004" y="6356350"/>
            <a:ext cx="4114800" cy="365125"/>
          </a:xfrm>
        </p:spPr>
        <p:txBody>
          <a:bodyPr/>
          <a:lstStyle/>
          <a:p>
            <a:r>
              <a:rPr lang="ro-RO" i="1"/>
              <a:t>Biroul Național de Statistică al Republicii Moldova</a:t>
            </a:r>
            <a:endParaRPr lang="en-US" dirty="0"/>
          </a:p>
        </p:txBody>
      </p:sp>
      <p:pic>
        <p:nvPicPr>
          <p:cNvPr id="3" name="Picture 2">
            <a:extLst>
              <a:ext uri="{FF2B5EF4-FFF2-40B4-BE49-F238E27FC236}">
                <a16:creationId xmlns:a16="http://schemas.microsoft.com/office/drawing/2014/main" id="{F3AD0761-D8A2-40D1-8E6C-22DAF04B4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0" y="926059"/>
            <a:ext cx="4933507" cy="5326361"/>
          </a:xfrm>
          <a:prstGeom prst="rect">
            <a:avLst/>
          </a:prstGeom>
        </p:spPr>
      </p:pic>
      <p:pic>
        <p:nvPicPr>
          <p:cNvPr id="6" name="Picture 5">
            <a:extLst>
              <a:ext uri="{FF2B5EF4-FFF2-40B4-BE49-F238E27FC236}">
                <a16:creationId xmlns:a16="http://schemas.microsoft.com/office/drawing/2014/main" id="{461C5FF4-EF22-455D-9A0D-86990CD77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693" y="926059"/>
            <a:ext cx="4933507" cy="5326362"/>
          </a:xfrm>
          <a:prstGeom prst="rect">
            <a:avLst/>
          </a:prstGeom>
        </p:spPr>
      </p:pic>
      <p:sp>
        <p:nvSpPr>
          <p:cNvPr id="14" name="TextBox 13">
            <a:extLst>
              <a:ext uri="{FF2B5EF4-FFF2-40B4-BE49-F238E27FC236}">
                <a16:creationId xmlns:a16="http://schemas.microsoft.com/office/drawing/2014/main" id="{DC37B52D-20AB-4594-80CB-2B82A47EC220}"/>
              </a:ext>
            </a:extLst>
          </p:cNvPr>
          <p:cNvSpPr txBox="1"/>
          <p:nvPr/>
        </p:nvSpPr>
        <p:spPr>
          <a:xfrm>
            <a:off x="10053116" y="4682760"/>
            <a:ext cx="2060945" cy="1569660"/>
          </a:xfrm>
          <a:prstGeom prst="rect">
            <a:avLst/>
          </a:prstGeom>
          <a:noFill/>
        </p:spPr>
        <p:txBody>
          <a:bodyPr wrap="square">
            <a:spAutoFit/>
          </a:bodyPr>
          <a:lstStyle/>
          <a:p>
            <a:r>
              <a:rPr lang="ro-RO" sz="800" i="1" baseline="30000" dirty="0"/>
              <a:t>1</a:t>
            </a:r>
            <a:r>
              <a:rPr lang="ro-RO" sz="800" i="1" dirty="0"/>
              <a:t>Datele</a:t>
            </a:r>
            <a:r>
              <a:rPr lang="ro-RO" sz="800" dirty="0"/>
              <a:t> se referă doar la UAT efectiv recenzate și nu includ unitățile administrativ-teritoriale din stânga Nistrului, municipiului Bender (inclusiv satul Proteagailovca), comuna Chițcani (inclusiv satele </a:t>
            </a:r>
            <a:r>
              <a:rPr lang="ro-RO" sz="800" dirty="0" err="1"/>
              <a:t>Merenești</a:t>
            </a:r>
            <a:r>
              <a:rPr lang="ro-RO" sz="800" dirty="0"/>
              <a:t> și Zahorna), satele Cremenciug și </a:t>
            </a:r>
            <a:r>
              <a:rPr lang="ro-RO" sz="800" dirty="0" err="1"/>
              <a:t>Gîsca</a:t>
            </a:r>
            <a:r>
              <a:rPr lang="ro-RO" sz="800" dirty="0"/>
              <a:t> din raionul Căușeni, comuna Corjova (inclusiv satul Mahala) din raionul Dubăsari, precum și satul Roghi din cadrul comunei Molovata Nouă, raionul Dubăsari. </a:t>
            </a:r>
          </a:p>
          <a:p>
            <a:r>
              <a:rPr lang="ro-RO" sz="800" dirty="0"/>
              <a:t>² Datele pentru "Populație" sunt prezentate pentru populația cu reședință obișnuită</a:t>
            </a:r>
            <a:endParaRPr lang="en-US" sz="800" dirty="0"/>
          </a:p>
        </p:txBody>
      </p:sp>
    </p:spTree>
    <p:extLst>
      <p:ext uri="{BB962C8B-B14F-4D97-AF65-F5344CB8AC3E}">
        <p14:creationId xmlns:p14="http://schemas.microsoft.com/office/powerpoint/2010/main" val="2525817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4466" y="1323348"/>
            <a:ext cx="9567333" cy="2683933"/>
          </a:xfrm>
        </p:spPr>
        <p:txBody>
          <a:bodyPr>
            <a:normAutofit/>
          </a:bodyPr>
          <a:lstStyle/>
          <a:p>
            <a:br>
              <a:rPr lang="ro-RO" b="1" dirty="0">
                <a:solidFill>
                  <a:schemeClr val="accent1">
                    <a:lumMod val="75000"/>
                  </a:schemeClr>
                </a:solidFill>
                <a:latin typeface="+mn-lt"/>
              </a:rPr>
            </a:br>
            <a:r>
              <a:rPr lang="ro-RO" b="1" dirty="0">
                <a:solidFill>
                  <a:schemeClr val="accent1">
                    <a:lumMod val="75000"/>
                  </a:schemeClr>
                </a:solidFill>
                <a:latin typeface="+mn-lt"/>
              </a:rPr>
              <a:t>Rezultate FINALE</a:t>
            </a:r>
            <a:br>
              <a:rPr lang="ro-RO" b="1" dirty="0">
                <a:solidFill>
                  <a:schemeClr val="accent1">
                    <a:lumMod val="75000"/>
                  </a:schemeClr>
                </a:solidFill>
                <a:latin typeface="+mn-lt"/>
              </a:rPr>
            </a:br>
            <a:r>
              <a:rPr lang="ro-RO" b="1" dirty="0">
                <a:solidFill>
                  <a:schemeClr val="accent1">
                    <a:lumMod val="75000"/>
                  </a:schemeClr>
                </a:solidFill>
                <a:latin typeface="+mn-lt"/>
              </a:rPr>
              <a:t> Caracteristici Etnoculturale</a:t>
            </a:r>
          </a:p>
        </p:txBody>
      </p:sp>
      <p:sp>
        <p:nvSpPr>
          <p:cNvPr id="3" name="Subtitle 2"/>
          <p:cNvSpPr>
            <a:spLocks noGrp="1"/>
          </p:cNvSpPr>
          <p:nvPr>
            <p:ph type="subTitle" idx="1"/>
          </p:nvPr>
        </p:nvSpPr>
        <p:spPr>
          <a:xfrm>
            <a:off x="1532466" y="4829704"/>
            <a:ext cx="9440333" cy="1884363"/>
          </a:xfrm>
        </p:spPr>
        <p:txBody>
          <a:bodyPr>
            <a:normAutofit/>
          </a:bodyPr>
          <a:lstStyle/>
          <a:p>
            <a:endParaRPr lang="en-US" sz="2000" dirty="0"/>
          </a:p>
          <a:p>
            <a:endParaRPr lang="en-US" sz="2000" dirty="0"/>
          </a:p>
          <a:p>
            <a:pPr>
              <a:spcBef>
                <a:spcPts val="0"/>
              </a:spcBef>
            </a:pPr>
            <a:r>
              <a:rPr lang="ro-RO" sz="2000" b="1" i="1" dirty="0"/>
              <a:t>Eveniment public, 20 octombrie 2025 </a:t>
            </a:r>
          </a:p>
          <a:p>
            <a:pPr>
              <a:spcBef>
                <a:spcPts val="0"/>
              </a:spcBef>
            </a:pPr>
            <a:r>
              <a:rPr lang="ro-RO" sz="2000" b="1" i="1" dirty="0"/>
              <a:t>Biroul Național de Statistică</a:t>
            </a:r>
          </a:p>
        </p:txBody>
      </p:sp>
      <p:sp>
        <p:nvSpPr>
          <p:cNvPr id="5" name="TextBox 4">
            <a:extLst>
              <a:ext uri="{FF2B5EF4-FFF2-40B4-BE49-F238E27FC236}">
                <a16:creationId xmlns:a16="http://schemas.microsoft.com/office/drawing/2014/main" id="{C4B98477-0BAD-4E61-B9E8-9733F15CFE44}"/>
              </a:ext>
            </a:extLst>
          </p:cNvPr>
          <p:cNvSpPr txBox="1"/>
          <p:nvPr/>
        </p:nvSpPr>
        <p:spPr>
          <a:xfrm>
            <a:off x="1778000" y="239315"/>
            <a:ext cx="9440333" cy="523220"/>
          </a:xfrm>
          <a:prstGeom prst="rect">
            <a:avLst/>
          </a:prstGeom>
          <a:noFill/>
        </p:spPr>
        <p:txBody>
          <a:bodyPr wrap="square">
            <a:spAutoFit/>
          </a:bodyPr>
          <a:lstStyle/>
          <a:p>
            <a:r>
              <a:rPr kumimoji="0" lang="en-US" sz="2800" b="1" i="1" u="none" strike="noStrike" kern="0" cap="none" spc="0" normalizeH="0" baseline="0" noProof="0" dirty="0">
                <a:ln>
                  <a:noFill/>
                </a:ln>
                <a:solidFill>
                  <a:srgbClr val="ED7D31">
                    <a:lumMod val="75000"/>
                  </a:srgbClr>
                </a:solidFill>
                <a:effectLst/>
                <a:uLnTx/>
                <a:uFillTx/>
                <a:latin typeface="Calibri"/>
                <a:ea typeface="Calibri"/>
                <a:cs typeface="Calibri"/>
                <a:sym typeface="Calibri"/>
              </a:rPr>
              <a:t>       </a:t>
            </a:r>
            <a:r>
              <a:rPr kumimoji="0" lang="ro-RO" sz="2800" b="1" i="1" u="none" strike="noStrike" kern="0" cap="none" spc="0" normalizeH="0" baseline="0" noProof="0" dirty="0">
                <a:ln>
                  <a:noFill/>
                </a:ln>
                <a:solidFill>
                  <a:srgbClr val="ED7D31">
                    <a:lumMod val="75000"/>
                  </a:srgbClr>
                </a:solidFill>
                <a:effectLst/>
                <a:uLnTx/>
                <a:uFillTx/>
                <a:latin typeface="Calibri"/>
                <a:ea typeface="Calibri"/>
                <a:cs typeface="Calibri"/>
                <a:sym typeface="Calibri"/>
              </a:rPr>
              <a:t>Recensământul Populației și Locuințelor 2024</a:t>
            </a:r>
            <a:endParaRPr lang="en-US" sz="2800" dirty="0"/>
          </a:p>
        </p:txBody>
      </p:sp>
    </p:spTree>
    <p:extLst>
      <p:ext uri="{BB962C8B-B14F-4D97-AF65-F5344CB8AC3E}">
        <p14:creationId xmlns:p14="http://schemas.microsoft.com/office/powerpoint/2010/main" val="1679335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638FA95-CA58-48AF-BD99-C49E9CF3B7B6}"/>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BE2243D5-B82C-4419-A376-248FCF780282}"/>
              </a:ext>
            </a:extLst>
          </p:cNvPr>
          <p:cNvSpPr>
            <a:spLocks noGrp="1"/>
          </p:cNvSpPr>
          <p:nvPr>
            <p:ph type="sldNum" sz="quarter" idx="12"/>
          </p:nvPr>
        </p:nvSpPr>
        <p:spPr/>
        <p:txBody>
          <a:bodyPr/>
          <a:lstStyle/>
          <a:p>
            <a:fld id="{D7662F32-C9F4-4FBF-995D-8E0B0B572CC5}" type="slidenum">
              <a:rPr lang="en-US" smtClean="0"/>
              <a:t>20</a:t>
            </a:fld>
            <a:endParaRPr lang="en-US"/>
          </a:p>
        </p:txBody>
      </p:sp>
      <p:sp>
        <p:nvSpPr>
          <p:cNvPr id="10" name="TextBox 9">
            <a:extLst>
              <a:ext uri="{FF2B5EF4-FFF2-40B4-BE49-F238E27FC236}">
                <a16:creationId xmlns:a16="http://schemas.microsoft.com/office/drawing/2014/main" id="{E8150D08-EEAB-448F-BC67-179F2E50A250}"/>
              </a:ext>
            </a:extLst>
          </p:cNvPr>
          <p:cNvSpPr txBox="1"/>
          <p:nvPr/>
        </p:nvSpPr>
        <p:spPr>
          <a:xfrm>
            <a:off x="4552949" y="493394"/>
            <a:ext cx="3086100" cy="584775"/>
          </a:xfrm>
          <a:prstGeom prst="rect">
            <a:avLst/>
          </a:prstGeom>
          <a:pattFill prst="pct5">
            <a:fgClr>
              <a:schemeClr val="accent5"/>
            </a:fgClr>
            <a:bgClr>
              <a:schemeClr val="accent5"/>
            </a:bgClr>
          </a:pattFill>
        </p:spPr>
        <p:txBody>
          <a:bodyPr wrap="square">
            <a:spAutoFit/>
          </a:bodyPr>
          <a:lstStyle/>
          <a:p>
            <a:r>
              <a:rPr lang="ro-RO" sz="3200" b="1" dirty="0">
                <a:solidFill>
                  <a:schemeClr val="accent5"/>
                </a:solidFill>
              </a:rPr>
              <a:t>  </a:t>
            </a:r>
            <a:r>
              <a:rPr lang="ro-RO" sz="3200" b="1" dirty="0">
                <a:solidFill>
                  <a:schemeClr val="bg1"/>
                </a:solidFill>
              </a:rPr>
              <a:t>Limba maternă</a:t>
            </a:r>
            <a:endParaRPr lang="en-US" sz="3200" b="1" dirty="0">
              <a:solidFill>
                <a:schemeClr val="bg1"/>
              </a:solidFill>
            </a:endParaRPr>
          </a:p>
        </p:txBody>
      </p:sp>
      <p:pic>
        <p:nvPicPr>
          <p:cNvPr id="3" name="Picture 2">
            <a:extLst>
              <a:ext uri="{FF2B5EF4-FFF2-40B4-BE49-F238E27FC236}">
                <a16:creationId xmlns:a16="http://schemas.microsoft.com/office/drawing/2014/main" id="{AED8E7C7-12F2-4D90-9CEF-AF08BEE5B8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0" y="1384166"/>
            <a:ext cx="3955310" cy="4270271"/>
          </a:xfrm>
          <a:prstGeom prst="rect">
            <a:avLst/>
          </a:prstGeom>
        </p:spPr>
      </p:pic>
      <p:pic>
        <p:nvPicPr>
          <p:cNvPr id="8" name="Picture 7">
            <a:extLst>
              <a:ext uri="{FF2B5EF4-FFF2-40B4-BE49-F238E27FC236}">
                <a16:creationId xmlns:a16="http://schemas.microsoft.com/office/drawing/2014/main" id="{ED9555AE-CA59-43BC-9D59-C737849A8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343" y="1384165"/>
            <a:ext cx="3955311" cy="4270272"/>
          </a:xfrm>
          <a:prstGeom prst="rect">
            <a:avLst/>
          </a:prstGeom>
        </p:spPr>
      </p:pic>
      <p:pic>
        <p:nvPicPr>
          <p:cNvPr id="13" name="Picture 12">
            <a:extLst>
              <a:ext uri="{FF2B5EF4-FFF2-40B4-BE49-F238E27FC236}">
                <a16:creationId xmlns:a16="http://schemas.microsoft.com/office/drawing/2014/main" id="{AE62F5EF-43C7-4F04-BA3E-475A4363A2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397" y="1384166"/>
            <a:ext cx="3955311" cy="4270271"/>
          </a:xfrm>
          <a:prstGeom prst="rect">
            <a:avLst/>
          </a:prstGeom>
        </p:spPr>
      </p:pic>
    </p:spTree>
    <p:extLst>
      <p:ext uri="{BB962C8B-B14F-4D97-AF65-F5344CB8AC3E}">
        <p14:creationId xmlns:p14="http://schemas.microsoft.com/office/powerpoint/2010/main" val="452812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971268-7D76-4A67-9087-CF4F3157D8DA}"/>
              </a:ext>
            </a:extLst>
          </p:cNvPr>
          <p:cNvSpPr>
            <a:spLocks noGrp="1"/>
          </p:cNvSpPr>
          <p:nvPr>
            <p:ph type="ftr" sz="quarter" idx="11"/>
          </p:nvPr>
        </p:nvSpPr>
        <p:spPr>
          <a:xfrm>
            <a:off x="4495800" y="6356350"/>
            <a:ext cx="4114800" cy="365125"/>
          </a:xfrm>
        </p:spPr>
        <p:txBody>
          <a:bodyPr/>
          <a:lstStyle/>
          <a:p>
            <a:r>
              <a:rPr lang="ro-RO" i="1" dirty="0"/>
              <a:t>Biroul Național de Statistică al Republicii Moldova</a:t>
            </a:r>
            <a:endParaRPr lang="en-US" dirty="0"/>
          </a:p>
        </p:txBody>
      </p:sp>
      <p:sp>
        <p:nvSpPr>
          <p:cNvPr id="5" name="Slide Number Placeholder 4">
            <a:extLst>
              <a:ext uri="{FF2B5EF4-FFF2-40B4-BE49-F238E27FC236}">
                <a16:creationId xmlns:a16="http://schemas.microsoft.com/office/drawing/2014/main" id="{CA22B76D-11C0-4165-ACC9-32303956ECA6}"/>
              </a:ext>
            </a:extLst>
          </p:cNvPr>
          <p:cNvSpPr>
            <a:spLocks noGrp="1"/>
          </p:cNvSpPr>
          <p:nvPr>
            <p:ph type="sldNum" sz="quarter" idx="12"/>
          </p:nvPr>
        </p:nvSpPr>
        <p:spPr/>
        <p:txBody>
          <a:bodyPr/>
          <a:lstStyle/>
          <a:p>
            <a:fld id="{D7662F32-C9F4-4FBF-995D-8E0B0B572CC5}" type="slidenum">
              <a:rPr lang="en-US" smtClean="0"/>
              <a:t>21</a:t>
            </a:fld>
            <a:endParaRPr lang="en-US"/>
          </a:p>
        </p:txBody>
      </p:sp>
      <p:graphicFrame>
        <p:nvGraphicFramePr>
          <p:cNvPr id="8" name="Chart 7">
            <a:extLst>
              <a:ext uri="{FF2B5EF4-FFF2-40B4-BE49-F238E27FC236}">
                <a16:creationId xmlns:a16="http://schemas.microsoft.com/office/drawing/2014/main" id="{385694A8-8C4C-17CD-ABAC-9F02C306F9B4}"/>
              </a:ext>
            </a:extLst>
          </p:cNvPr>
          <p:cNvGraphicFramePr/>
          <p:nvPr>
            <p:extLst>
              <p:ext uri="{D42A27DB-BD31-4B8C-83A1-F6EECF244321}">
                <p14:modId xmlns:p14="http://schemas.microsoft.com/office/powerpoint/2010/main" val="3943272837"/>
              </p:ext>
            </p:extLst>
          </p:nvPr>
        </p:nvGraphicFramePr>
        <p:xfrm>
          <a:off x="4735105" y="1348377"/>
          <a:ext cx="7428319" cy="467774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438BBF1-5E69-4DEB-A791-5C6A173CD0EE}"/>
              </a:ext>
            </a:extLst>
          </p:cNvPr>
          <p:cNvSpPr txBox="1"/>
          <p:nvPr/>
        </p:nvSpPr>
        <p:spPr>
          <a:xfrm>
            <a:off x="4600575" y="684543"/>
            <a:ext cx="5676900" cy="830997"/>
          </a:xfrm>
          <a:prstGeom prst="rect">
            <a:avLst/>
          </a:prstGeom>
          <a:noFill/>
        </p:spPr>
        <p:txBody>
          <a:bodyPr wrap="square">
            <a:spAutoFit/>
          </a:bodyPr>
          <a:lstStyle/>
          <a:p>
            <a:r>
              <a:rPr lang="ro-RO" sz="1600" b="1" i="1" dirty="0">
                <a:solidFill>
                  <a:schemeClr val="accent5"/>
                </a:solidFill>
              </a:rPr>
              <a:t>Ponderea populației după limba maternă în profil teritorial, la</a:t>
            </a:r>
          </a:p>
          <a:p>
            <a:r>
              <a:rPr lang="ro-RO" sz="1600" b="1" i="1" dirty="0">
                <a:solidFill>
                  <a:schemeClr val="accent5"/>
                </a:solidFill>
              </a:rPr>
              <a:t>   nivel de raioane, municipii și UTA Găgăuzia, la recensământul</a:t>
            </a:r>
          </a:p>
          <a:p>
            <a:r>
              <a:rPr lang="ro-RO" sz="1600" b="1" i="1" dirty="0">
                <a:solidFill>
                  <a:schemeClr val="accent5"/>
                </a:solidFill>
              </a:rPr>
              <a:t>         din 2024, %</a:t>
            </a:r>
          </a:p>
        </p:txBody>
      </p:sp>
      <p:sp>
        <p:nvSpPr>
          <p:cNvPr id="12" name="TextBox 11">
            <a:extLst>
              <a:ext uri="{FF2B5EF4-FFF2-40B4-BE49-F238E27FC236}">
                <a16:creationId xmlns:a16="http://schemas.microsoft.com/office/drawing/2014/main" id="{C95DDA32-760A-4C42-8623-26B975123A8A}"/>
              </a:ext>
            </a:extLst>
          </p:cNvPr>
          <p:cNvSpPr txBox="1"/>
          <p:nvPr/>
        </p:nvSpPr>
        <p:spPr>
          <a:xfrm>
            <a:off x="4735105" y="81126"/>
            <a:ext cx="3086100" cy="584775"/>
          </a:xfrm>
          <a:prstGeom prst="rect">
            <a:avLst/>
          </a:prstGeom>
          <a:pattFill prst="pct5">
            <a:fgClr>
              <a:schemeClr val="accent5"/>
            </a:fgClr>
            <a:bgClr>
              <a:schemeClr val="accent5"/>
            </a:bgClr>
          </a:pattFill>
        </p:spPr>
        <p:txBody>
          <a:bodyPr wrap="square">
            <a:spAutoFit/>
          </a:bodyPr>
          <a:lstStyle/>
          <a:p>
            <a:r>
              <a:rPr lang="ro-RO" sz="3200" b="1" dirty="0">
                <a:solidFill>
                  <a:schemeClr val="accent5"/>
                </a:solidFill>
              </a:rPr>
              <a:t>  </a:t>
            </a:r>
            <a:r>
              <a:rPr lang="ro-RO" sz="3200" b="1" dirty="0">
                <a:solidFill>
                  <a:schemeClr val="bg1"/>
                </a:solidFill>
              </a:rPr>
              <a:t>Limba maternă</a:t>
            </a:r>
            <a:endParaRPr lang="en-US" sz="3200" b="1" dirty="0">
              <a:solidFill>
                <a:schemeClr val="bg1"/>
              </a:solidFill>
            </a:endParaRPr>
          </a:p>
        </p:txBody>
      </p:sp>
      <p:pic>
        <p:nvPicPr>
          <p:cNvPr id="19" name="Picture 18">
            <a:extLst>
              <a:ext uri="{FF2B5EF4-FFF2-40B4-BE49-F238E27FC236}">
                <a16:creationId xmlns:a16="http://schemas.microsoft.com/office/drawing/2014/main" id="{12B0CDE4-B432-475F-A791-83886D118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685604" cy="6619875"/>
          </a:xfrm>
          <a:prstGeom prst="rect">
            <a:avLst/>
          </a:prstGeom>
        </p:spPr>
      </p:pic>
    </p:spTree>
    <p:extLst>
      <p:ext uri="{BB962C8B-B14F-4D97-AF65-F5344CB8AC3E}">
        <p14:creationId xmlns:p14="http://schemas.microsoft.com/office/powerpoint/2010/main" val="2341743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5A8AF6-3C94-47E9-969D-B4287409E868}"/>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C946BBBC-65DE-44C7-83D0-444FC439C1C9}"/>
              </a:ext>
            </a:extLst>
          </p:cNvPr>
          <p:cNvSpPr>
            <a:spLocks noGrp="1"/>
          </p:cNvSpPr>
          <p:nvPr>
            <p:ph type="sldNum" sz="quarter" idx="12"/>
          </p:nvPr>
        </p:nvSpPr>
        <p:spPr/>
        <p:txBody>
          <a:bodyPr/>
          <a:lstStyle/>
          <a:p>
            <a:fld id="{D7662F32-C9F4-4FBF-995D-8E0B0B572CC5}" type="slidenum">
              <a:rPr lang="en-US" smtClean="0"/>
              <a:t>22</a:t>
            </a:fld>
            <a:endParaRPr lang="en-US"/>
          </a:p>
        </p:txBody>
      </p:sp>
      <p:sp>
        <p:nvSpPr>
          <p:cNvPr id="6" name="TextBox 5">
            <a:extLst>
              <a:ext uri="{FF2B5EF4-FFF2-40B4-BE49-F238E27FC236}">
                <a16:creationId xmlns:a16="http://schemas.microsoft.com/office/drawing/2014/main" id="{038FBA6E-8525-47B6-BC4D-782003ADC6B0}"/>
              </a:ext>
            </a:extLst>
          </p:cNvPr>
          <p:cNvSpPr txBox="1"/>
          <p:nvPr/>
        </p:nvSpPr>
        <p:spPr>
          <a:xfrm>
            <a:off x="1972732" y="852848"/>
            <a:ext cx="7133167" cy="584775"/>
          </a:xfrm>
          <a:prstGeom prst="rect">
            <a:avLst/>
          </a:prstGeom>
          <a:noFill/>
        </p:spPr>
        <p:txBody>
          <a:bodyPr wrap="square">
            <a:spAutoFit/>
          </a:bodyPr>
          <a:lstStyle/>
          <a:p>
            <a:r>
              <a:rPr lang="ro-RO" sz="3200" b="1" dirty="0">
                <a:solidFill>
                  <a:schemeClr val="accent6">
                    <a:lumMod val="75000"/>
                  </a:schemeClr>
                </a:solidFill>
              </a:rPr>
              <a:t>Populația după limba vorbită de obicei</a:t>
            </a:r>
            <a:endParaRPr lang="ro-RO" sz="3200" dirty="0">
              <a:solidFill>
                <a:schemeClr val="accent6">
                  <a:lumMod val="75000"/>
                </a:schemeClr>
              </a:solidFill>
            </a:endParaRPr>
          </a:p>
        </p:txBody>
      </p:sp>
      <p:sp>
        <p:nvSpPr>
          <p:cNvPr id="8" name="TextBox 7">
            <a:extLst>
              <a:ext uri="{FF2B5EF4-FFF2-40B4-BE49-F238E27FC236}">
                <a16:creationId xmlns:a16="http://schemas.microsoft.com/office/drawing/2014/main" id="{AD7EC9AF-7772-4B56-B820-9535786341DB}"/>
              </a:ext>
            </a:extLst>
          </p:cNvPr>
          <p:cNvSpPr txBox="1"/>
          <p:nvPr/>
        </p:nvSpPr>
        <p:spPr>
          <a:xfrm>
            <a:off x="304800" y="1547210"/>
            <a:ext cx="11446933" cy="3693319"/>
          </a:xfrm>
          <a:prstGeom prst="rect">
            <a:avLst/>
          </a:prstGeom>
          <a:noFill/>
        </p:spPr>
        <p:txBody>
          <a:bodyPr wrap="square">
            <a:spAutoFit/>
          </a:bodyPr>
          <a:lstStyle/>
          <a:p>
            <a:r>
              <a:rPr lang="ro-RO" dirty="0"/>
              <a:t>5.17  Populația în vârstă de 3 ani și peste după limba vorbită de obicei, pe medii de reședință, la recensămintele din 2024</a:t>
            </a:r>
          </a:p>
          <a:p>
            <a:r>
              <a:rPr lang="ro-RO" dirty="0"/>
              <a:t>          și 2014</a:t>
            </a:r>
          </a:p>
          <a:p>
            <a:r>
              <a:rPr lang="ro-RO" dirty="0"/>
              <a:t>5.18 Populația în vârstă de 3 ani și peste după limba vorbită de obicei, pe grupe de vârstă, la recensământul din 2024</a:t>
            </a:r>
          </a:p>
          <a:p>
            <a:r>
              <a:rPr lang="ro-RO" dirty="0"/>
              <a:t>5.19 Populația în vârstă de 3 ani și peste după limba vorbită de obicei, pe sexe și medii de reședință, la recensământul din</a:t>
            </a:r>
          </a:p>
          <a:p>
            <a:r>
              <a:rPr lang="ro-RO" dirty="0"/>
              <a:t>         2024</a:t>
            </a:r>
          </a:p>
          <a:p>
            <a:r>
              <a:rPr lang="ro-RO" dirty="0"/>
              <a:t>5.20 Populația în vârstă de 3 ani și peste după limba vorbită de obicei pe regiuni de dezvoltare și raioane/municipii, la</a:t>
            </a:r>
          </a:p>
          <a:p>
            <a:r>
              <a:rPr lang="ro-RO" dirty="0"/>
              <a:t>         recensământul din 2024</a:t>
            </a:r>
          </a:p>
          <a:p>
            <a:r>
              <a:rPr lang="ro-RO" dirty="0"/>
              <a:t>5.21 Structura populației în vârstă de 3 ani și peste după limba vorbită de obicei pe regiuni de dezvoltare și</a:t>
            </a:r>
          </a:p>
          <a:p>
            <a:r>
              <a:rPr lang="ro-RO" dirty="0"/>
              <a:t>         raioane/municipii, la recensământul din 2024</a:t>
            </a:r>
          </a:p>
          <a:p>
            <a:r>
              <a:rPr lang="ro-RO" dirty="0"/>
              <a:t>5.22 Populația în vârstă de 3 ani și peste după limba vorbită de obicei pe orașe (municipii) și sate (comune), la</a:t>
            </a:r>
          </a:p>
          <a:p>
            <a:r>
              <a:rPr lang="ro-RO" dirty="0"/>
              <a:t>         recensământul din 2024</a:t>
            </a:r>
          </a:p>
          <a:p>
            <a:r>
              <a:rPr lang="ro-RO" dirty="0"/>
              <a:t>5.23 Structura populației în vârstă de 3 ani și peste după limba vorbită de obicei pe orașe (municipii) și sate (comune), la</a:t>
            </a:r>
          </a:p>
          <a:p>
            <a:r>
              <a:rPr lang="ro-RO" dirty="0"/>
              <a:t>         recensământul din 2024 </a:t>
            </a:r>
          </a:p>
        </p:txBody>
      </p:sp>
    </p:spTree>
    <p:extLst>
      <p:ext uri="{BB962C8B-B14F-4D97-AF65-F5344CB8AC3E}">
        <p14:creationId xmlns:p14="http://schemas.microsoft.com/office/powerpoint/2010/main" val="3410958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F48460-3A44-48AD-954E-8C0F144D6DFC}"/>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AAE9C125-5DF6-43C2-9A26-13E15ED89C8A}"/>
              </a:ext>
            </a:extLst>
          </p:cNvPr>
          <p:cNvSpPr>
            <a:spLocks noGrp="1"/>
          </p:cNvSpPr>
          <p:nvPr>
            <p:ph type="sldNum" sz="quarter" idx="12"/>
          </p:nvPr>
        </p:nvSpPr>
        <p:spPr/>
        <p:txBody>
          <a:bodyPr/>
          <a:lstStyle/>
          <a:p>
            <a:fld id="{D7662F32-C9F4-4FBF-995D-8E0B0B572CC5}" type="slidenum">
              <a:rPr lang="en-US" smtClean="0"/>
              <a:t>23</a:t>
            </a:fld>
            <a:endParaRPr lang="en-US"/>
          </a:p>
        </p:txBody>
      </p:sp>
      <p:sp>
        <p:nvSpPr>
          <p:cNvPr id="8" name="TextBox 7">
            <a:extLst>
              <a:ext uri="{FF2B5EF4-FFF2-40B4-BE49-F238E27FC236}">
                <a16:creationId xmlns:a16="http://schemas.microsoft.com/office/drawing/2014/main" id="{D7A4AEE5-92B0-4087-8757-6456A8EDEABD}"/>
              </a:ext>
            </a:extLst>
          </p:cNvPr>
          <p:cNvSpPr txBox="1"/>
          <p:nvPr/>
        </p:nvSpPr>
        <p:spPr>
          <a:xfrm>
            <a:off x="235451" y="2018713"/>
            <a:ext cx="2973416" cy="1077218"/>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Limba vorbită de obicei</a:t>
            </a:r>
            <a:endParaRPr lang="en-US" sz="3200" b="1" dirty="0">
              <a:solidFill>
                <a:schemeClr val="bg1"/>
              </a:solidFill>
            </a:endParaRPr>
          </a:p>
        </p:txBody>
      </p:sp>
      <p:sp>
        <p:nvSpPr>
          <p:cNvPr id="10" name="TextBox 9">
            <a:extLst>
              <a:ext uri="{FF2B5EF4-FFF2-40B4-BE49-F238E27FC236}">
                <a16:creationId xmlns:a16="http://schemas.microsoft.com/office/drawing/2014/main" id="{94C40C63-C5F6-49C7-8ADE-12FF971B4DB8}"/>
              </a:ext>
            </a:extLst>
          </p:cNvPr>
          <p:cNvSpPr txBox="1"/>
          <p:nvPr/>
        </p:nvSpPr>
        <p:spPr>
          <a:xfrm>
            <a:off x="-40581" y="5390375"/>
            <a:ext cx="3449589" cy="1077218"/>
          </a:xfrm>
          <a:prstGeom prst="rect">
            <a:avLst/>
          </a:prstGeom>
          <a:noFill/>
        </p:spPr>
        <p:txBody>
          <a:bodyPr wrap="square">
            <a:spAutoFit/>
          </a:bodyPr>
          <a:lstStyle/>
          <a:p>
            <a:r>
              <a:rPr lang="ro-RO" sz="800" i="1" baseline="30000" dirty="0"/>
              <a:t>1</a:t>
            </a:r>
            <a:r>
              <a:rPr lang="ro-RO" sz="800" i="1" dirty="0"/>
              <a:t>Datele</a:t>
            </a:r>
            <a:r>
              <a:rPr lang="ro-RO" sz="800" dirty="0"/>
              <a:t> se referă doar la UAT efectiv recenzate și nu includ unitățile administrativ-teritoriale din stânga Nistrului, municipiului Bender (inclusiv satul Proteagailovca), comuna Chițcani (inclusiv satele </a:t>
            </a:r>
            <a:r>
              <a:rPr lang="ro-RO" sz="800" dirty="0" err="1"/>
              <a:t>Merenești</a:t>
            </a:r>
            <a:r>
              <a:rPr lang="ro-RO" sz="800" dirty="0"/>
              <a:t> și Zahorna), satele Cremenciug și </a:t>
            </a:r>
            <a:r>
              <a:rPr lang="ro-RO" sz="800" dirty="0" err="1"/>
              <a:t>Gîsca</a:t>
            </a:r>
            <a:r>
              <a:rPr lang="ro-RO" sz="800" dirty="0"/>
              <a:t> din raionul Căușeni, comuna Corjova (inclusiv satul Mahala) din raionul Dubăsari, precum și satul Roghi din cadrul comunei Molovata Nouă, raionul Dubăsari. </a:t>
            </a:r>
          </a:p>
          <a:p>
            <a:r>
              <a:rPr lang="ro-RO" sz="800" dirty="0"/>
              <a:t>² Datele pentru "Populație" sunt prezentate pentru populația cu reședință obișnuită.</a:t>
            </a:r>
          </a:p>
        </p:txBody>
      </p:sp>
      <p:pic>
        <p:nvPicPr>
          <p:cNvPr id="3" name="Picture 2">
            <a:extLst>
              <a:ext uri="{FF2B5EF4-FFF2-40B4-BE49-F238E27FC236}">
                <a16:creationId xmlns:a16="http://schemas.microsoft.com/office/drawing/2014/main" id="{D5F3D95C-4B0C-42E5-BFE0-88489A167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008" y="0"/>
            <a:ext cx="5937010" cy="6409772"/>
          </a:xfrm>
          <a:prstGeom prst="rect">
            <a:avLst/>
          </a:prstGeom>
        </p:spPr>
      </p:pic>
    </p:spTree>
    <p:extLst>
      <p:ext uri="{BB962C8B-B14F-4D97-AF65-F5344CB8AC3E}">
        <p14:creationId xmlns:p14="http://schemas.microsoft.com/office/powerpoint/2010/main" val="1413254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4171F5-4A38-45CA-8C36-4F3282E7572D}"/>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EB44138D-F88E-45E1-95CB-1C15C658483D}"/>
              </a:ext>
            </a:extLst>
          </p:cNvPr>
          <p:cNvSpPr>
            <a:spLocks noGrp="1"/>
          </p:cNvSpPr>
          <p:nvPr>
            <p:ph type="sldNum" sz="quarter" idx="12"/>
          </p:nvPr>
        </p:nvSpPr>
        <p:spPr/>
        <p:txBody>
          <a:bodyPr/>
          <a:lstStyle/>
          <a:p>
            <a:fld id="{D7662F32-C9F4-4FBF-995D-8E0B0B572CC5}" type="slidenum">
              <a:rPr lang="en-US" smtClean="0"/>
              <a:t>24</a:t>
            </a:fld>
            <a:endParaRPr lang="en-US"/>
          </a:p>
        </p:txBody>
      </p:sp>
      <p:sp>
        <p:nvSpPr>
          <p:cNvPr id="10" name="TextBox 9">
            <a:extLst>
              <a:ext uri="{FF2B5EF4-FFF2-40B4-BE49-F238E27FC236}">
                <a16:creationId xmlns:a16="http://schemas.microsoft.com/office/drawing/2014/main" id="{2FAD37E2-9D19-407F-9CFE-9B2E59D3F419}"/>
              </a:ext>
            </a:extLst>
          </p:cNvPr>
          <p:cNvSpPr txBox="1"/>
          <p:nvPr/>
        </p:nvSpPr>
        <p:spPr>
          <a:xfrm>
            <a:off x="819150" y="1143674"/>
            <a:ext cx="9486899" cy="369332"/>
          </a:xfrm>
          <a:prstGeom prst="rect">
            <a:avLst/>
          </a:prstGeom>
          <a:noFill/>
        </p:spPr>
        <p:txBody>
          <a:bodyPr wrap="square">
            <a:spAutoFit/>
          </a:bodyPr>
          <a:lstStyle/>
          <a:p>
            <a:r>
              <a:rPr lang="ro-RO" sz="1800" b="1" i="1" dirty="0">
                <a:solidFill>
                  <a:schemeClr val="accent5"/>
                </a:solidFill>
                <a:effectLst/>
                <a:latin typeface="Times New Roman" panose="02020603050405020304" pitchFamily="18" charset="0"/>
                <a:ea typeface="Times New Roman" panose="02020603050405020304" pitchFamily="18" charset="0"/>
              </a:rPr>
              <a:t>Ponderea populației după limba vorbită de obicei declarată, la recensămintele din 2024 și 2014, %</a:t>
            </a:r>
            <a:endParaRPr lang="en-US" dirty="0">
              <a:solidFill>
                <a:schemeClr val="accent5"/>
              </a:solidFill>
            </a:endParaRPr>
          </a:p>
        </p:txBody>
      </p:sp>
      <p:sp>
        <p:nvSpPr>
          <p:cNvPr id="17" name="TextBox 16">
            <a:extLst>
              <a:ext uri="{FF2B5EF4-FFF2-40B4-BE49-F238E27FC236}">
                <a16:creationId xmlns:a16="http://schemas.microsoft.com/office/drawing/2014/main" id="{1FF03197-ED8D-4B7D-BBC8-185299D9DDEF}"/>
              </a:ext>
            </a:extLst>
          </p:cNvPr>
          <p:cNvSpPr txBox="1"/>
          <p:nvPr/>
        </p:nvSpPr>
        <p:spPr>
          <a:xfrm>
            <a:off x="3571317" y="393112"/>
            <a:ext cx="4229658"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Limba vorbită de obicei</a:t>
            </a:r>
            <a:endParaRPr lang="en-US" sz="3200" b="1" dirty="0">
              <a:solidFill>
                <a:schemeClr val="bg1"/>
              </a:solidFill>
            </a:endParaRPr>
          </a:p>
        </p:txBody>
      </p:sp>
      <p:graphicFrame>
        <p:nvGraphicFramePr>
          <p:cNvPr id="18" name="Chart 17">
            <a:extLst>
              <a:ext uri="{FF2B5EF4-FFF2-40B4-BE49-F238E27FC236}">
                <a16:creationId xmlns:a16="http://schemas.microsoft.com/office/drawing/2014/main" id="{64C0C122-0893-4BC7-50F2-49B7F9532824}"/>
              </a:ext>
            </a:extLst>
          </p:cNvPr>
          <p:cNvGraphicFramePr/>
          <p:nvPr>
            <p:extLst>
              <p:ext uri="{D42A27DB-BD31-4B8C-83A1-F6EECF244321}">
                <p14:modId xmlns:p14="http://schemas.microsoft.com/office/powerpoint/2010/main" val="1894046774"/>
              </p:ext>
            </p:extLst>
          </p:nvPr>
        </p:nvGraphicFramePr>
        <p:xfrm>
          <a:off x="145414" y="1769727"/>
          <a:ext cx="5950586" cy="42550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68562F79-EFBD-5A40-6A4C-EB494F8CB32B}"/>
              </a:ext>
            </a:extLst>
          </p:cNvPr>
          <p:cNvGraphicFramePr/>
          <p:nvPr>
            <p:extLst>
              <p:ext uri="{D42A27DB-BD31-4B8C-83A1-F6EECF244321}">
                <p14:modId xmlns:p14="http://schemas.microsoft.com/office/powerpoint/2010/main" val="3473209033"/>
              </p:ext>
            </p:extLst>
          </p:nvPr>
        </p:nvGraphicFramePr>
        <p:xfrm>
          <a:off x="6055058" y="2077124"/>
          <a:ext cx="5917676" cy="41781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11658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74D4F76-D604-43B9-BDD7-BB442823396C}"/>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1A89A15C-1A21-4419-8A28-D3772F1568C3}"/>
              </a:ext>
            </a:extLst>
          </p:cNvPr>
          <p:cNvSpPr>
            <a:spLocks noGrp="1"/>
          </p:cNvSpPr>
          <p:nvPr>
            <p:ph type="sldNum" sz="quarter" idx="12"/>
          </p:nvPr>
        </p:nvSpPr>
        <p:spPr/>
        <p:txBody>
          <a:bodyPr/>
          <a:lstStyle/>
          <a:p>
            <a:fld id="{D7662F32-C9F4-4FBF-995D-8E0B0B572CC5}" type="slidenum">
              <a:rPr lang="en-US" smtClean="0"/>
              <a:t>25</a:t>
            </a:fld>
            <a:endParaRPr lang="en-US"/>
          </a:p>
        </p:txBody>
      </p:sp>
      <p:pic>
        <p:nvPicPr>
          <p:cNvPr id="7" name="Picture 6">
            <a:extLst>
              <a:ext uri="{FF2B5EF4-FFF2-40B4-BE49-F238E27FC236}">
                <a16:creationId xmlns:a16="http://schemas.microsoft.com/office/drawing/2014/main" id="{C74C48F4-BEB8-4EFB-8185-C3AA30D13D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433" y="889424"/>
            <a:ext cx="5187900" cy="5576993"/>
          </a:xfrm>
          <a:prstGeom prst="rect">
            <a:avLst/>
          </a:prstGeom>
        </p:spPr>
      </p:pic>
      <p:sp>
        <p:nvSpPr>
          <p:cNvPr id="8" name="TextBox 7">
            <a:extLst>
              <a:ext uri="{FF2B5EF4-FFF2-40B4-BE49-F238E27FC236}">
                <a16:creationId xmlns:a16="http://schemas.microsoft.com/office/drawing/2014/main" id="{732BF722-8E3F-4407-846E-AA077A733804}"/>
              </a:ext>
            </a:extLst>
          </p:cNvPr>
          <p:cNvSpPr txBox="1"/>
          <p:nvPr/>
        </p:nvSpPr>
        <p:spPr>
          <a:xfrm>
            <a:off x="3478184" y="162667"/>
            <a:ext cx="4229658"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Limba vorbită de obicei</a:t>
            </a:r>
            <a:endParaRPr lang="en-US" sz="3200" b="1" dirty="0">
              <a:solidFill>
                <a:schemeClr val="bg1"/>
              </a:solidFill>
            </a:endParaRPr>
          </a:p>
        </p:txBody>
      </p:sp>
      <p:graphicFrame>
        <p:nvGraphicFramePr>
          <p:cNvPr id="9" name="Chart 8">
            <a:extLst>
              <a:ext uri="{FF2B5EF4-FFF2-40B4-BE49-F238E27FC236}">
                <a16:creationId xmlns:a16="http://schemas.microsoft.com/office/drawing/2014/main" id="{9EE09D72-3EF1-409E-8867-66AC3564F2AF}"/>
              </a:ext>
            </a:extLst>
          </p:cNvPr>
          <p:cNvGraphicFramePr/>
          <p:nvPr>
            <p:extLst>
              <p:ext uri="{D42A27DB-BD31-4B8C-83A1-F6EECF244321}">
                <p14:modId xmlns:p14="http://schemas.microsoft.com/office/powerpoint/2010/main" val="2537003935"/>
              </p:ext>
            </p:extLst>
          </p:nvPr>
        </p:nvGraphicFramePr>
        <p:xfrm>
          <a:off x="5476452" y="1429519"/>
          <a:ext cx="5811096" cy="49268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06803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A8A3A6-251C-4A50-8E44-6850CCB64FEE}"/>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771AC1D7-CA99-4CBB-B373-833ABFDAD6F1}"/>
              </a:ext>
            </a:extLst>
          </p:cNvPr>
          <p:cNvSpPr>
            <a:spLocks noGrp="1"/>
          </p:cNvSpPr>
          <p:nvPr>
            <p:ph type="sldNum" sz="quarter" idx="12"/>
          </p:nvPr>
        </p:nvSpPr>
        <p:spPr/>
        <p:txBody>
          <a:bodyPr/>
          <a:lstStyle/>
          <a:p>
            <a:fld id="{D7662F32-C9F4-4FBF-995D-8E0B0B572CC5}" type="slidenum">
              <a:rPr lang="en-US" smtClean="0"/>
              <a:t>26</a:t>
            </a:fld>
            <a:endParaRPr lang="en-US"/>
          </a:p>
        </p:txBody>
      </p:sp>
      <p:sp>
        <p:nvSpPr>
          <p:cNvPr id="10" name="TextBox 9">
            <a:extLst>
              <a:ext uri="{FF2B5EF4-FFF2-40B4-BE49-F238E27FC236}">
                <a16:creationId xmlns:a16="http://schemas.microsoft.com/office/drawing/2014/main" id="{D3E3A6B4-19F2-4B46-9BB5-87828D384ED8}"/>
              </a:ext>
            </a:extLst>
          </p:cNvPr>
          <p:cNvSpPr txBox="1"/>
          <p:nvPr/>
        </p:nvSpPr>
        <p:spPr>
          <a:xfrm>
            <a:off x="3051675" y="283345"/>
            <a:ext cx="4229658"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Limba vorbită de obicei</a:t>
            </a:r>
            <a:endParaRPr lang="en-US" sz="3200" b="1" dirty="0">
              <a:solidFill>
                <a:schemeClr val="bg1"/>
              </a:solidFill>
            </a:endParaRPr>
          </a:p>
        </p:txBody>
      </p:sp>
      <p:pic>
        <p:nvPicPr>
          <p:cNvPr id="3" name="Picture 2">
            <a:extLst>
              <a:ext uri="{FF2B5EF4-FFF2-40B4-BE49-F238E27FC236}">
                <a16:creationId xmlns:a16="http://schemas.microsoft.com/office/drawing/2014/main" id="{B6E343D8-ECFE-49CC-8374-54F7C72DC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7" y="984082"/>
            <a:ext cx="4907411" cy="5298185"/>
          </a:xfrm>
          <a:prstGeom prst="rect">
            <a:avLst/>
          </a:prstGeom>
        </p:spPr>
      </p:pic>
      <p:pic>
        <p:nvPicPr>
          <p:cNvPr id="8" name="Picture 7">
            <a:extLst>
              <a:ext uri="{FF2B5EF4-FFF2-40B4-BE49-F238E27FC236}">
                <a16:creationId xmlns:a16="http://schemas.microsoft.com/office/drawing/2014/main" id="{E682B2D2-1BDC-4282-AF73-DAC3EF3F4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513" y="984082"/>
            <a:ext cx="4907409" cy="5298185"/>
          </a:xfrm>
          <a:prstGeom prst="rect">
            <a:avLst/>
          </a:prstGeom>
        </p:spPr>
      </p:pic>
      <p:sp>
        <p:nvSpPr>
          <p:cNvPr id="13" name="TextBox 12">
            <a:extLst>
              <a:ext uri="{FF2B5EF4-FFF2-40B4-BE49-F238E27FC236}">
                <a16:creationId xmlns:a16="http://schemas.microsoft.com/office/drawing/2014/main" id="{64BDB311-3F14-4492-B966-AC76B5D6B424}"/>
              </a:ext>
            </a:extLst>
          </p:cNvPr>
          <p:cNvSpPr txBox="1"/>
          <p:nvPr/>
        </p:nvSpPr>
        <p:spPr>
          <a:xfrm>
            <a:off x="9990667" y="4872759"/>
            <a:ext cx="2201333" cy="1446550"/>
          </a:xfrm>
          <a:prstGeom prst="rect">
            <a:avLst/>
          </a:prstGeom>
          <a:noFill/>
        </p:spPr>
        <p:txBody>
          <a:bodyPr wrap="square">
            <a:spAutoFit/>
          </a:bodyPr>
          <a:lstStyle/>
          <a:p>
            <a:r>
              <a:rPr lang="ro-RO" sz="800" i="1" baseline="30000" dirty="0"/>
              <a:t>1</a:t>
            </a:r>
            <a:r>
              <a:rPr lang="ro-RO" sz="800" i="1" dirty="0"/>
              <a:t>Datele</a:t>
            </a:r>
            <a:r>
              <a:rPr lang="ro-RO" sz="800" dirty="0"/>
              <a:t> se referă doar la UAT efectiv recenzate și nu includ unitățile administrativ-teritoriale din stânga Nistrului, municipiului Bender (inclusiv satul Proteagailovca), comuna Chițcani (inclusiv satele </a:t>
            </a:r>
            <a:r>
              <a:rPr lang="ro-RO" sz="800" dirty="0" err="1"/>
              <a:t>Merenești</a:t>
            </a:r>
            <a:r>
              <a:rPr lang="ro-RO" sz="800" dirty="0"/>
              <a:t> și Zahorna), satele Cremenciug și </a:t>
            </a:r>
            <a:r>
              <a:rPr lang="ro-RO" sz="800" dirty="0" err="1"/>
              <a:t>Gîsca</a:t>
            </a:r>
            <a:r>
              <a:rPr lang="ro-RO" sz="800" dirty="0"/>
              <a:t> din raionul Căușeni, comuna Corjova (inclusiv satul Mahala) din raionul Dubăsari, precum și satul Roghi din cadrul comunei Molovata Nouă, raionul Dubăsari. </a:t>
            </a:r>
          </a:p>
          <a:p>
            <a:r>
              <a:rPr lang="ro-RO" sz="800" dirty="0"/>
              <a:t>² Datele pentru "Populație" sunt prezentate pentru populația cu reședință obișnuită.</a:t>
            </a:r>
          </a:p>
        </p:txBody>
      </p:sp>
    </p:spTree>
    <p:extLst>
      <p:ext uri="{BB962C8B-B14F-4D97-AF65-F5344CB8AC3E}">
        <p14:creationId xmlns:p14="http://schemas.microsoft.com/office/powerpoint/2010/main" val="4190115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DC085E-119A-4C0E-B0D8-C84105F46545}"/>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5E6C3566-5446-4EE0-ADA0-BDF998CD7A8A}"/>
              </a:ext>
            </a:extLst>
          </p:cNvPr>
          <p:cNvSpPr>
            <a:spLocks noGrp="1"/>
          </p:cNvSpPr>
          <p:nvPr>
            <p:ph type="sldNum" sz="quarter" idx="12"/>
          </p:nvPr>
        </p:nvSpPr>
        <p:spPr>
          <a:xfrm>
            <a:off x="8652933" y="6356349"/>
            <a:ext cx="2743200" cy="365125"/>
          </a:xfrm>
        </p:spPr>
        <p:txBody>
          <a:bodyPr/>
          <a:lstStyle/>
          <a:p>
            <a:fld id="{D7662F32-C9F4-4FBF-995D-8E0B0B572CC5}" type="slidenum">
              <a:rPr lang="en-US" smtClean="0"/>
              <a:t>27</a:t>
            </a:fld>
            <a:endParaRPr lang="en-US"/>
          </a:p>
        </p:txBody>
      </p:sp>
      <p:sp>
        <p:nvSpPr>
          <p:cNvPr id="10" name="TextBox 9">
            <a:extLst>
              <a:ext uri="{FF2B5EF4-FFF2-40B4-BE49-F238E27FC236}">
                <a16:creationId xmlns:a16="http://schemas.microsoft.com/office/drawing/2014/main" id="{D383E4D5-D9E4-40DE-8870-8DB6E4878C7D}"/>
              </a:ext>
            </a:extLst>
          </p:cNvPr>
          <p:cNvSpPr txBox="1"/>
          <p:nvPr/>
        </p:nvSpPr>
        <p:spPr>
          <a:xfrm>
            <a:off x="3981171" y="436863"/>
            <a:ext cx="4229658"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Limba vorbită de obicei</a:t>
            </a:r>
            <a:endParaRPr lang="en-US" sz="3200" b="1" dirty="0">
              <a:solidFill>
                <a:schemeClr val="bg1"/>
              </a:solidFill>
            </a:endParaRPr>
          </a:p>
        </p:txBody>
      </p:sp>
      <p:pic>
        <p:nvPicPr>
          <p:cNvPr id="3" name="Picture 2">
            <a:extLst>
              <a:ext uri="{FF2B5EF4-FFF2-40B4-BE49-F238E27FC236}">
                <a16:creationId xmlns:a16="http://schemas.microsoft.com/office/drawing/2014/main" id="{46D80545-0AD5-4464-A53C-C82CA755A3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31" y="1367146"/>
            <a:ext cx="3981171" cy="4298190"/>
          </a:xfrm>
          <a:prstGeom prst="rect">
            <a:avLst/>
          </a:prstGeom>
        </p:spPr>
      </p:pic>
      <p:pic>
        <p:nvPicPr>
          <p:cNvPr id="8" name="Picture 7">
            <a:extLst>
              <a:ext uri="{FF2B5EF4-FFF2-40B4-BE49-F238E27FC236}">
                <a16:creationId xmlns:a16="http://schemas.microsoft.com/office/drawing/2014/main" id="{4C9184DD-D034-4E82-A85A-7DB460E55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5415" y="1367146"/>
            <a:ext cx="3981170" cy="4298189"/>
          </a:xfrm>
          <a:prstGeom prst="rect">
            <a:avLst/>
          </a:prstGeom>
        </p:spPr>
      </p:pic>
      <p:pic>
        <p:nvPicPr>
          <p:cNvPr id="13" name="Picture 12">
            <a:extLst>
              <a:ext uri="{FF2B5EF4-FFF2-40B4-BE49-F238E27FC236}">
                <a16:creationId xmlns:a16="http://schemas.microsoft.com/office/drawing/2014/main" id="{DF0E7FAD-17EC-40BE-93B5-446F85D71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399" y="1367146"/>
            <a:ext cx="3981170" cy="4298189"/>
          </a:xfrm>
          <a:prstGeom prst="rect">
            <a:avLst/>
          </a:prstGeom>
        </p:spPr>
      </p:pic>
    </p:spTree>
    <p:extLst>
      <p:ext uri="{BB962C8B-B14F-4D97-AF65-F5344CB8AC3E}">
        <p14:creationId xmlns:p14="http://schemas.microsoft.com/office/powerpoint/2010/main" val="1774912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D5EB25-0696-430B-B1D1-33555332C219}"/>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FF975E42-8388-4522-8741-E7E56AC20EFD}"/>
              </a:ext>
            </a:extLst>
          </p:cNvPr>
          <p:cNvSpPr>
            <a:spLocks noGrp="1"/>
          </p:cNvSpPr>
          <p:nvPr>
            <p:ph type="sldNum" sz="quarter" idx="12"/>
          </p:nvPr>
        </p:nvSpPr>
        <p:spPr/>
        <p:txBody>
          <a:bodyPr/>
          <a:lstStyle/>
          <a:p>
            <a:fld id="{D7662F32-C9F4-4FBF-995D-8E0B0B572CC5}" type="slidenum">
              <a:rPr lang="en-US" smtClean="0"/>
              <a:t>28</a:t>
            </a:fld>
            <a:endParaRPr lang="en-US" dirty="0"/>
          </a:p>
        </p:txBody>
      </p:sp>
      <p:graphicFrame>
        <p:nvGraphicFramePr>
          <p:cNvPr id="6" name="Chart 5">
            <a:extLst>
              <a:ext uri="{FF2B5EF4-FFF2-40B4-BE49-F238E27FC236}">
                <a16:creationId xmlns:a16="http://schemas.microsoft.com/office/drawing/2014/main" id="{2164B21F-D99A-472A-90AE-837F8C2B47F1}"/>
              </a:ext>
            </a:extLst>
          </p:cNvPr>
          <p:cNvGraphicFramePr>
            <a:graphicFrameLocks/>
          </p:cNvGraphicFramePr>
          <p:nvPr>
            <p:extLst>
              <p:ext uri="{D42A27DB-BD31-4B8C-83A1-F6EECF244321}">
                <p14:modId xmlns:p14="http://schemas.microsoft.com/office/powerpoint/2010/main" val="372710514"/>
              </p:ext>
            </p:extLst>
          </p:nvPr>
        </p:nvGraphicFramePr>
        <p:xfrm>
          <a:off x="4557509" y="1273204"/>
          <a:ext cx="7531966" cy="431797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24935DF6-80B3-41C0-864B-F8BCB1C5B9A2}"/>
              </a:ext>
            </a:extLst>
          </p:cNvPr>
          <p:cNvSpPr txBox="1"/>
          <p:nvPr/>
        </p:nvSpPr>
        <p:spPr>
          <a:xfrm>
            <a:off x="4844245" y="785515"/>
            <a:ext cx="5137955" cy="584775"/>
          </a:xfrm>
          <a:prstGeom prst="rect">
            <a:avLst/>
          </a:prstGeom>
          <a:noFill/>
        </p:spPr>
        <p:txBody>
          <a:bodyPr wrap="square">
            <a:spAutoFit/>
          </a:bodyPr>
          <a:lstStyle/>
          <a:p>
            <a:r>
              <a:rPr lang="ro-RO" sz="1600" b="1" i="1" dirty="0">
                <a:solidFill>
                  <a:schemeClr val="accent5"/>
                </a:solidFill>
              </a:rPr>
              <a:t>Ponderea populației după limba vorbită de obicei în profil</a:t>
            </a:r>
          </a:p>
          <a:p>
            <a:r>
              <a:rPr lang="ro-RO" sz="1600" b="1" i="1" dirty="0">
                <a:solidFill>
                  <a:schemeClr val="accent5"/>
                </a:solidFill>
              </a:rPr>
              <a:t>   teritorial la nivel de raioane, municipii și UTA Găgăuzia %</a:t>
            </a:r>
          </a:p>
        </p:txBody>
      </p:sp>
      <p:sp>
        <p:nvSpPr>
          <p:cNvPr id="8" name="TextBox 7">
            <a:extLst>
              <a:ext uri="{FF2B5EF4-FFF2-40B4-BE49-F238E27FC236}">
                <a16:creationId xmlns:a16="http://schemas.microsoft.com/office/drawing/2014/main" id="{F44D4E2A-942A-45F3-B419-0CE410137E80}"/>
              </a:ext>
            </a:extLst>
          </p:cNvPr>
          <p:cNvSpPr txBox="1"/>
          <p:nvPr/>
        </p:nvSpPr>
        <p:spPr>
          <a:xfrm>
            <a:off x="4844245" y="136525"/>
            <a:ext cx="4229658"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Limba vorbită de obicei</a:t>
            </a:r>
            <a:endParaRPr lang="en-US" sz="3200" b="1" dirty="0">
              <a:solidFill>
                <a:schemeClr val="bg1"/>
              </a:solidFill>
            </a:endParaRPr>
          </a:p>
        </p:txBody>
      </p:sp>
      <p:pic>
        <p:nvPicPr>
          <p:cNvPr id="12" name="Picture 11">
            <a:extLst>
              <a:ext uri="{FF2B5EF4-FFF2-40B4-BE49-F238E27FC236}">
                <a16:creationId xmlns:a16="http://schemas.microsoft.com/office/drawing/2014/main" id="{BE1E2AAD-D4C3-433A-BB34-6D9A9FCAD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557509" cy="6438900"/>
          </a:xfrm>
          <a:prstGeom prst="rect">
            <a:avLst/>
          </a:prstGeom>
        </p:spPr>
      </p:pic>
    </p:spTree>
    <p:extLst>
      <p:ext uri="{BB962C8B-B14F-4D97-AF65-F5344CB8AC3E}">
        <p14:creationId xmlns:p14="http://schemas.microsoft.com/office/powerpoint/2010/main" val="1304378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A42597-117B-4CDF-BC0E-9350C4E9B6E9}"/>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9E278E2B-CD5B-4FBB-B27F-F43928C11259}"/>
              </a:ext>
            </a:extLst>
          </p:cNvPr>
          <p:cNvSpPr>
            <a:spLocks noGrp="1"/>
          </p:cNvSpPr>
          <p:nvPr>
            <p:ph type="sldNum" sz="quarter" idx="12"/>
          </p:nvPr>
        </p:nvSpPr>
        <p:spPr/>
        <p:txBody>
          <a:bodyPr/>
          <a:lstStyle/>
          <a:p>
            <a:fld id="{D7662F32-C9F4-4FBF-995D-8E0B0B572CC5}" type="slidenum">
              <a:rPr lang="en-US" smtClean="0"/>
              <a:t>29</a:t>
            </a:fld>
            <a:endParaRPr lang="en-US"/>
          </a:p>
        </p:txBody>
      </p:sp>
      <p:sp>
        <p:nvSpPr>
          <p:cNvPr id="6" name="TextBox 5">
            <a:extLst>
              <a:ext uri="{FF2B5EF4-FFF2-40B4-BE49-F238E27FC236}">
                <a16:creationId xmlns:a16="http://schemas.microsoft.com/office/drawing/2014/main" id="{5DB95B43-DEC2-4774-BECE-686479FFDBC6}"/>
              </a:ext>
            </a:extLst>
          </p:cNvPr>
          <p:cNvSpPr txBox="1"/>
          <p:nvPr/>
        </p:nvSpPr>
        <p:spPr>
          <a:xfrm>
            <a:off x="2238376" y="1207428"/>
            <a:ext cx="6928908" cy="584775"/>
          </a:xfrm>
          <a:prstGeom prst="rect">
            <a:avLst/>
          </a:prstGeom>
          <a:noFill/>
        </p:spPr>
        <p:txBody>
          <a:bodyPr wrap="square">
            <a:spAutoFit/>
          </a:bodyPr>
          <a:lstStyle/>
          <a:p>
            <a:r>
              <a:rPr lang="ro-RO" sz="3200" b="1" dirty="0">
                <a:solidFill>
                  <a:schemeClr val="accent6">
                    <a:lumMod val="75000"/>
                  </a:schemeClr>
                </a:solidFill>
              </a:rPr>
              <a:t>Populația după cunoașterea altor limbi </a:t>
            </a:r>
            <a:endParaRPr lang="en-US" sz="3200" dirty="0">
              <a:solidFill>
                <a:schemeClr val="accent6">
                  <a:lumMod val="75000"/>
                </a:schemeClr>
              </a:solidFill>
            </a:endParaRPr>
          </a:p>
        </p:txBody>
      </p:sp>
      <p:sp>
        <p:nvSpPr>
          <p:cNvPr id="8" name="TextBox 7">
            <a:extLst>
              <a:ext uri="{FF2B5EF4-FFF2-40B4-BE49-F238E27FC236}">
                <a16:creationId xmlns:a16="http://schemas.microsoft.com/office/drawing/2014/main" id="{7487896C-CE98-41EA-B289-2E0725C085CF}"/>
              </a:ext>
            </a:extLst>
          </p:cNvPr>
          <p:cNvSpPr txBox="1"/>
          <p:nvPr/>
        </p:nvSpPr>
        <p:spPr>
          <a:xfrm>
            <a:off x="524932" y="2274838"/>
            <a:ext cx="11447993" cy="1711366"/>
          </a:xfrm>
          <a:prstGeom prst="rect">
            <a:avLst/>
          </a:prstGeom>
          <a:noFill/>
        </p:spPr>
        <p:txBody>
          <a:bodyPr wrap="square">
            <a:spAutoFit/>
          </a:bodyPr>
          <a:lstStyle/>
          <a:p>
            <a:pPr algn="just">
              <a:lnSpc>
                <a:spcPct val="150000"/>
              </a:lnSpc>
            </a:pPr>
            <a:r>
              <a:rPr lang="ro-RO" sz="1800" dirty="0"/>
              <a:t>5.24 Populația în vârstă de 3 ani și peste după cunoașterea altei limbi decât cea maternă și vorbită de obicei, pe</a:t>
            </a:r>
          </a:p>
          <a:p>
            <a:pPr algn="just">
              <a:lnSpc>
                <a:spcPct val="150000"/>
              </a:lnSpc>
            </a:pPr>
            <a:r>
              <a:rPr lang="ro-RO" dirty="0"/>
              <a:t>        </a:t>
            </a:r>
            <a:r>
              <a:rPr lang="ro-RO" sz="1800" dirty="0"/>
              <a:t> regiuni de dezvoltare și raioane/municipii, la recensământul din 2024</a:t>
            </a:r>
          </a:p>
          <a:p>
            <a:pPr algn="just">
              <a:lnSpc>
                <a:spcPct val="150000"/>
              </a:lnSpc>
            </a:pPr>
            <a:r>
              <a:rPr lang="ro-RO" sz="1800" dirty="0"/>
              <a:t>5.25 Structura populației în vârstă de 3 ani și peste după cunoașterea altei limbi decât cea maternă și vorbită de</a:t>
            </a:r>
          </a:p>
          <a:p>
            <a:pPr algn="just">
              <a:lnSpc>
                <a:spcPct val="150000"/>
              </a:lnSpc>
            </a:pPr>
            <a:r>
              <a:rPr lang="ro-RO" dirty="0"/>
              <a:t>        </a:t>
            </a:r>
            <a:r>
              <a:rPr lang="ro-RO" sz="1800" dirty="0"/>
              <a:t> obicei, pe regiuni de dezvoltare și raioane/municipii, la recensământul din 2024</a:t>
            </a:r>
          </a:p>
        </p:txBody>
      </p:sp>
    </p:spTree>
    <p:extLst>
      <p:ext uri="{BB962C8B-B14F-4D97-AF65-F5344CB8AC3E}">
        <p14:creationId xmlns:p14="http://schemas.microsoft.com/office/powerpoint/2010/main" val="285118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ABF9-11F4-47B6-B253-95B5F9F714D3}"/>
              </a:ext>
            </a:extLst>
          </p:cNvPr>
          <p:cNvSpPr>
            <a:spLocks noGrp="1"/>
          </p:cNvSpPr>
          <p:nvPr>
            <p:ph type="title"/>
          </p:nvPr>
        </p:nvSpPr>
        <p:spPr>
          <a:xfrm>
            <a:off x="3390900" y="949070"/>
            <a:ext cx="4200525" cy="670333"/>
          </a:xfrm>
          <a:pattFill prst="pct5">
            <a:fgClr>
              <a:schemeClr val="bg1"/>
            </a:fgClr>
            <a:bgClr>
              <a:schemeClr val="bg1"/>
            </a:bgClr>
          </a:pattFill>
        </p:spPr>
        <p:txBody>
          <a:bodyPr>
            <a:normAutofit/>
          </a:bodyPr>
          <a:lstStyle/>
          <a:p>
            <a:r>
              <a:rPr lang="ro-RO" sz="3200" dirty="0">
                <a:solidFill>
                  <a:schemeClr val="accent6">
                    <a:lumMod val="75000"/>
                  </a:schemeClr>
                </a:solidFill>
                <a:latin typeface="+mn-lt"/>
              </a:rPr>
              <a:t>Populația după etnie</a:t>
            </a:r>
          </a:p>
        </p:txBody>
      </p:sp>
      <p:sp>
        <p:nvSpPr>
          <p:cNvPr id="4" name="Footer Placeholder 3">
            <a:extLst>
              <a:ext uri="{FF2B5EF4-FFF2-40B4-BE49-F238E27FC236}">
                <a16:creationId xmlns:a16="http://schemas.microsoft.com/office/drawing/2014/main" id="{374383FE-892F-4A25-B359-5DBFAAAAB114}"/>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B02B0461-10B8-4EA9-BCD8-46B5CB58617E}"/>
              </a:ext>
            </a:extLst>
          </p:cNvPr>
          <p:cNvSpPr>
            <a:spLocks noGrp="1"/>
          </p:cNvSpPr>
          <p:nvPr>
            <p:ph type="sldNum" sz="quarter" idx="12"/>
          </p:nvPr>
        </p:nvSpPr>
        <p:spPr/>
        <p:txBody>
          <a:bodyPr/>
          <a:lstStyle/>
          <a:p>
            <a:fld id="{D7662F32-C9F4-4FBF-995D-8E0B0B572CC5}" type="slidenum">
              <a:rPr lang="en-US" smtClean="0"/>
              <a:t>3</a:t>
            </a:fld>
            <a:endParaRPr lang="en-US"/>
          </a:p>
        </p:txBody>
      </p:sp>
      <p:sp>
        <p:nvSpPr>
          <p:cNvPr id="13" name="TextBox 12">
            <a:extLst>
              <a:ext uri="{FF2B5EF4-FFF2-40B4-BE49-F238E27FC236}">
                <a16:creationId xmlns:a16="http://schemas.microsoft.com/office/drawing/2014/main" id="{1277058F-5CA2-4B3D-82EE-041C86061768}"/>
              </a:ext>
            </a:extLst>
          </p:cNvPr>
          <p:cNvSpPr txBox="1"/>
          <p:nvPr/>
        </p:nvSpPr>
        <p:spPr>
          <a:xfrm>
            <a:off x="1219200" y="1880444"/>
            <a:ext cx="9591675" cy="3693319"/>
          </a:xfrm>
          <a:prstGeom prst="rect">
            <a:avLst/>
          </a:prstGeom>
          <a:noFill/>
        </p:spPr>
        <p:txBody>
          <a:bodyPr wrap="square">
            <a:spAutoFit/>
          </a:bodyPr>
          <a:lstStyle/>
          <a:p>
            <a:pPr algn="just"/>
            <a:r>
              <a:rPr lang="ro-RO" dirty="0"/>
              <a:t>5.1 Populația după etnie, pe medii de reședință, la recensămintele din 2024 și 2014</a:t>
            </a:r>
          </a:p>
          <a:p>
            <a:pPr algn="just"/>
            <a:r>
              <a:rPr lang="ro-RO" dirty="0"/>
              <a:t>5.2 Populația după etnie, pe grupe de vârstă, la recensământul din 2024</a:t>
            </a:r>
          </a:p>
          <a:p>
            <a:pPr algn="just"/>
            <a:r>
              <a:rPr lang="ro-RO" dirty="0"/>
              <a:t>5.3 Populația după etnie, pe sexe și medii de reședință, la recensământul din 2024</a:t>
            </a:r>
          </a:p>
          <a:p>
            <a:pPr algn="just"/>
            <a:r>
              <a:rPr lang="ro-RO" dirty="0"/>
              <a:t>5.4 Populația după etnie pe regiuni de dezvoltare și raioane/municipii, la recensământul</a:t>
            </a:r>
          </a:p>
          <a:p>
            <a:pPr algn="just"/>
            <a:r>
              <a:rPr lang="ro-RO" dirty="0"/>
              <a:t>       din 2024</a:t>
            </a:r>
          </a:p>
          <a:p>
            <a:pPr algn="just"/>
            <a:r>
              <a:rPr lang="ro-RO" dirty="0"/>
              <a:t>5.5 Populația după etnie în profil teritorial, pe regiuni de dezvoltare și raioane, la</a:t>
            </a:r>
          </a:p>
          <a:p>
            <a:pPr algn="just"/>
            <a:r>
              <a:rPr lang="ro-RO" dirty="0"/>
              <a:t>       recensământul din 2024</a:t>
            </a:r>
          </a:p>
          <a:p>
            <a:pPr algn="just"/>
            <a:r>
              <a:rPr lang="ro-RO" dirty="0"/>
              <a:t>5.6 Populația după etnie în profil teritorial, pe orașe (municipii), și sate (comune) la</a:t>
            </a:r>
          </a:p>
          <a:p>
            <a:pPr algn="just"/>
            <a:r>
              <a:rPr lang="ro-RO" dirty="0"/>
              <a:t>       recensământul din 2024 </a:t>
            </a:r>
          </a:p>
          <a:p>
            <a:pPr algn="just"/>
            <a:r>
              <a:rPr lang="ro-RO" dirty="0"/>
              <a:t>5.7 Populația după etnie pe orașe (municipii) și sate (comune), la recensământul din 2024</a:t>
            </a:r>
          </a:p>
          <a:p>
            <a:pPr algn="just"/>
            <a:r>
              <a:rPr lang="ro-RO" dirty="0"/>
              <a:t>5.8 Populația după prima și a doua etnie declarată la recensământul din 2024</a:t>
            </a:r>
          </a:p>
          <a:p>
            <a:pPr algn="just"/>
            <a:r>
              <a:rPr lang="ro-RO" dirty="0"/>
              <a:t>5.9 Populația după prima și a doua etnie declarată pe regiuni de dezvoltare, la</a:t>
            </a:r>
          </a:p>
          <a:p>
            <a:pPr algn="just"/>
            <a:r>
              <a:rPr lang="ro-RO" dirty="0"/>
              <a:t>       recensământul din 2024</a:t>
            </a:r>
          </a:p>
        </p:txBody>
      </p:sp>
    </p:spTree>
    <p:extLst>
      <p:ext uri="{BB962C8B-B14F-4D97-AF65-F5344CB8AC3E}">
        <p14:creationId xmlns:p14="http://schemas.microsoft.com/office/powerpoint/2010/main" val="2629549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CA010E-8D9F-4ED5-8DB0-2B2B4A3E3B25}"/>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DB58B365-5BEB-4083-9FB4-B460390DC843}"/>
              </a:ext>
            </a:extLst>
          </p:cNvPr>
          <p:cNvSpPr>
            <a:spLocks noGrp="1"/>
          </p:cNvSpPr>
          <p:nvPr>
            <p:ph type="sldNum" sz="quarter" idx="12"/>
          </p:nvPr>
        </p:nvSpPr>
        <p:spPr/>
        <p:txBody>
          <a:bodyPr/>
          <a:lstStyle/>
          <a:p>
            <a:fld id="{D7662F32-C9F4-4FBF-995D-8E0B0B572CC5}" type="slidenum">
              <a:rPr lang="en-US" smtClean="0"/>
              <a:t>30</a:t>
            </a:fld>
            <a:endParaRPr lang="en-US"/>
          </a:p>
        </p:txBody>
      </p:sp>
      <p:graphicFrame>
        <p:nvGraphicFramePr>
          <p:cNvPr id="8" name="Chart 7">
            <a:extLst>
              <a:ext uri="{FF2B5EF4-FFF2-40B4-BE49-F238E27FC236}">
                <a16:creationId xmlns:a16="http://schemas.microsoft.com/office/drawing/2014/main" id="{B6579064-6A1E-476E-BAAF-8A677F667B56}"/>
              </a:ext>
            </a:extLst>
          </p:cNvPr>
          <p:cNvGraphicFramePr/>
          <p:nvPr>
            <p:extLst>
              <p:ext uri="{D42A27DB-BD31-4B8C-83A1-F6EECF244321}">
                <p14:modId xmlns:p14="http://schemas.microsoft.com/office/powerpoint/2010/main" val="1782181251"/>
              </p:ext>
            </p:extLst>
          </p:nvPr>
        </p:nvGraphicFramePr>
        <p:xfrm>
          <a:off x="2337117" y="2057400"/>
          <a:ext cx="6908165"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95CEFA5-D823-45CF-848F-1EC51C6B06BA}"/>
              </a:ext>
            </a:extLst>
          </p:cNvPr>
          <p:cNvSpPr txBox="1"/>
          <p:nvPr/>
        </p:nvSpPr>
        <p:spPr>
          <a:xfrm>
            <a:off x="2694778" y="1226403"/>
            <a:ext cx="6321109" cy="830997"/>
          </a:xfrm>
          <a:prstGeom prst="rect">
            <a:avLst/>
          </a:prstGeom>
          <a:noFill/>
        </p:spPr>
        <p:txBody>
          <a:bodyPr wrap="square">
            <a:spAutoFit/>
          </a:bodyPr>
          <a:lstStyle/>
          <a:p>
            <a:r>
              <a:rPr lang="ro-RO" sz="1600" b="1" i="1" dirty="0">
                <a:solidFill>
                  <a:schemeClr val="accent5"/>
                </a:solidFill>
                <a:effectLst/>
                <a:latin typeface="Times New Roman" panose="02020603050405020304" pitchFamily="18" charset="0"/>
                <a:ea typeface="Times New Roman" panose="02020603050405020304" pitchFamily="18" charset="0"/>
              </a:rPr>
              <a:t>Ponderea populației după alte limbi cunoscute, în afară de limba</a:t>
            </a:r>
          </a:p>
          <a:p>
            <a:r>
              <a:rPr lang="ro-RO" sz="1600" b="1" i="1" dirty="0">
                <a:solidFill>
                  <a:schemeClr val="accent5"/>
                </a:solidFill>
                <a:latin typeface="Times New Roman" panose="02020603050405020304" pitchFamily="18" charset="0"/>
                <a:ea typeface="Times New Roman" panose="02020603050405020304" pitchFamily="18" charset="0"/>
              </a:rPr>
              <a:t>    </a:t>
            </a:r>
            <a:r>
              <a:rPr lang="ro-RO" sz="1600" b="1" i="1" dirty="0">
                <a:solidFill>
                  <a:schemeClr val="accent5"/>
                </a:solidFill>
                <a:effectLst/>
                <a:latin typeface="Times New Roman" panose="02020603050405020304" pitchFamily="18" charset="0"/>
                <a:ea typeface="Times New Roman" panose="02020603050405020304" pitchFamily="18" charset="0"/>
              </a:rPr>
              <a:t> maternă și cea vorbită de obicei în profil teritorial la nivel de regiuni</a:t>
            </a:r>
          </a:p>
          <a:p>
            <a:r>
              <a:rPr lang="ro-RO" sz="1600" b="1" i="1" dirty="0">
                <a:solidFill>
                  <a:schemeClr val="accent5"/>
                </a:solidFill>
                <a:latin typeface="Times New Roman" panose="02020603050405020304" pitchFamily="18" charset="0"/>
                <a:ea typeface="Times New Roman" panose="02020603050405020304" pitchFamily="18" charset="0"/>
              </a:rPr>
              <a:t>        </a:t>
            </a:r>
            <a:r>
              <a:rPr lang="ro-RO" sz="1600" b="1" i="1" dirty="0">
                <a:solidFill>
                  <a:schemeClr val="accent5"/>
                </a:solidFill>
                <a:effectLst/>
                <a:latin typeface="Times New Roman" panose="02020603050405020304" pitchFamily="18" charset="0"/>
                <a:ea typeface="Times New Roman" panose="02020603050405020304" pitchFamily="18" charset="0"/>
              </a:rPr>
              <a:t> de dezvoltare, la recensământul din 2024, %</a:t>
            </a:r>
            <a:endParaRPr lang="en-US" sz="1600" dirty="0">
              <a:solidFill>
                <a:schemeClr val="accent5"/>
              </a:solidFill>
            </a:endParaRPr>
          </a:p>
        </p:txBody>
      </p:sp>
      <p:sp>
        <p:nvSpPr>
          <p:cNvPr id="12" name="TextBox 11">
            <a:extLst>
              <a:ext uri="{FF2B5EF4-FFF2-40B4-BE49-F238E27FC236}">
                <a16:creationId xmlns:a16="http://schemas.microsoft.com/office/drawing/2014/main" id="{2C4A5E7B-44A0-4B3A-9D5F-1E1996A59C32}"/>
              </a:ext>
            </a:extLst>
          </p:cNvPr>
          <p:cNvSpPr txBox="1"/>
          <p:nvPr/>
        </p:nvSpPr>
        <p:spPr>
          <a:xfrm>
            <a:off x="3640984" y="359053"/>
            <a:ext cx="3771202"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Alte limbi cunoscute</a:t>
            </a:r>
            <a:endParaRPr lang="en-US" sz="3200" b="1" dirty="0">
              <a:solidFill>
                <a:schemeClr val="bg1"/>
              </a:solidFill>
            </a:endParaRPr>
          </a:p>
        </p:txBody>
      </p:sp>
    </p:spTree>
    <p:extLst>
      <p:ext uri="{BB962C8B-B14F-4D97-AF65-F5344CB8AC3E}">
        <p14:creationId xmlns:p14="http://schemas.microsoft.com/office/powerpoint/2010/main" val="3881090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31A5284-0988-2FD7-AB39-AFC50A6ECF5D}"/>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1DFF5B0F-583C-385E-E5B3-292DE06C3698}"/>
              </a:ext>
            </a:extLst>
          </p:cNvPr>
          <p:cNvSpPr>
            <a:spLocks noGrp="1"/>
          </p:cNvSpPr>
          <p:nvPr>
            <p:ph type="sldNum" sz="quarter" idx="12"/>
          </p:nvPr>
        </p:nvSpPr>
        <p:spPr/>
        <p:txBody>
          <a:bodyPr/>
          <a:lstStyle/>
          <a:p>
            <a:fld id="{D7662F32-C9F4-4FBF-995D-8E0B0B572CC5}" type="slidenum">
              <a:rPr lang="en-US" smtClean="0"/>
              <a:t>31</a:t>
            </a:fld>
            <a:endParaRPr lang="en-US"/>
          </a:p>
        </p:txBody>
      </p:sp>
      <p:pic>
        <p:nvPicPr>
          <p:cNvPr id="3" name="Picture 2">
            <a:extLst>
              <a:ext uri="{FF2B5EF4-FFF2-40B4-BE49-F238E27FC236}">
                <a16:creationId xmlns:a16="http://schemas.microsoft.com/office/drawing/2014/main" id="{B5113016-8D3A-0ECC-4FF5-1122CF583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8890" y="538713"/>
            <a:ext cx="5354219" cy="5780574"/>
          </a:xfrm>
          <a:prstGeom prst="rect">
            <a:avLst/>
          </a:prstGeom>
        </p:spPr>
      </p:pic>
    </p:spTree>
    <p:extLst>
      <p:ext uri="{BB962C8B-B14F-4D97-AF65-F5344CB8AC3E}">
        <p14:creationId xmlns:p14="http://schemas.microsoft.com/office/powerpoint/2010/main" val="218847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9BCFF0-C1F8-495B-80E3-8C3F8DA4F8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1" u="none" strike="noStrike" kern="1200" cap="none" spc="0" normalizeH="0" baseline="0" noProof="0">
                <a:ln>
                  <a:noFill/>
                </a:ln>
                <a:solidFill>
                  <a:srgbClr val="5B9BD5">
                    <a:lumMod val="75000"/>
                  </a:srgbClr>
                </a:solidFill>
                <a:effectLst/>
                <a:uLnTx/>
                <a:uFillTx/>
                <a:latin typeface="Calibri" panose="020F0502020204030204"/>
                <a:ea typeface="+mn-ea"/>
                <a:cs typeface="+mn-cs"/>
              </a:rPr>
              <a:t>Biroul Național de Statistică al Republicii Moldova</a:t>
            </a:r>
            <a:endPar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11CD70-CE11-4F6E-A5DE-0964D24F9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62F32-C9F4-4FBF-995D-8E0B0B572C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857F83C-DA43-0A39-F411-D2F53943A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348" y="0"/>
            <a:ext cx="5937265" cy="6410047"/>
          </a:xfrm>
          <a:prstGeom prst="rect">
            <a:avLst/>
          </a:prstGeom>
        </p:spPr>
      </p:pic>
    </p:spTree>
    <p:extLst>
      <p:ext uri="{BB962C8B-B14F-4D97-AF65-F5344CB8AC3E}">
        <p14:creationId xmlns:p14="http://schemas.microsoft.com/office/powerpoint/2010/main" val="387886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9C9C-C4E1-4EE5-8065-6BDC73436407}"/>
              </a:ext>
            </a:extLst>
          </p:cNvPr>
          <p:cNvSpPr>
            <a:spLocks noGrp="1"/>
          </p:cNvSpPr>
          <p:nvPr>
            <p:ph type="title"/>
          </p:nvPr>
        </p:nvSpPr>
        <p:spPr>
          <a:xfrm>
            <a:off x="1704977" y="766447"/>
            <a:ext cx="6011332" cy="557211"/>
          </a:xfrm>
          <a:pattFill prst="pct5">
            <a:fgClr>
              <a:schemeClr val="bg1"/>
            </a:fgClr>
            <a:bgClr>
              <a:srgbClr val="FFFFFF"/>
            </a:bgClr>
          </a:pattFill>
        </p:spPr>
        <p:txBody>
          <a:bodyPr>
            <a:normAutofit fontScale="90000"/>
          </a:bodyPr>
          <a:lstStyle/>
          <a:p>
            <a:r>
              <a:rPr lang="ro-RO" sz="3600" dirty="0">
                <a:latin typeface="+mn-lt"/>
              </a:rPr>
              <a:t> </a:t>
            </a:r>
            <a:r>
              <a:rPr lang="ro-RO" sz="3600" dirty="0">
                <a:solidFill>
                  <a:schemeClr val="accent6">
                    <a:lumMod val="75000"/>
                  </a:schemeClr>
                </a:solidFill>
                <a:latin typeface="+mn-lt"/>
              </a:rPr>
              <a:t>Populația după afilierea religioasă</a:t>
            </a:r>
            <a:endParaRPr lang="en-US" sz="3600" dirty="0">
              <a:solidFill>
                <a:schemeClr val="accent6">
                  <a:lumMod val="75000"/>
                </a:schemeClr>
              </a:solidFill>
              <a:latin typeface="+mn-lt"/>
            </a:endParaRPr>
          </a:p>
        </p:txBody>
      </p:sp>
      <p:sp>
        <p:nvSpPr>
          <p:cNvPr id="3" name="Content Placeholder 2">
            <a:extLst>
              <a:ext uri="{FF2B5EF4-FFF2-40B4-BE49-F238E27FC236}">
                <a16:creationId xmlns:a16="http://schemas.microsoft.com/office/drawing/2014/main" id="{89C14D6B-3AC2-4CAC-BA97-B11103D5C973}"/>
              </a:ext>
            </a:extLst>
          </p:cNvPr>
          <p:cNvSpPr>
            <a:spLocks noGrp="1"/>
          </p:cNvSpPr>
          <p:nvPr>
            <p:ph idx="1"/>
          </p:nvPr>
        </p:nvSpPr>
        <p:spPr>
          <a:xfrm>
            <a:off x="561974" y="1495903"/>
            <a:ext cx="10927293" cy="4769430"/>
          </a:xfrm>
        </p:spPr>
        <p:txBody>
          <a:bodyPr>
            <a:noAutofit/>
          </a:bodyPr>
          <a:lstStyle/>
          <a:p>
            <a:r>
              <a:rPr lang="ro-RO" sz="1800" dirty="0"/>
              <a:t>5.26 Populația după afilierea religioasă, pe medii de reședință, la recensămintele</a:t>
            </a:r>
          </a:p>
          <a:p>
            <a:pPr marL="0" indent="0">
              <a:buNone/>
            </a:pPr>
            <a:r>
              <a:rPr lang="ro-RO" sz="1800" dirty="0"/>
              <a:t>             din 2024 și 2014</a:t>
            </a:r>
          </a:p>
          <a:p>
            <a:r>
              <a:rPr lang="ro-RO" sz="1800" dirty="0"/>
              <a:t>5.27 Populația după afilierea religioasă, pe grupe de vârstă, la recensământul din 2024</a:t>
            </a:r>
          </a:p>
          <a:p>
            <a:r>
              <a:rPr lang="ro-RO" sz="1800" dirty="0"/>
              <a:t>5.28 Populația după afilierea religioasă, pe sexe și medii de reședință, la recensământul din</a:t>
            </a:r>
          </a:p>
          <a:p>
            <a:pPr marL="0" indent="0">
              <a:buNone/>
            </a:pPr>
            <a:r>
              <a:rPr lang="ro-RO" sz="1800" dirty="0"/>
              <a:t>             2024</a:t>
            </a:r>
          </a:p>
          <a:p>
            <a:r>
              <a:rPr lang="ro-RO" sz="1800" dirty="0"/>
              <a:t>5.29 Populația după afilierea religioasă pe regiuni de dezvoltare și raioane/municipii, la</a:t>
            </a:r>
          </a:p>
          <a:p>
            <a:pPr marL="0" indent="0">
              <a:buNone/>
            </a:pPr>
            <a:r>
              <a:rPr lang="ro-RO" sz="1800" dirty="0"/>
              <a:t>             recensământul din 2024</a:t>
            </a:r>
          </a:p>
          <a:p>
            <a:r>
              <a:rPr lang="ro-RO" sz="1800" dirty="0"/>
              <a:t>5.30 Structura populației după afilierea religioasă pe regiuni de dezvoltare și</a:t>
            </a:r>
          </a:p>
          <a:p>
            <a:pPr marL="0" indent="0">
              <a:buNone/>
            </a:pPr>
            <a:r>
              <a:rPr lang="ro-RO" sz="1800" dirty="0"/>
              <a:t>             raioane/municipii, la recensământul din 2024</a:t>
            </a:r>
          </a:p>
          <a:p>
            <a:r>
              <a:rPr lang="ro-RO" sz="1800" dirty="0"/>
              <a:t>5.31 Populația după afilierea religioasă pe orașe (municipii) și sate (comune), la</a:t>
            </a:r>
          </a:p>
          <a:p>
            <a:pPr marL="0" indent="0">
              <a:buNone/>
            </a:pPr>
            <a:r>
              <a:rPr lang="ro-RO" sz="1800" dirty="0"/>
              <a:t>             recensământul din 2024</a:t>
            </a:r>
          </a:p>
          <a:p>
            <a:r>
              <a:rPr lang="ro-RO" sz="1800" dirty="0"/>
              <a:t>5.32 Structura populației după afilierea religioasă pe orașe (municipii) și sate (comune), la</a:t>
            </a:r>
          </a:p>
          <a:p>
            <a:pPr marL="0" indent="0">
              <a:buNone/>
            </a:pPr>
            <a:r>
              <a:rPr lang="ro-RO" sz="1800" dirty="0"/>
              <a:t>             recensământul din 2024</a:t>
            </a:r>
          </a:p>
        </p:txBody>
      </p:sp>
      <p:sp>
        <p:nvSpPr>
          <p:cNvPr id="4" name="Footer Placeholder 3">
            <a:extLst>
              <a:ext uri="{FF2B5EF4-FFF2-40B4-BE49-F238E27FC236}">
                <a16:creationId xmlns:a16="http://schemas.microsoft.com/office/drawing/2014/main" id="{30C8AD60-3E7F-44B4-8559-DFC51324A501}"/>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C1181198-D852-4311-9F06-4763E07FB76A}"/>
              </a:ext>
            </a:extLst>
          </p:cNvPr>
          <p:cNvSpPr>
            <a:spLocks noGrp="1"/>
          </p:cNvSpPr>
          <p:nvPr>
            <p:ph type="sldNum" sz="quarter" idx="12"/>
          </p:nvPr>
        </p:nvSpPr>
        <p:spPr/>
        <p:txBody>
          <a:bodyPr/>
          <a:lstStyle/>
          <a:p>
            <a:fld id="{D7662F32-C9F4-4FBF-995D-8E0B0B572CC5}" type="slidenum">
              <a:rPr lang="en-US" smtClean="0"/>
              <a:t>33</a:t>
            </a:fld>
            <a:endParaRPr lang="en-US"/>
          </a:p>
        </p:txBody>
      </p:sp>
    </p:spTree>
    <p:extLst>
      <p:ext uri="{BB962C8B-B14F-4D97-AF65-F5344CB8AC3E}">
        <p14:creationId xmlns:p14="http://schemas.microsoft.com/office/powerpoint/2010/main" val="1270367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1DBC13C-CD16-4F38-92A6-FDCBF140611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80683" y="0"/>
            <a:ext cx="5888234" cy="6356350"/>
          </a:xfrm>
        </p:spPr>
      </p:pic>
      <p:sp>
        <p:nvSpPr>
          <p:cNvPr id="4" name="Footer Placeholder 3">
            <a:extLst>
              <a:ext uri="{FF2B5EF4-FFF2-40B4-BE49-F238E27FC236}">
                <a16:creationId xmlns:a16="http://schemas.microsoft.com/office/drawing/2014/main" id="{C37B5F1E-8B6E-43E2-AE9A-FBD78B4F4E60}"/>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201C0EF9-B35A-4FDA-9CA5-2FFEBDD8F16B}"/>
              </a:ext>
            </a:extLst>
          </p:cNvPr>
          <p:cNvSpPr>
            <a:spLocks noGrp="1"/>
          </p:cNvSpPr>
          <p:nvPr>
            <p:ph type="sldNum" sz="quarter" idx="12"/>
          </p:nvPr>
        </p:nvSpPr>
        <p:spPr/>
        <p:txBody>
          <a:bodyPr/>
          <a:lstStyle/>
          <a:p>
            <a:fld id="{D7662F32-C9F4-4FBF-995D-8E0B0B572CC5}" type="slidenum">
              <a:rPr lang="en-US" smtClean="0"/>
              <a:t>34</a:t>
            </a:fld>
            <a:endParaRPr lang="en-US"/>
          </a:p>
        </p:txBody>
      </p:sp>
      <p:sp>
        <p:nvSpPr>
          <p:cNvPr id="11" name="Title 10">
            <a:extLst>
              <a:ext uri="{FF2B5EF4-FFF2-40B4-BE49-F238E27FC236}">
                <a16:creationId xmlns:a16="http://schemas.microsoft.com/office/drawing/2014/main" id="{D520DF71-7740-4008-B98D-C01D2E073EF1}"/>
              </a:ext>
            </a:extLst>
          </p:cNvPr>
          <p:cNvSpPr>
            <a:spLocks noGrp="1"/>
          </p:cNvSpPr>
          <p:nvPr>
            <p:ph type="title"/>
          </p:nvPr>
        </p:nvSpPr>
        <p:spPr>
          <a:xfrm>
            <a:off x="152401" y="2513520"/>
            <a:ext cx="3352800" cy="753555"/>
          </a:xfrm>
          <a:pattFill prst="pct5">
            <a:fgClr>
              <a:schemeClr val="accent5"/>
            </a:fgClr>
            <a:bgClr>
              <a:schemeClr val="accent5"/>
            </a:bgClr>
          </a:pattFill>
        </p:spPr>
        <p:txBody>
          <a:bodyPr>
            <a:noAutofit/>
          </a:bodyPr>
          <a:lstStyle/>
          <a:p>
            <a:r>
              <a:rPr lang="ro-RO" sz="3200" dirty="0">
                <a:solidFill>
                  <a:schemeClr val="bg1"/>
                </a:solidFill>
                <a:latin typeface="+mn-lt"/>
              </a:rPr>
              <a:t>Afilierea religioasă</a:t>
            </a:r>
            <a:endParaRPr lang="en-US" sz="3200" dirty="0">
              <a:solidFill>
                <a:schemeClr val="bg1"/>
              </a:solidFill>
              <a:latin typeface="+mn-lt"/>
            </a:endParaRPr>
          </a:p>
        </p:txBody>
      </p:sp>
      <p:sp>
        <p:nvSpPr>
          <p:cNvPr id="9" name="TextBox 8">
            <a:extLst>
              <a:ext uri="{FF2B5EF4-FFF2-40B4-BE49-F238E27FC236}">
                <a16:creationId xmlns:a16="http://schemas.microsoft.com/office/drawing/2014/main" id="{5B48FCAE-CD7B-4022-9C07-D3C5AED0A0BB}"/>
              </a:ext>
            </a:extLst>
          </p:cNvPr>
          <p:cNvSpPr txBox="1"/>
          <p:nvPr/>
        </p:nvSpPr>
        <p:spPr>
          <a:xfrm>
            <a:off x="9553574" y="4586756"/>
            <a:ext cx="2542773" cy="1615827"/>
          </a:xfrm>
          <a:prstGeom prst="rect">
            <a:avLst/>
          </a:prstGeom>
          <a:noFill/>
        </p:spPr>
        <p:txBody>
          <a:bodyPr wrap="square">
            <a:spAutoFit/>
          </a:bodyPr>
          <a:lstStyle/>
          <a:p>
            <a:r>
              <a:rPr lang="ro-RO" sz="900" i="1" baseline="30000" dirty="0"/>
              <a:t>1</a:t>
            </a:r>
            <a:r>
              <a:rPr lang="ro-RO" sz="900" i="1" dirty="0"/>
              <a:t>Datele se referă doar la UAT efectiv recenzate și nu includ unitățile administrativ-teritoriale din stânga Nistrului, municipiului Bender (inclusiv satul Proteagailovca), comuna Chițcani (inclusiv satele </a:t>
            </a:r>
            <a:r>
              <a:rPr lang="ro-RO" sz="900" i="1" dirty="0" err="1"/>
              <a:t>Merenești</a:t>
            </a:r>
            <a:r>
              <a:rPr lang="ro-RO" sz="900" i="1" dirty="0"/>
              <a:t> și Zahorna), satele Cremenciug și </a:t>
            </a:r>
            <a:r>
              <a:rPr lang="ro-RO" sz="900" i="1" dirty="0" err="1"/>
              <a:t>Gîsca</a:t>
            </a:r>
            <a:r>
              <a:rPr lang="ro-RO" sz="900" i="1" dirty="0"/>
              <a:t> din raionul Căușeni, comuna Corjova (inclusiv satul Mahala) din raionul Dubăsari, precum și satul Roghi din cadrul comunei Molovata Nouă, raionul Dubăsari</a:t>
            </a:r>
            <a:r>
              <a:rPr lang="en-US" sz="900" i="1" dirty="0"/>
              <a:t>. </a:t>
            </a:r>
            <a:endParaRPr lang="ro-RO" sz="900" i="1" dirty="0"/>
          </a:p>
          <a:p>
            <a:r>
              <a:rPr lang="ro-RO" sz="900" i="1" dirty="0"/>
              <a:t>² Datele pentru "Populație" sunt prezentate pentru populația cu reședință obișnuită.</a:t>
            </a:r>
          </a:p>
        </p:txBody>
      </p:sp>
    </p:spTree>
    <p:extLst>
      <p:ext uri="{BB962C8B-B14F-4D97-AF65-F5344CB8AC3E}">
        <p14:creationId xmlns:p14="http://schemas.microsoft.com/office/powerpoint/2010/main" val="2796187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9FF5DE-243D-4E47-859F-C3C47268C2ED}"/>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F749BFF5-2AE9-4EF5-A4D4-9992F07D99AF}"/>
              </a:ext>
            </a:extLst>
          </p:cNvPr>
          <p:cNvSpPr>
            <a:spLocks noGrp="1"/>
          </p:cNvSpPr>
          <p:nvPr>
            <p:ph type="sldNum" sz="quarter" idx="12"/>
          </p:nvPr>
        </p:nvSpPr>
        <p:spPr/>
        <p:txBody>
          <a:bodyPr/>
          <a:lstStyle/>
          <a:p>
            <a:fld id="{D7662F32-C9F4-4FBF-995D-8E0B0B572CC5}" type="slidenum">
              <a:rPr lang="en-US" smtClean="0"/>
              <a:t>35</a:t>
            </a:fld>
            <a:endParaRPr lang="en-US"/>
          </a:p>
        </p:txBody>
      </p:sp>
      <p:pic>
        <p:nvPicPr>
          <p:cNvPr id="9" name="Picture 8">
            <a:extLst>
              <a:ext uri="{FF2B5EF4-FFF2-40B4-BE49-F238E27FC236}">
                <a16:creationId xmlns:a16="http://schemas.microsoft.com/office/drawing/2014/main" id="{B0F08F87-0870-43BD-AA1C-ABB8472BD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88232" cy="6356350"/>
          </a:xfrm>
          <a:prstGeom prst="rect">
            <a:avLst/>
          </a:prstGeom>
        </p:spPr>
      </p:pic>
      <p:sp>
        <p:nvSpPr>
          <p:cNvPr id="10" name="Title 10">
            <a:extLst>
              <a:ext uri="{FF2B5EF4-FFF2-40B4-BE49-F238E27FC236}">
                <a16:creationId xmlns:a16="http://schemas.microsoft.com/office/drawing/2014/main" id="{AAD49EF1-4227-4C18-88C5-6A48C114FDEA}"/>
              </a:ext>
            </a:extLst>
          </p:cNvPr>
          <p:cNvSpPr>
            <a:spLocks noGrp="1"/>
          </p:cNvSpPr>
          <p:nvPr>
            <p:ph type="title"/>
          </p:nvPr>
        </p:nvSpPr>
        <p:spPr>
          <a:xfrm>
            <a:off x="6096000" y="287989"/>
            <a:ext cx="3362325" cy="582105"/>
          </a:xfrm>
          <a:pattFill prst="pct5">
            <a:fgClr>
              <a:schemeClr val="accent5"/>
            </a:fgClr>
            <a:bgClr>
              <a:schemeClr val="accent5"/>
            </a:bgClr>
          </a:pattFill>
        </p:spPr>
        <p:txBody>
          <a:bodyPr>
            <a:noAutofit/>
          </a:bodyPr>
          <a:lstStyle/>
          <a:p>
            <a:r>
              <a:rPr lang="ro-RO" sz="3200" dirty="0">
                <a:solidFill>
                  <a:schemeClr val="bg1"/>
                </a:solidFill>
                <a:latin typeface="+mn-lt"/>
              </a:rPr>
              <a:t>Afilierea religioasă</a:t>
            </a:r>
            <a:endParaRPr lang="en-US" sz="3200" dirty="0">
              <a:solidFill>
                <a:schemeClr val="bg1"/>
              </a:solidFill>
              <a:latin typeface="+mn-lt"/>
            </a:endParaRPr>
          </a:p>
        </p:txBody>
      </p:sp>
      <p:graphicFrame>
        <p:nvGraphicFramePr>
          <p:cNvPr id="12" name="Chart 11">
            <a:extLst>
              <a:ext uri="{FF2B5EF4-FFF2-40B4-BE49-F238E27FC236}">
                <a16:creationId xmlns:a16="http://schemas.microsoft.com/office/drawing/2014/main" id="{3CD69959-BF51-4AC0-AC55-A9535D0A343F}"/>
              </a:ext>
            </a:extLst>
          </p:cNvPr>
          <p:cNvGraphicFramePr/>
          <p:nvPr>
            <p:extLst>
              <p:ext uri="{D42A27DB-BD31-4B8C-83A1-F6EECF244321}">
                <p14:modId xmlns:p14="http://schemas.microsoft.com/office/powerpoint/2010/main" val="3566528161"/>
              </p:ext>
            </p:extLst>
          </p:nvPr>
        </p:nvGraphicFramePr>
        <p:xfrm>
          <a:off x="5821680" y="1158082"/>
          <a:ext cx="6275070" cy="254198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9CF84614-EFFF-494B-9885-A8A4C39D9BA2}"/>
              </a:ext>
            </a:extLst>
          </p:cNvPr>
          <p:cNvSpPr txBox="1"/>
          <p:nvPr/>
        </p:nvSpPr>
        <p:spPr>
          <a:xfrm>
            <a:off x="3048000" y="3244334"/>
            <a:ext cx="6096000" cy="369332"/>
          </a:xfrm>
          <a:prstGeom prst="rect">
            <a:avLst/>
          </a:prstGeom>
          <a:noFill/>
        </p:spPr>
        <p:txBody>
          <a:bodyPr wrap="square">
            <a:spAutoFit/>
          </a:bodyPr>
          <a:lstStyle/>
          <a:p>
            <a:endParaRPr lang="en-US" dirty="0"/>
          </a:p>
        </p:txBody>
      </p:sp>
      <p:graphicFrame>
        <p:nvGraphicFramePr>
          <p:cNvPr id="14" name="Chart 13">
            <a:extLst>
              <a:ext uri="{FF2B5EF4-FFF2-40B4-BE49-F238E27FC236}">
                <a16:creationId xmlns:a16="http://schemas.microsoft.com/office/drawing/2014/main" id="{5F2240FC-28F3-4457-BA78-DC5B3FA3B5F0}"/>
              </a:ext>
            </a:extLst>
          </p:cNvPr>
          <p:cNvGraphicFramePr>
            <a:graphicFrameLocks/>
          </p:cNvGraphicFramePr>
          <p:nvPr>
            <p:extLst>
              <p:ext uri="{D42A27DB-BD31-4B8C-83A1-F6EECF244321}">
                <p14:modId xmlns:p14="http://schemas.microsoft.com/office/powerpoint/2010/main" val="2433499289"/>
              </p:ext>
            </p:extLst>
          </p:nvPr>
        </p:nvGraphicFramePr>
        <p:xfrm>
          <a:off x="5821680" y="3485563"/>
          <a:ext cx="6275069" cy="33154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54153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304513-A0FD-4D80-A20D-F79D61AE5C2D}"/>
              </a:ext>
            </a:extLst>
          </p:cNvPr>
          <p:cNvSpPr>
            <a:spLocks noGrp="1"/>
          </p:cNvSpPr>
          <p:nvPr>
            <p:ph type="ftr" sz="quarter" idx="11"/>
          </p:nvPr>
        </p:nvSpPr>
        <p:spPr>
          <a:xfrm>
            <a:off x="4038600" y="6489700"/>
            <a:ext cx="4114800" cy="365125"/>
          </a:xfrm>
        </p:spPr>
        <p:txBody>
          <a:bodyPr/>
          <a:lstStyle/>
          <a:p>
            <a:r>
              <a:rPr lang="ro-RO" i="1" dirty="0"/>
              <a:t>Biroul Național de Statistică al Republicii Moldova</a:t>
            </a:r>
            <a:endParaRPr lang="en-US" dirty="0"/>
          </a:p>
        </p:txBody>
      </p:sp>
      <p:sp>
        <p:nvSpPr>
          <p:cNvPr id="5" name="Slide Number Placeholder 4">
            <a:extLst>
              <a:ext uri="{FF2B5EF4-FFF2-40B4-BE49-F238E27FC236}">
                <a16:creationId xmlns:a16="http://schemas.microsoft.com/office/drawing/2014/main" id="{1C0193E4-8E4A-47FB-89F6-3D7FE8448A38}"/>
              </a:ext>
            </a:extLst>
          </p:cNvPr>
          <p:cNvSpPr>
            <a:spLocks noGrp="1"/>
          </p:cNvSpPr>
          <p:nvPr>
            <p:ph type="sldNum" sz="quarter" idx="12"/>
          </p:nvPr>
        </p:nvSpPr>
        <p:spPr/>
        <p:txBody>
          <a:bodyPr/>
          <a:lstStyle/>
          <a:p>
            <a:fld id="{D7662F32-C9F4-4FBF-995D-8E0B0B572CC5}" type="slidenum">
              <a:rPr lang="en-US" smtClean="0"/>
              <a:t>36</a:t>
            </a:fld>
            <a:endParaRPr lang="en-US" dirty="0"/>
          </a:p>
        </p:txBody>
      </p:sp>
      <p:sp>
        <p:nvSpPr>
          <p:cNvPr id="8" name="TextBox 7">
            <a:extLst>
              <a:ext uri="{FF2B5EF4-FFF2-40B4-BE49-F238E27FC236}">
                <a16:creationId xmlns:a16="http://schemas.microsoft.com/office/drawing/2014/main" id="{6FDDBD0D-1BC0-4026-A55F-53888A5919A5}"/>
              </a:ext>
            </a:extLst>
          </p:cNvPr>
          <p:cNvSpPr txBox="1"/>
          <p:nvPr/>
        </p:nvSpPr>
        <p:spPr>
          <a:xfrm>
            <a:off x="4403830" y="1229766"/>
            <a:ext cx="7473845" cy="5309146"/>
          </a:xfrm>
          <a:prstGeom prst="rect">
            <a:avLst/>
          </a:prstGeom>
          <a:noFill/>
        </p:spPr>
        <p:txBody>
          <a:bodyPr wrap="square">
            <a:spAutoFit/>
          </a:bodyPr>
          <a:lstStyle/>
          <a:p>
            <a:pPr marL="285750" marR="0" indent="-285750" algn="just">
              <a:spcBef>
                <a:spcPts val="0"/>
              </a:spcBef>
              <a:spcAft>
                <a:spcPts val="600"/>
              </a:spcAft>
              <a:buFontTx/>
              <a:buChar char="-"/>
            </a:pPr>
            <a:r>
              <a:rPr lang="ro-RO" sz="1600" dirty="0">
                <a:effectLst/>
                <a:latin typeface="Times New Roman" panose="02020603050405020304" pitchFamily="18" charset="0"/>
                <a:ea typeface="Times New Roman" panose="02020603050405020304" pitchFamily="18" charset="0"/>
              </a:rPr>
              <a:t>În distribuția teritorială a populației, recenzate la recensământul din 2024, în funcție de apartenența religioasă, în toate municipiile și raioanele predomina populația </a:t>
            </a:r>
            <a:r>
              <a:rPr lang="ro-RO" sz="1600" i="1" dirty="0">
                <a:effectLst/>
                <a:latin typeface="Times New Roman" panose="02020603050405020304" pitchFamily="18" charset="0"/>
                <a:ea typeface="Times New Roman" panose="02020603050405020304" pitchFamily="18" charset="0"/>
              </a:rPr>
              <a:t>ortodoxă</a:t>
            </a:r>
            <a:r>
              <a:rPr lang="ro-RO" sz="1600" dirty="0">
                <a:effectLst/>
                <a:latin typeface="Times New Roman" panose="02020603050405020304" pitchFamily="18" charset="0"/>
                <a:ea typeface="Times New Roman" panose="02020603050405020304" pitchFamily="18" charset="0"/>
              </a:rPr>
              <a:t>, ponderea acesteia variind între 98,7% în raionul Șoldănești și 80,5% în raionul Briceni. În 892 de orașe (municipii) și sate (comune) (din totalul de 897 UAT de nivel întâi recenzate) majoritatea de peste 50% a populației s-a declarat de religie ortodoxă, dintre care în 811 UAT proporția acestora constituia peste 90%. </a:t>
            </a:r>
          </a:p>
          <a:p>
            <a:pPr marL="285750" marR="0" indent="-285750" algn="just">
              <a:spcBef>
                <a:spcPts val="0"/>
              </a:spcBef>
              <a:spcAft>
                <a:spcPts val="600"/>
              </a:spcAft>
              <a:buFontTx/>
              <a:buChar char="-"/>
            </a:pPr>
            <a:r>
              <a:rPr lang="ro-RO" sz="1600" dirty="0">
                <a:effectLst/>
                <a:latin typeface="Times New Roman" panose="02020603050405020304" pitchFamily="18" charset="0"/>
                <a:ea typeface="Times New Roman" panose="02020603050405020304" pitchFamily="18" charset="0"/>
              </a:rPr>
              <a:t>Ponderi mai mari a </a:t>
            </a:r>
            <a:r>
              <a:rPr lang="ro-RO" sz="1600" i="1" dirty="0">
                <a:effectLst/>
                <a:latin typeface="Times New Roman" panose="02020603050405020304" pitchFamily="18" charset="0"/>
                <a:ea typeface="Times New Roman" panose="02020603050405020304" pitchFamily="18" charset="0"/>
              </a:rPr>
              <a:t>baptiștilor </a:t>
            </a:r>
            <a:r>
              <a:rPr lang="ro-RO" sz="1600" dirty="0">
                <a:effectLst/>
                <a:latin typeface="Times New Roman" panose="02020603050405020304" pitchFamily="18" charset="0"/>
                <a:ea typeface="Times New Roman" panose="02020603050405020304" pitchFamily="18" charset="0"/>
              </a:rPr>
              <a:t>erau în raioanele Cahul (3,9%), </a:t>
            </a:r>
            <a:r>
              <a:rPr lang="ro-RO" sz="1600" dirty="0" err="1">
                <a:effectLst/>
                <a:latin typeface="Times New Roman" panose="02020603050405020304" pitchFamily="18" charset="0"/>
                <a:ea typeface="Times New Roman" panose="02020603050405020304" pitchFamily="18" charset="0"/>
              </a:rPr>
              <a:t>Sîngerei</a:t>
            </a:r>
            <a:r>
              <a:rPr lang="ro-RO" sz="1600" dirty="0">
                <a:effectLst/>
                <a:latin typeface="Times New Roman" panose="02020603050405020304" pitchFamily="18" charset="0"/>
                <a:ea typeface="Times New Roman" panose="02020603050405020304" pitchFamily="18" charset="0"/>
              </a:rPr>
              <a:t> (3,8%) și Ștefan Vodă (3,7%).</a:t>
            </a:r>
          </a:p>
          <a:p>
            <a:pPr marL="285750" marR="0" indent="-285750" algn="just">
              <a:spcBef>
                <a:spcPts val="0"/>
              </a:spcBef>
              <a:spcAft>
                <a:spcPts val="600"/>
              </a:spcAft>
              <a:buFontTx/>
              <a:buChar char="-"/>
            </a:pPr>
            <a:r>
              <a:rPr lang="ro-RO" sz="1600" i="1" dirty="0">
                <a:effectLst/>
                <a:latin typeface="Times New Roman" panose="02020603050405020304" pitchFamily="18" charset="0"/>
                <a:ea typeface="Times New Roman" panose="02020603050405020304" pitchFamily="18" charset="0"/>
              </a:rPr>
              <a:t>Martorii lui </a:t>
            </a:r>
            <a:r>
              <a:rPr lang="ro-RO" sz="1600" i="1" dirty="0" err="1">
                <a:effectLst/>
                <a:latin typeface="Times New Roman" panose="02020603050405020304" pitchFamily="18" charset="0"/>
                <a:ea typeface="Times New Roman" panose="02020603050405020304" pitchFamily="18" charset="0"/>
              </a:rPr>
              <a:t>Iehova</a:t>
            </a:r>
            <a:r>
              <a:rPr lang="ro-RO" sz="1600" dirty="0">
                <a:effectLst/>
                <a:latin typeface="Times New Roman" panose="02020603050405020304" pitchFamily="18" charset="0"/>
                <a:ea typeface="Times New Roman" panose="02020603050405020304" pitchFamily="18" charset="0"/>
              </a:rPr>
              <a:t> aveau ponderile cele mai însemnate în raioanele Briceni (7,7%) și </a:t>
            </a:r>
            <a:r>
              <a:rPr lang="ro-RO" sz="1600" dirty="0" err="1">
                <a:effectLst/>
                <a:latin typeface="Times New Roman" panose="02020603050405020304" pitchFamily="18" charset="0"/>
                <a:ea typeface="Times New Roman" panose="02020603050405020304" pitchFamily="18" charset="0"/>
              </a:rPr>
              <a:t>Edineț</a:t>
            </a:r>
            <a:r>
              <a:rPr lang="ro-RO" sz="1600" dirty="0">
                <a:effectLst/>
                <a:latin typeface="Times New Roman" panose="02020603050405020304" pitchFamily="18" charset="0"/>
                <a:ea typeface="Times New Roman" panose="02020603050405020304" pitchFamily="18" charset="0"/>
              </a:rPr>
              <a:t> (4,6%).</a:t>
            </a:r>
          </a:p>
          <a:p>
            <a:pPr marL="285750" marR="0" indent="-285750" algn="just">
              <a:spcBef>
                <a:spcPts val="0"/>
              </a:spcBef>
              <a:spcAft>
                <a:spcPts val="600"/>
              </a:spcAft>
              <a:buFontTx/>
              <a:buChar char="-"/>
            </a:pPr>
            <a:r>
              <a:rPr lang="ro-RO" sz="1600" dirty="0">
                <a:effectLst/>
                <a:latin typeface="Times New Roman" panose="02020603050405020304" pitchFamily="18" charset="0"/>
                <a:ea typeface="Times New Roman" panose="02020603050405020304" pitchFamily="18" charset="0"/>
              </a:rPr>
              <a:t>Cultul </a:t>
            </a:r>
            <a:r>
              <a:rPr lang="ro-RO" sz="1600" i="1" dirty="0">
                <a:effectLst/>
                <a:latin typeface="Times New Roman" panose="02020603050405020304" pitchFamily="18" charset="0"/>
                <a:ea typeface="Times New Roman" panose="02020603050405020304" pitchFamily="18" charset="0"/>
              </a:rPr>
              <a:t>penticostal </a:t>
            </a:r>
            <a:r>
              <a:rPr lang="ro-RO" sz="1600" dirty="0">
                <a:effectLst/>
                <a:latin typeface="Times New Roman" panose="02020603050405020304" pitchFamily="18" charset="0"/>
                <a:ea typeface="Times New Roman" panose="02020603050405020304" pitchFamily="18" charset="0"/>
              </a:rPr>
              <a:t>era, la fel, mai bine reprezentat în raionale din nordul țării: Briceni (4,2%), </a:t>
            </a:r>
            <a:r>
              <a:rPr lang="ro-RO" sz="1600" dirty="0" err="1">
                <a:effectLst/>
                <a:latin typeface="Times New Roman" panose="02020603050405020304" pitchFamily="18" charset="0"/>
                <a:ea typeface="Times New Roman" panose="02020603050405020304" pitchFamily="18" charset="0"/>
              </a:rPr>
              <a:t>Edineț</a:t>
            </a:r>
            <a:r>
              <a:rPr lang="ro-RO" sz="1600" dirty="0">
                <a:effectLst/>
                <a:latin typeface="Times New Roman" panose="02020603050405020304" pitchFamily="18" charset="0"/>
                <a:ea typeface="Times New Roman" panose="02020603050405020304" pitchFamily="18" charset="0"/>
              </a:rPr>
              <a:t> (3%), </a:t>
            </a:r>
            <a:r>
              <a:rPr lang="ro-RO" sz="1600" dirty="0" err="1">
                <a:effectLst/>
                <a:latin typeface="Times New Roman" panose="02020603050405020304" pitchFamily="18" charset="0"/>
                <a:ea typeface="Times New Roman" panose="02020603050405020304" pitchFamily="18" charset="0"/>
              </a:rPr>
              <a:t>Sîngerei</a:t>
            </a:r>
            <a:r>
              <a:rPr lang="ro-RO" sz="1600" dirty="0">
                <a:effectLst/>
                <a:latin typeface="Times New Roman" panose="02020603050405020304" pitchFamily="18" charset="0"/>
                <a:ea typeface="Times New Roman" panose="02020603050405020304" pitchFamily="18" charset="0"/>
              </a:rPr>
              <a:t> (1,8%).</a:t>
            </a:r>
          </a:p>
          <a:p>
            <a:pPr marL="285750" marR="0" indent="-285750" algn="just">
              <a:spcBef>
                <a:spcPts val="0"/>
              </a:spcBef>
              <a:spcAft>
                <a:spcPts val="600"/>
              </a:spcAft>
              <a:buFontTx/>
              <a:buChar char="-"/>
            </a:pPr>
            <a:r>
              <a:rPr lang="ro-RO" sz="1600" i="1" dirty="0">
                <a:effectLst/>
                <a:latin typeface="Times New Roman" panose="02020603050405020304" pitchFamily="18" charset="0"/>
                <a:ea typeface="Times New Roman" panose="02020603050405020304" pitchFamily="18" charset="0"/>
              </a:rPr>
              <a:t>Adventiștii</a:t>
            </a:r>
            <a:r>
              <a:rPr lang="ro-RO" sz="1600" dirty="0">
                <a:effectLst/>
                <a:latin typeface="Times New Roman" panose="02020603050405020304" pitchFamily="18" charset="0"/>
                <a:ea typeface="Times New Roman" panose="02020603050405020304" pitchFamily="18" charset="0"/>
              </a:rPr>
              <a:t> aveau ponderi mai mari în raioanele Cahul (1,3%) și </a:t>
            </a:r>
            <a:r>
              <a:rPr lang="ro-RO" sz="1600" dirty="0" err="1">
                <a:effectLst/>
                <a:latin typeface="Times New Roman" panose="02020603050405020304" pitchFamily="18" charset="0"/>
                <a:ea typeface="Times New Roman" panose="02020603050405020304" pitchFamily="18" charset="0"/>
              </a:rPr>
              <a:t>Edineț</a:t>
            </a:r>
            <a:r>
              <a:rPr lang="ro-RO" sz="1600" dirty="0">
                <a:effectLst/>
                <a:latin typeface="Times New Roman" panose="02020603050405020304" pitchFamily="18" charset="0"/>
                <a:ea typeface="Times New Roman" panose="02020603050405020304" pitchFamily="18" charset="0"/>
              </a:rPr>
              <a:t> (1,2%). </a:t>
            </a:r>
          </a:p>
          <a:p>
            <a:pPr marL="285750" marR="0" indent="-285750" algn="just">
              <a:spcBef>
                <a:spcPts val="0"/>
              </a:spcBef>
              <a:spcAft>
                <a:spcPts val="600"/>
              </a:spcAft>
              <a:buFontTx/>
              <a:buChar char="-"/>
            </a:pPr>
            <a:r>
              <a:rPr lang="ro-RO" sz="1600" i="1" dirty="0">
                <a:effectLst/>
                <a:latin typeface="Times New Roman" panose="02020603050405020304" pitchFamily="18" charset="0"/>
                <a:ea typeface="Times New Roman" panose="02020603050405020304" pitchFamily="18" charset="0"/>
              </a:rPr>
              <a:t>Creștinii după Evanghelie</a:t>
            </a:r>
            <a:r>
              <a:rPr lang="ro-RO" sz="1600" dirty="0">
                <a:effectLst/>
                <a:latin typeface="Times New Roman" panose="02020603050405020304" pitchFamily="18" charset="0"/>
                <a:ea typeface="Times New Roman" panose="02020603050405020304" pitchFamily="18" charset="0"/>
              </a:rPr>
              <a:t> erau distribuiți în majoritatea raioanelor, un procent mai însemnat fiind în raioanele Dondușeni (1,0%) și Ocnița (0,9%). </a:t>
            </a:r>
          </a:p>
          <a:p>
            <a:pPr marL="285750" marR="0" indent="-285750" algn="just">
              <a:spcBef>
                <a:spcPts val="0"/>
              </a:spcBef>
              <a:spcAft>
                <a:spcPts val="600"/>
              </a:spcAft>
              <a:buFontTx/>
              <a:buChar char="-"/>
            </a:pPr>
            <a:r>
              <a:rPr lang="ro-RO" sz="1600" i="1" dirty="0" err="1">
                <a:effectLst/>
                <a:latin typeface="Times New Roman" panose="02020603050405020304" pitchFamily="18" charset="0"/>
                <a:ea typeface="Times New Roman" panose="02020603050405020304" pitchFamily="18" charset="0"/>
              </a:rPr>
              <a:t>Staroverii</a:t>
            </a:r>
            <a:r>
              <a:rPr lang="ro-RO" sz="1600" dirty="0">
                <a:effectLst/>
                <a:latin typeface="Times New Roman" panose="02020603050405020304" pitchFamily="18" charset="0"/>
                <a:ea typeface="Times New Roman" panose="02020603050405020304" pitchFamily="18" charset="0"/>
              </a:rPr>
              <a:t> erau concentrați mai ales în raioanele Dondușeni (3,3%), Florești (1,9%) și </a:t>
            </a:r>
            <a:r>
              <a:rPr lang="ro-RO" sz="1600" dirty="0" err="1">
                <a:effectLst/>
                <a:latin typeface="Times New Roman" panose="02020603050405020304" pitchFamily="18" charset="0"/>
                <a:ea typeface="Times New Roman" panose="02020603050405020304" pitchFamily="18" charset="0"/>
              </a:rPr>
              <a:t>Sîngerei</a:t>
            </a:r>
            <a:r>
              <a:rPr lang="ro-RO" sz="1600" dirty="0">
                <a:effectLst/>
                <a:latin typeface="Times New Roman" panose="02020603050405020304" pitchFamily="18" charset="0"/>
                <a:ea typeface="Times New Roman" panose="02020603050405020304" pitchFamily="18" charset="0"/>
              </a:rPr>
              <a:t> (1,2%).</a:t>
            </a:r>
          </a:p>
          <a:p>
            <a:pPr marL="285750" marR="0" indent="-285750" algn="just">
              <a:spcBef>
                <a:spcPts val="0"/>
              </a:spcBef>
              <a:spcAft>
                <a:spcPts val="600"/>
              </a:spcAft>
              <a:buFontTx/>
              <a:buChar char="-"/>
            </a:pPr>
            <a:r>
              <a:rPr lang="ro-RO" sz="1600" i="1" dirty="0">
                <a:effectLst/>
                <a:latin typeface="Times New Roman" panose="02020603050405020304" pitchFamily="18" charset="0"/>
                <a:ea typeface="Times New Roman" panose="02020603050405020304" pitchFamily="18" charset="0"/>
              </a:rPr>
              <a:t>Catolicii</a:t>
            </a:r>
            <a:r>
              <a:rPr lang="ro-RO" sz="1600" dirty="0">
                <a:effectLst/>
                <a:latin typeface="Times New Roman" panose="02020603050405020304" pitchFamily="18" charset="0"/>
                <a:ea typeface="Times New Roman" panose="02020603050405020304" pitchFamily="18" charset="0"/>
              </a:rPr>
              <a:t>, deși în ponderi mici, erau mai vizibili în municipiul Bălți (0,4%), raioanele Glodeni (0,3%) și </a:t>
            </a:r>
            <a:r>
              <a:rPr lang="ro-RO" sz="1600" dirty="0" err="1">
                <a:effectLst/>
                <a:latin typeface="Times New Roman" panose="02020603050405020304" pitchFamily="18" charset="0"/>
                <a:ea typeface="Times New Roman" panose="02020603050405020304" pitchFamily="18" charset="0"/>
              </a:rPr>
              <a:t>Sîngerei</a:t>
            </a:r>
            <a:r>
              <a:rPr lang="ro-RO" sz="1600" dirty="0">
                <a:effectLst/>
                <a:latin typeface="Times New Roman" panose="02020603050405020304" pitchFamily="18" charset="0"/>
                <a:ea typeface="Times New Roman" panose="02020603050405020304" pitchFamily="18" charset="0"/>
              </a:rPr>
              <a:t> (0,3%). </a:t>
            </a:r>
          </a:p>
        </p:txBody>
      </p:sp>
      <p:sp>
        <p:nvSpPr>
          <p:cNvPr id="9" name="Title 10">
            <a:extLst>
              <a:ext uri="{FF2B5EF4-FFF2-40B4-BE49-F238E27FC236}">
                <a16:creationId xmlns:a16="http://schemas.microsoft.com/office/drawing/2014/main" id="{08DA40BC-6BE5-4BEB-9110-0DAB24409406}"/>
              </a:ext>
            </a:extLst>
          </p:cNvPr>
          <p:cNvSpPr txBox="1">
            <a:spLocks/>
          </p:cNvSpPr>
          <p:nvPr/>
        </p:nvSpPr>
        <p:spPr>
          <a:xfrm>
            <a:off x="4798499" y="61592"/>
            <a:ext cx="3354902" cy="514991"/>
          </a:xfrm>
          <a:prstGeom prst="rect">
            <a:avLst/>
          </a:prstGeom>
          <a:pattFill prst="pct5">
            <a:fgClr>
              <a:schemeClr val="accent5"/>
            </a:fgClr>
            <a:bgClr>
              <a:schemeClr val="accent5"/>
            </a:bgClr>
          </a:patt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70C0"/>
                </a:solidFill>
                <a:latin typeface="+mj-lt"/>
                <a:ea typeface="+mj-ea"/>
                <a:cs typeface="+mj-cs"/>
              </a:defRPr>
            </a:lvl1pPr>
          </a:lstStyle>
          <a:p>
            <a:r>
              <a:rPr lang="ro-RO" sz="3200" dirty="0">
                <a:solidFill>
                  <a:schemeClr val="bg1"/>
                </a:solidFill>
                <a:latin typeface="+mn-lt"/>
              </a:rPr>
              <a:t>Afilierea religioasă</a:t>
            </a:r>
            <a:endParaRPr lang="en-US" sz="3200" dirty="0">
              <a:solidFill>
                <a:schemeClr val="bg1"/>
              </a:solidFill>
              <a:latin typeface="+mn-lt"/>
            </a:endParaRPr>
          </a:p>
        </p:txBody>
      </p:sp>
      <p:pic>
        <p:nvPicPr>
          <p:cNvPr id="3" name="Picture 2">
            <a:extLst>
              <a:ext uri="{FF2B5EF4-FFF2-40B4-BE49-F238E27FC236}">
                <a16:creationId xmlns:a16="http://schemas.microsoft.com/office/drawing/2014/main" id="{C2AC5968-ACDE-44CB-A245-6D4FD35EE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59" y="0"/>
            <a:ext cx="4369859" cy="6173787"/>
          </a:xfrm>
          <a:prstGeom prst="rect">
            <a:avLst/>
          </a:prstGeom>
        </p:spPr>
      </p:pic>
    </p:spTree>
    <p:extLst>
      <p:ext uri="{BB962C8B-B14F-4D97-AF65-F5344CB8AC3E}">
        <p14:creationId xmlns:p14="http://schemas.microsoft.com/office/powerpoint/2010/main" val="245263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5C7A78C-3157-4385-A08E-2250F879E7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903670"/>
            <a:ext cx="4991100" cy="5387892"/>
          </a:xfrm>
        </p:spPr>
      </p:pic>
      <p:sp>
        <p:nvSpPr>
          <p:cNvPr id="4" name="Footer Placeholder 3">
            <a:extLst>
              <a:ext uri="{FF2B5EF4-FFF2-40B4-BE49-F238E27FC236}">
                <a16:creationId xmlns:a16="http://schemas.microsoft.com/office/drawing/2014/main" id="{BBE5020A-2F6A-492D-B345-D562895E09A7}"/>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28926BC9-6FBE-4227-A423-B857C885E3A6}"/>
              </a:ext>
            </a:extLst>
          </p:cNvPr>
          <p:cNvSpPr>
            <a:spLocks noGrp="1"/>
          </p:cNvSpPr>
          <p:nvPr>
            <p:ph type="sldNum" sz="quarter" idx="12"/>
          </p:nvPr>
        </p:nvSpPr>
        <p:spPr/>
        <p:txBody>
          <a:bodyPr/>
          <a:lstStyle/>
          <a:p>
            <a:fld id="{D7662F32-C9F4-4FBF-995D-8E0B0B572CC5}" type="slidenum">
              <a:rPr lang="en-US" smtClean="0"/>
              <a:t>37</a:t>
            </a:fld>
            <a:endParaRPr lang="en-US"/>
          </a:p>
        </p:txBody>
      </p:sp>
      <p:pic>
        <p:nvPicPr>
          <p:cNvPr id="9" name="Picture 8">
            <a:extLst>
              <a:ext uri="{FF2B5EF4-FFF2-40B4-BE49-F238E27FC236}">
                <a16:creationId xmlns:a16="http://schemas.microsoft.com/office/drawing/2014/main" id="{E978DDBA-E8DD-4577-B9FB-B1EA5C32A0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8049" y="903670"/>
            <a:ext cx="4991099" cy="5387892"/>
          </a:xfrm>
          <a:prstGeom prst="rect">
            <a:avLst/>
          </a:prstGeom>
        </p:spPr>
      </p:pic>
      <p:sp>
        <p:nvSpPr>
          <p:cNvPr id="10" name="Title 10">
            <a:extLst>
              <a:ext uri="{FF2B5EF4-FFF2-40B4-BE49-F238E27FC236}">
                <a16:creationId xmlns:a16="http://schemas.microsoft.com/office/drawing/2014/main" id="{A006836D-84A2-4786-8450-9C3C54CEF7FF}"/>
              </a:ext>
            </a:extLst>
          </p:cNvPr>
          <p:cNvSpPr txBox="1">
            <a:spLocks/>
          </p:cNvSpPr>
          <p:nvPr/>
        </p:nvSpPr>
        <p:spPr>
          <a:xfrm>
            <a:off x="3424798" y="308942"/>
            <a:ext cx="3404628" cy="514991"/>
          </a:xfrm>
          <a:prstGeom prst="rect">
            <a:avLst/>
          </a:prstGeom>
          <a:pattFill prst="pct5">
            <a:fgClr>
              <a:schemeClr val="accent5"/>
            </a:fgClr>
            <a:bgClr>
              <a:schemeClr val="accent5"/>
            </a:bgClr>
          </a:patt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70C0"/>
                </a:solidFill>
                <a:latin typeface="+mj-lt"/>
                <a:ea typeface="+mj-ea"/>
                <a:cs typeface="+mj-cs"/>
              </a:defRPr>
            </a:lvl1pPr>
          </a:lstStyle>
          <a:p>
            <a:r>
              <a:rPr lang="ro-RO" sz="3200" dirty="0">
                <a:solidFill>
                  <a:schemeClr val="bg1"/>
                </a:solidFill>
                <a:latin typeface="+mn-lt"/>
              </a:rPr>
              <a:t>Afilierea religioasă</a:t>
            </a:r>
            <a:endParaRPr lang="en-US" sz="3200" dirty="0">
              <a:solidFill>
                <a:schemeClr val="bg1"/>
              </a:solidFill>
              <a:latin typeface="+mn-lt"/>
            </a:endParaRPr>
          </a:p>
        </p:txBody>
      </p:sp>
    </p:spTree>
    <p:extLst>
      <p:ext uri="{BB962C8B-B14F-4D97-AF65-F5344CB8AC3E}">
        <p14:creationId xmlns:p14="http://schemas.microsoft.com/office/powerpoint/2010/main" val="2850742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67F58C4-7F12-42D6-96DE-EC7E09CDE67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326356"/>
            <a:ext cx="4065441" cy="4388644"/>
          </a:xfrm>
        </p:spPr>
      </p:pic>
      <p:sp>
        <p:nvSpPr>
          <p:cNvPr id="4" name="Footer Placeholder 3">
            <a:extLst>
              <a:ext uri="{FF2B5EF4-FFF2-40B4-BE49-F238E27FC236}">
                <a16:creationId xmlns:a16="http://schemas.microsoft.com/office/drawing/2014/main" id="{E51F0719-F8A3-415A-8C4B-F994D73F2AA9}"/>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AD852553-42F9-4828-A630-EC7470050D6E}"/>
              </a:ext>
            </a:extLst>
          </p:cNvPr>
          <p:cNvSpPr>
            <a:spLocks noGrp="1"/>
          </p:cNvSpPr>
          <p:nvPr>
            <p:ph type="sldNum" sz="quarter" idx="12"/>
          </p:nvPr>
        </p:nvSpPr>
        <p:spPr/>
        <p:txBody>
          <a:bodyPr/>
          <a:lstStyle/>
          <a:p>
            <a:fld id="{D7662F32-C9F4-4FBF-995D-8E0B0B572CC5}" type="slidenum">
              <a:rPr lang="en-US" smtClean="0"/>
              <a:t>38</a:t>
            </a:fld>
            <a:endParaRPr lang="en-US" dirty="0"/>
          </a:p>
        </p:txBody>
      </p:sp>
      <p:pic>
        <p:nvPicPr>
          <p:cNvPr id="9" name="Picture 8">
            <a:extLst>
              <a:ext uri="{FF2B5EF4-FFF2-40B4-BE49-F238E27FC236}">
                <a16:creationId xmlns:a16="http://schemas.microsoft.com/office/drawing/2014/main" id="{911FA157-471D-4AC7-A88A-C6DFB8FDA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6699" y="1326356"/>
            <a:ext cx="4065441" cy="4388643"/>
          </a:xfrm>
          <a:prstGeom prst="rect">
            <a:avLst/>
          </a:prstGeom>
        </p:spPr>
      </p:pic>
      <p:pic>
        <p:nvPicPr>
          <p:cNvPr id="11" name="Picture 10">
            <a:extLst>
              <a:ext uri="{FF2B5EF4-FFF2-40B4-BE49-F238E27FC236}">
                <a16:creationId xmlns:a16="http://schemas.microsoft.com/office/drawing/2014/main" id="{FE42399E-4927-4483-B3B1-805F2A5A61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0" y="1326356"/>
            <a:ext cx="4065440" cy="4388642"/>
          </a:xfrm>
          <a:prstGeom prst="rect">
            <a:avLst/>
          </a:prstGeom>
        </p:spPr>
      </p:pic>
      <p:sp>
        <p:nvSpPr>
          <p:cNvPr id="14" name="Title 10">
            <a:extLst>
              <a:ext uri="{FF2B5EF4-FFF2-40B4-BE49-F238E27FC236}">
                <a16:creationId xmlns:a16="http://schemas.microsoft.com/office/drawing/2014/main" id="{F92A519B-F90B-4512-9416-91EA8B801A69}"/>
              </a:ext>
            </a:extLst>
          </p:cNvPr>
          <p:cNvSpPr>
            <a:spLocks noGrp="1"/>
          </p:cNvSpPr>
          <p:nvPr>
            <p:ph type="title"/>
          </p:nvPr>
        </p:nvSpPr>
        <p:spPr>
          <a:xfrm>
            <a:off x="4405634" y="542926"/>
            <a:ext cx="3407570" cy="600075"/>
          </a:xfrm>
          <a:pattFill prst="pct5">
            <a:fgClr>
              <a:schemeClr val="accent5"/>
            </a:fgClr>
            <a:bgClr>
              <a:schemeClr val="accent5"/>
            </a:bgClr>
          </a:pattFill>
        </p:spPr>
        <p:txBody>
          <a:bodyPr>
            <a:noAutofit/>
          </a:bodyPr>
          <a:lstStyle/>
          <a:p>
            <a:r>
              <a:rPr lang="ro-RO" sz="3200" dirty="0">
                <a:solidFill>
                  <a:schemeClr val="bg1"/>
                </a:solidFill>
                <a:latin typeface="+mn-lt"/>
              </a:rPr>
              <a:t>Afilierea religioasă</a:t>
            </a:r>
            <a:endParaRPr lang="en-US" sz="3200" dirty="0">
              <a:solidFill>
                <a:schemeClr val="bg1"/>
              </a:solidFill>
              <a:latin typeface="+mn-lt"/>
            </a:endParaRPr>
          </a:p>
        </p:txBody>
      </p:sp>
    </p:spTree>
    <p:extLst>
      <p:ext uri="{BB962C8B-B14F-4D97-AF65-F5344CB8AC3E}">
        <p14:creationId xmlns:p14="http://schemas.microsoft.com/office/powerpoint/2010/main" val="1577339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F8846-39CB-4621-9C67-53B7576E156E}"/>
              </a:ext>
            </a:extLst>
          </p:cNvPr>
          <p:cNvSpPr>
            <a:spLocks noGrp="1"/>
          </p:cNvSpPr>
          <p:nvPr>
            <p:ph type="sldNum" sz="quarter" idx="12"/>
          </p:nvPr>
        </p:nvSpPr>
        <p:spPr/>
        <p:txBody>
          <a:bodyPr/>
          <a:lstStyle/>
          <a:p>
            <a:fld id="{D7662F32-C9F4-4FBF-995D-8E0B0B572CC5}" type="slidenum">
              <a:rPr lang="en-US" smtClean="0"/>
              <a:t>39</a:t>
            </a:fld>
            <a:endParaRPr lang="en-US"/>
          </a:p>
        </p:txBody>
      </p:sp>
      <p:sp>
        <p:nvSpPr>
          <p:cNvPr id="6" name="Title 10">
            <a:extLst>
              <a:ext uri="{FF2B5EF4-FFF2-40B4-BE49-F238E27FC236}">
                <a16:creationId xmlns:a16="http://schemas.microsoft.com/office/drawing/2014/main" id="{330624C4-6A4A-40E8-AAB2-C31D8C74D6F8}"/>
              </a:ext>
            </a:extLst>
          </p:cNvPr>
          <p:cNvSpPr>
            <a:spLocks noGrp="1"/>
          </p:cNvSpPr>
          <p:nvPr>
            <p:ph type="title"/>
          </p:nvPr>
        </p:nvSpPr>
        <p:spPr>
          <a:xfrm>
            <a:off x="4392215" y="238816"/>
            <a:ext cx="3407570" cy="600075"/>
          </a:xfrm>
          <a:pattFill prst="pct5">
            <a:fgClr>
              <a:schemeClr val="accent5"/>
            </a:fgClr>
            <a:bgClr>
              <a:schemeClr val="accent5"/>
            </a:bgClr>
          </a:pattFill>
        </p:spPr>
        <p:txBody>
          <a:bodyPr>
            <a:noAutofit/>
          </a:bodyPr>
          <a:lstStyle/>
          <a:p>
            <a:r>
              <a:rPr lang="ro-RO" sz="3200" dirty="0">
                <a:solidFill>
                  <a:schemeClr val="bg1"/>
                </a:solidFill>
                <a:latin typeface="+mn-lt"/>
              </a:rPr>
              <a:t>Afilierea religioasă</a:t>
            </a:r>
            <a:endParaRPr lang="en-US" sz="3200" dirty="0">
              <a:solidFill>
                <a:schemeClr val="bg1"/>
              </a:solidFill>
              <a:latin typeface="+mn-lt"/>
            </a:endParaRPr>
          </a:p>
        </p:txBody>
      </p:sp>
      <p:pic>
        <p:nvPicPr>
          <p:cNvPr id="3" name="Picture 2">
            <a:extLst>
              <a:ext uri="{FF2B5EF4-FFF2-40B4-BE49-F238E27FC236}">
                <a16:creationId xmlns:a16="http://schemas.microsoft.com/office/drawing/2014/main" id="{14BC89CF-69FA-6D90-B768-969934A05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8" y="1010710"/>
            <a:ext cx="4138762" cy="5847290"/>
          </a:xfrm>
          <a:prstGeom prst="rect">
            <a:avLst/>
          </a:prstGeom>
        </p:spPr>
      </p:pic>
      <p:pic>
        <p:nvPicPr>
          <p:cNvPr id="7" name="Picture 6">
            <a:extLst>
              <a:ext uri="{FF2B5EF4-FFF2-40B4-BE49-F238E27FC236}">
                <a16:creationId xmlns:a16="http://schemas.microsoft.com/office/drawing/2014/main" id="{92FE67B0-BE99-6C92-13E0-174244739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221" y="1010708"/>
            <a:ext cx="4138763" cy="5847291"/>
          </a:xfrm>
          <a:prstGeom prst="rect">
            <a:avLst/>
          </a:prstGeom>
        </p:spPr>
      </p:pic>
      <p:pic>
        <p:nvPicPr>
          <p:cNvPr id="9" name="Picture 8">
            <a:extLst>
              <a:ext uri="{FF2B5EF4-FFF2-40B4-BE49-F238E27FC236}">
                <a16:creationId xmlns:a16="http://schemas.microsoft.com/office/drawing/2014/main" id="{73DD1A9A-5369-78C8-0C78-BD3E78FAD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190" y="1010708"/>
            <a:ext cx="4138763" cy="5847292"/>
          </a:xfrm>
          <a:prstGeom prst="rect">
            <a:avLst/>
          </a:prstGeom>
        </p:spPr>
      </p:pic>
    </p:spTree>
    <p:extLst>
      <p:ext uri="{BB962C8B-B14F-4D97-AF65-F5344CB8AC3E}">
        <p14:creationId xmlns:p14="http://schemas.microsoft.com/office/powerpoint/2010/main" val="158258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BAAFBBE-4594-4A22-999A-A7CD8085778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827196" y="1"/>
            <a:ext cx="5959914" cy="6434500"/>
          </a:xfrm>
        </p:spPr>
      </p:pic>
      <p:sp>
        <p:nvSpPr>
          <p:cNvPr id="4" name="Footer Placeholder 3">
            <a:extLst>
              <a:ext uri="{FF2B5EF4-FFF2-40B4-BE49-F238E27FC236}">
                <a16:creationId xmlns:a16="http://schemas.microsoft.com/office/drawing/2014/main" id="{67E54929-5D39-49CF-AA92-3B026534EA71}"/>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01C4AF7C-C740-4F7E-A09E-2E1A036E90A7}"/>
              </a:ext>
            </a:extLst>
          </p:cNvPr>
          <p:cNvSpPr>
            <a:spLocks noGrp="1"/>
          </p:cNvSpPr>
          <p:nvPr>
            <p:ph type="sldNum" sz="quarter" idx="12"/>
          </p:nvPr>
        </p:nvSpPr>
        <p:spPr/>
        <p:txBody>
          <a:bodyPr/>
          <a:lstStyle/>
          <a:p>
            <a:fld id="{D7662F32-C9F4-4FBF-995D-8E0B0B572CC5}" type="slidenum">
              <a:rPr lang="en-US" smtClean="0"/>
              <a:t>4</a:t>
            </a:fld>
            <a:endParaRPr lang="en-US"/>
          </a:p>
        </p:txBody>
      </p:sp>
      <p:sp>
        <p:nvSpPr>
          <p:cNvPr id="9" name="TextBox 8">
            <a:extLst>
              <a:ext uri="{FF2B5EF4-FFF2-40B4-BE49-F238E27FC236}">
                <a16:creationId xmlns:a16="http://schemas.microsoft.com/office/drawing/2014/main" id="{17A7683E-2917-4D6C-814C-6C13CFCD813C}"/>
              </a:ext>
            </a:extLst>
          </p:cNvPr>
          <p:cNvSpPr txBox="1"/>
          <p:nvPr/>
        </p:nvSpPr>
        <p:spPr>
          <a:xfrm>
            <a:off x="198137" y="5453686"/>
            <a:ext cx="3553769" cy="1200329"/>
          </a:xfrm>
          <a:prstGeom prst="rect">
            <a:avLst/>
          </a:prstGeom>
          <a:noFill/>
        </p:spPr>
        <p:txBody>
          <a:bodyPr wrap="square">
            <a:spAutoFit/>
          </a:bodyPr>
          <a:lstStyle/>
          <a:p>
            <a:r>
              <a:rPr lang="ro-RO" sz="800" i="1" baseline="30000" dirty="0"/>
              <a:t>1</a:t>
            </a:r>
            <a:r>
              <a:rPr lang="ro-RO" sz="800" i="1" dirty="0"/>
              <a:t>Datele se referă doar la UAT efectiv recenzate și nu includ unitățile administrativ-teritoriale din stânga Nistrului, municipiului Bender (inclusiv satul Proteagailovca), comuna Chițcani (inclusiv satele </a:t>
            </a:r>
            <a:r>
              <a:rPr lang="ro-RO" sz="800" i="1" dirty="0" err="1"/>
              <a:t>Merenești</a:t>
            </a:r>
            <a:r>
              <a:rPr lang="ro-RO" sz="800" i="1" dirty="0"/>
              <a:t> și Zahorna), satele Cremenciug și </a:t>
            </a:r>
            <a:r>
              <a:rPr lang="ro-RO" sz="800" i="1" dirty="0" err="1"/>
              <a:t>Gîsca</a:t>
            </a:r>
            <a:r>
              <a:rPr lang="ro-RO" sz="800" i="1" dirty="0"/>
              <a:t> din raionul Căușeni, comuna Corjova (inclusiv satul Mahala) din raionul Dubăsari, precum și satul Roghi din cadrul comunei Molovata Nouă, raionul Dubăsari</a:t>
            </a:r>
            <a:r>
              <a:rPr lang="en-US" sz="800" i="1" dirty="0"/>
              <a:t>. </a:t>
            </a:r>
            <a:endParaRPr lang="ro-RO" sz="800" i="1" dirty="0"/>
          </a:p>
          <a:p>
            <a:r>
              <a:rPr lang="ro-RO" sz="800" i="1" dirty="0"/>
              <a:t>² Datele pentru "Populație" sunt prezentate pentru populația cu reședință obișnuită.</a:t>
            </a:r>
          </a:p>
          <a:p>
            <a:endParaRPr lang="en-US" sz="800" i="1" dirty="0"/>
          </a:p>
        </p:txBody>
      </p:sp>
      <p:sp>
        <p:nvSpPr>
          <p:cNvPr id="17" name="TextBox 16">
            <a:extLst>
              <a:ext uri="{FF2B5EF4-FFF2-40B4-BE49-F238E27FC236}">
                <a16:creationId xmlns:a16="http://schemas.microsoft.com/office/drawing/2014/main" id="{B26D756B-58D3-4A98-AF8B-759DE9D40A45}"/>
              </a:ext>
            </a:extLst>
          </p:cNvPr>
          <p:cNvSpPr txBox="1"/>
          <p:nvPr/>
        </p:nvSpPr>
        <p:spPr>
          <a:xfrm>
            <a:off x="1022613" y="1913269"/>
            <a:ext cx="1237894"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Etnia</a:t>
            </a:r>
            <a:endParaRPr lang="en-US" sz="3200" b="1" dirty="0">
              <a:solidFill>
                <a:schemeClr val="bg1"/>
              </a:solidFill>
            </a:endParaRPr>
          </a:p>
        </p:txBody>
      </p:sp>
    </p:spTree>
    <p:extLst>
      <p:ext uri="{BB962C8B-B14F-4D97-AF65-F5344CB8AC3E}">
        <p14:creationId xmlns:p14="http://schemas.microsoft.com/office/powerpoint/2010/main" val="3266508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2D5519-729F-4A76-B58D-2E66089BBA82}"/>
              </a:ext>
            </a:extLst>
          </p:cNvPr>
          <p:cNvSpPr>
            <a:spLocks noGrp="1"/>
          </p:cNvSpPr>
          <p:nvPr>
            <p:ph type="sldNum" sz="quarter" idx="12"/>
          </p:nvPr>
        </p:nvSpPr>
        <p:spPr/>
        <p:txBody>
          <a:bodyPr/>
          <a:lstStyle/>
          <a:p>
            <a:fld id="{D7662F32-C9F4-4FBF-995D-8E0B0B572CC5}" type="slidenum">
              <a:rPr lang="en-US" smtClean="0"/>
              <a:t>40</a:t>
            </a:fld>
            <a:endParaRPr lang="en-US"/>
          </a:p>
        </p:txBody>
      </p:sp>
      <p:sp>
        <p:nvSpPr>
          <p:cNvPr id="16" name="Title 10">
            <a:extLst>
              <a:ext uri="{FF2B5EF4-FFF2-40B4-BE49-F238E27FC236}">
                <a16:creationId xmlns:a16="http://schemas.microsoft.com/office/drawing/2014/main" id="{2F389DEA-3688-48A1-86C3-5A6A62A6A290}"/>
              </a:ext>
            </a:extLst>
          </p:cNvPr>
          <p:cNvSpPr>
            <a:spLocks noGrp="1"/>
          </p:cNvSpPr>
          <p:nvPr>
            <p:ph type="title"/>
          </p:nvPr>
        </p:nvSpPr>
        <p:spPr>
          <a:xfrm>
            <a:off x="4490695" y="106991"/>
            <a:ext cx="3407570" cy="600075"/>
          </a:xfrm>
          <a:pattFill prst="pct5">
            <a:fgClr>
              <a:schemeClr val="accent5"/>
            </a:fgClr>
            <a:bgClr>
              <a:schemeClr val="accent5"/>
            </a:bgClr>
          </a:pattFill>
        </p:spPr>
        <p:txBody>
          <a:bodyPr>
            <a:noAutofit/>
          </a:bodyPr>
          <a:lstStyle/>
          <a:p>
            <a:r>
              <a:rPr lang="ro-RO" sz="3200" dirty="0">
                <a:solidFill>
                  <a:schemeClr val="bg1"/>
                </a:solidFill>
                <a:latin typeface="+mn-lt"/>
              </a:rPr>
              <a:t>Afilierea religioasă</a:t>
            </a:r>
            <a:endParaRPr lang="en-US" sz="3200" dirty="0">
              <a:solidFill>
                <a:schemeClr val="bg1"/>
              </a:solidFill>
              <a:latin typeface="+mn-lt"/>
            </a:endParaRPr>
          </a:p>
        </p:txBody>
      </p:sp>
      <p:pic>
        <p:nvPicPr>
          <p:cNvPr id="3" name="Picture 2">
            <a:extLst>
              <a:ext uri="{FF2B5EF4-FFF2-40B4-BE49-F238E27FC236}">
                <a16:creationId xmlns:a16="http://schemas.microsoft.com/office/drawing/2014/main" id="{0352BC14-F9E8-CDFC-EC5C-AC93F863B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 y="1065551"/>
            <a:ext cx="4095788" cy="5786577"/>
          </a:xfrm>
          <a:prstGeom prst="rect">
            <a:avLst/>
          </a:prstGeom>
        </p:spPr>
      </p:pic>
      <p:pic>
        <p:nvPicPr>
          <p:cNvPr id="6" name="Picture 5">
            <a:extLst>
              <a:ext uri="{FF2B5EF4-FFF2-40B4-BE49-F238E27FC236}">
                <a16:creationId xmlns:a16="http://schemas.microsoft.com/office/drawing/2014/main" id="{1D602ED3-2D3B-B7CF-4997-0EA8AC8E3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178" y="1060130"/>
            <a:ext cx="4095788" cy="5786576"/>
          </a:xfrm>
          <a:prstGeom prst="rect">
            <a:avLst/>
          </a:prstGeom>
        </p:spPr>
      </p:pic>
      <p:pic>
        <p:nvPicPr>
          <p:cNvPr id="8" name="Picture 7">
            <a:extLst>
              <a:ext uri="{FF2B5EF4-FFF2-40B4-BE49-F238E27FC236}">
                <a16:creationId xmlns:a16="http://schemas.microsoft.com/office/drawing/2014/main" id="{CD5FA6AD-0E81-696C-7951-A577717F4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1381" y="1065550"/>
            <a:ext cx="4099945" cy="5792449"/>
          </a:xfrm>
          <a:prstGeom prst="rect">
            <a:avLst/>
          </a:prstGeom>
        </p:spPr>
      </p:pic>
    </p:spTree>
    <p:extLst>
      <p:ext uri="{BB962C8B-B14F-4D97-AF65-F5344CB8AC3E}">
        <p14:creationId xmlns:p14="http://schemas.microsoft.com/office/powerpoint/2010/main" val="1135819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ACD3-8398-4E93-A670-6DF2154CBF5E}"/>
              </a:ext>
            </a:extLst>
          </p:cNvPr>
          <p:cNvSpPr>
            <a:spLocks noGrp="1"/>
          </p:cNvSpPr>
          <p:nvPr>
            <p:ph type="title"/>
          </p:nvPr>
        </p:nvSpPr>
        <p:spPr>
          <a:xfrm>
            <a:off x="1638300" y="520293"/>
            <a:ext cx="6886575" cy="620010"/>
          </a:xfrm>
        </p:spPr>
        <p:txBody>
          <a:bodyPr>
            <a:normAutofit/>
          </a:bodyPr>
          <a:lstStyle/>
          <a:p>
            <a:r>
              <a:rPr lang="ro-RO" sz="2400" dirty="0">
                <a:latin typeface="+mn-lt"/>
              </a:rPr>
              <a:t>    </a:t>
            </a:r>
            <a:r>
              <a:rPr lang="ro-RO" sz="3200" dirty="0">
                <a:solidFill>
                  <a:schemeClr val="accent6">
                    <a:lumMod val="75000"/>
                  </a:schemeClr>
                </a:solidFill>
                <a:latin typeface="+mn-lt"/>
              </a:rPr>
              <a:t>Raportul între structuri Etnoculturale</a:t>
            </a:r>
            <a:endParaRPr lang="en-US" sz="3200" dirty="0">
              <a:solidFill>
                <a:schemeClr val="accent6">
                  <a:lumMod val="75000"/>
                </a:schemeClr>
              </a:solidFill>
              <a:latin typeface="+mn-lt"/>
            </a:endParaRPr>
          </a:p>
        </p:txBody>
      </p:sp>
      <p:sp>
        <p:nvSpPr>
          <p:cNvPr id="3" name="Content Placeholder 2">
            <a:extLst>
              <a:ext uri="{FF2B5EF4-FFF2-40B4-BE49-F238E27FC236}">
                <a16:creationId xmlns:a16="http://schemas.microsoft.com/office/drawing/2014/main" id="{FD6FA326-17B3-4C13-BCEA-501F98FB66D1}"/>
              </a:ext>
            </a:extLst>
          </p:cNvPr>
          <p:cNvSpPr>
            <a:spLocks noGrp="1"/>
          </p:cNvSpPr>
          <p:nvPr>
            <p:ph idx="1"/>
          </p:nvPr>
        </p:nvSpPr>
        <p:spPr>
          <a:xfrm>
            <a:off x="652462" y="1140303"/>
            <a:ext cx="11471805" cy="5197404"/>
          </a:xfrm>
        </p:spPr>
        <p:txBody>
          <a:bodyPr>
            <a:noAutofit/>
          </a:bodyPr>
          <a:lstStyle/>
          <a:p>
            <a:r>
              <a:rPr lang="ro-RO" sz="1800" dirty="0"/>
              <a:t>5.33 Populația după etnie și limba maternă, la recensământul din 2024</a:t>
            </a:r>
          </a:p>
          <a:p>
            <a:r>
              <a:rPr lang="ro-RO" sz="1800" dirty="0"/>
              <a:t>5.34 Populația după etnie și limba vorbită de obicei, la recensământul din 2024</a:t>
            </a:r>
          </a:p>
          <a:p>
            <a:r>
              <a:rPr lang="ro-RO" sz="1800" dirty="0"/>
              <a:t>5.35 Populația după etnie și afilierea religioasă la recensământul din 2024</a:t>
            </a:r>
          </a:p>
          <a:p>
            <a:r>
              <a:rPr lang="ro-RO" sz="1800" dirty="0"/>
              <a:t>5.36 Populația în vârstă de 10 ani și peste, după etnie, grupe de vârstă, sexe și cel mai înalt nivel de</a:t>
            </a:r>
          </a:p>
          <a:p>
            <a:pPr marL="0" indent="0">
              <a:buNone/>
            </a:pPr>
            <a:r>
              <a:rPr lang="ro-RO" sz="1800" dirty="0"/>
              <a:t>              studii absolvit, la recensământul din 2024</a:t>
            </a:r>
          </a:p>
          <a:p>
            <a:r>
              <a:rPr lang="ro-RO" sz="1800" dirty="0"/>
              <a:t>5.37 Populația în vârstă de 3 ani și peste după limba maternă și limba vorbită de obicei declarată,</a:t>
            </a:r>
          </a:p>
          <a:p>
            <a:pPr marL="0" indent="0">
              <a:buNone/>
            </a:pPr>
            <a:r>
              <a:rPr lang="ro-RO" sz="1800" dirty="0"/>
              <a:t>              la recensământul din 2024</a:t>
            </a:r>
          </a:p>
          <a:p>
            <a:r>
              <a:rPr lang="ro-RO" sz="1800" dirty="0"/>
              <a:t>5.38 Populația în vârstă de 3 ani și peste după cunoașterea limbilor pe regiuni de dezvoltare și</a:t>
            </a:r>
          </a:p>
          <a:p>
            <a:pPr marL="0" indent="0">
              <a:buNone/>
            </a:pPr>
            <a:r>
              <a:rPr lang="ro-RO" sz="1800" dirty="0"/>
              <a:t>              raioane/municipii, la recensământul din 2024 (competențe lingvistice)</a:t>
            </a:r>
          </a:p>
          <a:p>
            <a:r>
              <a:rPr lang="ro-RO" sz="1800" dirty="0"/>
              <a:t>5.39 Structura populației în vârstă de 3 ani și peste după cunoașterea limbilor pe regiuni de dezvoltare și</a:t>
            </a:r>
          </a:p>
          <a:p>
            <a:pPr marL="0" indent="0">
              <a:buNone/>
            </a:pPr>
            <a:r>
              <a:rPr lang="ro-RO" sz="1800" dirty="0"/>
              <a:t>              raioane/municipii, la recensământul din 2024 (competențe lingvistice)</a:t>
            </a:r>
          </a:p>
          <a:p>
            <a:r>
              <a:rPr lang="ro-RO" sz="1800" dirty="0"/>
              <a:t>5.40 Populația în vârstă de 3 ani și peste după cunoașterea limbilor la recensământul din 2024 (competențe</a:t>
            </a:r>
          </a:p>
          <a:p>
            <a:pPr marL="0" indent="0">
              <a:buNone/>
            </a:pPr>
            <a:r>
              <a:rPr lang="ro-RO" sz="1800" dirty="0"/>
              <a:t>              lingvistice)</a:t>
            </a:r>
          </a:p>
          <a:p>
            <a:r>
              <a:rPr lang="ro-RO" sz="1800" dirty="0"/>
              <a:t>5.41 Populația de 3 ani și peste după etnie și cunoașterea limbilor (competențe lingvistice)</a:t>
            </a:r>
          </a:p>
        </p:txBody>
      </p:sp>
      <p:sp>
        <p:nvSpPr>
          <p:cNvPr id="4" name="Footer Placeholder 3">
            <a:extLst>
              <a:ext uri="{FF2B5EF4-FFF2-40B4-BE49-F238E27FC236}">
                <a16:creationId xmlns:a16="http://schemas.microsoft.com/office/drawing/2014/main" id="{9B527B03-169B-4935-96DA-44B1F08CCEBD}"/>
              </a:ext>
            </a:extLst>
          </p:cNvPr>
          <p:cNvSpPr>
            <a:spLocks noGrp="1"/>
          </p:cNvSpPr>
          <p:nvPr>
            <p:ph type="ftr" sz="quarter" idx="11"/>
          </p:nvPr>
        </p:nvSpPr>
        <p:spPr>
          <a:xfrm>
            <a:off x="3914775" y="6251575"/>
            <a:ext cx="4114800" cy="365125"/>
          </a:xfrm>
        </p:spPr>
        <p:txBody>
          <a:bodyPr/>
          <a:lstStyle/>
          <a:p>
            <a:r>
              <a:rPr lang="ro-RO" i="1" dirty="0"/>
              <a:t>Biroul Național de Statistică al Republicii Moldova</a:t>
            </a:r>
            <a:endParaRPr lang="en-US" dirty="0"/>
          </a:p>
        </p:txBody>
      </p:sp>
      <p:sp>
        <p:nvSpPr>
          <p:cNvPr id="5" name="Slide Number Placeholder 4">
            <a:extLst>
              <a:ext uri="{FF2B5EF4-FFF2-40B4-BE49-F238E27FC236}">
                <a16:creationId xmlns:a16="http://schemas.microsoft.com/office/drawing/2014/main" id="{F1677EEB-4571-4F2C-B1AF-F1EC8694BCDC}"/>
              </a:ext>
            </a:extLst>
          </p:cNvPr>
          <p:cNvSpPr>
            <a:spLocks noGrp="1"/>
          </p:cNvSpPr>
          <p:nvPr>
            <p:ph type="sldNum" sz="quarter" idx="12"/>
          </p:nvPr>
        </p:nvSpPr>
        <p:spPr/>
        <p:txBody>
          <a:bodyPr/>
          <a:lstStyle/>
          <a:p>
            <a:fld id="{D7662F32-C9F4-4FBF-995D-8E0B0B572CC5}" type="slidenum">
              <a:rPr lang="en-US" smtClean="0"/>
              <a:t>41</a:t>
            </a:fld>
            <a:endParaRPr lang="en-US" dirty="0"/>
          </a:p>
        </p:txBody>
      </p:sp>
    </p:spTree>
    <p:extLst>
      <p:ext uri="{BB962C8B-B14F-4D97-AF65-F5344CB8AC3E}">
        <p14:creationId xmlns:p14="http://schemas.microsoft.com/office/powerpoint/2010/main" val="2276917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806630-3B65-41A4-883C-4EAC6C3AA254}"/>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D762EEF3-5134-4C6C-BF68-9857B99DEDB0}"/>
              </a:ext>
            </a:extLst>
          </p:cNvPr>
          <p:cNvSpPr>
            <a:spLocks noGrp="1"/>
          </p:cNvSpPr>
          <p:nvPr>
            <p:ph type="sldNum" sz="quarter" idx="12"/>
          </p:nvPr>
        </p:nvSpPr>
        <p:spPr/>
        <p:txBody>
          <a:bodyPr/>
          <a:lstStyle/>
          <a:p>
            <a:fld id="{D7662F32-C9F4-4FBF-995D-8E0B0B572CC5}" type="slidenum">
              <a:rPr lang="en-US" smtClean="0"/>
              <a:t>42</a:t>
            </a:fld>
            <a:endParaRPr lang="en-US"/>
          </a:p>
        </p:txBody>
      </p:sp>
      <p:graphicFrame>
        <p:nvGraphicFramePr>
          <p:cNvPr id="6" name="Chart 5">
            <a:extLst>
              <a:ext uri="{FF2B5EF4-FFF2-40B4-BE49-F238E27FC236}">
                <a16:creationId xmlns:a16="http://schemas.microsoft.com/office/drawing/2014/main" id="{87FF4037-5245-D8A0-C347-E6B2296B90CD}"/>
              </a:ext>
            </a:extLst>
          </p:cNvPr>
          <p:cNvGraphicFramePr/>
          <p:nvPr>
            <p:extLst>
              <p:ext uri="{D42A27DB-BD31-4B8C-83A1-F6EECF244321}">
                <p14:modId xmlns:p14="http://schemas.microsoft.com/office/powerpoint/2010/main" val="457896283"/>
              </p:ext>
            </p:extLst>
          </p:nvPr>
        </p:nvGraphicFramePr>
        <p:xfrm>
          <a:off x="2960897" y="812873"/>
          <a:ext cx="7249901" cy="569743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D1BF6B5-9677-4BEC-9AD2-EB68B742BE69}"/>
              </a:ext>
            </a:extLst>
          </p:cNvPr>
          <p:cNvSpPr txBox="1"/>
          <p:nvPr/>
        </p:nvSpPr>
        <p:spPr>
          <a:xfrm>
            <a:off x="4192378" y="278542"/>
            <a:ext cx="5038725" cy="646331"/>
          </a:xfrm>
          <a:prstGeom prst="rect">
            <a:avLst/>
          </a:prstGeom>
          <a:noFill/>
        </p:spPr>
        <p:txBody>
          <a:bodyPr wrap="square">
            <a:spAutoFit/>
          </a:bodyPr>
          <a:lstStyle/>
          <a:p>
            <a:r>
              <a:rPr lang="ro-RO" sz="1800" b="1" i="1" dirty="0">
                <a:solidFill>
                  <a:schemeClr val="accent5"/>
                </a:solidFill>
                <a:effectLst/>
                <a:latin typeface="Times New Roman" panose="02020603050405020304" pitchFamily="18" charset="0"/>
                <a:ea typeface="Times New Roman" panose="02020603050405020304" pitchFamily="18" charset="0"/>
              </a:rPr>
              <a:t>Ponderea populației după limba maternă declarată</a:t>
            </a:r>
          </a:p>
          <a:p>
            <a:r>
              <a:rPr lang="ro-RO" b="1" i="1" dirty="0">
                <a:solidFill>
                  <a:schemeClr val="accent5"/>
                </a:solidFill>
                <a:latin typeface="Times New Roman" panose="02020603050405020304" pitchFamily="18" charset="0"/>
                <a:ea typeface="Times New Roman" panose="02020603050405020304" pitchFamily="18" charset="0"/>
              </a:rPr>
              <a:t>     </a:t>
            </a:r>
            <a:r>
              <a:rPr lang="ro-RO" sz="1800" b="1" i="1" dirty="0">
                <a:solidFill>
                  <a:schemeClr val="accent5"/>
                </a:solidFill>
                <a:effectLst/>
                <a:latin typeface="Times New Roman" panose="02020603050405020304" pitchFamily="18" charset="0"/>
                <a:ea typeface="Times New Roman" panose="02020603050405020304" pitchFamily="18" charset="0"/>
              </a:rPr>
              <a:t> pe etnii, la recensământul din 2024, %</a:t>
            </a:r>
            <a:endParaRPr lang="en-US" dirty="0">
              <a:solidFill>
                <a:schemeClr val="accent5"/>
              </a:solidFill>
            </a:endParaRPr>
          </a:p>
        </p:txBody>
      </p:sp>
      <p:sp>
        <p:nvSpPr>
          <p:cNvPr id="7" name="Title 1">
            <a:extLst>
              <a:ext uri="{FF2B5EF4-FFF2-40B4-BE49-F238E27FC236}">
                <a16:creationId xmlns:a16="http://schemas.microsoft.com/office/drawing/2014/main" id="{A5D79D70-DC58-4FFC-9D19-129DFD677965}"/>
              </a:ext>
            </a:extLst>
          </p:cNvPr>
          <p:cNvSpPr>
            <a:spLocks noGrp="1"/>
          </p:cNvSpPr>
          <p:nvPr>
            <p:ph type="title"/>
          </p:nvPr>
        </p:nvSpPr>
        <p:spPr>
          <a:xfrm>
            <a:off x="171818" y="1827086"/>
            <a:ext cx="2590801" cy="2042180"/>
          </a:xfrm>
          <a:pattFill prst="pct5">
            <a:fgClr>
              <a:schemeClr val="accent5"/>
            </a:fgClr>
            <a:bgClr>
              <a:schemeClr val="accent5"/>
            </a:bgClr>
          </a:pattFill>
        </p:spPr>
        <p:txBody>
          <a:bodyPr>
            <a:normAutofit/>
          </a:bodyPr>
          <a:lstStyle/>
          <a:p>
            <a:r>
              <a:rPr lang="ro-RO" sz="2400" dirty="0">
                <a:latin typeface="+mn-lt"/>
              </a:rPr>
              <a:t>    </a:t>
            </a:r>
            <a:r>
              <a:rPr lang="ro-RO" sz="3200" dirty="0">
                <a:solidFill>
                  <a:schemeClr val="bg1"/>
                </a:solidFill>
                <a:latin typeface="+mn-lt"/>
              </a:rPr>
              <a:t>Raportul între structuri Etnoculturale</a:t>
            </a:r>
            <a:endParaRPr lang="en-US" sz="3200" dirty="0">
              <a:solidFill>
                <a:schemeClr val="bg1"/>
              </a:solidFill>
              <a:latin typeface="+mn-lt"/>
            </a:endParaRPr>
          </a:p>
        </p:txBody>
      </p:sp>
    </p:spTree>
    <p:extLst>
      <p:ext uri="{BB962C8B-B14F-4D97-AF65-F5344CB8AC3E}">
        <p14:creationId xmlns:p14="http://schemas.microsoft.com/office/powerpoint/2010/main" val="3829416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9D25D42-5582-4840-AD2C-1AE514C8A5D6}"/>
              </a:ext>
            </a:extLst>
          </p:cNvPr>
          <p:cNvSpPr>
            <a:spLocks noGrp="1"/>
          </p:cNvSpPr>
          <p:nvPr>
            <p:ph type="ftr" sz="quarter" idx="11"/>
          </p:nvPr>
        </p:nvSpPr>
        <p:spPr/>
        <p:txBody>
          <a:bodyPr/>
          <a:lstStyle/>
          <a:p>
            <a:r>
              <a:rPr lang="ro-RO" b="0" i="1"/>
              <a:t>Biroul Național de Statistică al Republicii Moldova</a:t>
            </a:r>
            <a:endParaRPr lang="en-US" b="0" dirty="0"/>
          </a:p>
        </p:txBody>
      </p:sp>
      <p:sp>
        <p:nvSpPr>
          <p:cNvPr id="5" name="Slide Number Placeholder 4">
            <a:extLst>
              <a:ext uri="{FF2B5EF4-FFF2-40B4-BE49-F238E27FC236}">
                <a16:creationId xmlns:a16="http://schemas.microsoft.com/office/drawing/2014/main" id="{25FA6663-6F90-4C73-8D29-E058C88815A9}"/>
              </a:ext>
            </a:extLst>
          </p:cNvPr>
          <p:cNvSpPr>
            <a:spLocks noGrp="1"/>
          </p:cNvSpPr>
          <p:nvPr>
            <p:ph type="sldNum" sz="quarter" idx="12"/>
          </p:nvPr>
        </p:nvSpPr>
        <p:spPr/>
        <p:txBody>
          <a:bodyPr/>
          <a:lstStyle/>
          <a:p>
            <a:fld id="{D7662F32-C9F4-4FBF-995D-8E0B0B572CC5}" type="slidenum">
              <a:rPr lang="en-US" smtClean="0"/>
              <a:t>43</a:t>
            </a:fld>
            <a:endParaRPr lang="en-US"/>
          </a:p>
        </p:txBody>
      </p:sp>
      <p:graphicFrame>
        <p:nvGraphicFramePr>
          <p:cNvPr id="6" name="Chart 5">
            <a:extLst>
              <a:ext uri="{FF2B5EF4-FFF2-40B4-BE49-F238E27FC236}">
                <a16:creationId xmlns:a16="http://schemas.microsoft.com/office/drawing/2014/main" id="{E81BBD05-AF76-17B7-3E46-24080C750464}"/>
              </a:ext>
            </a:extLst>
          </p:cNvPr>
          <p:cNvGraphicFramePr/>
          <p:nvPr>
            <p:extLst>
              <p:ext uri="{D42A27DB-BD31-4B8C-83A1-F6EECF244321}">
                <p14:modId xmlns:p14="http://schemas.microsoft.com/office/powerpoint/2010/main" val="3347239794"/>
              </p:ext>
            </p:extLst>
          </p:nvPr>
        </p:nvGraphicFramePr>
        <p:xfrm>
          <a:off x="1905000" y="1713759"/>
          <a:ext cx="6501035" cy="407955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553DBF9D-B672-42F0-999D-76D2C1A33305}"/>
              </a:ext>
            </a:extLst>
          </p:cNvPr>
          <p:cNvSpPr txBox="1"/>
          <p:nvPr/>
        </p:nvSpPr>
        <p:spPr>
          <a:xfrm>
            <a:off x="2081436" y="1150725"/>
            <a:ext cx="6324599" cy="646331"/>
          </a:xfrm>
          <a:prstGeom prst="rect">
            <a:avLst/>
          </a:prstGeom>
          <a:noFill/>
        </p:spPr>
        <p:txBody>
          <a:bodyPr wrap="square">
            <a:spAutoFit/>
          </a:bodyPr>
          <a:lstStyle/>
          <a:p>
            <a:r>
              <a:rPr lang="ro-RO" b="1" dirty="0">
                <a:solidFill>
                  <a:schemeClr val="accent5"/>
                </a:solidFill>
              </a:rPr>
              <a:t>Ponderea populației după afilierea religioasă declarată pe etnii,    	la recensământul </a:t>
            </a:r>
            <a:r>
              <a:rPr lang="en-US" b="1" dirty="0">
                <a:solidFill>
                  <a:schemeClr val="accent5"/>
                </a:solidFill>
              </a:rPr>
              <a:t>din</a:t>
            </a:r>
            <a:r>
              <a:rPr lang="ro-RO" b="1" dirty="0">
                <a:solidFill>
                  <a:schemeClr val="accent5"/>
                </a:solidFill>
              </a:rPr>
              <a:t> </a:t>
            </a:r>
            <a:r>
              <a:rPr lang="en-US" b="1" dirty="0">
                <a:solidFill>
                  <a:schemeClr val="accent5"/>
                </a:solidFill>
              </a:rPr>
              <a:t>2024, %</a:t>
            </a:r>
            <a:endParaRPr lang="ro-RO" b="1" dirty="0">
              <a:solidFill>
                <a:schemeClr val="accent5"/>
              </a:solidFill>
            </a:endParaRPr>
          </a:p>
        </p:txBody>
      </p:sp>
      <p:sp>
        <p:nvSpPr>
          <p:cNvPr id="7" name="Title 1">
            <a:extLst>
              <a:ext uri="{FF2B5EF4-FFF2-40B4-BE49-F238E27FC236}">
                <a16:creationId xmlns:a16="http://schemas.microsoft.com/office/drawing/2014/main" id="{5ED58246-07CA-42EE-8CA6-D5D60487258E}"/>
              </a:ext>
            </a:extLst>
          </p:cNvPr>
          <p:cNvSpPr>
            <a:spLocks noGrp="1"/>
          </p:cNvSpPr>
          <p:nvPr>
            <p:ph type="title"/>
          </p:nvPr>
        </p:nvSpPr>
        <p:spPr>
          <a:xfrm>
            <a:off x="1905000" y="277686"/>
            <a:ext cx="6886575" cy="620010"/>
          </a:xfrm>
          <a:pattFill prst="pct5">
            <a:fgClr>
              <a:schemeClr val="accent5"/>
            </a:fgClr>
            <a:bgClr>
              <a:schemeClr val="accent5"/>
            </a:bgClr>
          </a:pattFill>
        </p:spPr>
        <p:txBody>
          <a:bodyPr>
            <a:normAutofit/>
          </a:bodyPr>
          <a:lstStyle/>
          <a:p>
            <a:r>
              <a:rPr lang="ro-RO" sz="2400" dirty="0">
                <a:latin typeface="+mn-lt"/>
              </a:rPr>
              <a:t>    </a:t>
            </a:r>
            <a:r>
              <a:rPr lang="ro-RO" sz="3200" dirty="0">
                <a:solidFill>
                  <a:schemeClr val="bg1"/>
                </a:solidFill>
                <a:latin typeface="+mn-lt"/>
              </a:rPr>
              <a:t>Raportul între structuri Etnoculturale</a:t>
            </a:r>
            <a:endParaRPr lang="en-US" sz="3200" dirty="0">
              <a:solidFill>
                <a:schemeClr val="bg1"/>
              </a:solidFill>
              <a:latin typeface="+mn-lt"/>
            </a:endParaRPr>
          </a:p>
        </p:txBody>
      </p:sp>
    </p:spTree>
    <p:extLst>
      <p:ext uri="{BB962C8B-B14F-4D97-AF65-F5344CB8AC3E}">
        <p14:creationId xmlns:p14="http://schemas.microsoft.com/office/powerpoint/2010/main" val="3859530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3522B2E-4405-4CD1-A352-C7F39D602F72}"/>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820C33F4-1FA5-4EBA-A1D4-A0F5EB2E9D2F}"/>
              </a:ext>
            </a:extLst>
          </p:cNvPr>
          <p:cNvSpPr>
            <a:spLocks noGrp="1"/>
          </p:cNvSpPr>
          <p:nvPr>
            <p:ph type="sldNum" sz="quarter" idx="12"/>
          </p:nvPr>
        </p:nvSpPr>
        <p:spPr/>
        <p:txBody>
          <a:bodyPr/>
          <a:lstStyle/>
          <a:p>
            <a:fld id="{D7662F32-C9F4-4FBF-995D-8E0B0B572CC5}" type="slidenum">
              <a:rPr lang="en-US" smtClean="0"/>
              <a:t>44</a:t>
            </a:fld>
            <a:endParaRPr lang="en-US"/>
          </a:p>
        </p:txBody>
      </p:sp>
      <p:graphicFrame>
        <p:nvGraphicFramePr>
          <p:cNvPr id="6" name="Chart 5">
            <a:extLst>
              <a:ext uri="{FF2B5EF4-FFF2-40B4-BE49-F238E27FC236}">
                <a16:creationId xmlns:a16="http://schemas.microsoft.com/office/drawing/2014/main" id="{8DB7EF3B-E794-48D6-98A2-EF8A59777616}"/>
              </a:ext>
            </a:extLst>
          </p:cNvPr>
          <p:cNvGraphicFramePr/>
          <p:nvPr>
            <p:extLst>
              <p:ext uri="{D42A27DB-BD31-4B8C-83A1-F6EECF244321}">
                <p14:modId xmlns:p14="http://schemas.microsoft.com/office/powerpoint/2010/main" val="3879534488"/>
              </p:ext>
            </p:extLst>
          </p:nvPr>
        </p:nvGraphicFramePr>
        <p:xfrm>
          <a:off x="2099732" y="1671994"/>
          <a:ext cx="7611535" cy="457640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E543039-02CC-471F-93D6-3DD774EC6730}"/>
              </a:ext>
            </a:extLst>
          </p:cNvPr>
          <p:cNvSpPr txBox="1"/>
          <p:nvPr/>
        </p:nvSpPr>
        <p:spPr>
          <a:xfrm>
            <a:off x="2802467" y="994242"/>
            <a:ext cx="6096000" cy="584775"/>
          </a:xfrm>
          <a:prstGeom prst="rect">
            <a:avLst/>
          </a:prstGeom>
          <a:noFill/>
        </p:spPr>
        <p:txBody>
          <a:bodyPr wrap="square">
            <a:spAutoFit/>
          </a:bodyPr>
          <a:lstStyle/>
          <a:p>
            <a:r>
              <a:rPr lang="ro-RO" sz="1600" b="1" i="1" dirty="0">
                <a:solidFill>
                  <a:schemeClr val="accent5"/>
                </a:solidFill>
                <a:effectLst/>
                <a:latin typeface="Times New Roman" panose="02020603050405020304" pitchFamily="18" charset="0"/>
                <a:ea typeface="Times New Roman" panose="02020603050405020304" pitchFamily="18" charset="0"/>
              </a:rPr>
              <a:t> Ponderea populației după cel mai înalt nivel de studii absolvit pe</a:t>
            </a:r>
          </a:p>
          <a:p>
            <a:r>
              <a:rPr lang="ro-RO" sz="1600" b="1" i="1" dirty="0">
                <a:solidFill>
                  <a:schemeClr val="accent5"/>
                </a:solidFill>
                <a:latin typeface="Times New Roman" panose="02020603050405020304" pitchFamily="18" charset="0"/>
                <a:ea typeface="Times New Roman" panose="02020603050405020304" pitchFamily="18" charset="0"/>
              </a:rPr>
              <a:t>           </a:t>
            </a:r>
            <a:r>
              <a:rPr lang="ro-RO" sz="1600" b="1" i="1" dirty="0">
                <a:solidFill>
                  <a:schemeClr val="accent5"/>
                </a:solidFill>
                <a:effectLst/>
                <a:latin typeface="Times New Roman" panose="02020603050405020304" pitchFamily="18" charset="0"/>
                <a:ea typeface="Times New Roman" panose="02020603050405020304" pitchFamily="18" charset="0"/>
              </a:rPr>
              <a:t> etnii, la recensământul  din 2024, %</a:t>
            </a:r>
            <a:endParaRPr lang="en-US" sz="1600" dirty="0">
              <a:solidFill>
                <a:schemeClr val="accent5"/>
              </a:solidFill>
            </a:endParaRPr>
          </a:p>
        </p:txBody>
      </p:sp>
      <p:sp>
        <p:nvSpPr>
          <p:cNvPr id="7" name="Title 1">
            <a:extLst>
              <a:ext uri="{FF2B5EF4-FFF2-40B4-BE49-F238E27FC236}">
                <a16:creationId xmlns:a16="http://schemas.microsoft.com/office/drawing/2014/main" id="{B4F42CFB-7902-47CD-AA25-F53AA646FAB2}"/>
              </a:ext>
            </a:extLst>
          </p:cNvPr>
          <p:cNvSpPr>
            <a:spLocks noGrp="1"/>
          </p:cNvSpPr>
          <p:nvPr>
            <p:ph type="title"/>
          </p:nvPr>
        </p:nvSpPr>
        <p:spPr>
          <a:xfrm>
            <a:off x="2533650" y="136525"/>
            <a:ext cx="6886575" cy="620010"/>
          </a:xfrm>
          <a:pattFill prst="pct5">
            <a:fgClr>
              <a:schemeClr val="accent5"/>
            </a:fgClr>
            <a:bgClr>
              <a:schemeClr val="accent5"/>
            </a:bgClr>
          </a:pattFill>
        </p:spPr>
        <p:txBody>
          <a:bodyPr>
            <a:normAutofit/>
          </a:bodyPr>
          <a:lstStyle/>
          <a:p>
            <a:r>
              <a:rPr lang="ro-RO" sz="2400" dirty="0">
                <a:latin typeface="+mn-lt"/>
              </a:rPr>
              <a:t>    </a:t>
            </a:r>
            <a:r>
              <a:rPr lang="ro-RO" sz="3200" dirty="0">
                <a:solidFill>
                  <a:schemeClr val="bg1"/>
                </a:solidFill>
                <a:latin typeface="+mn-lt"/>
              </a:rPr>
              <a:t>Raportul între structuri Etnoculturale</a:t>
            </a:r>
            <a:endParaRPr lang="en-US" sz="3200" dirty="0">
              <a:solidFill>
                <a:schemeClr val="bg1"/>
              </a:solidFill>
              <a:latin typeface="+mn-lt"/>
            </a:endParaRPr>
          </a:p>
        </p:txBody>
      </p:sp>
    </p:spTree>
    <p:extLst>
      <p:ext uri="{BB962C8B-B14F-4D97-AF65-F5344CB8AC3E}">
        <p14:creationId xmlns:p14="http://schemas.microsoft.com/office/powerpoint/2010/main" val="3706362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o-RO" b="1" dirty="0">
                <a:solidFill>
                  <a:schemeClr val="accent1">
                    <a:lumMod val="75000"/>
                  </a:schemeClr>
                </a:solidFill>
              </a:rPr>
              <a:t>Mulțumesc pentru atenție</a:t>
            </a:r>
            <a:r>
              <a:rPr lang="en-US" b="1" dirty="0">
                <a:solidFill>
                  <a:schemeClr val="accent1">
                    <a:lumMod val="75000"/>
                  </a:schemeClr>
                </a:solidFill>
              </a:rPr>
              <a:t>!</a:t>
            </a:r>
          </a:p>
        </p:txBody>
      </p:sp>
      <p:sp>
        <p:nvSpPr>
          <p:cNvPr id="3" name="Subtitle 2"/>
          <p:cNvSpPr>
            <a:spLocks noGrp="1"/>
          </p:cNvSpPr>
          <p:nvPr>
            <p:ph type="subTitle" idx="1"/>
          </p:nvPr>
        </p:nvSpPr>
        <p:spPr/>
        <p:txBody>
          <a:bodyPr/>
          <a:lstStyle/>
          <a:p>
            <a:r>
              <a:rPr lang="ro-RO" dirty="0" err="1">
                <a:hlinkClick r:id="rId3"/>
              </a:rPr>
              <a:t>dorin.lozovanu</a:t>
            </a:r>
            <a:r>
              <a:rPr lang="en-US" dirty="0">
                <a:hlinkClick r:id="rId3"/>
              </a:rPr>
              <a:t>@statistica.gov.md</a:t>
            </a:r>
            <a:r>
              <a:rPr lang="ro-RO" dirty="0"/>
              <a:t> </a:t>
            </a:r>
            <a:endParaRPr lang="en-US" dirty="0"/>
          </a:p>
        </p:txBody>
      </p:sp>
    </p:spTree>
    <p:extLst>
      <p:ext uri="{BB962C8B-B14F-4D97-AF65-F5344CB8AC3E}">
        <p14:creationId xmlns:p14="http://schemas.microsoft.com/office/powerpoint/2010/main" val="325608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BFD4-AA96-40AD-8092-18C55F9DFB4D}"/>
              </a:ext>
            </a:extLst>
          </p:cNvPr>
          <p:cNvSpPr>
            <a:spLocks noGrp="1"/>
          </p:cNvSpPr>
          <p:nvPr>
            <p:ph type="ctrTitle"/>
          </p:nvPr>
        </p:nvSpPr>
        <p:spPr/>
        <p:txBody>
          <a:bodyPr/>
          <a:lstStyle/>
          <a:p>
            <a:endParaRPr lang="ro-RO"/>
          </a:p>
        </p:txBody>
      </p:sp>
      <p:sp>
        <p:nvSpPr>
          <p:cNvPr id="3" name="Subtitle 2">
            <a:extLst>
              <a:ext uri="{FF2B5EF4-FFF2-40B4-BE49-F238E27FC236}">
                <a16:creationId xmlns:a16="http://schemas.microsoft.com/office/drawing/2014/main" id="{E199E645-F104-4B85-812D-DD8EC2AE55D5}"/>
              </a:ext>
            </a:extLst>
          </p:cNvPr>
          <p:cNvSpPr>
            <a:spLocks noGrp="1"/>
          </p:cNvSpPr>
          <p:nvPr>
            <p:ph type="subTitle" idx="1"/>
          </p:nvPr>
        </p:nvSpPr>
        <p:spPr/>
        <p:txBody>
          <a:bodyPr/>
          <a:lstStyle/>
          <a:p>
            <a:endParaRPr lang="ro-RO"/>
          </a:p>
        </p:txBody>
      </p:sp>
      <p:pic>
        <p:nvPicPr>
          <p:cNvPr id="14" name="Picture 13">
            <a:extLst>
              <a:ext uri="{FF2B5EF4-FFF2-40B4-BE49-F238E27FC236}">
                <a16:creationId xmlns:a16="http://schemas.microsoft.com/office/drawing/2014/main" id="{28239F17-B9A8-4C69-B8F8-4326D2E3C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167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BE7208-7950-420B-A2BC-82C055F0EAB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250" y="855204"/>
            <a:ext cx="5195679" cy="5585354"/>
          </a:xfrm>
        </p:spPr>
      </p:pic>
      <p:sp>
        <p:nvSpPr>
          <p:cNvPr id="4" name="Footer Placeholder 3">
            <a:extLst>
              <a:ext uri="{FF2B5EF4-FFF2-40B4-BE49-F238E27FC236}">
                <a16:creationId xmlns:a16="http://schemas.microsoft.com/office/drawing/2014/main" id="{386FEEB7-BB6C-4C8E-BBBA-A3E03EE03DC7}"/>
              </a:ext>
            </a:extLst>
          </p:cNvPr>
          <p:cNvSpPr>
            <a:spLocks noGrp="1"/>
          </p:cNvSpPr>
          <p:nvPr>
            <p:ph type="ftr" sz="quarter" idx="11"/>
          </p:nvPr>
        </p:nvSpPr>
        <p:spPr>
          <a:xfrm>
            <a:off x="3914775" y="6440559"/>
            <a:ext cx="4114800" cy="365125"/>
          </a:xfrm>
        </p:spPr>
        <p:txBody>
          <a:bodyPr/>
          <a:lstStyle/>
          <a:p>
            <a:r>
              <a:rPr lang="ro-RO" i="1" dirty="0"/>
              <a:t>Biroul Național de Statistică al Republicii Moldova</a:t>
            </a:r>
            <a:endParaRPr lang="en-US" dirty="0"/>
          </a:p>
        </p:txBody>
      </p:sp>
      <p:sp>
        <p:nvSpPr>
          <p:cNvPr id="5" name="Slide Number Placeholder 4">
            <a:extLst>
              <a:ext uri="{FF2B5EF4-FFF2-40B4-BE49-F238E27FC236}">
                <a16:creationId xmlns:a16="http://schemas.microsoft.com/office/drawing/2014/main" id="{61561AFF-D881-443B-BCDB-9B5860B0293A}"/>
              </a:ext>
            </a:extLst>
          </p:cNvPr>
          <p:cNvSpPr>
            <a:spLocks noGrp="1"/>
          </p:cNvSpPr>
          <p:nvPr>
            <p:ph type="sldNum" sz="quarter" idx="12"/>
          </p:nvPr>
        </p:nvSpPr>
        <p:spPr/>
        <p:txBody>
          <a:bodyPr/>
          <a:lstStyle/>
          <a:p>
            <a:fld id="{D7662F32-C9F4-4FBF-995D-8E0B0B572CC5}" type="slidenum">
              <a:rPr lang="en-US" smtClean="0"/>
              <a:t>5</a:t>
            </a:fld>
            <a:endParaRPr lang="en-US"/>
          </a:p>
        </p:txBody>
      </p:sp>
      <p:graphicFrame>
        <p:nvGraphicFramePr>
          <p:cNvPr id="10" name="Chart 9">
            <a:extLst>
              <a:ext uri="{FF2B5EF4-FFF2-40B4-BE49-F238E27FC236}">
                <a16:creationId xmlns:a16="http://schemas.microsoft.com/office/drawing/2014/main" id="{4130CF4F-CDC7-9FCE-80A6-3FC90EC9BAB7}"/>
              </a:ext>
            </a:extLst>
          </p:cNvPr>
          <p:cNvGraphicFramePr/>
          <p:nvPr>
            <p:extLst>
              <p:ext uri="{D42A27DB-BD31-4B8C-83A1-F6EECF244321}">
                <p14:modId xmlns:p14="http://schemas.microsoft.com/office/powerpoint/2010/main" val="1525516026"/>
              </p:ext>
            </p:extLst>
          </p:nvPr>
        </p:nvGraphicFramePr>
        <p:xfrm>
          <a:off x="5290929" y="988998"/>
          <a:ext cx="6348621" cy="27607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8745EEFA-EE0A-F3F1-B775-AFA43A17F4A2}"/>
              </a:ext>
            </a:extLst>
          </p:cNvPr>
          <p:cNvGraphicFramePr/>
          <p:nvPr>
            <p:extLst>
              <p:ext uri="{D42A27DB-BD31-4B8C-83A1-F6EECF244321}">
                <p14:modId xmlns:p14="http://schemas.microsoft.com/office/powerpoint/2010/main" val="2690845228"/>
              </p:ext>
            </p:extLst>
          </p:nvPr>
        </p:nvGraphicFramePr>
        <p:xfrm>
          <a:off x="5290929" y="3596166"/>
          <a:ext cx="6196916" cy="2677496"/>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5C37A990-4E07-47A3-B6CE-7FF39D2DB3DD}"/>
              </a:ext>
            </a:extLst>
          </p:cNvPr>
          <p:cNvSpPr txBox="1"/>
          <p:nvPr/>
        </p:nvSpPr>
        <p:spPr>
          <a:xfrm>
            <a:off x="5972175" y="278665"/>
            <a:ext cx="1143000"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Etnia</a:t>
            </a:r>
            <a:endParaRPr lang="en-US" sz="3200" b="1" dirty="0">
              <a:solidFill>
                <a:schemeClr val="bg1"/>
              </a:solidFill>
            </a:endParaRPr>
          </a:p>
        </p:txBody>
      </p:sp>
    </p:spTree>
    <p:extLst>
      <p:ext uri="{BB962C8B-B14F-4D97-AF65-F5344CB8AC3E}">
        <p14:creationId xmlns:p14="http://schemas.microsoft.com/office/powerpoint/2010/main" val="484567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110401-93D1-48D1-8B11-3B8E38B8168A}"/>
              </a:ext>
            </a:extLst>
          </p:cNvPr>
          <p:cNvSpPr>
            <a:spLocks noGrp="1"/>
          </p:cNvSpPr>
          <p:nvPr>
            <p:ph type="sldNum" sz="quarter" idx="12"/>
          </p:nvPr>
        </p:nvSpPr>
        <p:spPr/>
        <p:txBody>
          <a:bodyPr/>
          <a:lstStyle/>
          <a:p>
            <a:fld id="{D7662F32-C9F4-4FBF-995D-8E0B0B572CC5}" type="slidenum">
              <a:rPr lang="en-US" smtClean="0"/>
              <a:t>6</a:t>
            </a:fld>
            <a:endParaRPr lang="en-US" dirty="0"/>
          </a:p>
        </p:txBody>
      </p:sp>
      <p:sp>
        <p:nvSpPr>
          <p:cNvPr id="9" name="TextBox 8">
            <a:extLst>
              <a:ext uri="{FF2B5EF4-FFF2-40B4-BE49-F238E27FC236}">
                <a16:creationId xmlns:a16="http://schemas.microsoft.com/office/drawing/2014/main" id="{585BDCF4-A592-44BA-95A0-DD96C8B0B6CB}"/>
              </a:ext>
            </a:extLst>
          </p:cNvPr>
          <p:cNvSpPr txBox="1"/>
          <p:nvPr/>
        </p:nvSpPr>
        <p:spPr>
          <a:xfrm>
            <a:off x="4854150" y="1491376"/>
            <a:ext cx="7083850" cy="5047536"/>
          </a:xfrm>
          <a:prstGeom prst="rect">
            <a:avLst/>
          </a:prstGeom>
          <a:noFill/>
        </p:spPr>
        <p:txBody>
          <a:bodyPr wrap="square">
            <a:spAutoFit/>
          </a:bodyPr>
          <a:lstStyle/>
          <a:p>
            <a:pPr marL="285750" indent="-285750" algn="just">
              <a:buFontTx/>
              <a:buChar char="-"/>
            </a:pPr>
            <a:r>
              <a:rPr lang="ro-RO" sz="1400" dirty="0"/>
              <a:t>La nivelul unităților administrativ-teritoriale de nivelul doi majoritatea populației o reprezintă populația declarată ca moldoveni, ponderea acestora variind de la 65,4% în raionul Basarabeasca la 96,4% în raionul Dubăsari. Excepție formează doar UTA Găgăuzia, unde majoritatea de 81,2% e reprezentată de găgăuzi, și raionul Taraclia cu majoritate etnică bulgară - de 64,2%.</a:t>
            </a:r>
          </a:p>
          <a:p>
            <a:pPr marL="285750" indent="-285750" algn="just">
              <a:buFontTx/>
              <a:buChar char="-"/>
            </a:pPr>
            <a:r>
              <a:rPr lang="ro-RO" sz="1400" dirty="0"/>
              <a:t>Populația care s-a declarat de etnie română formează ponderi mai însemnate în municipiul Chișinău (12,9%) și raioanele din centrul Republicii Moldova: Ialoveni (15,6%), Strășeni (11,3%), Criuleni (10,8%) și Călărași (10,0%).</a:t>
            </a:r>
          </a:p>
          <a:p>
            <a:pPr marL="285750" indent="-285750" algn="just">
              <a:buFontTx/>
              <a:buChar char="-"/>
            </a:pPr>
            <a:r>
              <a:rPr lang="ro-RO" sz="1400" dirty="0"/>
              <a:t>Etnicii ucraineni sunt reprezentați în proporții mai mari în cadrul raioanelor din nordul Republicii Moldova: Ocnița (18,7%), Briceni (17,4%), </a:t>
            </a:r>
            <a:r>
              <a:rPr lang="ro-RO" sz="1400" dirty="0" err="1"/>
              <a:t>Rîșcani</a:t>
            </a:r>
            <a:r>
              <a:rPr lang="ro-RO" sz="1400" dirty="0"/>
              <a:t> (14,8%), </a:t>
            </a:r>
            <a:r>
              <a:rPr lang="ro-RO" sz="1400" dirty="0" err="1"/>
              <a:t>Edineț</a:t>
            </a:r>
            <a:r>
              <a:rPr lang="ro-RO" sz="1400" dirty="0"/>
              <a:t> (13,3%), Glodeni (11,8%), precum și în municipiul Bălți (13,2%).</a:t>
            </a:r>
          </a:p>
          <a:p>
            <a:pPr marL="285750" indent="-285750" algn="just">
              <a:buFontTx/>
              <a:buChar char="-"/>
            </a:pPr>
            <a:r>
              <a:rPr lang="ro-RO" sz="1400" dirty="0"/>
              <a:t> Populația de etnie rusă, concentrată în special în mediul urban, prezintă ponderi mai însemnate în cadrul municipiilor Bălți (10,1%) și Chișinău (5,9%), precum și în raioanele Basarabeasca (7,5%) și Dondușeni (5,2%).</a:t>
            </a:r>
          </a:p>
          <a:p>
            <a:pPr marL="285750" indent="-285750" algn="just">
              <a:buFontTx/>
              <a:buChar char="-"/>
            </a:pPr>
            <a:r>
              <a:rPr lang="ro-RO" sz="1400" dirty="0"/>
              <a:t> Găgăuzii, în afară de UTA Găgăuzia, unde sunt majoritari (81,2%), sunt concentrați în raioanele Taraclia (10,3%) și Basarabeasca (8,2%), iar bulgarii, în afara raionului Taraclia (64,2%), prezintă ponderi mai însemnate în UTA Găgăuzia (5,5%) și raioanele Leova (5,2%), Basarabeasca (5,2%) și Cantemir (4,4%).</a:t>
            </a:r>
          </a:p>
          <a:p>
            <a:pPr marL="285750" indent="-285750" algn="just">
              <a:buFontTx/>
              <a:buChar char="-"/>
            </a:pPr>
            <a:r>
              <a:rPr lang="ro-RO" sz="1400" dirty="0"/>
              <a:t> Romii/țiganii sunt mai bine reprezentați în cadrul raioanelor Ocnița (5,8%), </a:t>
            </a:r>
            <a:r>
              <a:rPr lang="ro-RO" sz="1400" dirty="0" err="1"/>
              <a:t>Rîșcani</a:t>
            </a:r>
            <a:r>
              <a:rPr lang="ro-RO" sz="1400" dirty="0"/>
              <a:t> (1,7%), Soroca (1,5%), </a:t>
            </a:r>
            <a:r>
              <a:rPr lang="ro-RO" sz="1400" dirty="0" err="1"/>
              <a:t>Edineț</a:t>
            </a:r>
            <a:r>
              <a:rPr lang="ro-RO" sz="1400" dirty="0"/>
              <a:t> (1,3%), Nisporeni (1,3%) și Basarabeasca (1,1%). </a:t>
            </a:r>
          </a:p>
          <a:p>
            <a:pPr marL="285750" indent="-285750" algn="just">
              <a:buFontTx/>
              <a:buChar char="-"/>
            </a:pPr>
            <a:r>
              <a:rPr lang="ro-RO" sz="1400" dirty="0"/>
              <a:t>Alte etnii formează minorități neînsemnate, de sub 1%, cu excepția municipiilor Chișinău (1,2%) și Bălți (1,1%) </a:t>
            </a:r>
          </a:p>
          <a:p>
            <a:pPr marL="285750" indent="-285750">
              <a:buFontTx/>
              <a:buChar char="-"/>
            </a:pPr>
            <a:endParaRPr lang="ro-RO" sz="1400" dirty="0"/>
          </a:p>
        </p:txBody>
      </p:sp>
      <p:sp>
        <p:nvSpPr>
          <p:cNvPr id="8" name="TextBox 7">
            <a:extLst>
              <a:ext uri="{FF2B5EF4-FFF2-40B4-BE49-F238E27FC236}">
                <a16:creationId xmlns:a16="http://schemas.microsoft.com/office/drawing/2014/main" id="{01F9A6B9-046C-4CAA-A47F-469618B4E2AD}"/>
              </a:ext>
            </a:extLst>
          </p:cNvPr>
          <p:cNvSpPr txBox="1"/>
          <p:nvPr/>
        </p:nvSpPr>
        <p:spPr>
          <a:xfrm>
            <a:off x="5494481" y="275938"/>
            <a:ext cx="1192069"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Etnia</a:t>
            </a:r>
            <a:endParaRPr lang="en-US" sz="3200" b="1" dirty="0">
              <a:solidFill>
                <a:schemeClr val="bg1"/>
              </a:solidFill>
            </a:endParaRPr>
          </a:p>
        </p:txBody>
      </p:sp>
      <p:pic>
        <p:nvPicPr>
          <p:cNvPr id="11" name="Picture 10">
            <a:extLst>
              <a:ext uri="{FF2B5EF4-FFF2-40B4-BE49-F238E27FC236}">
                <a16:creationId xmlns:a16="http://schemas.microsoft.com/office/drawing/2014/main" id="{56A6ECA7-2F79-49EA-95EB-917AAD26E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54150" cy="6857998"/>
          </a:xfrm>
          <a:prstGeom prst="rect">
            <a:avLst/>
          </a:prstGeom>
        </p:spPr>
      </p:pic>
    </p:spTree>
    <p:extLst>
      <p:ext uri="{BB962C8B-B14F-4D97-AF65-F5344CB8AC3E}">
        <p14:creationId xmlns:p14="http://schemas.microsoft.com/office/powerpoint/2010/main" val="1342825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516D416-CB13-4C3F-94BE-129B8693E6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96" y="907821"/>
            <a:ext cx="4943941" cy="5337626"/>
          </a:xfrm>
        </p:spPr>
      </p:pic>
      <p:sp>
        <p:nvSpPr>
          <p:cNvPr id="4" name="Footer Placeholder 3">
            <a:extLst>
              <a:ext uri="{FF2B5EF4-FFF2-40B4-BE49-F238E27FC236}">
                <a16:creationId xmlns:a16="http://schemas.microsoft.com/office/drawing/2014/main" id="{02DE2765-B352-465F-A016-C665AB1729DB}"/>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EC193950-696B-4DA7-8992-9043DE69EDA6}"/>
              </a:ext>
            </a:extLst>
          </p:cNvPr>
          <p:cNvSpPr>
            <a:spLocks noGrp="1"/>
          </p:cNvSpPr>
          <p:nvPr>
            <p:ph type="sldNum" sz="quarter" idx="12"/>
          </p:nvPr>
        </p:nvSpPr>
        <p:spPr/>
        <p:txBody>
          <a:bodyPr/>
          <a:lstStyle/>
          <a:p>
            <a:fld id="{D7662F32-C9F4-4FBF-995D-8E0B0B572CC5}" type="slidenum">
              <a:rPr lang="en-US" smtClean="0"/>
              <a:t>7</a:t>
            </a:fld>
            <a:endParaRPr lang="en-US"/>
          </a:p>
        </p:txBody>
      </p:sp>
      <p:pic>
        <p:nvPicPr>
          <p:cNvPr id="9" name="Picture 8">
            <a:extLst>
              <a:ext uri="{FF2B5EF4-FFF2-40B4-BE49-F238E27FC236}">
                <a16:creationId xmlns:a16="http://schemas.microsoft.com/office/drawing/2014/main" id="{052EBBBB-A306-4BD2-AF8A-B0E9F81CC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51267" y="907821"/>
            <a:ext cx="4943941" cy="5337626"/>
          </a:xfrm>
          <a:prstGeom prst="rect">
            <a:avLst/>
          </a:prstGeom>
        </p:spPr>
      </p:pic>
      <p:sp>
        <p:nvSpPr>
          <p:cNvPr id="12" name="TextBox 11">
            <a:extLst>
              <a:ext uri="{FF2B5EF4-FFF2-40B4-BE49-F238E27FC236}">
                <a16:creationId xmlns:a16="http://schemas.microsoft.com/office/drawing/2014/main" id="{E3BC65C4-9167-48CF-83D1-BF8BF9FE79F7}"/>
              </a:ext>
            </a:extLst>
          </p:cNvPr>
          <p:cNvSpPr txBox="1"/>
          <p:nvPr/>
        </p:nvSpPr>
        <p:spPr>
          <a:xfrm>
            <a:off x="10046305" y="4798897"/>
            <a:ext cx="2196495" cy="1446550"/>
          </a:xfrm>
          <a:prstGeom prst="rect">
            <a:avLst/>
          </a:prstGeom>
          <a:noFill/>
        </p:spPr>
        <p:txBody>
          <a:bodyPr wrap="square">
            <a:spAutoFit/>
          </a:bodyPr>
          <a:lstStyle/>
          <a:p>
            <a:r>
              <a:rPr lang="ro-RO" sz="800" i="1" baseline="30000" dirty="0"/>
              <a:t>1</a:t>
            </a:r>
            <a:r>
              <a:rPr lang="ro-RO" sz="800" i="1" dirty="0"/>
              <a:t>Datele se referă doar la UAT efectiv recenzate și nu includ unitățile administrativ-teritoriale din stânga Nistrului, municipiului Bender (inclusiv satul Proteagailovca), comuna Chițcani (inclusiv satele </a:t>
            </a:r>
            <a:r>
              <a:rPr lang="ro-RO" sz="800" i="1" dirty="0" err="1"/>
              <a:t>Merenești</a:t>
            </a:r>
            <a:r>
              <a:rPr lang="ro-RO" sz="800" i="1" dirty="0"/>
              <a:t> și Zahorna), satele Cremenciug și </a:t>
            </a:r>
            <a:r>
              <a:rPr lang="ro-RO" sz="800" i="1" dirty="0" err="1"/>
              <a:t>Gîsca</a:t>
            </a:r>
            <a:r>
              <a:rPr lang="ro-RO" sz="800" i="1" dirty="0"/>
              <a:t> din raionul Căușeni, comuna Corjova (inclusiv satul Mahala) din raionul Dubăsari, precum și satul Roghi din cadrul comunei Molovata Nouă, raionul Dubăsari</a:t>
            </a:r>
            <a:r>
              <a:rPr lang="en-US" sz="800" i="1" dirty="0"/>
              <a:t>. </a:t>
            </a:r>
            <a:endParaRPr lang="ro-RO" sz="800" i="1" dirty="0"/>
          </a:p>
          <a:p>
            <a:r>
              <a:rPr lang="ro-RO" sz="800" i="1" dirty="0"/>
              <a:t>² Datele pentru "Populație" sunt prezentate pentru populația cu reședință obișnuită.</a:t>
            </a:r>
          </a:p>
        </p:txBody>
      </p:sp>
      <p:sp>
        <p:nvSpPr>
          <p:cNvPr id="10" name="TextBox 9">
            <a:extLst>
              <a:ext uri="{FF2B5EF4-FFF2-40B4-BE49-F238E27FC236}">
                <a16:creationId xmlns:a16="http://schemas.microsoft.com/office/drawing/2014/main" id="{AC9C2723-E679-4F7C-8AA8-66933CF69976}"/>
              </a:ext>
            </a:extLst>
          </p:cNvPr>
          <p:cNvSpPr txBox="1"/>
          <p:nvPr/>
        </p:nvSpPr>
        <p:spPr>
          <a:xfrm>
            <a:off x="4432023" y="136525"/>
            <a:ext cx="1159152"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Etnia</a:t>
            </a:r>
            <a:endParaRPr lang="en-US" sz="3200" b="1" dirty="0">
              <a:solidFill>
                <a:schemeClr val="bg1"/>
              </a:solidFill>
            </a:endParaRPr>
          </a:p>
        </p:txBody>
      </p:sp>
    </p:spTree>
    <p:extLst>
      <p:ext uri="{BB962C8B-B14F-4D97-AF65-F5344CB8AC3E}">
        <p14:creationId xmlns:p14="http://schemas.microsoft.com/office/powerpoint/2010/main" val="3563671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3115963-C7E6-4F86-BBA8-DD6C374F827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64" y="1313591"/>
            <a:ext cx="4029036" cy="4349345"/>
          </a:xfrm>
        </p:spPr>
      </p:pic>
      <p:sp>
        <p:nvSpPr>
          <p:cNvPr id="4" name="Footer Placeholder 3">
            <a:extLst>
              <a:ext uri="{FF2B5EF4-FFF2-40B4-BE49-F238E27FC236}">
                <a16:creationId xmlns:a16="http://schemas.microsoft.com/office/drawing/2014/main" id="{F0C57C73-E966-4333-B6C6-D4E829A62379}"/>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E1135368-042A-4A85-84DD-981A3D2EA6A5}"/>
              </a:ext>
            </a:extLst>
          </p:cNvPr>
          <p:cNvSpPr>
            <a:spLocks noGrp="1"/>
          </p:cNvSpPr>
          <p:nvPr>
            <p:ph type="sldNum" sz="quarter" idx="12"/>
          </p:nvPr>
        </p:nvSpPr>
        <p:spPr/>
        <p:txBody>
          <a:bodyPr/>
          <a:lstStyle/>
          <a:p>
            <a:fld id="{D7662F32-C9F4-4FBF-995D-8E0B0B572CC5}" type="slidenum">
              <a:rPr lang="en-US" smtClean="0"/>
              <a:t>8</a:t>
            </a:fld>
            <a:endParaRPr lang="en-US"/>
          </a:p>
        </p:txBody>
      </p:sp>
      <p:pic>
        <p:nvPicPr>
          <p:cNvPr id="9" name="Picture 8">
            <a:extLst>
              <a:ext uri="{FF2B5EF4-FFF2-40B4-BE49-F238E27FC236}">
                <a16:creationId xmlns:a16="http://schemas.microsoft.com/office/drawing/2014/main" id="{72F2B6CD-25F1-4D99-B99E-31F1B3D37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7247" y="1313591"/>
            <a:ext cx="4029037" cy="4349345"/>
          </a:xfrm>
          <a:prstGeom prst="rect">
            <a:avLst/>
          </a:prstGeom>
        </p:spPr>
      </p:pic>
      <p:pic>
        <p:nvPicPr>
          <p:cNvPr id="11" name="Picture 10">
            <a:extLst>
              <a:ext uri="{FF2B5EF4-FFF2-40B4-BE49-F238E27FC236}">
                <a16:creationId xmlns:a16="http://schemas.microsoft.com/office/drawing/2014/main" id="{2132715A-E274-41AC-92D0-F8142A4B88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0" y="1313592"/>
            <a:ext cx="4029036" cy="4349345"/>
          </a:xfrm>
          <a:prstGeom prst="rect">
            <a:avLst/>
          </a:prstGeom>
        </p:spPr>
      </p:pic>
      <p:sp>
        <p:nvSpPr>
          <p:cNvPr id="10" name="TextBox 9">
            <a:extLst>
              <a:ext uri="{FF2B5EF4-FFF2-40B4-BE49-F238E27FC236}">
                <a16:creationId xmlns:a16="http://schemas.microsoft.com/office/drawing/2014/main" id="{6D83FE1C-BB75-4E5D-AA9D-5D8EB075A595}"/>
              </a:ext>
            </a:extLst>
          </p:cNvPr>
          <p:cNvSpPr txBox="1"/>
          <p:nvPr/>
        </p:nvSpPr>
        <p:spPr>
          <a:xfrm>
            <a:off x="5613663" y="610289"/>
            <a:ext cx="1237894" cy="584775"/>
          </a:xfrm>
          <a:prstGeom prst="rect">
            <a:avLst/>
          </a:prstGeom>
          <a:pattFill prst="pct5">
            <a:fgClr>
              <a:schemeClr val="accent5"/>
            </a:fgClr>
            <a:bgClr>
              <a:schemeClr val="accent5"/>
            </a:bgClr>
          </a:pattFill>
        </p:spPr>
        <p:txBody>
          <a:bodyPr wrap="square">
            <a:spAutoFit/>
          </a:bodyPr>
          <a:lstStyle/>
          <a:p>
            <a:r>
              <a:rPr lang="ro-RO" sz="3200" b="1" dirty="0">
                <a:solidFill>
                  <a:schemeClr val="bg1"/>
                </a:solidFill>
              </a:rPr>
              <a:t>Etnia</a:t>
            </a:r>
            <a:endParaRPr lang="en-US" sz="3200" b="1" dirty="0">
              <a:solidFill>
                <a:schemeClr val="bg1"/>
              </a:solidFill>
            </a:endParaRPr>
          </a:p>
        </p:txBody>
      </p:sp>
    </p:spTree>
    <p:extLst>
      <p:ext uri="{BB962C8B-B14F-4D97-AF65-F5344CB8AC3E}">
        <p14:creationId xmlns:p14="http://schemas.microsoft.com/office/powerpoint/2010/main" val="3653067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71F245D-598F-7097-6238-F5ED5CD2961A}"/>
              </a:ext>
            </a:extLst>
          </p:cNvPr>
          <p:cNvSpPr>
            <a:spLocks noGrp="1"/>
          </p:cNvSpPr>
          <p:nvPr>
            <p:ph type="ftr" sz="quarter" idx="11"/>
          </p:nvPr>
        </p:nvSpPr>
        <p:spPr/>
        <p:txBody>
          <a:bodyPr/>
          <a:lstStyle/>
          <a:p>
            <a:r>
              <a:rPr lang="ro-RO" i="1"/>
              <a:t>Biroul Național de Statistică al Republicii Moldova</a:t>
            </a:r>
            <a:endParaRPr lang="en-US" dirty="0"/>
          </a:p>
        </p:txBody>
      </p:sp>
      <p:sp>
        <p:nvSpPr>
          <p:cNvPr id="5" name="Slide Number Placeholder 4">
            <a:extLst>
              <a:ext uri="{FF2B5EF4-FFF2-40B4-BE49-F238E27FC236}">
                <a16:creationId xmlns:a16="http://schemas.microsoft.com/office/drawing/2014/main" id="{D6FCC046-6F47-D2A7-3150-EA491A076681}"/>
              </a:ext>
            </a:extLst>
          </p:cNvPr>
          <p:cNvSpPr>
            <a:spLocks noGrp="1"/>
          </p:cNvSpPr>
          <p:nvPr>
            <p:ph type="sldNum" sz="quarter" idx="12"/>
          </p:nvPr>
        </p:nvSpPr>
        <p:spPr/>
        <p:txBody>
          <a:bodyPr/>
          <a:lstStyle/>
          <a:p>
            <a:fld id="{D7662F32-C9F4-4FBF-995D-8E0B0B572CC5}" type="slidenum">
              <a:rPr lang="en-US" smtClean="0"/>
              <a:t>9</a:t>
            </a:fld>
            <a:endParaRPr lang="en-US"/>
          </a:p>
        </p:txBody>
      </p:sp>
      <p:pic>
        <p:nvPicPr>
          <p:cNvPr id="7" name="Picture 6">
            <a:extLst>
              <a:ext uri="{FF2B5EF4-FFF2-40B4-BE49-F238E27FC236}">
                <a16:creationId xmlns:a16="http://schemas.microsoft.com/office/drawing/2014/main" id="{A42ECA2D-05E8-08B3-A451-06FF282AB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089" y="0"/>
            <a:ext cx="4854151" cy="6858000"/>
          </a:xfrm>
          <a:prstGeom prst="rect">
            <a:avLst/>
          </a:prstGeom>
        </p:spPr>
      </p:pic>
      <p:pic>
        <p:nvPicPr>
          <p:cNvPr id="9" name="Picture 8">
            <a:extLst>
              <a:ext uri="{FF2B5EF4-FFF2-40B4-BE49-F238E27FC236}">
                <a16:creationId xmlns:a16="http://schemas.microsoft.com/office/drawing/2014/main" id="{2AAF68A9-7D07-DC51-C351-B808EC44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873" y="0"/>
            <a:ext cx="4854151" cy="6858000"/>
          </a:xfrm>
          <a:prstGeom prst="rect">
            <a:avLst/>
          </a:prstGeom>
        </p:spPr>
      </p:pic>
    </p:spTree>
    <p:extLst>
      <p:ext uri="{BB962C8B-B14F-4D97-AF65-F5344CB8AC3E}">
        <p14:creationId xmlns:p14="http://schemas.microsoft.com/office/powerpoint/2010/main" val="1422879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lbastr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Override>
</file>

<file path=docProps/app.xml><?xml version="1.0" encoding="utf-8"?>
<Properties xmlns="http://schemas.openxmlformats.org/officeDocument/2006/extended-properties" xmlns:vt="http://schemas.openxmlformats.org/officeDocument/2006/docPropsVTypes">
  <TotalTime>2919</TotalTime>
  <Words>7951</Words>
  <Application>Microsoft Office PowerPoint</Application>
  <PresentationFormat>Widescreen</PresentationFormat>
  <Paragraphs>351</Paragraphs>
  <Slides>46</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Times New Roman</vt:lpstr>
      <vt:lpstr>Office Theme</vt:lpstr>
      <vt:lpstr>PowerPoint Presentation</vt:lpstr>
      <vt:lpstr> Rezultate FINALE  Caracteristici Etnoculturale</vt:lpstr>
      <vt:lpstr>Populația după etnie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Populația după afilierea religioasă</vt:lpstr>
      <vt:lpstr>Afilierea religioasă</vt:lpstr>
      <vt:lpstr>Afilierea religioasă</vt:lpstr>
      <vt:lpstr>PowerPoint Presentation</vt:lpstr>
      <vt:lpstr>PowerPoint Presentation</vt:lpstr>
      <vt:lpstr>Afilierea religioasă</vt:lpstr>
      <vt:lpstr>Afilierea religioasă</vt:lpstr>
      <vt:lpstr>Afilierea religioasă</vt:lpstr>
      <vt:lpstr>    Raportul între structuri Etnoculturale</vt:lpstr>
      <vt:lpstr>    Raportul între structuri Etnoculturale</vt:lpstr>
      <vt:lpstr>    Raportul între structuri Etnoculturale</vt:lpstr>
      <vt:lpstr>    Raportul între structuri Etnoculturale</vt:lpstr>
      <vt:lpstr>Mulțumesc pentru atenție!</vt:lpstr>
      <vt:lpstr>PowerPoint Presentation</vt:lpstr>
    </vt:vector>
  </TitlesOfParts>
  <Company>CtrlSoft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Lilia Racu</dc:creator>
  <cp:lastModifiedBy>Inga Daghi</cp:lastModifiedBy>
  <cp:revision>242</cp:revision>
  <dcterms:created xsi:type="dcterms:W3CDTF">2016-06-13T14:45:33Z</dcterms:created>
  <dcterms:modified xsi:type="dcterms:W3CDTF">2025-10-21T13:52:31Z</dcterms:modified>
</cp:coreProperties>
</file>