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258" r:id="rId2"/>
    <p:sldId id="259" r:id="rId3"/>
    <p:sldId id="544" r:id="rId4"/>
    <p:sldId id="541" r:id="rId5"/>
    <p:sldId id="507" r:id="rId6"/>
    <p:sldId id="542" r:id="rId7"/>
    <p:sldId id="543" r:id="rId8"/>
    <p:sldId id="545" r:id="rId9"/>
    <p:sldId id="549" r:id="rId10"/>
    <p:sldId id="546" r:id="rId11"/>
    <p:sldId id="550" r:id="rId12"/>
    <p:sldId id="547" r:id="rId13"/>
    <p:sldId id="548" r:id="rId14"/>
    <p:sldId id="485" r:id="rId15"/>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754">
          <p15:clr>
            <a:srgbClr val="A4A3A4"/>
          </p15:clr>
        </p15:guide>
        <p15:guide id="2" pos="183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urie Mocanu" initials="IM"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9DCB"/>
    <a:srgbClr val="00FFFF"/>
    <a:srgbClr val="3676A6"/>
    <a:srgbClr val="9797F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0" autoAdjust="0"/>
    <p:restoredTop sz="98026" autoAdjust="0"/>
  </p:normalViewPr>
  <p:slideViewPr>
    <p:cSldViewPr>
      <p:cViewPr varScale="1">
        <p:scale>
          <a:sx n="80" d="100"/>
          <a:sy n="80" d="100"/>
        </p:scale>
        <p:origin x="1502" y="67"/>
      </p:cViewPr>
      <p:guideLst>
        <p:guide orient="horz" pos="754"/>
        <p:guide pos="1837"/>
      </p:guideLst>
    </p:cSldViewPr>
  </p:slideViewPr>
  <p:outlineViewPr>
    <p:cViewPr>
      <p:scale>
        <a:sx n="33" d="100"/>
        <a:sy n="33" d="100"/>
      </p:scale>
      <p:origin x="0" y="0"/>
    </p:cViewPr>
  </p:outlineViewPr>
  <p:notesTextViewPr>
    <p:cViewPr>
      <p:scale>
        <a:sx n="75" d="100"/>
        <a:sy n="75" d="100"/>
      </p:scale>
      <p:origin x="0" y="0"/>
    </p:cViewPr>
  </p:notesTextViewPr>
  <p:sorterViewPr>
    <p:cViewPr>
      <p:scale>
        <a:sx n="66" d="100"/>
        <a:sy n="66" d="100"/>
      </p:scale>
      <p:origin x="0" y="0"/>
    </p:cViewPr>
  </p:sorterViewPr>
  <p:notesViewPr>
    <p:cSldViewPr>
      <p:cViewPr varScale="1">
        <p:scale>
          <a:sx n="59" d="100"/>
          <a:sy n="59" d="100"/>
        </p:scale>
        <p:origin x="-250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vetlanaBulgac\AppData\Local\Microsoft\Windows\INetCache\Content.Outlook\X3RT036J\Contrapunere_Serv%20vs%20Fisc_.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D:\Svetlana%20Documents\Documents\DOMENII\COMERT\SERV_TS_FISC\Copy%20of%20Contrapunere_Serv%20vs%20Fisc_.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D:\Svetlana%20Documents\Documents\DOMENII\COMERT\SERV_TS_FISC\Copy%20of%20Contrapunere_Serv%20vs%20Fisc_22.08_total.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D:\Svetlana%20Documents\Documents\DOMENII\COMERT\SERV_TS_FISC\Copy%20of%20Contrapunere_Serv%20vs%20Fisc_22.08_total.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file:///D:\Svetlana%20Documents\Documents\DOMENII\COMERT\SERV_TS_FISC\Copy%20of%20Contrapunere_Serv%20vs%20Fisc_.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Svetlana%20Documents\Documents\DOMENII\COMERT\SERV_TS_FISC\Copy%20of%20Contrapunere_Serv%20vs%20Fisc_.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Svetlana%20Documents\Documents\DOMENII\COMERT\SERV_TS_FISC\Copy%20of%20Contrapunere_Serv%20vs%20Fisc_.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3" Type="http://schemas.openxmlformats.org/officeDocument/2006/relationships/oleObject" Target="file:///D:\Svetlana%20Documents\Documents\DOMENII\COMERT\SERV_TS_FISC\Copy%20of%20Contrapunere_Serv%20vs%20Fisc_.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Svetlana%20Documents\Documents\DOMENII\COMERT\SERV_TS_FISC\Copy%20of%20Contrapunere_Serv%20vs%20Fisc_22.08_total.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Svetlana%20Documents\Documents\DOMENII\COMERT\SERV_TS_FISC\Copy%20of%20Contrapunere_Serv%20vs%20Fisc_.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D:\Svetlana%20Documents\Documents\DOMENII\COMERT\SERV_TS_FISC\Copy%20of%20Contrapunere_Serv%20vs%20Fisc_.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SvetlanaBulgac\AppData\Local\Microsoft\Windows\INetCache\Content.Outlook\X3RT036J\Contrapunere_Serv%20vs%20Fisc_caem49.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a:solidFill>
                  <a:sysClr val="windowText" lastClr="000000"/>
                </a:solidFill>
              </a:rPr>
              <a:t>mln lei</a:t>
            </a:r>
          </a:p>
        </c:rich>
      </c:tx>
      <c:layout>
        <c:manualLayout>
          <c:xMode val="edge"/>
          <c:yMode val="edge"/>
          <c:x val="9.6411958146427647E-3"/>
          <c:y val="1.488569660371697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'45'!$A$24</c:f>
              <c:strCache>
                <c:ptCount val="1"/>
                <c:pt idx="0">
                  <c:v>Cifra de afaceri </c:v>
                </c:pt>
              </c:strCache>
            </c:strRef>
          </c:tx>
          <c:spPr>
            <a:solidFill>
              <a:schemeClr val="accent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'45'!$B$23:$F$23</c:f>
              <c:strCache>
                <c:ptCount val="5"/>
                <c:pt idx="0">
                  <c:v>Ianuarie 2022</c:v>
                </c:pt>
                <c:pt idx="1">
                  <c:v>Februarie 2022</c:v>
                </c:pt>
                <c:pt idx="2">
                  <c:v>Martie 2022</c:v>
                </c:pt>
                <c:pt idx="3">
                  <c:v>Aprilie 2022</c:v>
                </c:pt>
                <c:pt idx="4">
                  <c:v>Mai 2022</c:v>
                </c:pt>
              </c:strCache>
            </c:strRef>
          </c:cat>
          <c:val>
            <c:numRef>
              <c:f>'45'!$B$24:$F$24</c:f>
              <c:numCache>
                <c:formatCode>0.0</c:formatCode>
                <c:ptCount val="5"/>
                <c:pt idx="0">
                  <c:v>1021.5871</c:v>
                </c:pt>
                <c:pt idx="1">
                  <c:v>1122.6706999999999</c:v>
                </c:pt>
                <c:pt idx="2">
                  <c:v>1205.8021999999999</c:v>
                </c:pt>
                <c:pt idx="3">
                  <c:v>1261.7438999999999</c:v>
                </c:pt>
                <c:pt idx="4">
                  <c:v>1410.4241000000002</c:v>
                </c:pt>
              </c:numCache>
            </c:numRef>
          </c:val>
          <c:extLst>
            <c:ext xmlns:c16="http://schemas.microsoft.com/office/drawing/2014/chart" uri="{C3380CC4-5D6E-409C-BE32-E72D297353CC}">
              <c16:uniqueId val="{00000000-D99C-4636-9391-D2206C8DD02E}"/>
            </c:ext>
          </c:extLst>
        </c:ser>
        <c:ser>
          <c:idx val="1"/>
          <c:order val="1"/>
          <c:tx>
            <c:strRef>
              <c:f>'45'!$A$25</c:f>
              <c:strCache>
                <c:ptCount val="1"/>
                <c:pt idx="0">
                  <c:v>Vânzările de mărfuri și servicii </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'45'!$B$23:$F$23</c:f>
              <c:strCache>
                <c:ptCount val="5"/>
                <c:pt idx="0">
                  <c:v>Ianuarie 2022</c:v>
                </c:pt>
                <c:pt idx="1">
                  <c:v>Februarie 2022</c:v>
                </c:pt>
                <c:pt idx="2">
                  <c:v>Martie 2022</c:v>
                </c:pt>
                <c:pt idx="3">
                  <c:v>Aprilie 2022</c:v>
                </c:pt>
                <c:pt idx="4">
                  <c:v>Mai 2022</c:v>
                </c:pt>
              </c:strCache>
            </c:strRef>
          </c:cat>
          <c:val>
            <c:numRef>
              <c:f>'45'!$B$25:$F$25</c:f>
              <c:numCache>
                <c:formatCode>0.0</c:formatCode>
                <c:ptCount val="5"/>
                <c:pt idx="0">
                  <c:v>1082.6279999999999</c:v>
                </c:pt>
                <c:pt idx="1">
                  <c:v>1058.2295000000008</c:v>
                </c:pt>
                <c:pt idx="2">
                  <c:v>1263.7340000000022</c:v>
                </c:pt>
                <c:pt idx="3">
                  <c:v>1324.2112554000034</c:v>
                </c:pt>
                <c:pt idx="4">
                  <c:v>1464.6208315300016</c:v>
                </c:pt>
              </c:numCache>
            </c:numRef>
          </c:val>
          <c:extLst>
            <c:ext xmlns:c16="http://schemas.microsoft.com/office/drawing/2014/chart" uri="{C3380CC4-5D6E-409C-BE32-E72D297353CC}">
              <c16:uniqueId val="{00000001-D99C-4636-9391-D2206C8DD02E}"/>
            </c:ext>
          </c:extLst>
        </c:ser>
        <c:dLbls>
          <c:showLegendKey val="0"/>
          <c:showVal val="0"/>
          <c:showCatName val="0"/>
          <c:showSerName val="0"/>
          <c:showPercent val="0"/>
          <c:showBubbleSize val="0"/>
        </c:dLbls>
        <c:gapWidth val="219"/>
        <c:overlap val="-27"/>
        <c:axId val="435976376"/>
        <c:axId val="435977360"/>
      </c:barChart>
      <c:catAx>
        <c:axId val="4359763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435977360"/>
        <c:crosses val="autoZero"/>
        <c:auto val="1"/>
        <c:lblAlgn val="ctr"/>
        <c:lblOffset val="100"/>
        <c:noMultiLvlLbl val="0"/>
      </c:catAx>
      <c:valAx>
        <c:axId val="435977360"/>
        <c:scaling>
          <c:orientation val="minMax"/>
          <c:max val="16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435976376"/>
        <c:crosses val="autoZero"/>
        <c:crossBetween val="between"/>
        <c:majorUnit val="400"/>
      </c:valAx>
      <c:spPr>
        <a:noFill/>
        <a:ln>
          <a:noFill/>
        </a:ln>
        <a:effectLst/>
      </c:spPr>
    </c:plotArea>
    <c:legend>
      <c:legendPos val="b"/>
      <c:layout>
        <c:manualLayout>
          <c:xMode val="edge"/>
          <c:yMode val="edge"/>
          <c:x val="6.4618311829659034E-2"/>
          <c:y val="0.91487198300920802"/>
          <c:w val="0.88488938790478533"/>
          <c:h val="6.2799472085216509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a:solidFill>
                  <a:sysClr val="windowText" lastClr="000000"/>
                </a:solidFill>
              </a:rPr>
              <a:t>mln lei</a:t>
            </a:r>
          </a:p>
        </c:rich>
      </c:tx>
      <c:layout>
        <c:manualLayout>
          <c:xMode val="edge"/>
          <c:yMode val="edge"/>
          <c:x val="9.6411958146427647E-3"/>
          <c:y val="1.488569660371697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'Serv populatiei'!$A$11</c:f>
              <c:strCache>
                <c:ptCount val="1"/>
                <c:pt idx="0">
                  <c:v>Cifra de afaceri </c:v>
                </c:pt>
              </c:strCache>
            </c:strRef>
          </c:tx>
          <c:spPr>
            <a:solidFill>
              <a:schemeClr val="accent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 populatiei'!$B$10:$F$10</c:f>
              <c:strCache>
                <c:ptCount val="5"/>
                <c:pt idx="0">
                  <c:v>Ianuarie 2022</c:v>
                </c:pt>
                <c:pt idx="1">
                  <c:v>Februarie 2022</c:v>
                </c:pt>
                <c:pt idx="2">
                  <c:v>Martie 2022</c:v>
                </c:pt>
                <c:pt idx="3">
                  <c:v>Aprilie 2022</c:v>
                </c:pt>
                <c:pt idx="4">
                  <c:v>Mai 2022</c:v>
                </c:pt>
              </c:strCache>
            </c:strRef>
          </c:cat>
          <c:val>
            <c:numRef>
              <c:f>'Serv populatiei'!$B$11:$F$11</c:f>
              <c:numCache>
                <c:formatCode>0.0</c:formatCode>
                <c:ptCount val="5"/>
                <c:pt idx="0">
                  <c:v>2756.7959000000001</c:v>
                </c:pt>
                <c:pt idx="1">
                  <c:v>2912.3380000000002</c:v>
                </c:pt>
                <c:pt idx="2">
                  <c:v>2946.5247999999997</c:v>
                </c:pt>
                <c:pt idx="3">
                  <c:v>2962.6992999999998</c:v>
                </c:pt>
                <c:pt idx="4">
                  <c:v>3252.4601000000002</c:v>
                </c:pt>
              </c:numCache>
            </c:numRef>
          </c:val>
          <c:extLst>
            <c:ext xmlns:c16="http://schemas.microsoft.com/office/drawing/2014/chart" uri="{C3380CC4-5D6E-409C-BE32-E72D297353CC}">
              <c16:uniqueId val="{00000000-D8C0-4D76-9523-6C2EFD8CE313}"/>
            </c:ext>
          </c:extLst>
        </c:ser>
        <c:ser>
          <c:idx val="1"/>
          <c:order val="1"/>
          <c:tx>
            <c:strRef>
              <c:f>'Serv populatiei'!$A$12</c:f>
              <c:strCache>
                <c:ptCount val="1"/>
                <c:pt idx="0">
                  <c:v>Vânzările de mărfuri și servicii </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 populatiei'!$B$10:$F$10</c:f>
              <c:strCache>
                <c:ptCount val="5"/>
                <c:pt idx="0">
                  <c:v>Ianuarie 2022</c:v>
                </c:pt>
                <c:pt idx="1">
                  <c:v>Februarie 2022</c:v>
                </c:pt>
                <c:pt idx="2">
                  <c:v>Martie 2022</c:v>
                </c:pt>
                <c:pt idx="3">
                  <c:v>Aprilie 2022</c:v>
                </c:pt>
                <c:pt idx="4">
                  <c:v>Mai 2022</c:v>
                </c:pt>
              </c:strCache>
            </c:strRef>
          </c:cat>
          <c:val>
            <c:numRef>
              <c:f>'Serv populatiei'!$B$12:$F$12</c:f>
              <c:numCache>
                <c:formatCode>0.0</c:formatCode>
                <c:ptCount val="5"/>
                <c:pt idx="0">
                  <c:v>1428.7923999999998</c:v>
                </c:pt>
                <c:pt idx="1">
                  <c:v>1428.7793999999999</c:v>
                </c:pt>
                <c:pt idx="2">
                  <c:v>1717.9727</c:v>
                </c:pt>
                <c:pt idx="3">
                  <c:v>1709.0213000000001</c:v>
                </c:pt>
                <c:pt idx="4">
                  <c:v>1884.2841000000001</c:v>
                </c:pt>
              </c:numCache>
            </c:numRef>
          </c:val>
          <c:extLst>
            <c:ext xmlns:c16="http://schemas.microsoft.com/office/drawing/2014/chart" uri="{C3380CC4-5D6E-409C-BE32-E72D297353CC}">
              <c16:uniqueId val="{00000001-D8C0-4D76-9523-6C2EFD8CE313}"/>
            </c:ext>
          </c:extLst>
        </c:ser>
        <c:dLbls>
          <c:showLegendKey val="0"/>
          <c:showVal val="0"/>
          <c:showCatName val="0"/>
          <c:showSerName val="0"/>
          <c:showPercent val="0"/>
          <c:showBubbleSize val="0"/>
        </c:dLbls>
        <c:gapWidth val="219"/>
        <c:overlap val="-27"/>
        <c:axId val="435976376"/>
        <c:axId val="435977360"/>
      </c:barChart>
      <c:catAx>
        <c:axId val="4359763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435977360"/>
        <c:crosses val="autoZero"/>
        <c:auto val="1"/>
        <c:lblAlgn val="ctr"/>
        <c:lblOffset val="100"/>
        <c:noMultiLvlLbl val="0"/>
      </c:catAx>
      <c:valAx>
        <c:axId val="4359773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435976376"/>
        <c:crosses val="autoZero"/>
        <c:crossBetween val="between"/>
      </c:valAx>
      <c:spPr>
        <a:noFill/>
        <a:ln>
          <a:noFill/>
        </a:ln>
        <a:effectLst/>
      </c:spPr>
    </c:plotArea>
    <c:legend>
      <c:legendPos val="b"/>
      <c:layout>
        <c:manualLayout>
          <c:xMode val="edge"/>
          <c:yMode val="edge"/>
          <c:x val="0.21913652984742205"/>
          <c:y val="0.91487198300920802"/>
          <c:w val="0.54775868494025093"/>
          <c:h val="6.2799472085216509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ro-RO" sz="1200" b="0" i="0" baseline="0" dirty="0">
                <a:solidFill>
                  <a:sysClr val="windowText" lastClr="000000"/>
                </a:solidFill>
                <a:effectLst/>
              </a:rPr>
              <a:t>luna corespunzătoare a anului precedent = 100</a:t>
            </a:r>
            <a:endParaRPr lang="en-US" sz="1200" dirty="0">
              <a:solidFill>
                <a:sysClr val="windowText" lastClr="000000"/>
              </a:solidFill>
              <a:effectLst/>
            </a:endParaRPr>
          </a:p>
        </c:rich>
      </c:tx>
      <c:layout>
        <c:manualLayout>
          <c:xMode val="edge"/>
          <c:yMode val="edge"/>
          <c:x val="0.51303236918054962"/>
          <c:y val="7.185013532718402E-3"/>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manualLayout>
          <c:layoutTarget val="inner"/>
          <c:xMode val="edge"/>
          <c:yMode val="edge"/>
          <c:x val="6.6054846467182238E-2"/>
          <c:y val="0.13908404089687074"/>
          <c:w val="0.91916233816944093"/>
          <c:h val="0.66901527975161357"/>
        </c:manualLayout>
      </c:layout>
      <c:lineChart>
        <c:grouping val="standard"/>
        <c:varyColors val="0"/>
        <c:ser>
          <c:idx val="1"/>
          <c:order val="1"/>
          <c:tx>
            <c:strRef>
              <c:f>'Serv populatiei'!$A$7</c:f>
              <c:strCache>
                <c:ptCount val="1"/>
                <c:pt idx="0">
                  <c:v>Cifra de afaceri </c:v>
                </c:pt>
              </c:strCache>
            </c:strRef>
          </c:tx>
          <c:spPr>
            <a:ln w="28575" cap="rnd">
              <a:solidFill>
                <a:schemeClr val="accent1">
                  <a:lumMod val="50000"/>
                </a:schemeClr>
              </a:solidFill>
              <a:round/>
            </a:ln>
            <a:effectLst/>
          </c:spPr>
          <c:marker>
            <c:symbol val="circle"/>
            <c:size val="5"/>
            <c:spPr>
              <a:solidFill>
                <a:schemeClr val="accent1">
                  <a:lumMod val="50000"/>
                </a:schemeClr>
              </a:solidFill>
              <a:ln w="9525">
                <a:solidFill>
                  <a:schemeClr val="accent1">
                    <a:lumMod val="500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 populatiei'!$B$6:$F$6</c:f>
              <c:strCache>
                <c:ptCount val="5"/>
                <c:pt idx="0">
                  <c:v>Ianuarie 2022</c:v>
                </c:pt>
                <c:pt idx="1">
                  <c:v>Februarie 2022</c:v>
                </c:pt>
                <c:pt idx="2">
                  <c:v>Martie 2022</c:v>
                </c:pt>
                <c:pt idx="3">
                  <c:v>Aprilie 2022</c:v>
                </c:pt>
                <c:pt idx="4">
                  <c:v>Mai 2022</c:v>
                </c:pt>
              </c:strCache>
            </c:strRef>
          </c:cat>
          <c:val>
            <c:numRef>
              <c:f>'Serv populatiei'!$B$7:$F$7</c:f>
              <c:numCache>
                <c:formatCode>General</c:formatCode>
                <c:ptCount val="5"/>
                <c:pt idx="0">
                  <c:v>160.9</c:v>
                </c:pt>
                <c:pt idx="1">
                  <c:v>145.30000000000001</c:v>
                </c:pt>
                <c:pt idx="2">
                  <c:v>126.2</c:v>
                </c:pt>
                <c:pt idx="3">
                  <c:v>123.5</c:v>
                </c:pt>
                <c:pt idx="4">
                  <c:v>125.5</c:v>
                </c:pt>
              </c:numCache>
            </c:numRef>
          </c:val>
          <c:smooth val="0"/>
          <c:extLst>
            <c:ext xmlns:c16="http://schemas.microsoft.com/office/drawing/2014/chart" uri="{C3380CC4-5D6E-409C-BE32-E72D297353CC}">
              <c16:uniqueId val="{00000000-BB65-4659-9AEA-0EA16E4FC7E8}"/>
            </c:ext>
          </c:extLst>
        </c:ser>
        <c:ser>
          <c:idx val="2"/>
          <c:order val="2"/>
          <c:tx>
            <c:strRef>
              <c:f>'Serv populatiei'!$A$8</c:f>
              <c:strCache>
                <c:ptCount val="1"/>
                <c:pt idx="0">
                  <c:v>Vânzările de mărfuri și servicii* </c:v>
                </c:pt>
              </c:strCache>
            </c:strRef>
          </c:tx>
          <c:spPr>
            <a:ln w="28575" cap="rnd">
              <a:solidFill>
                <a:srgbClr val="92D050"/>
              </a:solidFill>
              <a:round/>
            </a:ln>
            <a:effectLst/>
          </c:spPr>
          <c:marker>
            <c:symbol val="circle"/>
            <c:size val="5"/>
            <c:spPr>
              <a:solidFill>
                <a:srgbClr val="92D050"/>
              </a:solidFill>
              <a:ln w="9525">
                <a:solidFill>
                  <a:srgbClr val="92D05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 populatiei'!$B$6:$F$6</c:f>
              <c:strCache>
                <c:ptCount val="5"/>
                <c:pt idx="0">
                  <c:v>Ianuarie 2022</c:v>
                </c:pt>
                <c:pt idx="1">
                  <c:v>Februarie 2022</c:v>
                </c:pt>
                <c:pt idx="2">
                  <c:v>Martie 2022</c:v>
                </c:pt>
                <c:pt idx="3">
                  <c:v>Aprilie 2022</c:v>
                </c:pt>
                <c:pt idx="4">
                  <c:v>Mai 2022</c:v>
                </c:pt>
              </c:strCache>
            </c:strRef>
          </c:cat>
          <c:val>
            <c:numRef>
              <c:f>'Serv populatiei'!$B$8:$F$8</c:f>
              <c:numCache>
                <c:formatCode>#,##0.0</c:formatCode>
                <c:ptCount val="5"/>
                <c:pt idx="0">
                  <c:v>215</c:v>
                </c:pt>
                <c:pt idx="1">
                  <c:v>172.2</c:v>
                </c:pt>
                <c:pt idx="2">
                  <c:v>159.69999999999999</c:v>
                </c:pt>
                <c:pt idx="3">
                  <c:v>146.80000000000001</c:v>
                </c:pt>
                <c:pt idx="4">
                  <c:v>138.6</c:v>
                </c:pt>
              </c:numCache>
            </c:numRef>
          </c:val>
          <c:smooth val="0"/>
          <c:extLst>
            <c:ext xmlns:c16="http://schemas.microsoft.com/office/drawing/2014/chart" uri="{C3380CC4-5D6E-409C-BE32-E72D297353CC}">
              <c16:uniqueId val="{00000001-BB65-4659-9AEA-0EA16E4FC7E8}"/>
            </c:ext>
          </c:extLst>
        </c:ser>
        <c:dLbls>
          <c:dLblPos val="t"/>
          <c:showLegendKey val="0"/>
          <c:showVal val="1"/>
          <c:showCatName val="0"/>
          <c:showSerName val="0"/>
          <c:showPercent val="0"/>
          <c:showBubbleSize val="0"/>
        </c:dLbls>
        <c:marker val="1"/>
        <c:smooth val="0"/>
        <c:axId val="429650992"/>
        <c:axId val="429656240"/>
        <c:extLst>
          <c:ext xmlns:c15="http://schemas.microsoft.com/office/drawing/2012/chart" uri="{02D57815-91ED-43cb-92C2-25804820EDAC}">
            <c15:filteredLineSeries>
              <c15:ser>
                <c:idx val="0"/>
                <c:order val="0"/>
                <c:tx>
                  <c:strRef>
                    <c:extLst>
                      <c:ext uri="{02D57815-91ED-43cb-92C2-25804820EDAC}">
                        <c15:formulaRef>
                          <c15:sqref>'Serv populatiei'!#REF!</c15:sqref>
                        </c15:formulaRef>
                      </c:ext>
                    </c:extLst>
                    <c:strCache>
                      <c:ptCount val="1"/>
                      <c:pt idx="0">
                        <c:v>#REF!</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'Serv populatiei'!$B$6:$F$6</c15:sqref>
                        </c15:formulaRef>
                      </c:ext>
                    </c:extLst>
                    <c:strCache>
                      <c:ptCount val="5"/>
                      <c:pt idx="0">
                        <c:v>Ianuarie 2022</c:v>
                      </c:pt>
                      <c:pt idx="1">
                        <c:v>Februarie 2022</c:v>
                      </c:pt>
                      <c:pt idx="2">
                        <c:v>Martie 2022</c:v>
                      </c:pt>
                      <c:pt idx="3">
                        <c:v>Aprilie 2022</c:v>
                      </c:pt>
                      <c:pt idx="4">
                        <c:v>Mai 2022</c:v>
                      </c:pt>
                    </c:strCache>
                  </c:strRef>
                </c:cat>
                <c:val>
                  <c:numRef>
                    <c:extLst>
                      <c:ext uri="{02D57815-91ED-43cb-92C2-25804820EDAC}">
                        <c15:formulaRef>
                          <c15:sqref>'Serv populatiei'!#REF!</c15:sqref>
                        </c15:formulaRef>
                      </c:ext>
                    </c:extLst>
                    <c:numCache>
                      <c:formatCode>General</c:formatCode>
                      <c:ptCount val="1"/>
                      <c:pt idx="0">
                        <c:v>1</c:v>
                      </c:pt>
                    </c:numCache>
                  </c:numRef>
                </c:val>
                <c:smooth val="0"/>
                <c:extLst>
                  <c:ext xmlns:c16="http://schemas.microsoft.com/office/drawing/2014/chart" uri="{C3380CC4-5D6E-409C-BE32-E72D297353CC}">
                    <c16:uniqueId val="{00000002-BB65-4659-9AEA-0EA16E4FC7E8}"/>
                  </c:ext>
                </c:extLst>
              </c15:ser>
            </c15:filteredLineSeries>
          </c:ext>
        </c:extLst>
      </c:lineChart>
      <c:catAx>
        <c:axId val="42965099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429656240"/>
        <c:crosses val="autoZero"/>
        <c:auto val="1"/>
        <c:lblAlgn val="ctr"/>
        <c:lblOffset val="100"/>
        <c:noMultiLvlLbl val="0"/>
      </c:catAx>
      <c:valAx>
        <c:axId val="429656240"/>
        <c:scaling>
          <c:orientation val="minMax"/>
          <c:min val="8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200" b="0" i="0" u="none" strike="noStrike" kern="1200" baseline="0">
                    <a:solidFill>
                      <a:sysClr val="windowText" lastClr="000000"/>
                    </a:solidFill>
                    <a:latin typeface="+mn-lt"/>
                    <a:ea typeface="+mn-ea"/>
                    <a:cs typeface="+mn-cs"/>
                  </a:defRPr>
                </a:pPr>
                <a:r>
                  <a:rPr lang="ro-RO" sz="1200">
                    <a:solidFill>
                      <a:sysClr val="windowText" lastClr="000000"/>
                    </a:solidFill>
                  </a:rPr>
                  <a:t>%</a:t>
                </a:r>
                <a:endParaRPr lang="en-US" sz="1200">
                  <a:solidFill>
                    <a:sysClr val="windowText" lastClr="000000"/>
                  </a:solidFill>
                </a:endParaRPr>
              </a:p>
            </c:rich>
          </c:tx>
          <c:layout>
            <c:manualLayout>
              <c:xMode val="edge"/>
              <c:yMode val="edge"/>
              <c:x val="5.9131261453507361E-2"/>
              <c:y val="4.9307579680102832E-2"/>
            </c:manualLayout>
          </c:layout>
          <c:overlay val="0"/>
          <c:spPr>
            <a:noFill/>
            <a:ln>
              <a:noFill/>
            </a:ln>
            <a:effectLst/>
          </c:spPr>
          <c:txPr>
            <a:bodyPr rot="0" spcFirstLastPara="1" vertOverflow="ellipsis" wrap="square" anchor="ctr" anchorCtr="1"/>
            <a:lstStyle/>
            <a:p>
              <a:pPr>
                <a:defRPr sz="1200" b="0"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429650992"/>
        <c:crosses val="autoZero"/>
        <c:crossBetween val="between"/>
      </c:valAx>
      <c:spPr>
        <a:noFill/>
        <a:ln>
          <a:noFill/>
        </a:ln>
        <a:effectLst/>
      </c:spPr>
    </c:plotArea>
    <c:legend>
      <c:legendPos val="b"/>
      <c:layout>
        <c:manualLayout>
          <c:xMode val="edge"/>
          <c:yMode val="edge"/>
          <c:x val="0.24358630042532603"/>
          <c:y val="0.90478584133679718"/>
          <c:w val="0.53164189143000939"/>
          <c:h val="7.3659118065047574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569011522231234E-2"/>
          <c:y val="9.258012464511782E-2"/>
          <c:w val="0.94343980471838529"/>
          <c:h val="0.71551912274834428"/>
        </c:manualLayout>
      </c:layout>
      <c:lineChart>
        <c:grouping val="standard"/>
        <c:varyColors val="0"/>
        <c:ser>
          <c:idx val="1"/>
          <c:order val="1"/>
          <c:tx>
            <c:strRef>
              <c:f>'79'!$A$7</c:f>
              <c:strCache>
                <c:ptCount val="1"/>
                <c:pt idx="0">
                  <c:v>Cifra de afaceri</c:v>
                </c:pt>
              </c:strCache>
            </c:strRef>
          </c:tx>
          <c:spPr>
            <a:ln w="28575" cap="rnd">
              <a:solidFill>
                <a:schemeClr val="accent1">
                  <a:lumMod val="50000"/>
                </a:schemeClr>
              </a:solidFill>
              <a:round/>
            </a:ln>
            <a:effectLst/>
          </c:spPr>
          <c:marker>
            <c:symbol val="circle"/>
            <c:size val="5"/>
            <c:spPr>
              <a:solidFill>
                <a:schemeClr val="accent1">
                  <a:lumMod val="50000"/>
                </a:schemeClr>
              </a:solidFill>
              <a:ln w="9525">
                <a:solidFill>
                  <a:schemeClr val="accent1">
                    <a:lumMod val="50000"/>
                  </a:schemeClr>
                </a:solidFill>
              </a:ln>
              <a:effectLst/>
            </c:spPr>
          </c:marker>
          <c:dLbls>
            <c:dLbl>
              <c:idx val="2"/>
              <c:layout>
                <c:manualLayout>
                  <c:x val="1.3170464133676786E-2"/>
                  <c:y val="9.8282725194673657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FD6-4830-9F7D-6DD2BBE1AC4E}"/>
                </c:ext>
              </c:extLst>
            </c:dLbl>
            <c:dLbl>
              <c:idx val="3"/>
              <c:layout>
                <c:manualLayout>
                  <c:x val="1.0759604912626133E-2"/>
                  <c:y val="1.90027716739867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FD6-4830-9F7D-6DD2BBE1AC4E}"/>
                </c:ext>
              </c:extLst>
            </c:dLbl>
            <c:dLbl>
              <c:idx val="4"/>
              <c:layout>
                <c:manualLayout>
                  <c:x val="-3.1036783264738993E-2"/>
                  <c:y val="7.6739812616985092E-2"/>
                </c:manualLayout>
              </c:layout>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ysClr val="windowText" lastClr="000000"/>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9.7101390443796842E-2"/>
                      <c:h val="5.8326852571936441E-2"/>
                    </c:manualLayout>
                  </c15:layout>
                </c:ext>
                <c:ext xmlns:c16="http://schemas.microsoft.com/office/drawing/2014/chart" uri="{C3380CC4-5D6E-409C-BE32-E72D297353CC}">
                  <c16:uniqueId val="{00000002-FFD6-4830-9F7D-6DD2BBE1AC4E}"/>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'79'!$B$6:$F$6</c:f>
              <c:strCache>
                <c:ptCount val="5"/>
                <c:pt idx="0">
                  <c:v>Ianuarie 2022</c:v>
                </c:pt>
                <c:pt idx="1">
                  <c:v>Februarie 2022</c:v>
                </c:pt>
                <c:pt idx="2">
                  <c:v>Martie 2022</c:v>
                </c:pt>
                <c:pt idx="3">
                  <c:v>Aprilie 2022</c:v>
                </c:pt>
                <c:pt idx="4">
                  <c:v>Mai 2022</c:v>
                </c:pt>
              </c:strCache>
            </c:strRef>
          </c:cat>
          <c:val>
            <c:numRef>
              <c:f>'79'!$B$7:$F$7</c:f>
              <c:numCache>
                <c:formatCode>General</c:formatCode>
                <c:ptCount val="5"/>
                <c:pt idx="0">
                  <c:v>125.2</c:v>
                </c:pt>
                <c:pt idx="1">
                  <c:v>88.4</c:v>
                </c:pt>
                <c:pt idx="2">
                  <c:v>35.200000000000003</c:v>
                </c:pt>
                <c:pt idx="3">
                  <c:v>109.9</c:v>
                </c:pt>
                <c:pt idx="4">
                  <c:v>120.4</c:v>
                </c:pt>
              </c:numCache>
            </c:numRef>
          </c:val>
          <c:smooth val="0"/>
          <c:extLst>
            <c:ext xmlns:c16="http://schemas.microsoft.com/office/drawing/2014/chart" uri="{C3380CC4-5D6E-409C-BE32-E72D297353CC}">
              <c16:uniqueId val="{00000003-FFD6-4830-9F7D-6DD2BBE1AC4E}"/>
            </c:ext>
          </c:extLst>
        </c:ser>
        <c:ser>
          <c:idx val="2"/>
          <c:order val="2"/>
          <c:tx>
            <c:strRef>
              <c:f>'79'!$A$8</c:f>
              <c:strCache>
                <c:ptCount val="1"/>
                <c:pt idx="0">
                  <c:v>Vânzările de mărfuri și servicii </c:v>
                </c:pt>
              </c:strCache>
            </c:strRef>
          </c:tx>
          <c:spPr>
            <a:ln w="28575" cap="rnd">
              <a:solidFill>
                <a:srgbClr val="92D050"/>
              </a:solidFill>
              <a:round/>
            </a:ln>
            <a:effectLst/>
          </c:spPr>
          <c:marker>
            <c:symbol val="circle"/>
            <c:size val="5"/>
            <c:spPr>
              <a:solidFill>
                <a:srgbClr val="92D050"/>
              </a:solidFill>
              <a:ln w="9525">
                <a:solidFill>
                  <a:srgbClr val="92D050"/>
                </a:solidFill>
              </a:ln>
              <a:effectLst/>
            </c:spPr>
          </c:marker>
          <c:dLbls>
            <c:dLbl>
              <c:idx val="0"/>
              <c:layout>
                <c:manualLayout>
                  <c:x val="-3.3749055478648642E-2"/>
                  <c:y val="3.735176998302536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FD6-4830-9F7D-6DD2BBE1AC4E}"/>
                </c:ext>
              </c:extLst>
            </c:dLbl>
            <c:dLbl>
              <c:idx val="1"/>
              <c:layout>
                <c:manualLayout>
                  <c:x val="-7.2663801244306256E-2"/>
                  <c:y val="2.7144347426557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FD6-4830-9F7D-6DD2BBE1AC4E}"/>
                </c:ext>
              </c:extLst>
            </c:dLbl>
            <c:dLbl>
              <c:idx val="2"/>
              <c:layout>
                <c:manualLayout>
                  <c:x val="-2.4594459834677666E-2"/>
                  <c:y val="-5.209959677353822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FD6-4830-9F7D-6DD2BBE1AC4E}"/>
                </c:ext>
              </c:extLst>
            </c:dLbl>
            <c:dLbl>
              <c:idx val="4"/>
              <c:layout>
                <c:manualLayout>
                  <c:x val="-2.7005319055728318E-2"/>
                  <c:y val="-4.52187224076486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FD6-4830-9F7D-6DD2BBE1AC4E}"/>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'79'!$B$6:$F$6</c:f>
              <c:strCache>
                <c:ptCount val="5"/>
                <c:pt idx="0">
                  <c:v>Ianuarie 2022</c:v>
                </c:pt>
                <c:pt idx="1">
                  <c:v>Februarie 2022</c:v>
                </c:pt>
                <c:pt idx="2">
                  <c:v>Martie 2022</c:v>
                </c:pt>
                <c:pt idx="3">
                  <c:v>Aprilie 2022</c:v>
                </c:pt>
                <c:pt idx="4">
                  <c:v>Mai 2022</c:v>
                </c:pt>
              </c:strCache>
            </c:strRef>
          </c:cat>
          <c:val>
            <c:numRef>
              <c:f>'79'!$B$8:$F$8</c:f>
              <c:numCache>
                <c:formatCode>#,##0.0</c:formatCode>
                <c:ptCount val="5"/>
                <c:pt idx="0">
                  <c:v>111.5</c:v>
                </c:pt>
                <c:pt idx="1">
                  <c:v>86.3</c:v>
                </c:pt>
                <c:pt idx="2">
                  <c:v>37.299999999999997</c:v>
                </c:pt>
                <c:pt idx="3">
                  <c:v>112.9</c:v>
                </c:pt>
                <c:pt idx="4">
                  <c:v>124.9</c:v>
                </c:pt>
              </c:numCache>
            </c:numRef>
          </c:val>
          <c:smooth val="0"/>
          <c:extLst>
            <c:ext xmlns:c16="http://schemas.microsoft.com/office/drawing/2014/chart" uri="{C3380CC4-5D6E-409C-BE32-E72D297353CC}">
              <c16:uniqueId val="{00000008-FFD6-4830-9F7D-6DD2BBE1AC4E}"/>
            </c:ext>
          </c:extLst>
        </c:ser>
        <c:dLbls>
          <c:dLblPos val="t"/>
          <c:showLegendKey val="0"/>
          <c:showVal val="1"/>
          <c:showCatName val="0"/>
          <c:showSerName val="0"/>
          <c:showPercent val="0"/>
          <c:showBubbleSize val="0"/>
        </c:dLbls>
        <c:marker val="1"/>
        <c:smooth val="0"/>
        <c:axId val="429650992"/>
        <c:axId val="429656240"/>
        <c:extLst>
          <c:ext xmlns:c15="http://schemas.microsoft.com/office/drawing/2012/chart" uri="{02D57815-91ED-43cb-92C2-25804820EDAC}">
            <c15:filteredLineSeries>
              <c15:ser>
                <c:idx val="0"/>
                <c:order val="0"/>
                <c:tx>
                  <c:strRef>
                    <c:extLst>
                      <c:ext uri="{02D57815-91ED-43cb-92C2-25804820EDAC}">
                        <c15:formulaRef>
                          <c15:sqref>'79'!#REF!</c15:sqref>
                        </c15:formulaRef>
                      </c:ext>
                    </c:extLst>
                    <c:strCache>
                      <c:ptCount val="1"/>
                      <c:pt idx="0">
                        <c:v>#REF!</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'79'!$B$6:$F$6</c15:sqref>
                        </c15:formulaRef>
                      </c:ext>
                    </c:extLst>
                    <c:strCache>
                      <c:ptCount val="5"/>
                      <c:pt idx="0">
                        <c:v>Ianuarie 2022</c:v>
                      </c:pt>
                      <c:pt idx="1">
                        <c:v>Februarie 2022</c:v>
                      </c:pt>
                      <c:pt idx="2">
                        <c:v>Martie 2022</c:v>
                      </c:pt>
                      <c:pt idx="3">
                        <c:v>Aprilie 2022</c:v>
                      </c:pt>
                      <c:pt idx="4">
                        <c:v>Mai 2022</c:v>
                      </c:pt>
                    </c:strCache>
                  </c:strRef>
                </c:cat>
                <c:val>
                  <c:numRef>
                    <c:extLst>
                      <c:ext uri="{02D57815-91ED-43cb-92C2-25804820EDAC}">
                        <c15:formulaRef>
                          <c15:sqref>'79'!#REF!</c15:sqref>
                        </c15:formulaRef>
                      </c:ext>
                    </c:extLst>
                    <c:numCache>
                      <c:formatCode>General</c:formatCode>
                      <c:ptCount val="1"/>
                      <c:pt idx="0">
                        <c:v>1</c:v>
                      </c:pt>
                    </c:numCache>
                  </c:numRef>
                </c:val>
                <c:smooth val="0"/>
                <c:extLst>
                  <c:ext xmlns:c16="http://schemas.microsoft.com/office/drawing/2014/chart" uri="{C3380CC4-5D6E-409C-BE32-E72D297353CC}">
                    <c16:uniqueId val="{00000009-FFD6-4830-9F7D-6DD2BBE1AC4E}"/>
                  </c:ext>
                </c:extLst>
              </c15:ser>
            </c15:filteredLineSeries>
          </c:ext>
        </c:extLst>
      </c:lineChart>
      <c:catAx>
        <c:axId val="42965099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429656240"/>
        <c:crosses val="autoZero"/>
        <c:auto val="1"/>
        <c:lblAlgn val="ctr"/>
        <c:lblOffset val="100"/>
        <c:noMultiLvlLbl val="0"/>
      </c:catAx>
      <c:valAx>
        <c:axId val="429656240"/>
        <c:scaling>
          <c:orientation val="minMax"/>
          <c:min val="2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200" b="0" i="0" u="none" strike="noStrike" kern="1200" baseline="0">
                    <a:solidFill>
                      <a:sysClr val="windowText" lastClr="000000"/>
                    </a:solidFill>
                    <a:latin typeface="+mn-lt"/>
                    <a:ea typeface="+mn-ea"/>
                    <a:cs typeface="+mn-cs"/>
                  </a:defRPr>
                </a:pPr>
                <a:r>
                  <a:rPr lang="ro-RO" sz="1200">
                    <a:solidFill>
                      <a:sysClr val="windowText" lastClr="000000"/>
                    </a:solidFill>
                  </a:rPr>
                  <a:t>%</a:t>
                </a:r>
                <a:endParaRPr lang="en-US" sz="1200">
                  <a:solidFill>
                    <a:sysClr val="windowText" lastClr="000000"/>
                  </a:solidFill>
                </a:endParaRPr>
              </a:p>
            </c:rich>
          </c:tx>
          <c:layout>
            <c:manualLayout>
              <c:xMode val="edge"/>
              <c:yMode val="edge"/>
              <c:x val="5.9131261453507361E-2"/>
              <c:y val="4.9307579680102832E-2"/>
            </c:manualLayout>
          </c:layout>
          <c:overlay val="0"/>
          <c:spPr>
            <a:noFill/>
            <a:ln>
              <a:noFill/>
            </a:ln>
            <a:effectLst/>
          </c:spPr>
          <c:txPr>
            <a:bodyPr rot="0" spcFirstLastPara="1" vertOverflow="ellipsis" wrap="square" anchor="ctr" anchorCtr="1"/>
            <a:lstStyle/>
            <a:p>
              <a:pPr>
                <a:defRPr sz="1200" b="0"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429650992"/>
        <c:crosses val="autoZero"/>
        <c:crossBetween val="between"/>
      </c:valAx>
      <c:spPr>
        <a:noFill/>
        <a:ln>
          <a:noFill/>
        </a:ln>
        <a:effectLst/>
      </c:spPr>
    </c:plotArea>
    <c:legend>
      <c:legendPos val="b"/>
      <c:layout>
        <c:manualLayout>
          <c:xMode val="edge"/>
          <c:yMode val="edge"/>
          <c:x val="0.11411633954234987"/>
          <c:y val="0.93921081608434187"/>
          <c:w val="0.73400229074637224"/>
          <c:h val="4.7027435183879175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a:solidFill>
                  <a:sysClr val="windowText" lastClr="000000"/>
                </a:solidFill>
              </a:rPr>
              <a:t>%</a:t>
            </a:r>
          </a:p>
        </c:rich>
      </c:tx>
      <c:layout>
        <c:manualLayout>
          <c:xMode val="edge"/>
          <c:yMode val="edge"/>
          <c:x val="2.4474234448252773E-2"/>
          <c:y val="3.208556149732620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lineChart>
        <c:grouping val="standard"/>
        <c:varyColors val="0"/>
        <c:ser>
          <c:idx val="0"/>
          <c:order val="0"/>
          <c:tx>
            <c:strRef>
              <c:f>'45'!$A$20</c:f>
              <c:strCache>
                <c:ptCount val="1"/>
                <c:pt idx="0">
                  <c:v>Cifra de afaceri </c:v>
                </c:pt>
              </c:strCache>
            </c:strRef>
          </c:tx>
          <c:spPr>
            <a:ln w="28575" cap="rnd">
              <a:solidFill>
                <a:schemeClr val="accent1">
                  <a:lumMod val="50000"/>
                </a:schemeClr>
              </a:solidFill>
              <a:round/>
            </a:ln>
            <a:effectLst/>
          </c:spPr>
          <c:marker>
            <c:symbol val="circle"/>
            <c:size val="5"/>
            <c:spPr>
              <a:solidFill>
                <a:schemeClr val="accent1">
                  <a:lumMod val="50000"/>
                </a:schemeClr>
              </a:solidFill>
              <a:ln w="9525">
                <a:solidFill>
                  <a:schemeClr val="accent1">
                    <a:lumMod val="50000"/>
                  </a:schemeClr>
                </a:solidFill>
              </a:ln>
              <a:effectLst/>
            </c:spPr>
          </c:marker>
          <c:dLbls>
            <c:dLbl>
              <c:idx val="0"/>
              <c:layout>
                <c:manualLayout>
                  <c:x val="-2.8777828796470391E-2"/>
                  <c:y val="7.667550914424467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25F-4D20-A2CF-10D2C50DCC6F}"/>
                </c:ext>
              </c:extLst>
            </c:dLbl>
            <c:dLbl>
              <c:idx val="2"/>
              <c:layout>
                <c:manualLayout>
                  <c:x val="-2.7513149429037192E-2"/>
                  <c:y val="5.52851348126938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25F-4D20-A2CF-10D2C50DCC6F}"/>
                </c:ext>
              </c:extLst>
            </c:dLbl>
            <c:dLbl>
              <c:idx val="3"/>
              <c:layout>
                <c:manualLayout>
                  <c:x val="-2.3719111326737378E-2"/>
                  <c:y val="5.172007242410206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25F-4D20-A2CF-10D2C50DCC6F}"/>
                </c:ext>
              </c:extLst>
            </c:dLbl>
            <c:dLbl>
              <c:idx val="4"/>
              <c:layout>
                <c:manualLayout>
                  <c:x val="-2.3719111326737284E-2"/>
                  <c:y val="6.954538436706106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25F-4D20-A2CF-10D2C50DCC6F}"/>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'45'!$B$19:$F$19</c:f>
              <c:strCache>
                <c:ptCount val="5"/>
                <c:pt idx="0">
                  <c:v>Ianuarie 2022</c:v>
                </c:pt>
                <c:pt idx="1">
                  <c:v>Februarie 2022</c:v>
                </c:pt>
                <c:pt idx="2">
                  <c:v>Martie 2022</c:v>
                </c:pt>
                <c:pt idx="3">
                  <c:v>Aprilie 2022</c:v>
                </c:pt>
                <c:pt idx="4">
                  <c:v>Mai 2022</c:v>
                </c:pt>
              </c:strCache>
            </c:strRef>
          </c:cat>
          <c:val>
            <c:numRef>
              <c:f>'45'!$B$20:$F$20</c:f>
              <c:numCache>
                <c:formatCode>#,##0.0</c:formatCode>
                <c:ptCount val="5"/>
                <c:pt idx="0">
                  <c:v>134.19999999999999</c:v>
                </c:pt>
                <c:pt idx="1">
                  <c:v>126.9</c:v>
                </c:pt>
                <c:pt idx="2">
                  <c:v>117.3</c:v>
                </c:pt>
                <c:pt idx="3">
                  <c:v>109.8</c:v>
                </c:pt>
                <c:pt idx="4">
                  <c:v>130.80000000000001</c:v>
                </c:pt>
              </c:numCache>
            </c:numRef>
          </c:val>
          <c:smooth val="0"/>
          <c:extLst>
            <c:ext xmlns:c16="http://schemas.microsoft.com/office/drawing/2014/chart" uri="{C3380CC4-5D6E-409C-BE32-E72D297353CC}">
              <c16:uniqueId val="{00000004-925F-4D20-A2CF-10D2C50DCC6F}"/>
            </c:ext>
          </c:extLst>
        </c:ser>
        <c:ser>
          <c:idx val="1"/>
          <c:order val="1"/>
          <c:tx>
            <c:strRef>
              <c:f>'45'!$A$21</c:f>
              <c:strCache>
                <c:ptCount val="1"/>
                <c:pt idx="0">
                  <c:v>Vânzările de mărfuri și servicii </c:v>
                </c:pt>
              </c:strCache>
            </c:strRef>
          </c:tx>
          <c:spPr>
            <a:ln w="28575" cap="rnd">
              <a:solidFill>
                <a:srgbClr val="92D050"/>
              </a:solidFill>
              <a:round/>
            </a:ln>
            <a:effectLst/>
          </c:spPr>
          <c:marker>
            <c:symbol val="circle"/>
            <c:size val="5"/>
            <c:spPr>
              <a:solidFill>
                <a:srgbClr val="92D050"/>
              </a:solidFill>
              <a:ln w="9525">
                <a:solidFill>
                  <a:srgbClr val="92D050"/>
                </a:solidFill>
              </a:ln>
              <a:effectLst/>
            </c:spPr>
          </c:marker>
          <c:dLbls>
            <c:dLbl>
              <c:idx val="1"/>
              <c:layout>
                <c:manualLayout>
                  <c:x val="-3.1838352865658885E-2"/>
                  <c:y val="5.588249329796336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25F-4D20-A2CF-10D2C50DCC6F}"/>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'45'!$B$19:$F$19</c:f>
              <c:strCache>
                <c:ptCount val="5"/>
                <c:pt idx="0">
                  <c:v>Ianuarie 2022</c:v>
                </c:pt>
                <c:pt idx="1">
                  <c:v>Februarie 2022</c:v>
                </c:pt>
                <c:pt idx="2">
                  <c:v>Martie 2022</c:v>
                </c:pt>
                <c:pt idx="3">
                  <c:v>Aprilie 2022</c:v>
                </c:pt>
                <c:pt idx="4">
                  <c:v>Mai 2022</c:v>
                </c:pt>
              </c:strCache>
            </c:strRef>
          </c:cat>
          <c:val>
            <c:numRef>
              <c:f>'45'!$B$21:$F$21</c:f>
              <c:numCache>
                <c:formatCode>#,##0.0</c:formatCode>
                <c:ptCount val="5"/>
                <c:pt idx="0">
                  <c:v>140.80000000000001</c:v>
                </c:pt>
                <c:pt idx="1">
                  <c:v>119.8</c:v>
                </c:pt>
                <c:pt idx="2">
                  <c:v>120.5</c:v>
                </c:pt>
                <c:pt idx="3">
                  <c:v>114.3</c:v>
                </c:pt>
                <c:pt idx="4">
                  <c:v>134.9</c:v>
                </c:pt>
              </c:numCache>
            </c:numRef>
          </c:val>
          <c:smooth val="0"/>
          <c:extLst>
            <c:ext xmlns:c16="http://schemas.microsoft.com/office/drawing/2014/chart" uri="{C3380CC4-5D6E-409C-BE32-E72D297353CC}">
              <c16:uniqueId val="{00000006-925F-4D20-A2CF-10D2C50DCC6F}"/>
            </c:ext>
          </c:extLst>
        </c:ser>
        <c:dLbls>
          <c:showLegendKey val="0"/>
          <c:showVal val="0"/>
          <c:showCatName val="0"/>
          <c:showSerName val="0"/>
          <c:showPercent val="0"/>
          <c:showBubbleSize val="0"/>
        </c:dLbls>
        <c:marker val="1"/>
        <c:smooth val="0"/>
        <c:axId val="496283032"/>
        <c:axId val="496283360"/>
      </c:lineChart>
      <c:catAx>
        <c:axId val="49628303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496283360"/>
        <c:crosses val="autoZero"/>
        <c:auto val="1"/>
        <c:lblAlgn val="ctr"/>
        <c:lblOffset val="100"/>
        <c:noMultiLvlLbl val="0"/>
      </c:catAx>
      <c:valAx>
        <c:axId val="496283360"/>
        <c:scaling>
          <c:orientation val="minMax"/>
          <c:min val="8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496283032"/>
        <c:crosses val="autoZero"/>
        <c:crossBetween val="between"/>
        <c:majorUnit val="20"/>
      </c:valAx>
      <c:spPr>
        <a:noFill/>
        <a:ln>
          <a:noFill/>
        </a:ln>
        <a:effectLst/>
      </c:spPr>
    </c:plotArea>
    <c:legend>
      <c:legendPos val="b"/>
      <c:layout>
        <c:manualLayout>
          <c:xMode val="edge"/>
          <c:yMode val="edge"/>
          <c:x val="0.19028873625769027"/>
          <c:y val="0.90551321459149159"/>
          <c:w val="0.6093050925451533"/>
          <c:h val="7.3096411076957621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a:solidFill>
                  <a:sysClr val="windowText" lastClr="000000"/>
                </a:solidFill>
              </a:rPr>
              <a:t>mln lei</a:t>
            </a:r>
          </a:p>
        </c:rich>
      </c:tx>
      <c:layout>
        <c:manualLayout>
          <c:xMode val="edge"/>
          <c:yMode val="edge"/>
          <c:x val="9.6411958146427647E-3"/>
          <c:y val="1.488569660371697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'46'!$A$11</c:f>
              <c:strCache>
                <c:ptCount val="1"/>
                <c:pt idx="0">
                  <c:v>Cifra de afaceri </c:v>
                </c:pt>
              </c:strCache>
            </c:strRef>
          </c:tx>
          <c:spPr>
            <a:solidFill>
              <a:schemeClr val="accent1">
                <a:lumMod val="50000"/>
              </a:schemeClr>
            </a:solidFill>
            <a:ln>
              <a:noFill/>
            </a:ln>
            <a:effectLst/>
          </c:spPr>
          <c:invertIfNegative val="0"/>
          <c:dLbls>
            <c:dLbl>
              <c:idx val="0"/>
              <c:layout>
                <c:manualLayout>
                  <c:x val="-2.3294057473697907E-2"/>
                  <c:y val="-5.0521869890730379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59E-4E10-A37F-1D0A16CDB9B8}"/>
                </c:ext>
              </c:extLst>
            </c:dLbl>
            <c:dLbl>
              <c:idx val="1"/>
              <c:layout>
                <c:manualLayout>
                  <c:x val="-9.9831674887277278E-3"/>
                  <c:y val="5.511540384401733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59E-4E10-A37F-1D0A16CDB9B8}"/>
                </c:ext>
              </c:extLst>
            </c:dLbl>
            <c:dLbl>
              <c:idx val="2"/>
              <c:layout>
                <c:manualLayout>
                  <c:x val="-1.8302473729334058E-2"/>
                  <c:y val="-2.755770192200869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59E-4E10-A37F-1D0A16CDB9B8}"/>
                </c:ext>
              </c:extLst>
            </c:dLbl>
            <c:dLbl>
              <c:idx val="3"/>
              <c:layout>
                <c:manualLayout>
                  <c:x val="-1.4974751233091624E-2"/>
                  <c:y val="-2.755770192200866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59E-4E10-A37F-1D0A16CDB9B8}"/>
                </c:ext>
              </c:extLst>
            </c:dLbl>
            <c:dLbl>
              <c:idx val="4"/>
              <c:layout>
                <c:manualLayout>
                  <c:x val="-1.3310889984970346E-2"/>
                  <c:y val="-2.755770192200866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59E-4E10-A37F-1D0A16CDB9B8}"/>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'46'!$B$10:$F$10</c:f>
              <c:strCache>
                <c:ptCount val="5"/>
                <c:pt idx="0">
                  <c:v>Ianuarie 2022</c:v>
                </c:pt>
                <c:pt idx="1">
                  <c:v>Februarie 2022</c:v>
                </c:pt>
                <c:pt idx="2">
                  <c:v>Martie 2022</c:v>
                </c:pt>
                <c:pt idx="3">
                  <c:v>Aprilie 2022</c:v>
                </c:pt>
                <c:pt idx="4">
                  <c:v>Mai 2022</c:v>
                </c:pt>
              </c:strCache>
            </c:strRef>
          </c:cat>
          <c:val>
            <c:numRef>
              <c:f>'46'!$B$11:$F$11</c:f>
              <c:numCache>
                <c:formatCode>0.0</c:formatCode>
                <c:ptCount val="5"/>
                <c:pt idx="0">
                  <c:v>10911.123300000001</c:v>
                </c:pt>
                <c:pt idx="1">
                  <c:v>13680.429599999999</c:v>
                </c:pt>
                <c:pt idx="2">
                  <c:v>15782.213</c:v>
                </c:pt>
                <c:pt idx="3">
                  <c:v>14530.678099999999</c:v>
                </c:pt>
                <c:pt idx="4">
                  <c:v>14633.9061</c:v>
                </c:pt>
              </c:numCache>
            </c:numRef>
          </c:val>
          <c:extLst>
            <c:ext xmlns:c16="http://schemas.microsoft.com/office/drawing/2014/chart" uri="{C3380CC4-5D6E-409C-BE32-E72D297353CC}">
              <c16:uniqueId val="{00000000-359E-4E10-A37F-1D0A16CDB9B8}"/>
            </c:ext>
          </c:extLst>
        </c:ser>
        <c:ser>
          <c:idx val="1"/>
          <c:order val="1"/>
          <c:tx>
            <c:strRef>
              <c:f>'46'!$A$12</c:f>
              <c:strCache>
                <c:ptCount val="1"/>
                <c:pt idx="0">
                  <c:v>Vânzările de mărfuri și servicii </c:v>
                </c:pt>
              </c:strCache>
            </c:strRef>
          </c:tx>
          <c:spPr>
            <a:solidFill>
              <a:srgbClr val="92D050"/>
            </a:solidFill>
            <a:ln>
              <a:solidFill>
                <a:srgbClr val="92D050"/>
              </a:solidFill>
            </a:ln>
            <a:effectLst/>
          </c:spPr>
          <c:invertIfNegative val="0"/>
          <c:dLbls>
            <c:dLbl>
              <c:idx val="2"/>
              <c:layout>
                <c:manualLayout>
                  <c:x val="-1.6638612481212778E-3"/>
                  <c:y val="-2.5260934945365189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59E-4E10-A37F-1D0A16CDB9B8}"/>
                </c:ext>
              </c:extLst>
            </c:dLbl>
            <c:dLbl>
              <c:idx val="4"/>
              <c:layout>
                <c:manualLayout>
                  <c:x val="1.9966334977455334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59E-4E10-A37F-1D0A16CDB9B8}"/>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'46'!$B$10:$F$10</c:f>
              <c:strCache>
                <c:ptCount val="5"/>
                <c:pt idx="0">
                  <c:v>Ianuarie 2022</c:v>
                </c:pt>
                <c:pt idx="1">
                  <c:v>Februarie 2022</c:v>
                </c:pt>
                <c:pt idx="2">
                  <c:v>Martie 2022</c:v>
                </c:pt>
                <c:pt idx="3">
                  <c:v>Aprilie 2022</c:v>
                </c:pt>
                <c:pt idx="4">
                  <c:v>Mai 2022</c:v>
                </c:pt>
              </c:strCache>
            </c:strRef>
          </c:cat>
          <c:val>
            <c:numRef>
              <c:f>'46'!$B$12:$F$12</c:f>
              <c:numCache>
                <c:formatCode>0.0</c:formatCode>
                <c:ptCount val="5"/>
                <c:pt idx="0">
                  <c:v>11336.1415</c:v>
                </c:pt>
                <c:pt idx="1">
                  <c:v>15650.708200000028</c:v>
                </c:pt>
                <c:pt idx="2">
                  <c:v>15689.095800000008</c:v>
                </c:pt>
                <c:pt idx="3">
                  <c:v>15052.679206850009</c:v>
                </c:pt>
                <c:pt idx="4">
                  <c:v>14640.981516790016</c:v>
                </c:pt>
              </c:numCache>
            </c:numRef>
          </c:val>
          <c:extLst>
            <c:ext xmlns:c16="http://schemas.microsoft.com/office/drawing/2014/chart" uri="{C3380CC4-5D6E-409C-BE32-E72D297353CC}">
              <c16:uniqueId val="{00000001-359E-4E10-A37F-1D0A16CDB9B8}"/>
            </c:ext>
          </c:extLst>
        </c:ser>
        <c:dLbls>
          <c:showLegendKey val="0"/>
          <c:showVal val="0"/>
          <c:showCatName val="0"/>
          <c:showSerName val="0"/>
          <c:showPercent val="0"/>
          <c:showBubbleSize val="0"/>
        </c:dLbls>
        <c:gapWidth val="219"/>
        <c:overlap val="-27"/>
        <c:axId val="435976376"/>
        <c:axId val="435977360"/>
      </c:barChart>
      <c:catAx>
        <c:axId val="4359763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435977360"/>
        <c:crosses val="autoZero"/>
        <c:auto val="1"/>
        <c:lblAlgn val="ctr"/>
        <c:lblOffset val="100"/>
        <c:noMultiLvlLbl val="0"/>
      </c:catAx>
      <c:valAx>
        <c:axId val="4359773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435976376"/>
        <c:crosses val="autoZero"/>
        <c:crossBetween val="between"/>
      </c:valAx>
      <c:spPr>
        <a:noFill/>
        <a:ln>
          <a:noFill/>
        </a:ln>
        <a:effectLst/>
      </c:spPr>
    </c:plotArea>
    <c:legend>
      <c:legendPos val="b"/>
      <c:layout>
        <c:manualLayout>
          <c:xMode val="edge"/>
          <c:yMode val="edge"/>
          <c:x val="0.21913652984742205"/>
          <c:y val="0.91487198300920802"/>
          <c:w val="0.54775868494025093"/>
          <c:h val="6.2799472085216509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a:solidFill>
                  <a:sysClr val="windowText" lastClr="000000"/>
                </a:solidFill>
              </a:rPr>
              <a:t>%</a:t>
            </a:r>
          </a:p>
        </c:rich>
      </c:tx>
      <c:layout>
        <c:manualLayout>
          <c:xMode val="edge"/>
          <c:yMode val="edge"/>
          <c:x val="2.4474234448252773E-2"/>
          <c:y val="3.208556149732620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lineChart>
        <c:grouping val="standard"/>
        <c:varyColors val="0"/>
        <c:ser>
          <c:idx val="0"/>
          <c:order val="0"/>
          <c:tx>
            <c:strRef>
              <c:f>'46'!$A$7</c:f>
              <c:strCache>
                <c:ptCount val="1"/>
                <c:pt idx="0">
                  <c:v>Cifra de afaceri </c:v>
                </c:pt>
              </c:strCache>
            </c:strRef>
          </c:tx>
          <c:spPr>
            <a:ln w="28575" cap="rnd">
              <a:solidFill>
                <a:schemeClr val="accent1">
                  <a:lumMod val="50000"/>
                </a:schemeClr>
              </a:solidFill>
              <a:round/>
            </a:ln>
            <a:effectLst/>
          </c:spPr>
          <c:marker>
            <c:symbol val="circle"/>
            <c:size val="5"/>
            <c:spPr>
              <a:solidFill>
                <a:schemeClr val="accent1">
                  <a:lumMod val="50000"/>
                </a:schemeClr>
              </a:solidFill>
              <a:ln w="9525">
                <a:solidFill>
                  <a:schemeClr val="accent1">
                    <a:lumMod val="50000"/>
                  </a:schemeClr>
                </a:solidFill>
              </a:ln>
              <a:effectLst/>
            </c:spPr>
          </c:marker>
          <c:dLbls>
            <c:dLbl>
              <c:idx val="0"/>
              <c:layout>
                <c:manualLayout>
                  <c:x val="-3.1307187531336912E-2"/>
                  <c:y val="-8.731736073097817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1E3-48A6-A837-BA54A3C4F36D}"/>
                </c:ext>
              </c:extLst>
            </c:dLbl>
            <c:dLbl>
              <c:idx val="1"/>
              <c:layout>
                <c:manualLayout>
                  <c:x val="-2.9286787556072846E-2"/>
                  <c:y val="4.875236852077981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1E3-48A6-A837-BA54A3C4F36D}"/>
                </c:ext>
              </c:extLst>
            </c:dLbl>
            <c:dLbl>
              <c:idx val="2"/>
              <c:layout>
                <c:manualLayout>
                  <c:x val="-2.7513149429037098E-2"/>
                  <c:y val="-9.088242311956998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1E3-48A6-A837-BA54A3C4F36D}"/>
                </c:ext>
              </c:extLst>
            </c:dLbl>
            <c:dLbl>
              <c:idx val="3"/>
              <c:layout>
                <c:manualLayout>
                  <c:x val="-2.4983790694170463E-2"/>
                  <c:y val="-8.73173607309781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1E3-48A6-A837-BA54A3C4F36D}"/>
                </c:ext>
              </c:extLst>
            </c:dLbl>
            <c:dLbl>
              <c:idx val="4"/>
              <c:layout>
                <c:manualLayout>
                  <c:x val="-2.3719111326737284E-2"/>
                  <c:y val="-5.52317992336520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1E3-48A6-A837-BA54A3C4F36D}"/>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'46'!$B$6:$F$6</c:f>
              <c:strCache>
                <c:ptCount val="5"/>
                <c:pt idx="0">
                  <c:v>Ianuarie 2022</c:v>
                </c:pt>
                <c:pt idx="1">
                  <c:v>Februarie 2022</c:v>
                </c:pt>
                <c:pt idx="2">
                  <c:v>Martie 2022</c:v>
                </c:pt>
                <c:pt idx="3">
                  <c:v>Aprilie 2022</c:v>
                </c:pt>
                <c:pt idx="4">
                  <c:v>Mai 2022</c:v>
                </c:pt>
              </c:strCache>
            </c:strRef>
          </c:cat>
          <c:val>
            <c:numRef>
              <c:f>'46'!$B$7:$F$7</c:f>
              <c:numCache>
                <c:formatCode>#,##0.0</c:formatCode>
                <c:ptCount val="5"/>
                <c:pt idx="0">
                  <c:v>162.80000000000001</c:v>
                </c:pt>
                <c:pt idx="1">
                  <c:v>169.5</c:v>
                </c:pt>
                <c:pt idx="2">
                  <c:v>159</c:v>
                </c:pt>
                <c:pt idx="3">
                  <c:v>145.30000000000001</c:v>
                </c:pt>
                <c:pt idx="4">
                  <c:v>152.80000000000001</c:v>
                </c:pt>
              </c:numCache>
            </c:numRef>
          </c:val>
          <c:smooth val="0"/>
          <c:extLst>
            <c:ext xmlns:c16="http://schemas.microsoft.com/office/drawing/2014/chart" uri="{C3380CC4-5D6E-409C-BE32-E72D297353CC}">
              <c16:uniqueId val="{00000005-61E3-48A6-A837-BA54A3C4F36D}"/>
            </c:ext>
          </c:extLst>
        </c:ser>
        <c:ser>
          <c:idx val="1"/>
          <c:order val="1"/>
          <c:tx>
            <c:strRef>
              <c:f>'46'!$A$8</c:f>
              <c:strCache>
                <c:ptCount val="1"/>
                <c:pt idx="0">
                  <c:v>Vânzările de mărfuri și servicii </c:v>
                </c:pt>
              </c:strCache>
            </c:strRef>
          </c:tx>
          <c:spPr>
            <a:ln w="28575" cap="rnd">
              <a:solidFill>
                <a:srgbClr val="92D050"/>
              </a:solidFill>
              <a:round/>
            </a:ln>
            <a:effectLst/>
          </c:spPr>
          <c:marker>
            <c:symbol val="circle"/>
            <c:size val="5"/>
            <c:spPr>
              <a:solidFill>
                <a:srgbClr val="92D050"/>
              </a:solidFill>
              <a:ln w="9525">
                <a:solidFill>
                  <a:srgbClr val="92D050"/>
                </a:solidFill>
              </a:ln>
              <a:effectLst/>
            </c:spPr>
          </c:marker>
          <c:dLbls>
            <c:dLbl>
              <c:idx val="0"/>
              <c:layout>
                <c:manualLayout>
                  <c:x val="-3.1816146290939415E-2"/>
                  <c:y val="5.588249329796342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1E3-48A6-A837-BA54A3C4F36D}"/>
                </c:ext>
              </c:extLst>
            </c:dLbl>
            <c:dLbl>
              <c:idx val="1"/>
              <c:layout>
                <c:manualLayout>
                  <c:x val="-3.1838352865658885E-2"/>
                  <c:y val="-4.03741911940151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1E3-48A6-A837-BA54A3C4F36D}"/>
                </c:ext>
              </c:extLst>
            </c:dLbl>
            <c:dLbl>
              <c:idx val="2"/>
              <c:layout>
                <c:manualLayout>
                  <c:x val="-3.5610184393239201E-2"/>
                  <c:y val="7.014274285233063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1E3-48A6-A837-BA54A3C4F36D}"/>
                </c:ext>
              </c:extLst>
            </c:dLbl>
            <c:dLbl>
              <c:idx val="3"/>
              <c:layout>
                <c:manualLayout>
                  <c:x val="-3.0551466923506212E-2"/>
                  <c:y val="5.944755568655522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1E3-48A6-A837-BA54A3C4F36D}"/>
                </c:ext>
              </c:extLst>
            </c:dLbl>
            <c:dLbl>
              <c:idx val="4"/>
              <c:layout>
                <c:manualLayout>
                  <c:x val="-2.8022108188639573E-2"/>
                  <c:y val="3.80571813550044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61E3-48A6-A837-BA54A3C4F36D}"/>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'46'!$B$6:$F$6</c:f>
              <c:strCache>
                <c:ptCount val="5"/>
                <c:pt idx="0">
                  <c:v>Ianuarie 2022</c:v>
                </c:pt>
                <c:pt idx="1">
                  <c:v>Februarie 2022</c:v>
                </c:pt>
                <c:pt idx="2">
                  <c:v>Martie 2022</c:v>
                </c:pt>
                <c:pt idx="3">
                  <c:v>Aprilie 2022</c:v>
                </c:pt>
                <c:pt idx="4">
                  <c:v>Mai 2022</c:v>
                </c:pt>
              </c:strCache>
            </c:strRef>
          </c:cat>
          <c:val>
            <c:numRef>
              <c:f>'46'!$B$8:$F$8</c:f>
              <c:numCache>
                <c:formatCode>#,##0.0</c:formatCode>
                <c:ptCount val="5"/>
                <c:pt idx="0">
                  <c:v>154.6</c:v>
                </c:pt>
                <c:pt idx="1">
                  <c:v>184.7</c:v>
                </c:pt>
                <c:pt idx="2">
                  <c:v>141.80000000000001</c:v>
                </c:pt>
                <c:pt idx="3">
                  <c:v>136.30000000000001</c:v>
                </c:pt>
                <c:pt idx="4">
                  <c:v>139.6</c:v>
                </c:pt>
              </c:numCache>
            </c:numRef>
          </c:val>
          <c:smooth val="0"/>
          <c:extLst>
            <c:ext xmlns:c16="http://schemas.microsoft.com/office/drawing/2014/chart" uri="{C3380CC4-5D6E-409C-BE32-E72D297353CC}">
              <c16:uniqueId val="{0000000B-61E3-48A6-A837-BA54A3C4F36D}"/>
            </c:ext>
          </c:extLst>
        </c:ser>
        <c:dLbls>
          <c:showLegendKey val="0"/>
          <c:showVal val="0"/>
          <c:showCatName val="0"/>
          <c:showSerName val="0"/>
          <c:showPercent val="0"/>
          <c:showBubbleSize val="0"/>
        </c:dLbls>
        <c:marker val="1"/>
        <c:smooth val="0"/>
        <c:axId val="496283032"/>
        <c:axId val="496283360"/>
      </c:lineChart>
      <c:catAx>
        <c:axId val="49628303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496283360"/>
        <c:crosses val="autoZero"/>
        <c:auto val="1"/>
        <c:lblAlgn val="ctr"/>
        <c:lblOffset val="100"/>
        <c:noMultiLvlLbl val="0"/>
      </c:catAx>
      <c:valAx>
        <c:axId val="496283360"/>
        <c:scaling>
          <c:orientation val="minMax"/>
          <c:min val="8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496283032"/>
        <c:crosses val="autoZero"/>
        <c:crossBetween val="between"/>
        <c:majorUnit val="20"/>
      </c:valAx>
      <c:spPr>
        <a:noFill/>
        <a:ln>
          <a:noFill/>
        </a:ln>
        <a:effectLst/>
      </c:spPr>
    </c:plotArea>
    <c:legend>
      <c:legendPos val="b"/>
      <c:layout>
        <c:manualLayout>
          <c:xMode val="edge"/>
          <c:yMode val="edge"/>
          <c:x val="0.19028873625769027"/>
          <c:y val="0.90551321459149159"/>
          <c:w val="0.6093050925451533"/>
          <c:h val="7.3096411076957621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a:solidFill>
                  <a:sysClr val="windowText" lastClr="000000"/>
                </a:solidFill>
              </a:rPr>
              <a:t>mln lei</a:t>
            </a:r>
          </a:p>
        </c:rich>
      </c:tx>
      <c:layout>
        <c:manualLayout>
          <c:xMode val="edge"/>
          <c:yMode val="edge"/>
          <c:x val="9.6411958146427647E-3"/>
          <c:y val="1.488569660371697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'47'!$A$12</c:f>
              <c:strCache>
                <c:ptCount val="1"/>
                <c:pt idx="0">
                  <c:v>Cifra de afaceri </c:v>
                </c:pt>
              </c:strCache>
            </c:strRef>
          </c:tx>
          <c:spPr>
            <a:solidFill>
              <a:schemeClr val="accent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'47'!$B$11:$F$11</c:f>
              <c:strCache>
                <c:ptCount val="5"/>
                <c:pt idx="0">
                  <c:v>Ianuarie 2022</c:v>
                </c:pt>
                <c:pt idx="1">
                  <c:v>Februarie 2022</c:v>
                </c:pt>
                <c:pt idx="2">
                  <c:v>Martie 2022</c:v>
                </c:pt>
                <c:pt idx="3">
                  <c:v>Aprilie 2022</c:v>
                </c:pt>
                <c:pt idx="4">
                  <c:v>Mai 2022</c:v>
                </c:pt>
              </c:strCache>
            </c:strRef>
          </c:cat>
          <c:val>
            <c:numRef>
              <c:f>'47'!$B$12:$F$12</c:f>
              <c:numCache>
                <c:formatCode>0.0</c:formatCode>
                <c:ptCount val="5"/>
                <c:pt idx="0">
                  <c:v>6174.8730999999998</c:v>
                </c:pt>
                <c:pt idx="1">
                  <c:v>5931.1989999999996</c:v>
                </c:pt>
                <c:pt idx="2">
                  <c:v>7072.8024999999998</c:v>
                </c:pt>
                <c:pt idx="3">
                  <c:v>7198.6536999999998</c:v>
                </c:pt>
                <c:pt idx="4">
                  <c:v>7531.6345000000001</c:v>
                </c:pt>
              </c:numCache>
            </c:numRef>
          </c:val>
          <c:extLst>
            <c:ext xmlns:c16="http://schemas.microsoft.com/office/drawing/2014/chart" uri="{C3380CC4-5D6E-409C-BE32-E72D297353CC}">
              <c16:uniqueId val="{00000000-3943-4403-B317-2A398BDE70F1}"/>
            </c:ext>
          </c:extLst>
        </c:ser>
        <c:ser>
          <c:idx val="1"/>
          <c:order val="1"/>
          <c:tx>
            <c:strRef>
              <c:f>'47'!$A$13</c:f>
              <c:strCache>
                <c:ptCount val="1"/>
                <c:pt idx="0">
                  <c:v>Vânzările de mărfuri și servicii </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'47'!$B$11:$F$11</c:f>
              <c:strCache>
                <c:ptCount val="5"/>
                <c:pt idx="0">
                  <c:v>Ianuarie 2022</c:v>
                </c:pt>
                <c:pt idx="1">
                  <c:v>Februarie 2022</c:v>
                </c:pt>
                <c:pt idx="2">
                  <c:v>Martie 2022</c:v>
                </c:pt>
                <c:pt idx="3">
                  <c:v>Aprilie 2022</c:v>
                </c:pt>
                <c:pt idx="4">
                  <c:v>Mai 2022</c:v>
                </c:pt>
              </c:strCache>
            </c:strRef>
          </c:cat>
          <c:val>
            <c:numRef>
              <c:f>'47'!$B$13:$F$13</c:f>
              <c:numCache>
                <c:formatCode>0.0</c:formatCode>
                <c:ptCount val="5"/>
                <c:pt idx="0">
                  <c:v>5599.9605999999994</c:v>
                </c:pt>
                <c:pt idx="1">
                  <c:v>5732.5429999999888</c:v>
                </c:pt>
                <c:pt idx="2">
                  <c:v>7047.5508000000191</c:v>
                </c:pt>
                <c:pt idx="3">
                  <c:v>7035.1403653800153</c:v>
                </c:pt>
                <c:pt idx="4">
                  <c:v>7487.5603569100022</c:v>
                </c:pt>
              </c:numCache>
            </c:numRef>
          </c:val>
          <c:extLst>
            <c:ext xmlns:c16="http://schemas.microsoft.com/office/drawing/2014/chart" uri="{C3380CC4-5D6E-409C-BE32-E72D297353CC}">
              <c16:uniqueId val="{00000001-3943-4403-B317-2A398BDE70F1}"/>
            </c:ext>
          </c:extLst>
        </c:ser>
        <c:dLbls>
          <c:showLegendKey val="0"/>
          <c:showVal val="0"/>
          <c:showCatName val="0"/>
          <c:showSerName val="0"/>
          <c:showPercent val="0"/>
          <c:showBubbleSize val="0"/>
        </c:dLbls>
        <c:gapWidth val="219"/>
        <c:overlap val="-27"/>
        <c:axId val="435976376"/>
        <c:axId val="435977360"/>
      </c:barChart>
      <c:catAx>
        <c:axId val="4359763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435977360"/>
        <c:crosses val="autoZero"/>
        <c:auto val="1"/>
        <c:lblAlgn val="ctr"/>
        <c:lblOffset val="100"/>
        <c:noMultiLvlLbl val="0"/>
      </c:catAx>
      <c:valAx>
        <c:axId val="4359773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435976376"/>
        <c:crosses val="autoZero"/>
        <c:crossBetween val="between"/>
      </c:valAx>
      <c:spPr>
        <a:noFill/>
        <a:ln>
          <a:noFill/>
        </a:ln>
        <a:effectLst/>
      </c:spPr>
    </c:plotArea>
    <c:legend>
      <c:legendPos val="b"/>
      <c:layout>
        <c:manualLayout>
          <c:xMode val="edge"/>
          <c:yMode val="edge"/>
          <c:x val="0.21913652984742205"/>
          <c:y val="0.91487198300920802"/>
          <c:w val="0.54775868494025093"/>
          <c:h val="6.2799472085216509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ro-RO">
                <a:solidFill>
                  <a:sysClr val="windowText" lastClr="000000"/>
                </a:solidFill>
              </a:rPr>
              <a:t>luna corespunzătoare a anului precedent</a:t>
            </a:r>
            <a:r>
              <a:rPr lang="ro-RO" baseline="0">
                <a:solidFill>
                  <a:sysClr val="windowText" lastClr="000000"/>
                </a:solidFill>
              </a:rPr>
              <a:t> = 100</a:t>
            </a:r>
            <a:endParaRPr lang="en-US">
              <a:solidFill>
                <a:sysClr val="windowText" lastClr="000000"/>
              </a:solidFill>
            </a:endParaRPr>
          </a:p>
        </c:rich>
      </c:tx>
      <c:layout>
        <c:manualLayout>
          <c:xMode val="edge"/>
          <c:yMode val="edge"/>
          <c:x val="0.53580376564985144"/>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2902493324369914E-2"/>
          <c:y val="0.178176897484357"/>
          <c:w val="0.90524147561220636"/>
          <c:h val="0.52355130677417605"/>
        </c:manualLayout>
      </c:layout>
      <c:lineChart>
        <c:grouping val="standard"/>
        <c:varyColors val="0"/>
        <c:ser>
          <c:idx val="1"/>
          <c:order val="1"/>
          <c:tx>
            <c:strRef>
              <c:f>'47'!$A$8</c:f>
              <c:strCache>
                <c:ptCount val="1"/>
                <c:pt idx="0">
                  <c:v>Cifra de afaceri</c:v>
                </c:pt>
              </c:strCache>
            </c:strRef>
          </c:tx>
          <c:spPr>
            <a:ln w="28575" cap="rnd">
              <a:solidFill>
                <a:schemeClr val="accent1">
                  <a:lumMod val="50000"/>
                </a:schemeClr>
              </a:solidFill>
              <a:round/>
            </a:ln>
            <a:effectLst/>
          </c:spPr>
          <c:marker>
            <c:symbol val="circle"/>
            <c:size val="5"/>
            <c:spPr>
              <a:solidFill>
                <a:schemeClr val="accent1">
                  <a:lumMod val="50000"/>
                </a:schemeClr>
              </a:solidFill>
              <a:ln w="9525">
                <a:solidFill>
                  <a:schemeClr val="accent1">
                    <a:lumMod val="50000"/>
                  </a:schemeClr>
                </a:solidFill>
              </a:ln>
              <a:effectLst/>
            </c:spPr>
          </c:marker>
          <c:dLbls>
            <c:dLbl>
              <c:idx val="1"/>
              <c:layout>
                <c:manualLayout>
                  <c:x val="-2.6396213621407573E-2"/>
                  <c:y val="5.823515548381053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82C-4A7C-A3B3-FCFDDC228307}"/>
                </c:ext>
              </c:extLst>
            </c:dLbl>
            <c:dLbl>
              <c:idx val="3"/>
              <c:layout>
                <c:manualLayout>
                  <c:x val="-2.639621362140767E-2"/>
                  <c:y val="4.0355200096410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82C-4A7C-A3B3-FCFDDC228307}"/>
                </c:ext>
              </c:extLst>
            </c:dLbl>
            <c:dLbl>
              <c:idx val="4"/>
              <c:layout>
                <c:manualLayout>
                  <c:x val="-2.7713550406232627E-2"/>
                  <c:y val="4.75071822513707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82C-4A7C-A3B3-FCFDDC22830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'47'!$B$7:$F$7</c:f>
              <c:strCache>
                <c:ptCount val="5"/>
                <c:pt idx="0">
                  <c:v>Ianuarie 2022</c:v>
                </c:pt>
                <c:pt idx="1">
                  <c:v>Februarie 2022</c:v>
                </c:pt>
                <c:pt idx="2">
                  <c:v>Martie 2022</c:v>
                </c:pt>
                <c:pt idx="3">
                  <c:v>Aprilie 2022</c:v>
                </c:pt>
                <c:pt idx="4">
                  <c:v>Mai 2022</c:v>
                </c:pt>
              </c:strCache>
            </c:strRef>
          </c:cat>
          <c:val>
            <c:numRef>
              <c:f>'47'!$B$8:$F$8</c:f>
              <c:numCache>
                <c:formatCode>General</c:formatCode>
                <c:ptCount val="5"/>
                <c:pt idx="0">
                  <c:v>127.3</c:v>
                </c:pt>
                <c:pt idx="1">
                  <c:v>123.5</c:v>
                </c:pt>
                <c:pt idx="2">
                  <c:v>126.4</c:v>
                </c:pt>
                <c:pt idx="3">
                  <c:v>120.2</c:v>
                </c:pt>
                <c:pt idx="4">
                  <c:v>126.9</c:v>
                </c:pt>
              </c:numCache>
            </c:numRef>
          </c:val>
          <c:smooth val="0"/>
          <c:extLst>
            <c:ext xmlns:c16="http://schemas.microsoft.com/office/drawing/2014/chart" uri="{C3380CC4-5D6E-409C-BE32-E72D297353CC}">
              <c16:uniqueId val="{00000003-E82C-4A7C-A3B3-FCFDDC228307}"/>
            </c:ext>
          </c:extLst>
        </c:ser>
        <c:ser>
          <c:idx val="2"/>
          <c:order val="2"/>
          <c:tx>
            <c:strRef>
              <c:f>'47'!$A$9</c:f>
              <c:strCache>
                <c:ptCount val="1"/>
                <c:pt idx="0">
                  <c:v>Vânzările de mărfuri și servicii </c:v>
                </c:pt>
              </c:strCache>
            </c:strRef>
          </c:tx>
          <c:spPr>
            <a:ln w="28575" cap="rnd">
              <a:solidFill>
                <a:srgbClr val="92D050"/>
              </a:solidFill>
              <a:round/>
            </a:ln>
            <a:effectLst/>
          </c:spPr>
          <c:marker>
            <c:symbol val="circle"/>
            <c:size val="5"/>
            <c:spPr>
              <a:solidFill>
                <a:srgbClr val="92D050"/>
              </a:solidFill>
              <a:ln w="9525">
                <a:solidFill>
                  <a:srgbClr val="92D050"/>
                </a:solidFill>
              </a:ln>
              <a:effectLst/>
            </c:spPr>
          </c:marker>
          <c:dLbls>
            <c:dLbl>
              <c:idx val="0"/>
              <c:layout>
                <c:manualLayout>
                  <c:x val="-2.7713550406232433E-2"/>
                  <c:y val="2.247524470901146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82C-4A7C-A3B3-FCFDDC228307}"/>
                </c:ext>
              </c:extLst>
            </c:dLbl>
            <c:dLbl>
              <c:idx val="2"/>
              <c:layout>
                <c:manualLayout>
                  <c:x val="-3.9095069592459682E-2"/>
                  <c:y val="7.94855376429645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82C-4A7C-A3B3-FCFDDC22830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'47'!$B$7:$F$7</c:f>
              <c:strCache>
                <c:ptCount val="5"/>
                <c:pt idx="0">
                  <c:v>Ianuarie 2022</c:v>
                </c:pt>
                <c:pt idx="1">
                  <c:v>Februarie 2022</c:v>
                </c:pt>
                <c:pt idx="2">
                  <c:v>Martie 2022</c:v>
                </c:pt>
                <c:pt idx="3">
                  <c:v>Aprilie 2022</c:v>
                </c:pt>
                <c:pt idx="4">
                  <c:v>Mai 2022</c:v>
                </c:pt>
              </c:strCache>
            </c:strRef>
          </c:cat>
          <c:val>
            <c:numRef>
              <c:f>'47'!$B$9:$F$9</c:f>
              <c:numCache>
                <c:formatCode>#,##0.0</c:formatCode>
                <c:ptCount val="5"/>
                <c:pt idx="0">
                  <c:v>119.9</c:v>
                </c:pt>
                <c:pt idx="1">
                  <c:v>124.4</c:v>
                </c:pt>
                <c:pt idx="2">
                  <c:v>120</c:v>
                </c:pt>
                <c:pt idx="3">
                  <c:v>121.4</c:v>
                </c:pt>
                <c:pt idx="4">
                  <c:v>132.19999999999999</c:v>
                </c:pt>
              </c:numCache>
            </c:numRef>
          </c:val>
          <c:smooth val="0"/>
          <c:extLst>
            <c:ext xmlns:c16="http://schemas.microsoft.com/office/drawing/2014/chart" uri="{C3380CC4-5D6E-409C-BE32-E72D297353CC}">
              <c16:uniqueId val="{00000005-E82C-4A7C-A3B3-FCFDDC228307}"/>
            </c:ext>
          </c:extLst>
        </c:ser>
        <c:dLbls>
          <c:showLegendKey val="0"/>
          <c:showVal val="0"/>
          <c:showCatName val="0"/>
          <c:showSerName val="0"/>
          <c:showPercent val="0"/>
          <c:showBubbleSize val="0"/>
        </c:dLbls>
        <c:marker val="1"/>
        <c:smooth val="0"/>
        <c:axId val="493803488"/>
        <c:axId val="493821856"/>
        <c:extLst>
          <c:ext xmlns:c15="http://schemas.microsoft.com/office/drawing/2012/chart" uri="{02D57815-91ED-43cb-92C2-25804820EDAC}">
            <c15:filteredLineSeries>
              <c15:ser>
                <c:idx val="0"/>
                <c:order val="0"/>
                <c:tx>
                  <c:strRef>
                    <c:extLst>
                      <c:ext uri="{02D57815-91ED-43cb-92C2-25804820EDAC}">
                        <c15:formulaRef>
                          <c15:sqref>'47'!#REF!</c15:sqref>
                        </c15:formulaRef>
                      </c:ext>
                    </c:extLst>
                    <c:strCache>
                      <c:ptCount val="1"/>
                      <c:pt idx="0">
                        <c:v>#REF!</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extLst>
                      <c:ext uri="{02D57815-91ED-43cb-92C2-25804820EDAC}">
                        <c15:formulaRef>
                          <c15:sqref>'47'!$B$7:$F$7</c15:sqref>
                        </c15:formulaRef>
                      </c:ext>
                    </c:extLst>
                    <c:strCache>
                      <c:ptCount val="5"/>
                      <c:pt idx="0">
                        <c:v>Ianuarie 2022</c:v>
                      </c:pt>
                      <c:pt idx="1">
                        <c:v>Februarie 2022</c:v>
                      </c:pt>
                      <c:pt idx="2">
                        <c:v>Martie 2022</c:v>
                      </c:pt>
                      <c:pt idx="3">
                        <c:v>Aprilie 2022</c:v>
                      </c:pt>
                      <c:pt idx="4">
                        <c:v>Mai 2022</c:v>
                      </c:pt>
                    </c:strCache>
                  </c:strRef>
                </c:cat>
                <c:val>
                  <c:numRef>
                    <c:extLst>
                      <c:ext uri="{02D57815-91ED-43cb-92C2-25804820EDAC}">
                        <c15:formulaRef>
                          <c15:sqref>'47'!#REF!</c15:sqref>
                        </c15:formulaRef>
                      </c:ext>
                    </c:extLst>
                    <c:numCache>
                      <c:formatCode>General</c:formatCode>
                      <c:ptCount val="1"/>
                      <c:pt idx="0">
                        <c:v>1</c:v>
                      </c:pt>
                    </c:numCache>
                  </c:numRef>
                </c:val>
                <c:smooth val="0"/>
                <c:extLst>
                  <c:ext xmlns:c16="http://schemas.microsoft.com/office/drawing/2014/chart" uri="{C3380CC4-5D6E-409C-BE32-E72D297353CC}">
                    <c16:uniqueId val="{00000006-E82C-4A7C-A3B3-FCFDDC228307}"/>
                  </c:ext>
                </c:extLst>
              </c15:ser>
            </c15:filteredLineSeries>
          </c:ext>
        </c:extLst>
      </c:lineChart>
      <c:catAx>
        <c:axId val="49380348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493821856"/>
        <c:crosses val="autoZero"/>
        <c:auto val="1"/>
        <c:lblAlgn val="ctr"/>
        <c:lblOffset val="100"/>
        <c:noMultiLvlLbl val="0"/>
      </c:catAx>
      <c:valAx>
        <c:axId val="493821856"/>
        <c:scaling>
          <c:orientation val="minMax"/>
          <c:min val="10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r>
                  <a:rPr lang="ro-RO" sz="1200"/>
                  <a:t>%</a:t>
                </a:r>
                <a:endParaRPr lang="en-US" sz="1200"/>
              </a:p>
            </c:rich>
          </c:tx>
          <c:layout>
            <c:manualLayout>
              <c:xMode val="edge"/>
              <c:yMode val="edge"/>
              <c:x val="6.9818849595717644E-2"/>
              <c:y val="8.4674963529114619E-3"/>
            </c:manualLayout>
          </c:layout>
          <c:overlay val="0"/>
          <c:spPr>
            <a:noFill/>
            <a:ln>
              <a:noFill/>
            </a:ln>
            <a:effectLst/>
          </c:spPr>
          <c:txPr>
            <a:bodyPr rot="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493803488"/>
        <c:crosses val="autoZero"/>
        <c:crossBetween val="between"/>
      </c:valAx>
      <c:spPr>
        <a:noFill/>
        <a:ln>
          <a:noFill/>
        </a:ln>
        <a:effectLst/>
      </c:spPr>
    </c:plotArea>
    <c:legend>
      <c:legendPos val="b"/>
      <c:layout>
        <c:manualLayout>
          <c:xMode val="edge"/>
          <c:yMode val="edge"/>
          <c:x val="0.20027927539838286"/>
          <c:y val="0.90299352704174851"/>
          <c:w val="0.71122208489250616"/>
          <c:h val="7.504567960297652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a:solidFill>
                  <a:sysClr val="windowText" lastClr="000000"/>
                </a:solidFill>
              </a:rPr>
              <a:t>mln lei</a:t>
            </a:r>
          </a:p>
        </c:rich>
      </c:tx>
      <c:layout>
        <c:manualLayout>
          <c:xMode val="edge"/>
          <c:yMode val="edge"/>
          <c:x val="9.6411958146427647E-3"/>
          <c:y val="1.488569660371697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'Serv intrepr-r'!$A$11</c:f>
              <c:strCache>
                <c:ptCount val="1"/>
                <c:pt idx="0">
                  <c:v>Cifra de afaceri </c:v>
                </c:pt>
              </c:strCache>
            </c:strRef>
          </c:tx>
          <c:spPr>
            <a:solidFill>
              <a:schemeClr val="accent1">
                <a:lumMod val="50000"/>
              </a:schemeClr>
            </a:solidFill>
            <a:ln>
              <a:noFill/>
            </a:ln>
            <a:effectLst/>
          </c:spPr>
          <c:invertIfNegative val="0"/>
          <c:dLbls>
            <c:dLbl>
              <c:idx val="0"/>
              <c:layout>
                <c:manualLayout>
                  <c:x val="-1.610305958132045E-2"/>
                  <c:y val="-6.026294573820028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216-405C-89B0-E7252E0FB405}"/>
                </c:ext>
              </c:extLst>
            </c:dLbl>
            <c:dLbl>
              <c:idx val="1"/>
              <c:layout>
                <c:manualLayout>
                  <c:x val="-3.0595813204508857E-2"/>
                  <c:y val="-5.423665116437978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216-405C-89B0-E7252E0FB405}"/>
                </c:ext>
              </c:extLst>
            </c:dLbl>
            <c:dLbl>
              <c:idx val="2"/>
              <c:layout>
                <c:manualLayout>
                  <c:x val="-2.254428341384869E-2"/>
                  <c:y val="-4.218406201673981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216-405C-89B0-E7252E0FB405}"/>
                </c:ext>
              </c:extLst>
            </c:dLbl>
            <c:dLbl>
              <c:idx val="3"/>
              <c:layout>
                <c:manualLayout>
                  <c:x val="-1.610305958132045E-2"/>
                  <c:y val="-1.205258914763994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216-405C-89B0-E7252E0FB405}"/>
                </c:ext>
              </c:extLst>
            </c:dLbl>
            <c:dLbl>
              <c:idx val="4"/>
              <c:layout>
                <c:manualLayout>
                  <c:x val="-2.2544283413848513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216-405C-89B0-E7252E0FB405}"/>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'Serv intrepr-r'!$B$10:$F$10</c:f>
              <c:strCache>
                <c:ptCount val="5"/>
                <c:pt idx="0">
                  <c:v>Ianuarie 2022</c:v>
                </c:pt>
                <c:pt idx="1">
                  <c:v>Februarie 2022</c:v>
                </c:pt>
                <c:pt idx="2">
                  <c:v>Martie 2022</c:v>
                </c:pt>
                <c:pt idx="3">
                  <c:v>Aprilie 2022</c:v>
                </c:pt>
                <c:pt idx="4">
                  <c:v>Mai 2022</c:v>
                </c:pt>
              </c:strCache>
            </c:strRef>
          </c:cat>
          <c:val>
            <c:numRef>
              <c:f>'Serv intrepr-r'!$B$11:$F$11</c:f>
              <c:numCache>
                <c:formatCode>0.0</c:formatCode>
                <c:ptCount val="5"/>
                <c:pt idx="0">
                  <c:v>4226.0927000000001</c:v>
                </c:pt>
                <c:pt idx="1">
                  <c:v>4314.3440999999993</c:v>
                </c:pt>
                <c:pt idx="2">
                  <c:v>4700.9218000000001</c:v>
                </c:pt>
                <c:pt idx="3">
                  <c:v>5022.7489999999998</c:v>
                </c:pt>
                <c:pt idx="4">
                  <c:v>5261.9105</c:v>
                </c:pt>
              </c:numCache>
            </c:numRef>
          </c:val>
          <c:extLst>
            <c:ext xmlns:c16="http://schemas.microsoft.com/office/drawing/2014/chart" uri="{C3380CC4-5D6E-409C-BE32-E72D297353CC}">
              <c16:uniqueId val="{00000000-4216-405C-89B0-E7252E0FB405}"/>
            </c:ext>
          </c:extLst>
        </c:ser>
        <c:ser>
          <c:idx val="1"/>
          <c:order val="1"/>
          <c:tx>
            <c:strRef>
              <c:f>'Serv intrepr-r'!$A$12</c:f>
              <c:strCache>
                <c:ptCount val="1"/>
                <c:pt idx="0">
                  <c:v>Vânzările de mărfuri și servicii </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 intrepr-r'!$B$10:$F$10</c:f>
              <c:strCache>
                <c:ptCount val="5"/>
                <c:pt idx="0">
                  <c:v>Ianuarie 2022</c:v>
                </c:pt>
                <c:pt idx="1">
                  <c:v>Februarie 2022</c:v>
                </c:pt>
                <c:pt idx="2">
                  <c:v>Martie 2022</c:v>
                </c:pt>
                <c:pt idx="3">
                  <c:v>Aprilie 2022</c:v>
                </c:pt>
                <c:pt idx="4">
                  <c:v>Mai 2022</c:v>
                </c:pt>
              </c:strCache>
            </c:strRef>
          </c:cat>
          <c:val>
            <c:numRef>
              <c:f>'Serv intrepr-r'!$B$12:$F$12</c:f>
              <c:numCache>
                <c:formatCode>0.0</c:formatCode>
                <c:ptCount val="5"/>
                <c:pt idx="0">
                  <c:v>4251.5220999999992</c:v>
                </c:pt>
                <c:pt idx="1">
                  <c:v>4201.5913</c:v>
                </c:pt>
                <c:pt idx="2">
                  <c:v>4703.2563</c:v>
                </c:pt>
                <c:pt idx="3">
                  <c:v>4823.1184000000003</c:v>
                </c:pt>
                <c:pt idx="4">
                  <c:v>5141.2047000000002</c:v>
                </c:pt>
              </c:numCache>
            </c:numRef>
          </c:val>
          <c:extLst>
            <c:ext xmlns:c16="http://schemas.microsoft.com/office/drawing/2014/chart" uri="{C3380CC4-5D6E-409C-BE32-E72D297353CC}">
              <c16:uniqueId val="{00000001-4216-405C-89B0-E7252E0FB405}"/>
            </c:ext>
          </c:extLst>
        </c:ser>
        <c:dLbls>
          <c:showLegendKey val="0"/>
          <c:showVal val="0"/>
          <c:showCatName val="0"/>
          <c:showSerName val="0"/>
          <c:showPercent val="0"/>
          <c:showBubbleSize val="0"/>
        </c:dLbls>
        <c:gapWidth val="219"/>
        <c:overlap val="-27"/>
        <c:axId val="435976376"/>
        <c:axId val="435977360"/>
      </c:barChart>
      <c:catAx>
        <c:axId val="4359763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435977360"/>
        <c:crosses val="autoZero"/>
        <c:auto val="1"/>
        <c:lblAlgn val="ctr"/>
        <c:lblOffset val="100"/>
        <c:noMultiLvlLbl val="0"/>
      </c:catAx>
      <c:valAx>
        <c:axId val="4359773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435976376"/>
        <c:crosses val="autoZero"/>
        <c:crossBetween val="between"/>
      </c:valAx>
      <c:spPr>
        <a:noFill/>
        <a:ln>
          <a:noFill/>
        </a:ln>
        <a:effectLst/>
      </c:spPr>
    </c:plotArea>
    <c:legend>
      <c:legendPos val="b"/>
      <c:layout>
        <c:manualLayout>
          <c:xMode val="edge"/>
          <c:yMode val="edge"/>
          <c:x val="0.21913652984742205"/>
          <c:y val="0.91487198300920802"/>
          <c:w val="0.54775868494025093"/>
          <c:h val="6.2799472085216509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a:solidFill>
                  <a:sysClr val="windowText" lastClr="000000"/>
                </a:solidFill>
              </a:rPr>
              <a:t>%</a:t>
            </a:r>
          </a:p>
        </c:rich>
      </c:tx>
      <c:layout>
        <c:manualLayout>
          <c:xMode val="edge"/>
          <c:yMode val="edge"/>
          <c:x val="2.4474234448252773E-2"/>
          <c:y val="3.208556149732620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lineChart>
        <c:grouping val="standard"/>
        <c:varyColors val="0"/>
        <c:ser>
          <c:idx val="0"/>
          <c:order val="0"/>
          <c:tx>
            <c:strRef>
              <c:f>'Serv intrepr-r'!$A$7</c:f>
              <c:strCache>
                <c:ptCount val="1"/>
                <c:pt idx="0">
                  <c:v>Cifra de afaceri </c:v>
                </c:pt>
              </c:strCache>
            </c:strRef>
          </c:tx>
          <c:spPr>
            <a:ln w="28575" cap="rnd">
              <a:solidFill>
                <a:schemeClr val="accent1">
                  <a:lumMod val="50000"/>
                </a:schemeClr>
              </a:solidFill>
              <a:round/>
            </a:ln>
            <a:effectLst/>
          </c:spPr>
          <c:marker>
            <c:symbol val="circle"/>
            <c:size val="5"/>
            <c:spPr>
              <a:solidFill>
                <a:schemeClr val="accent1">
                  <a:lumMod val="75000"/>
                </a:schemeClr>
              </a:solidFill>
              <a:ln w="9525">
                <a:solidFill>
                  <a:schemeClr val="accent1">
                    <a:lumMod val="50000"/>
                  </a:schemeClr>
                </a:solidFill>
              </a:ln>
              <a:effectLst/>
            </c:spPr>
          </c:marker>
          <c:dLbls>
            <c:dLbl>
              <c:idx val="0"/>
              <c:layout>
                <c:manualLayout>
                  <c:x val="-3.508974318372049E-2"/>
                  <c:y val="5.52851348126938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260-4F9E-941D-2BB33CE1F09A}"/>
                </c:ext>
              </c:extLst>
            </c:dLbl>
            <c:dLbl>
              <c:idx val="1"/>
              <c:layout>
                <c:manualLayout>
                  <c:x val="-2.9286787556072846E-2"/>
                  <c:y val="4.875236852077981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260-4F9E-941D-2BB33CE1F09A}"/>
                </c:ext>
              </c:extLst>
            </c:dLbl>
            <c:dLbl>
              <c:idx val="2"/>
              <c:layout>
                <c:manualLayout>
                  <c:x val="-2.7513115417961465E-2"/>
                  <c:y val="5.52851348126938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260-4F9E-941D-2BB33CE1F09A}"/>
                </c:ext>
              </c:extLst>
            </c:dLbl>
            <c:dLbl>
              <c:idx val="3"/>
              <c:layout>
                <c:manualLayout>
                  <c:x val="-2.4983790694170463E-2"/>
                  <c:y val="-8.73173607309781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260-4F9E-941D-2BB33CE1F09A}"/>
                </c:ext>
              </c:extLst>
            </c:dLbl>
            <c:dLbl>
              <c:idx val="4"/>
              <c:layout>
                <c:manualLayout>
                  <c:x val="-2.7501599126429719E-2"/>
                  <c:y val="4.458994764691846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260-4F9E-941D-2BB33CE1F09A}"/>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'Serv intrepr-r'!$B$6:$F$6</c:f>
              <c:strCache>
                <c:ptCount val="5"/>
                <c:pt idx="0">
                  <c:v>Ianuarie 2022</c:v>
                </c:pt>
                <c:pt idx="1">
                  <c:v>Februarie 2022</c:v>
                </c:pt>
                <c:pt idx="2">
                  <c:v>Martie 2022</c:v>
                </c:pt>
                <c:pt idx="3">
                  <c:v>Aprilie 2022</c:v>
                </c:pt>
                <c:pt idx="4">
                  <c:v>Mai 2022</c:v>
                </c:pt>
              </c:strCache>
            </c:strRef>
          </c:cat>
          <c:val>
            <c:numRef>
              <c:f>'Serv intrepr-r'!$B$7:$F$7</c:f>
              <c:numCache>
                <c:formatCode>#,##0.0</c:formatCode>
                <c:ptCount val="5"/>
                <c:pt idx="0">
                  <c:v>133.30000000000001</c:v>
                </c:pt>
                <c:pt idx="1">
                  <c:v>126.8</c:v>
                </c:pt>
                <c:pt idx="2">
                  <c:v>121.9</c:v>
                </c:pt>
                <c:pt idx="3">
                  <c:v>133.5</c:v>
                </c:pt>
                <c:pt idx="4">
                  <c:v>140.80000000000001</c:v>
                </c:pt>
              </c:numCache>
            </c:numRef>
          </c:val>
          <c:smooth val="0"/>
          <c:extLst>
            <c:ext xmlns:c16="http://schemas.microsoft.com/office/drawing/2014/chart" uri="{C3380CC4-5D6E-409C-BE32-E72D297353CC}">
              <c16:uniqueId val="{00000005-E260-4F9E-941D-2BB33CE1F09A}"/>
            </c:ext>
          </c:extLst>
        </c:ser>
        <c:ser>
          <c:idx val="1"/>
          <c:order val="1"/>
          <c:tx>
            <c:strRef>
              <c:f>'Serv intrepr-r'!$A$8</c:f>
              <c:strCache>
                <c:ptCount val="1"/>
                <c:pt idx="0">
                  <c:v>Vânzările de mărfuri și servicii </c:v>
                </c:pt>
              </c:strCache>
            </c:strRef>
          </c:tx>
          <c:spPr>
            <a:ln w="28575" cap="rnd">
              <a:solidFill>
                <a:srgbClr val="92D050"/>
              </a:solidFill>
              <a:round/>
            </a:ln>
            <a:effectLst/>
          </c:spPr>
          <c:marker>
            <c:symbol val="circle"/>
            <c:size val="5"/>
            <c:spPr>
              <a:solidFill>
                <a:srgbClr val="92D050"/>
              </a:solidFill>
              <a:ln w="9525">
                <a:solidFill>
                  <a:srgbClr val="92D050"/>
                </a:solidFill>
              </a:ln>
              <a:effectLst/>
            </c:spPr>
          </c:marker>
          <c:dLbls>
            <c:dLbl>
              <c:idx val="0"/>
              <c:layout>
                <c:manualLayout>
                  <c:x val="-3.0555302671471874E-2"/>
                  <c:y val="-7.602481507993319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260-4F9E-941D-2BB33CE1F09A}"/>
                </c:ext>
              </c:extLst>
            </c:dLbl>
            <c:dLbl>
              <c:idx val="1"/>
              <c:layout>
                <c:manualLayout>
                  <c:x val="-3.1838352865658885E-2"/>
                  <c:y val="-4.03741911940151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260-4F9E-941D-2BB33CE1F09A}"/>
                </c:ext>
              </c:extLst>
            </c:dLbl>
            <c:dLbl>
              <c:idx val="2"/>
              <c:layout>
                <c:manualLayout>
                  <c:x val="-2.9305983597028372E-2"/>
                  <c:y val="-7.245975269134138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260-4F9E-941D-2BB33CE1F09A}"/>
                </c:ext>
              </c:extLst>
            </c:dLbl>
            <c:dLbl>
              <c:idx val="3"/>
              <c:layout>
                <c:manualLayout>
                  <c:x val="-3.0551466923506212E-2"/>
                  <c:y val="5.944755568655522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260-4F9E-941D-2BB33CE1F09A}"/>
                </c:ext>
              </c:extLst>
            </c:dLbl>
            <c:dLbl>
              <c:idx val="4"/>
              <c:layout>
                <c:manualLayout>
                  <c:x val="-3.0543786379940128E-2"/>
                  <c:y val="-4.750431597119882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260-4F9E-941D-2BB33CE1F09A}"/>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 intrepr-r'!$B$6:$F$6</c:f>
              <c:strCache>
                <c:ptCount val="5"/>
                <c:pt idx="0">
                  <c:v>Ianuarie 2022</c:v>
                </c:pt>
                <c:pt idx="1">
                  <c:v>Februarie 2022</c:v>
                </c:pt>
                <c:pt idx="2">
                  <c:v>Martie 2022</c:v>
                </c:pt>
                <c:pt idx="3">
                  <c:v>Aprilie 2022</c:v>
                </c:pt>
                <c:pt idx="4">
                  <c:v>Mai 2022</c:v>
                </c:pt>
              </c:strCache>
            </c:strRef>
          </c:cat>
          <c:val>
            <c:numRef>
              <c:f>'Serv intrepr-r'!$B$8:$F$8</c:f>
              <c:numCache>
                <c:formatCode>#,##0.0</c:formatCode>
                <c:ptCount val="5"/>
                <c:pt idx="0">
                  <c:v>140.80000000000001</c:v>
                </c:pt>
                <c:pt idx="1">
                  <c:v>135.5</c:v>
                </c:pt>
                <c:pt idx="2">
                  <c:v>129.4</c:v>
                </c:pt>
                <c:pt idx="3">
                  <c:v>132.69999999999999</c:v>
                </c:pt>
                <c:pt idx="4">
                  <c:v>148.30000000000001</c:v>
                </c:pt>
              </c:numCache>
            </c:numRef>
          </c:val>
          <c:smooth val="0"/>
          <c:extLst>
            <c:ext xmlns:c16="http://schemas.microsoft.com/office/drawing/2014/chart" uri="{C3380CC4-5D6E-409C-BE32-E72D297353CC}">
              <c16:uniqueId val="{0000000B-E260-4F9E-941D-2BB33CE1F09A}"/>
            </c:ext>
          </c:extLst>
        </c:ser>
        <c:dLbls>
          <c:showLegendKey val="0"/>
          <c:showVal val="0"/>
          <c:showCatName val="0"/>
          <c:showSerName val="0"/>
          <c:showPercent val="0"/>
          <c:showBubbleSize val="0"/>
        </c:dLbls>
        <c:marker val="1"/>
        <c:smooth val="0"/>
        <c:axId val="496283032"/>
        <c:axId val="496283360"/>
      </c:lineChart>
      <c:catAx>
        <c:axId val="49628303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496283360"/>
        <c:crosses val="autoZero"/>
        <c:auto val="1"/>
        <c:lblAlgn val="ctr"/>
        <c:lblOffset val="100"/>
        <c:noMultiLvlLbl val="0"/>
      </c:catAx>
      <c:valAx>
        <c:axId val="496283360"/>
        <c:scaling>
          <c:orientation val="minMax"/>
          <c:min val="8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496283032"/>
        <c:crosses val="autoZero"/>
        <c:crossBetween val="between"/>
        <c:majorUnit val="20"/>
      </c:valAx>
      <c:spPr>
        <a:noFill/>
        <a:ln>
          <a:noFill/>
        </a:ln>
        <a:effectLst/>
      </c:spPr>
    </c:plotArea>
    <c:legend>
      <c:legendPos val="b"/>
      <c:layout>
        <c:manualLayout>
          <c:xMode val="edge"/>
          <c:yMode val="edge"/>
          <c:x val="0.19028873625769027"/>
          <c:y val="0.90551321459149159"/>
          <c:w val="0.6093050925451533"/>
          <c:h val="7.3096411076957621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a:solidFill>
                  <a:sysClr val="windowText" lastClr="000000"/>
                </a:solidFill>
              </a:rPr>
              <a:t>%</a:t>
            </a:r>
          </a:p>
        </c:rich>
      </c:tx>
      <c:layout>
        <c:manualLayout>
          <c:xMode val="edge"/>
          <c:yMode val="edge"/>
          <c:x val="2.4474234448252773E-2"/>
          <c:y val="3.208556149732620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7.5461980295941269E-2"/>
          <c:y val="0.10742075196181036"/>
          <c:w val="0.90682465416460623"/>
          <c:h val="0.6870213253946259"/>
        </c:manualLayout>
      </c:layout>
      <c:lineChart>
        <c:grouping val="standard"/>
        <c:varyColors val="0"/>
        <c:ser>
          <c:idx val="0"/>
          <c:order val="0"/>
          <c:tx>
            <c:strRef>
              <c:f>'49'!$A$7</c:f>
              <c:strCache>
                <c:ptCount val="1"/>
                <c:pt idx="0">
                  <c:v>Cifra de afaceri </c:v>
                </c:pt>
              </c:strCache>
            </c:strRef>
          </c:tx>
          <c:spPr>
            <a:ln w="28575" cap="rnd">
              <a:solidFill>
                <a:schemeClr val="accent1">
                  <a:lumMod val="50000"/>
                </a:schemeClr>
              </a:solidFill>
              <a:round/>
            </a:ln>
            <a:effectLst/>
          </c:spPr>
          <c:marker>
            <c:symbol val="circle"/>
            <c:size val="5"/>
            <c:spPr>
              <a:solidFill>
                <a:schemeClr val="accent1">
                  <a:lumMod val="50000"/>
                </a:schemeClr>
              </a:solidFill>
              <a:ln w="9525">
                <a:solidFill>
                  <a:schemeClr val="accent1">
                    <a:lumMod val="50000"/>
                  </a:schemeClr>
                </a:solidFill>
              </a:ln>
              <a:effectLst/>
            </c:spPr>
          </c:marker>
          <c:dLbls>
            <c:dLbl>
              <c:idx val="0"/>
              <c:layout>
                <c:manualLayout>
                  <c:x val="-3.508974318372049E-2"/>
                  <c:y val="5.52851348126938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6FF-44A4-AE86-D22F04B1C432}"/>
                </c:ext>
              </c:extLst>
            </c:dLbl>
            <c:dLbl>
              <c:idx val="1"/>
              <c:layout>
                <c:manualLayout>
                  <c:x val="-2.9286787556072846E-2"/>
                  <c:y val="4.875236852077981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6FF-44A4-AE86-D22F04B1C432}"/>
                </c:ext>
              </c:extLst>
            </c:dLbl>
            <c:dLbl>
              <c:idx val="2"/>
              <c:layout>
                <c:manualLayout>
                  <c:x val="-2.7513115417961465E-2"/>
                  <c:y val="5.52851348126938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6FF-44A4-AE86-D22F04B1C432}"/>
                </c:ext>
              </c:extLst>
            </c:dLbl>
            <c:dLbl>
              <c:idx val="3"/>
              <c:layout>
                <c:manualLayout>
                  <c:x val="-2.4983790694170463E-2"/>
                  <c:y val="-8.73173607309781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6FF-44A4-AE86-D22F04B1C432}"/>
                </c:ext>
              </c:extLst>
            </c:dLbl>
            <c:dLbl>
              <c:idx val="4"/>
              <c:layout>
                <c:manualLayout>
                  <c:x val="-2.7501599126429719E-2"/>
                  <c:y val="4.458994764691846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6FF-44A4-AE86-D22F04B1C432}"/>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'49'!$B$6:$F$6</c:f>
              <c:strCache>
                <c:ptCount val="5"/>
                <c:pt idx="0">
                  <c:v>Ianuarie 2022</c:v>
                </c:pt>
                <c:pt idx="1">
                  <c:v>Februarie 2022</c:v>
                </c:pt>
                <c:pt idx="2">
                  <c:v>Martie 2022</c:v>
                </c:pt>
                <c:pt idx="3">
                  <c:v>Aprilie 2022</c:v>
                </c:pt>
                <c:pt idx="4">
                  <c:v>Mai 2022</c:v>
                </c:pt>
              </c:strCache>
            </c:strRef>
          </c:cat>
          <c:val>
            <c:numRef>
              <c:f>'49'!$B$7:$F$7</c:f>
              <c:numCache>
                <c:formatCode>#,##0.0</c:formatCode>
                <c:ptCount val="5"/>
                <c:pt idx="0">
                  <c:v>139.9</c:v>
                </c:pt>
                <c:pt idx="1">
                  <c:v>126.8</c:v>
                </c:pt>
                <c:pt idx="2">
                  <c:v>122.6</c:v>
                </c:pt>
                <c:pt idx="3">
                  <c:v>135.19999999999999</c:v>
                </c:pt>
                <c:pt idx="4">
                  <c:v>170.7</c:v>
                </c:pt>
              </c:numCache>
            </c:numRef>
          </c:val>
          <c:smooth val="0"/>
          <c:extLst>
            <c:ext xmlns:c16="http://schemas.microsoft.com/office/drawing/2014/chart" uri="{C3380CC4-5D6E-409C-BE32-E72D297353CC}">
              <c16:uniqueId val="{00000005-36FF-44A4-AE86-D22F04B1C432}"/>
            </c:ext>
          </c:extLst>
        </c:ser>
        <c:ser>
          <c:idx val="1"/>
          <c:order val="1"/>
          <c:tx>
            <c:strRef>
              <c:f>'49'!$A$8</c:f>
              <c:strCache>
                <c:ptCount val="1"/>
                <c:pt idx="0">
                  <c:v>Vânzările de mărfuri și servicii </c:v>
                </c:pt>
              </c:strCache>
            </c:strRef>
          </c:tx>
          <c:spPr>
            <a:ln w="28575" cap="rnd">
              <a:solidFill>
                <a:srgbClr val="92D050"/>
              </a:solidFill>
              <a:round/>
            </a:ln>
            <a:effectLst/>
          </c:spPr>
          <c:marker>
            <c:symbol val="circle"/>
            <c:size val="5"/>
            <c:spPr>
              <a:solidFill>
                <a:srgbClr val="92D050"/>
              </a:solidFill>
              <a:ln w="9525">
                <a:solidFill>
                  <a:srgbClr val="92D050"/>
                </a:solidFill>
              </a:ln>
              <a:effectLst/>
            </c:spPr>
          </c:marker>
          <c:dLbls>
            <c:dLbl>
              <c:idx val="0"/>
              <c:layout>
                <c:manualLayout>
                  <c:x val="-3.0555302671471874E-2"/>
                  <c:y val="-7.602481507993319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6FF-44A4-AE86-D22F04B1C432}"/>
                </c:ext>
              </c:extLst>
            </c:dLbl>
            <c:dLbl>
              <c:idx val="1"/>
              <c:layout>
                <c:manualLayout>
                  <c:x val="-3.1838352865658885E-2"/>
                  <c:y val="-4.03741911940151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6FF-44A4-AE86-D22F04B1C432}"/>
                </c:ext>
              </c:extLst>
            </c:dLbl>
            <c:dLbl>
              <c:idx val="2"/>
              <c:layout>
                <c:manualLayout>
                  <c:x val="-2.9305983597028372E-2"/>
                  <c:y val="-7.245975269134138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6FF-44A4-AE86-D22F04B1C432}"/>
                </c:ext>
              </c:extLst>
            </c:dLbl>
            <c:dLbl>
              <c:idx val="3"/>
              <c:layout>
                <c:manualLayout>
                  <c:x val="-3.0551466923506212E-2"/>
                  <c:y val="5.944755568655522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6FF-44A4-AE86-D22F04B1C432}"/>
                </c:ext>
              </c:extLst>
            </c:dLbl>
            <c:dLbl>
              <c:idx val="4"/>
              <c:layout>
                <c:manualLayout>
                  <c:x val="-3.0543786379940128E-2"/>
                  <c:y val="-4.750431597119882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6FF-44A4-AE86-D22F04B1C432}"/>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'49'!$B$6:$F$6</c:f>
              <c:strCache>
                <c:ptCount val="5"/>
                <c:pt idx="0">
                  <c:v>Ianuarie 2022</c:v>
                </c:pt>
                <c:pt idx="1">
                  <c:v>Februarie 2022</c:v>
                </c:pt>
                <c:pt idx="2">
                  <c:v>Martie 2022</c:v>
                </c:pt>
                <c:pt idx="3">
                  <c:v>Aprilie 2022</c:v>
                </c:pt>
                <c:pt idx="4">
                  <c:v>Mai 2022</c:v>
                </c:pt>
              </c:strCache>
            </c:strRef>
          </c:cat>
          <c:val>
            <c:numRef>
              <c:f>'49'!$B$8:$F$8</c:f>
              <c:numCache>
                <c:formatCode>#,##0.0</c:formatCode>
                <c:ptCount val="5"/>
                <c:pt idx="0">
                  <c:v>146.19999999999999</c:v>
                </c:pt>
                <c:pt idx="1">
                  <c:v>133.4</c:v>
                </c:pt>
                <c:pt idx="2">
                  <c:v>128.6</c:v>
                </c:pt>
                <c:pt idx="3">
                  <c:v>135.5</c:v>
                </c:pt>
                <c:pt idx="4">
                  <c:v>176.3</c:v>
                </c:pt>
              </c:numCache>
            </c:numRef>
          </c:val>
          <c:smooth val="0"/>
          <c:extLst>
            <c:ext xmlns:c16="http://schemas.microsoft.com/office/drawing/2014/chart" uri="{C3380CC4-5D6E-409C-BE32-E72D297353CC}">
              <c16:uniqueId val="{0000000B-36FF-44A4-AE86-D22F04B1C432}"/>
            </c:ext>
          </c:extLst>
        </c:ser>
        <c:dLbls>
          <c:showLegendKey val="0"/>
          <c:showVal val="0"/>
          <c:showCatName val="0"/>
          <c:showSerName val="0"/>
          <c:showPercent val="0"/>
          <c:showBubbleSize val="0"/>
        </c:dLbls>
        <c:marker val="1"/>
        <c:smooth val="0"/>
        <c:axId val="496283032"/>
        <c:axId val="496283360"/>
      </c:lineChart>
      <c:catAx>
        <c:axId val="49628303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496283360"/>
        <c:crosses val="autoZero"/>
        <c:auto val="1"/>
        <c:lblAlgn val="ctr"/>
        <c:lblOffset val="100"/>
        <c:noMultiLvlLbl val="0"/>
      </c:catAx>
      <c:valAx>
        <c:axId val="496283360"/>
        <c:scaling>
          <c:orientation val="minMax"/>
          <c:min val="8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496283032"/>
        <c:crosses val="autoZero"/>
        <c:crossBetween val="between"/>
        <c:majorUnit val="20"/>
      </c:valAx>
      <c:spPr>
        <a:noFill/>
        <a:ln>
          <a:noFill/>
        </a:ln>
        <a:effectLst/>
      </c:spPr>
    </c:plotArea>
    <c:legend>
      <c:legendPos val="b"/>
      <c:layout>
        <c:manualLayout>
          <c:xMode val="edge"/>
          <c:yMode val="edge"/>
          <c:x val="0.14520014708306392"/>
          <c:y val="0.90551321459149159"/>
          <c:w val="0.74779134492246435"/>
          <c:h val="7.3096411076957621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0.5526</cdr:x>
      <cdr:y>0.04145</cdr:y>
    </cdr:from>
    <cdr:to>
      <cdr:x>1</cdr:x>
      <cdr:y>0.24628</cdr:y>
    </cdr:to>
    <cdr:sp macro="" textlink="">
      <cdr:nvSpPr>
        <cdr:cNvPr id="2" name="TextBox 3">
          <a:extLst xmlns:a="http://schemas.openxmlformats.org/drawingml/2006/main">
            <a:ext uri="{FF2B5EF4-FFF2-40B4-BE49-F238E27FC236}">
              <a16:creationId xmlns:a16="http://schemas.microsoft.com/office/drawing/2014/main" id="{857B443C-8690-BEDD-F97D-FB060ECBF8B5}"/>
            </a:ext>
          </a:extLst>
        </cdr:cNvPr>
        <cdr:cNvSpPr txBox="1"/>
      </cdr:nvSpPr>
      <cdr:spPr>
        <a:xfrm xmlns:a="http://schemas.openxmlformats.org/drawingml/2006/main">
          <a:off x="4536255" y="112095"/>
          <a:ext cx="3672657" cy="55399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xmlns:a="http://schemas.openxmlformats.org/drawingml/2006/main">
          <a:r>
            <a:rPr lang="ro-RO" altLang="en-US" sz="1200" i="1" dirty="0">
              <a:cs typeface="Times New Roman" panose="02020603050405020304" pitchFamily="18" charset="0"/>
            </a:rPr>
            <a:t>luna corespunzătoare a anului precedent = 100</a:t>
          </a:r>
        </a:p>
        <a:p xmlns:a="http://schemas.openxmlformats.org/drawingml/2006/main">
          <a:endParaRPr lang="en-US"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1026">
            <a:extLst>
              <a:ext uri="{FF2B5EF4-FFF2-40B4-BE49-F238E27FC236}">
                <a16:creationId xmlns:a16="http://schemas.microsoft.com/office/drawing/2014/main" id="{7E461B10-6EB7-C0BA-F41F-9411EA35AB48}"/>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ru-RU" altLang="en-US"/>
          </a:p>
        </p:txBody>
      </p:sp>
      <p:sp>
        <p:nvSpPr>
          <p:cNvPr id="51203" name="Rectangle 1027">
            <a:extLst>
              <a:ext uri="{FF2B5EF4-FFF2-40B4-BE49-F238E27FC236}">
                <a16:creationId xmlns:a16="http://schemas.microsoft.com/office/drawing/2014/main" id="{F53851A1-93D2-76B2-E597-4EEF65801116}"/>
              </a:ext>
            </a:extLst>
          </p:cNvPr>
          <p:cNvSpPr>
            <a:spLocks noGrp="1" noChangeArrowheads="1"/>
          </p:cNvSpPr>
          <p:nvPr>
            <p:ph type="dt" sz="quarter"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ru-RU" altLang="en-US"/>
          </a:p>
        </p:txBody>
      </p:sp>
      <p:sp>
        <p:nvSpPr>
          <p:cNvPr id="51204" name="Rectangle 1028">
            <a:extLst>
              <a:ext uri="{FF2B5EF4-FFF2-40B4-BE49-F238E27FC236}">
                <a16:creationId xmlns:a16="http://schemas.microsoft.com/office/drawing/2014/main" id="{0C734193-5F36-0031-BE75-A6CF6937522D}"/>
              </a:ext>
            </a:extLst>
          </p:cNvPr>
          <p:cNvSpPr>
            <a:spLocks noGrp="1" noChangeArrowheads="1"/>
          </p:cNvSpPr>
          <p:nvPr>
            <p:ph type="ftr" sz="quarter" idx="2"/>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ru-RU" altLang="en-US"/>
          </a:p>
        </p:txBody>
      </p:sp>
      <p:sp>
        <p:nvSpPr>
          <p:cNvPr id="51205" name="Rectangle 1029">
            <a:extLst>
              <a:ext uri="{FF2B5EF4-FFF2-40B4-BE49-F238E27FC236}">
                <a16:creationId xmlns:a16="http://schemas.microsoft.com/office/drawing/2014/main" id="{D74BD7F4-DDE0-1CDE-5CF1-1C39946C3904}"/>
              </a:ext>
            </a:extLst>
          </p:cNvPr>
          <p:cNvSpPr>
            <a:spLocks noGrp="1" noChangeArrowheads="1"/>
          </p:cNvSpPr>
          <p:nvPr>
            <p:ph type="sldNum" sz="quarter" idx="3"/>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9819CD2-FB1B-457A-8AA1-BEA0CC314606}" type="slidenum">
              <a:rPr lang="ru-RU" altLang="en-US"/>
              <a:pPr>
                <a:defRPr/>
              </a:pPr>
              <a:t>‹#›</a:t>
            </a:fld>
            <a:endParaRPr lang="ru-RU"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1026">
            <a:extLst>
              <a:ext uri="{FF2B5EF4-FFF2-40B4-BE49-F238E27FC236}">
                <a16:creationId xmlns:a16="http://schemas.microsoft.com/office/drawing/2014/main" id="{6D87A02C-7F8A-F791-0016-F67ED8F7F9F7}"/>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ru-RU" altLang="en-US"/>
          </a:p>
        </p:txBody>
      </p:sp>
      <p:sp>
        <p:nvSpPr>
          <p:cNvPr id="29699" name="Rectangle 1027">
            <a:extLst>
              <a:ext uri="{FF2B5EF4-FFF2-40B4-BE49-F238E27FC236}">
                <a16:creationId xmlns:a16="http://schemas.microsoft.com/office/drawing/2014/main" id="{0E4AD242-BE45-7F5E-3322-CAB28002930B}"/>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ru-RU" altLang="en-US"/>
          </a:p>
        </p:txBody>
      </p:sp>
      <p:sp>
        <p:nvSpPr>
          <p:cNvPr id="2052" name="Rectangle 1028">
            <a:extLst>
              <a:ext uri="{FF2B5EF4-FFF2-40B4-BE49-F238E27FC236}">
                <a16:creationId xmlns:a16="http://schemas.microsoft.com/office/drawing/2014/main" id="{C984B133-8BC9-8D38-F8E8-82B99AA6E952}"/>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01" name="Rectangle 1029">
            <a:extLst>
              <a:ext uri="{FF2B5EF4-FFF2-40B4-BE49-F238E27FC236}">
                <a16:creationId xmlns:a16="http://schemas.microsoft.com/office/drawing/2014/main" id="{D8E10E04-9286-2F1C-EB59-6A9F7ABD976B}"/>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ru-RU" altLang="en-US" noProof="0"/>
              <a:t>Click to edit Master text styles</a:t>
            </a:r>
          </a:p>
          <a:p>
            <a:pPr lvl="1"/>
            <a:r>
              <a:rPr lang="ru-RU" altLang="en-US" noProof="0"/>
              <a:t>Second level</a:t>
            </a:r>
          </a:p>
          <a:p>
            <a:pPr lvl="2"/>
            <a:r>
              <a:rPr lang="ru-RU" altLang="en-US" noProof="0"/>
              <a:t>Third level</a:t>
            </a:r>
          </a:p>
          <a:p>
            <a:pPr lvl="3"/>
            <a:r>
              <a:rPr lang="ru-RU" altLang="en-US" noProof="0"/>
              <a:t>Fourth level</a:t>
            </a:r>
          </a:p>
          <a:p>
            <a:pPr lvl="4"/>
            <a:r>
              <a:rPr lang="ru-RU" altLang="en-US" noProof="0"/>
              <a:t>Fifth level</a:t>
            </a:r>
          </a:p>
        </p:txBody>
      </p:sp>
      <p:sp>
        <p:nvSpPr>
          <p:cNvPr id="29702" name="Rectangle 1030">
            <a:extLst>
              <a:ext uri="{FF2B5EF4-FFF2-40B4-BE49-F238E27FC236}">
                <a16:creationId xmlns:a16="http://schemas.microsoft.com/office/drawing/2014/main" id="{7CD13FCD-99D4-A092-4678-7A10C1964ABC}"/>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ru-RU" altLang="en-US"/>
          </a:p>
        </p:txBody>
      </p:sp>
      <p:sp>
        <p:nvSpPr>
          <p:cNvPr id="29703" name="Rectangle 1031">
            <a:extLst>
              <a:ext uri="{FF2B5EF4-FFF2-40B4-BE49-F238E27FC236}">
                <a16:creationId xmlns:a16="http://schemas.microsoft.com/office/drawing/2014/main" id="{DB1181D9-C09B-B3D5-0EAF-01106F3E9F21}"/>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B3E8A74-F73B-416F-AF11-F6D3085BF15F}" type="slidenum">
              <a:rPr lang="ru-RU" altLang="en-US"/>
              <a:pPr>
                <a:defRPr/>
              </a:pPr>
              <a:t>‹#›</a:t>
            </a:fld>
            <a:endParaRPr lang="ru-R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31">
            <a:extLst>
              <a:ext uri="{FF2B5EF4-FFF2-40B4-BE49-F238E27FC236}">
                <a16:creationId xmlns:a16="http://schemas.microsoft.com/office/drawing/2014/main" id="{C9EB83FD-AA2E-50D8-451C-F13598B3322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54A9FBD-8BB3-4463-8CAE-320C01BFCD67}" type="slidenum">
              <a:rPr lang="ru-RU" altLang="en-US" smtClean="0"/>
              <a:pPr/>
              <a:t>1</a:t>
            </a:fld>
            <a:endParaRPr lang="ru-RU" altLang="en-US"/>
          </a:p>
        </p:txBody>
      </p:sp>
      <p:sp>
        <p:nvSpPr>
          <p:cNvPr id="5123" name="Rectangle 1026">
            <a:extLst>
              <a:ext uri="{FF2B5EF4-FFF2-40B4-BE49-F238E27FC236}">
                <a16:creationId xmlns:a16="http://schemas.microsoft.com/office/drawing/2014/main" id="{05AD71E1-079C-D992-E3B3-1325D9B6296E}"/>
              </a:ext>
            </a:extLst>
          </p:cNvPr>
          <p:cNvSpPr>
            <a:spLocks noGrp="1" noRot="1" noChangeAspect="1" noChangeArrowheads="1" noTextEdit="1"/>
          </p:cNvSpPr>
          <p:nvPr>
            <p:ph type="sldImg"/>
          </p:nvPr>
        </p:nvSpPr>
        <p:spPr>
          <a:ln/>
        </p:spPr>
      </p:sp>
      <p:sp>
        <p:nvSpPr>
          <p:cNvPr id="5124" name="Rectangle 1027">
            <a:extLst>
              <a:ext uri="{FF2B5EF4-FFF2-40B4-BE49-F238E27FC236}">
                <a16:creationId xmlns:a16="http://schemas.microsoft.com/office/drawing/2014/main" id="{E6A2CA34-0DF4-355F-1DAB-6AE437D0922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a:extLst>
              <a:ext uri="{FF2B5EF4-FFF2-40B4-BE49-F238E27FC236}">
                <a16:creationId xmlns:a16="http://schemas.microsoft.com/office/drawing/2014/main" id="{3466B370-3180-7F66-83D2-00A614CF2FB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796E451-B5A6-449E-8CBF-363DD44DA794}" type="slidenum">
              <a:rPr lang="ru-RU" altLang="en-US" smtClean="0"/>
              <a:pPr/>
              <a:t>2</a:t>
            </a:fld>
            <a:endParaRPr lang="ru-RU" altLang="en-US"/>
          </a:p>
        </p:txBody>
      </p:sp>
      <p:sp>
        <p:nvSpPr>
          <p:cNvPr id="7171" name="Rectangle 1026">
            <a:extLst>
              <a:ext uri="{FF2B5EF4-FFF2-40B4-BE49-F238E27FC236}">
                <a16:creationId xmlns:a16="http://schemas.microsoft.com/office/drawing/2014/main" id="{2601FB9B-8B39-1675-8FA8-A81BDC2F7BD9}"/>
              </a:ext>
            </a:extLst>
          </p:cNvPr>
          <p:cNvSpPr>
            <a:spLocks noGrp="1" noRot="1" noChangeAspect="1" noChangeArrowheads="1" noTextEdit="1"/>
          </p:cNvSpPr>
          <p:nvPr>
            <p:ph type="sldImg"/>
          </p:nvPr>
        </p:nvSpPr>
        <p:spPr>
          <a:ln/>
        </p:spPr>
      </p:sp>
      <p:sp>
        <p:nvSpPr>
          <p:cNvPr id="7172" name="Rectangle 1027">
            <a:extLst>
              <a:ext uri="{FF2B5EF4-FFF2-40B4-BE49-F238E27FC236}">
                <a16:creationId xmlns:a16="http://schemas.microsoft.com/office/drawing/2014/main" id="{8E9EAAB6-E695-DAA3-DA44-A90E3421201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31">
            <a:extLst>
              <a:ext uri="{FF2B5EF4-FFF2-40B4-BE49-F238E27FC236}">
                <a16:creationId xmlns:a16="http://schemas.microsoft.com/office/drawing/2014/main" id="{D21CCE76-D845-76BF-4F65-40A5D78D964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B11A896-1BE6-476E-A0A3-87330F498346}" type="slidenum">
              <a:rPr lang="ru-RU" altLang="en-US" smtClean="0"/>
              <a:pPr/>
              <a:t>14</a:t>
            </a:fld>
            <a:endParaRPr lang="ru-RU" altLang="en-US"/>
          </a:p>
        </p:txBody>
      </p:sp>
      <p:sp>
        <p:nvSpPr>
          <p:cNvPr id="17411" name="Rectangle 2">
            <a:extLst>
              <a:ext uri="{FF2B5EF4-FFF2-40B4-BE49-F238E27FC236}">
                <a16:creationId xmlns:a16="http://schemas.microsoft.com/office/drawing/2014/main" id="{7C95A0B3-BFC7-9BE2-A50E-D8B48C795ED1}"/>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D5511903-C37D-8526-21E6-DFC93D5C444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11">
            <a:extLst>
              <a:ext uri="{FF2B5EF4-FFF2-40B4-BE49-F238E27FC236}">
                <a16:creationId xmlns:a16="http://schemas.microsoft.com/office/drawing/2014/main" id="{0EA1E1B7-8FCB-3D30-D392-26FA2136C444}"/>
              </a:ext>
            </a:extLst>
          </p:cNvPr>
          <p:cNvSpPr>
            <a:spLocks noGrp="1" noChangeArrowheads="1"/>
          </p:cNvSpPr>
          <p:nvPr>
            <p:ph type="sldNum"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880705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E3BE8704-AAE0-BBFE-3467-93665CEDAA98}"/>
              </a:ext>
            </a:extLst>
          </p:cNvPr>
          <p:cNvSpPr>
            <a:spLocks noGrp="1" noChangeArrowheads="1"/>
          </p:cNvSpPr>
          <p:nvPr>
            <p:ph type="sldNum"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63725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5028C6D5-773E-396A-D94D-032D95B2B3EC}"/>
              </a:ext>
            </a:extLst>
          </p:cNvPr>
          <p:cNvSpPr>
            <a:spLocks noGrp="1" noChangeArrowheads="1"/>
          </p:cNvSpPr>
          <p:nvPr>
            <p:ph type="sldNum"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756046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28650" y="365125"/>
            <a:ext cx="7886700" cy="5811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1">
            <a:extLst>
              <a:ext uri="{FF2B5EF4-FFF2-40B4-BE49-F238E27FC236}">
                <a16:creationId xmlns:a16="http://schemas.microsoft.com/office/drawing/2014/main" id="{3E40AFA6-BD55-F94B-9812-E32BD4F5597C}"/>
              </a:ext>
            </a:extLst>
          </p:cNvPr>
          <p:cNvSpPr>
            <a:spLocks noGrp="1" noChangeArrowheads="1"/>
          </p:cNvSpPr>
          <p:nvPr>
            <p:ph type="sldNum"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533427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62865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a:extLst>
              <a:ext uri="{FF2B5EF4-FFF2-40B4-BE49-F238E27FC236}">
                <a16:creationId xmlns:a16="http://schemas.microsoft.com/office/drawing/2014/main" id="{1AC4A446-BBB1-7AFA-8160-C574918E48C2}"/>
              </a:ext>
            </a:extLst>
          </p:cNvPr>
          <p:cNvSpPr>
            <a:spLocks noGrp="1" noChangeArrowheads="1"/>
          </p:cNvSpPr>
          <p:nvPr>
            <p:ph type="sldNum"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923856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A333FCEB-CD72-903B-1F11-3250E3D18BB1}"/>
              </a:ext>
            </a:extLst>
          </p:cNvPr>
          <p:cNvSpPr>
            <a:spLocks noGrp="1" noChangeArrowheads="1"/>
          </p:cNvSpPr>
          <p:nvPr>
            <p:ph type="sldNum"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584981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11">
            <a:extLst>
              <a:ext uri="{FF2B5EF4-FFF2-40B4-BE49-F238E27FC236}">
                <a16:creationId xmlns:a16="http://schemas.microsoft.com/office/drawing/2014/main" id="{7C9FB6FD-4354-D1BD-DCEA-ADA926C6030A}"/>
              </a:ext>
            </a:extLst>
          </p:cNvPr>
          <p:cNvSpPr>
            <a:spLocks noGrp="1" noChangeArrowheads="1"/>
          </p:cNvSpPr>
          <p:nvPr>
            <p:ph type="sldNum"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603295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a:extLst>
              <a:ext uri="{FF2B5EF4-FFF2-40B4-BE49-F238E27FC236}">
                <a16:creationId xmlns:a16="http://schemas.microsoft.com/office/drawing/2014/main" id="{1D9D77C0-9BDF-9F5C-4D2A-40F40C0A1E2B}"/>
              </a:ext>
            </a:extLst>
          </p:cNvPr>
          <p:cNvSpPr>
            <a:spLocks noGrp="1" noChangeArrowheads="1"/>
          </p:cNvSpPr>
          <p:nvPr>
            <p:ph type="sldNum"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708527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a:extLst>
              <a:ext uri="{FF2B5EF4-FFF2-40B4-BE49-F238E27FC236}">
                <a16:creationId xmlns:a16="http://schemas.microsoft.com/office/drawing/2014/main" id="{9FD97DED-AB76-117D-A71D-696051767396}"/>
              </a:ext>
            </a:extLst>
          </p:cNvPr>
          <p:cNvSpPr>
            <a:spLocks noGrp="1" noChangeArrowheads="1"/>
          </p:cNvSpPr>
          <p:nvPr>
            <p:ph type="sldNum"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404970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Rectangle 11">
            <a:extLst>
              <a:ext uri="{FF2B5EF4-FFF2-40B4-BE49-F238E27FC236}">
                <a16:creationId xmlns:a16="http://schemas.microsoft.com/office/drawing/2014/main" id="{D139D420-F740-5843-F36C-DF0109FC842B}"/>
              </a:ext>
            </a:extLst>
          </p:cNvPr>
          <p:cNvSpPr>
            <a:spLocks noGrp="1" noChangeArrowheads="1"/>
          </p:cNvSpPr>
          <p:nvPr>
            <p:ph type="sldNum"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569076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5F4DE302-CB38-5D2A-1D01-471436B368AC}"/>
              </a:ext>
            </a:extLst>
          </p:cNvPr>
          <p:cNvSpPr>
            <a:spLocks noGrp="1" noChangeArrowheads="1"/>
          </p:cNvSpPr>
          <p:nvPr>
            <p:ph type="sldNum"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456111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1">
            <a:extLst>
              <a:ext uri="{FF2B5EF4-FFF2-40B4-BE49-F238E27FC236}">
                <a16:creationId xmlns:a16="http://schemas.microsoft.com/office/drawing/2014/main" id="{5E8F7DAB-50CF-DBDB-574D-D24FB26AF70E}"/>
              </a:ext>
            </a:extLst>
          </p:cNvPr>
          <p:cNvSpPr>
            <a:spLocks noGrp="1" noChangeArrowheads="1"/>
          </p:cNvSpPr>
          <p:nvPr>
            <p:ph type="sldNum"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909481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1">
            <a:extLst>
              <a:ext uri="{FF2B5EF4-FFF2-40B4-BE49-F238E27FC236}">
                <a16:creationId xmlns:a16="http://schemas.microsoft.com/office/drawing/2014/main" id="{E3A80BB6-DD39-DA24-D528-206393A58A1A}"/>
              </a:ext>
            </a:extLst>
          </p:cNvPr>
          <p:cNvSpPr>
            <a:spLocks noGrp="1" noChangeArrowheads="1"/>
          </p:cNvSpPr>
          <p:nvPr>
            <p:ph type="sldNum"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17634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PPOINT copy">
            <a:extLst>
              <a:ext uri="{FF2B5EF4-FFF2-40B4-BE49-F238E27FC236}">
                <a16:creationId xmlns:a16="http://schemas.microsoft.com/office/drawing/2014/main" id="{89E0D9E0-EE73-B029-2BBA-E325FD9379DA}"/>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Rectangle 11">
            <a:extLst>
              <a:ext uri="{FF2B5EF4-FFF2-40B4-BE49-F238E27FC236}">
                <a16:creationId xmlns:a16="http://schemas.microsoft.com/office/drawing/2014/main" id="{412243CA-F3B6-5C04-AC48-7E22643E564F}"/>
              </a:ext>
            </a:extLst>
          </p:cNvPr>
          <p:cNvSpPr>
            <a:spLocks noGrp="1" noChangeArrowheads="1"/>
          </p:cNvSpPr>
          <p:nvPr>
            <p:ph type="sldNum" sz="quarter" idx="4"/>
          </p:nvPr>
        </p:nvSpPr>
        <p:spPr bwMode="auto">
          <a:xfrm>
            <a:off x="6732588" y="6381750"/>
            <a:ext cx="2133600" cy="28733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endParaRPr lang="en-US" altLang="en-US"/>
          </a:p>
        </p:txBody>
      </p:sp>
      <p:pic>
        <p:nvPicPr>
          <p:cNvPr id="1028" name="Picture 14" descr="Picture1">
            <a:extLst>
              <a:ext uri="{FF2B5EF4-FFF2-40B4-BE49-F238E27FC236}">
                <a16:creationId xmlns:a16="http://schemas.microsoft.com/office/drawing/2014/main" id="{41424F61-FAD3-DA85-EC60-E3B8CEC84B3E}"/>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l" rtl="0" eaLnBrk="0" fontAlgn="base" hangingPunct="0">
        <a:spcBef>
          <a:spcPct val="0"/>
        </a:spcBef>
        <a:spcAft>
          <a:spcPct val="0"/>
        </a:spcAft>
        <a:defRPr sz="3800" kern="12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8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8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8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D69D706C-6423-E814-2112-E083703FC6B9}"/>
              </a:ext>
            </a:extLst>
          </p:cNvPr>
          <p:cNvSpPr>
            <a:spLocks noGrp="1" noChangeArrowheads="1"/>
          </p:cNvSpPr>
          <p:nvPr>
            <p:ph type="ctrTitle"/>
          </p:nvPr>
        </p:nvSpPr>
        <p:spPr bwMode="auto">
          <a:xfrm>
            <a:off x="1187450" y="1196975"/>
            <a:ext cx="7129463" cy="3898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br>
              <a:rPr lang="ro-RO" altLang="en-US" sz="2400" b="1" dirty="0">
                <a:cs typeface="Calibri" panose="020F0502020204030204" pitchFamily="34" charset="0"/>
              </a:rPr>
            </a:br>
            <a:r>
              <a:rPr lang="ro-RO" altLang="en-US" sz="3600" b="1" dirty="0">
                <a:solidFill>
                  <a:schemeClr val="tx1"/>
                </a:solidFill>
                <a:cs typeface="Calibri" panose="020F0502020204030204" pitchFamily="34" charset="0"/>
              </a:rPr>
              <a:t>Calcule experimentale privind vânzările de mărfuri și servicii în baza declarațiilor TVA </a:t>
            </a:r>
            <a:br>
              <a:rPr lang="en-US" altLang="en-US" sz="3600" dirty="0">
                <a:solidFill>
                  <a:schemeClr val="tx1"/>
                </a:solidFill>
                <a:cs typeface="Calibri" panose="020F0502020204030204" pitchFamily="34" charset="0"/>
              </a:rPr>
            </a:br>
            <a:br>
              <a:rPr lang="ro-RO" altLang="en-US" sz="2800" b="1" dirty="0">
                <a:solidFill>
                  <a:srgbClr val="FF0000"/>
                </a:solidFill>
              </a:rPr>
            </a:br>
            <a:br>
              <a:rPr lang="en-GB" altLang="en-US" sz="2800" dirty="0"/>
            </a:br>
            <a:r>
              <a:rPr lang="en-GB" altLang="en-US" sz="1800" dirty="0" err="1"/>
              <a:t>Biroul</a:t>
            </a:r>
            <a:r>
              <a:rPr lang="en-GB" altLang="en-US" sz="1800" dirty="0"/>
              <a:t> Na</a:t>
            </a:r>
            <a:r>
              <a:rPr lang="ro-RO" altLang="en-US" sz="1800" dirty="0"/>
              <a:t>țional de Statistică</a:t>
            </a:r>
            <a:br>
              <a:rPr lang="en-US" altLang="en-US" sz="3600" dirty="0"/>
            </a:br>
            <a:r>
              <a:rPr lang="en-GB" altLang="en-US" sz="3600" dirty="0"/>
              <a:t> </a:t>
            </a:r>
            <a:endParaRPr lang="en-US" altLang="en-US" dirty="0"/>
          </a:p>
        </p:txBody>
      </p:sp>
      <p:sp>
        <p:nvSpPr>
          <p:cNvPr id="4" name="Subtitle 3">
            <a:extLst>
              <a:ext uri="{FF2B5EF4-FFF2-40B4-BE49-F238E27FC236}">
                <a16:creationId xmlns:a16="http://schemas.microsoft.com/office/drawing/2014/main" id="{486587C9-EC9E-16F3-5A12-6FECE268EDD9}"/>
              </a:ext>
            </a:extLst>
          </p:cNvPr>
          <p:cNvSpPr>
            <a:spLocks noGrp="1"/>
          </p:cNvSpPr>
          <p:nvPr>
            <p:ph type="subTitle" idx="1"/>
          </p:nvPr>
        </p:nvSpPr>
        <p:spPr>
          <a:xfrm>
            <a:off x="1323975" y="5661025"/>
            <a:ext cx="6858000" cy="287338"/>
          </a:xfrm>
        </p:spPr>
        <p:txBody>
          <a:bodyPr/>
          <a:lstStyle/>
          <a:p>
            <a:pPr eaLnBrk="1" hangingPunct="1">
              <a:defRPr/>
            </a:pPr>
            <a:r>
              <a:rPr lang="en-US" sz="1600" dirty="0">
                <a:latin typeface="+mj-lt"/>
              </a:rPr>
              <a:t>23</a:t>
            </a:r>
            <a:r>
              <a:rPr lang="ro-RO" sz="1600" dirty="0">
                <a:latin typeface="+mj-lt"/>
              </a:rPr>
              <a:t> </a:t>
            </a:r>
            <a:r>
              <a:rPr lang="en-US" sz="1600" dirty="0">
                <a:latin typeface="+mj-lt"/>
              </a:rPr>
              <a:t>august</a:t>
            </a:r>
            <a:r>
              <a:rPr lang="ro-RO" sz="1600" dirty="0">
                <a:latin typeface="+mj-lt"/>
              </a:rPr>
              <a:t> </a:t>
            </a:r>
            <a:r>
              <a:rPr lang="en-US" sz="1600" dirty="0">
                <a:latin typeface="+mj-lt"/>
              </a:rPr>
              <a:t>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DCA77A92-53D8-1321-4BF9-07A7C841F593}"/>
              </a:ext>
            </a:extLst>
          </p:cNvPr>
          <p:cNvSpPr>
            <a:spLocks noGrp="1" noChangeArrowheads="1"/>
          </p:cNvSpPr>
          <p:nvPr>
            <p:ph type="title"/>
          </p:nvPr>
        </p:nvSpPr>
        <p:spPr bwMode="auto">
          <a:xfrm>
            <a:off x="2124075" y="365125"/>
            <a:ext cx="6911975" cy="7604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1600" i="1" dirty="0">
                <a:cs typeface="Times New Roman" panose="02020603050405020304" pitchFamily="18" charset="0"/>
              </a:rPr>
              <a:t>5. </a:t>
            </a:r>
            <a:r>
              <a:rPr lang="ro-RO" altLang="en-US" sz="1600" i="1" dirty="0">
                <a:cs typeface="Times New Roman" panose="02020603050405020304" pitchFamily="18" charset="0"/>
              </a:rPr>
              <a:t>Cifra de afaceri pentru serviciile de piaţă prestate populaţiei </a:t>
            </a:r>
            <a:br>
              <a:rPr lang="ro-RO" altLang="en-US" sz="1600" i="1" dirty="0">
                <a:cs typeface="Times New Roman" panose="02020603050405020304" pitchFamily="18" charset="0"/>
              </a:rPr>
            </a:br>
            <a:r>
              <a:rPr lang="ro-RO" altLang="en-US" sz="1600" i="1" dirty="0">
                <a:cs typeface="Times New Roman" panose="02020603050405020304" pitchFamily="18" charset="0"/>
              </a:rPr>
              <a:t>(diviziunile</a:t>
            </a:r>
            <a:r>
              <a:rPr lang="en-US" altLang="en-US" sz="1600" i="1" dirty="0">
                <a:cs typeface="Times New Roman" panose="02020603050405020304" pitchFamily="18" charset="0"/>
              </a:rPr>
              <a:t>:</a:t>
            </a:r>
            <a:r>
              <a:rPr lang="ro-RO" altLang="en-US" sz="1600" i="1" dirty="0">
                <a:cs typeface="Times New Roman" panose="02020603050405020304" pitchFamily="18" charset="0"/>
              </a:rPr>
              <a:t> 55,56,59,60,74.2,75,77.2,79,85,86,87,88,90,91,92,93,95,96 CAEM-2)</a:t>
            </a:r>
            <a:br>
              <a:rPr lang="ro-RO" altLang="en-US" sz="1600" i="1" dirty="0">
                <a:cs typeface="Times New Roman" panose="02020603050405020304" pitchFamily="18" charset="0"/>
              </a:rPr>
            </a:br>
            <a:br>
              <a:rPr lang="ro-RO" altLang="en-US" sz="1600" dirty="0"/>
            </a:br>
            <a:endParaRPr lang="en-US" altLang="en-US" sz="1600" dirty="0"/>
          </a:p>
        </p:txBody>
      </p:sp>
      <p:graphicFrame>
        <p:nvGraphicFramePr>
          <p:cNvPr id="2" name="Content Placeholder 1">
            <a:extLst>
              <a:ext uri="{FF2B5EF4-FFF2-40B4-BE49-F238E27FC236}">
                <a16:creationId xmlns:a16="http://schemas.microsoft.com/office/drawing/2014/main" id="{5D16FB36-72A5-1D57-07A2-F77EF92B5AFB}"/>
              </a:ext>
            </a:extLst>
          </p:cNvPr>
          <p:cNvGraphicFramePr>
            <a:graphicFrameLocks noGrp="1"/>
          </p:cNvGraphicFramePr>
          <p:nvPr>
            <p:ph idx="1"/>
            <p:extLst>
              <p:ext uri="{D42A27DB-BD31-4B8C-83A1-F6EECF244321}">
                <p14:modId xmlns:p14="http://schemas.microsoft.com/office/powerpoint/2010/main" val="1573357447"/>
              </p:ext>
            </p:extLst>
          </p:nvPr>
        </p:nvGraphicFramePr>
        <p:xfrm>
          <a:off x="683568" y="1027112"/>
          <a:ext cx="7886700" cy="2316709"/>
        </p:xfrm>
        <a:graphic>
          <a:graphicData uri="http://schemas.openxmlformats.org/drawingml/2006/chart">
            <c:chart xmlns:c="http://schemas.openxmlformats.org/drawingml/2006/chart" xmlns:r="http://schemas.openxmlformats.org/officeDocument/2006/relationships" r:id="rId2"/>
          </a:graphicData>
        </a:graphic>
      </p:graphicFrame>
      <p:sp>
        <p:nvSpPr>
          <p:cNvPr id="14341" name="TextBox 4">
            <a:extLst>
              <a:ext uri="{FF2B5EF4-FFF2-40B4-BE49-F238E27FC236}">
                <a16:creationId xmlns:a16="http://schemas.microsoft.com/office/drawing/2014/main" id="{5589CBFC-3FF4-01A1-9754-5F2F3BB3096E}"/>
              </a:ext>
            </a:extLst>
          </p:cNvPr>
          <p:cNvSpPr txBox="1">
            <a:spLocks noChangeArrowheads="1"/>
          </p:cNvSpPr>
          <p:nvPr/>
        </p:nvSpPr>
        <p:spPr bwMode="auto">
          <a:xfrm>
            <a:off x="900113" y="5830888"/>
            <a:ext cx="6840537"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ro-RO" altLang="ro-MD" sz="1100"/>
              <a:t>* exceptînd entitățile publice cu genurile de activitate 85, 86, 87</a:t>
            </a:r>
            <a:endParaRPr lang="en-US" altLang="ro-MD" sz="1100"/>
          </a:p>
        </p:txBody>
      </p:sp>
      <p:graphicFrame>
        <p:nvGraphicFramePr>
          <p:cNvPr id="3" name="Chart 2">
            <a:extLst>
              <a:ext uri="{FF2B5EF4-FFF2-40B4-BE49-F238E27FC236}">
                <a16:creationId xmlns:a16="http://schemas.microsoft.com/office/drawing/2014/main" id="{0BF73A70-CBC1-17E8-B561-8F0BB04BA5A1}"/>
              </a:ext>
            </a:extLst>
          </p:cNvPr>
          <p:cNvGraphicFramePr>
            <a:graphicFrameLocks/>
          </p:cNvGraphicFramePr>
          <p:nvPr>
            <p:extLst>
              <p:ext uri="{D42A27DB-BD31-4B8C-83A1-F6EECF244321}">
                <p14:modId xmlns:p14="http://schemas.microsoft.com/office/powerpoint/2010/main" val="3986573712"/>
              </p:ext>
            </p:extLst>
          </p:nvPr>
        </p:nvGraphicFramePr>
        <p:xfrm>
          <a:off x="683568" y="3343820"/>
          <a:ext cx="7886700" cy="248706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0525102-0CB1-7829-0C4C-D26B3CBCCC2C}"/>
              </a:ext>
            </a:extLst>
          </p:cNvPr>
          <p:cNvSpPr>
            <a:spLocks noGrp="1" noChangeArrowheads="1"/>
          </p:cNvSpPr>
          <p:nvPr>
            <p:ph type="title"/>
          </p:nvPr>
        </p:nvSpPr>
        <p:spPr bwMode="auto">
          <a:xfrm>
            <a:off x="2411413" y="365125"/>
            <a:ext cx="6103937" cy="687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1600" i="1" dirty="0">
                <a:cs typeface="Times New Roman" panose="02020603050405020304" pitchFamily="18" charset="0"/>
              </a:rPr>
              <a:t>5.</a:t>
            </a:r>
            <a:r>
              <a:rPr lang="ro-RO" altLang="en-US" sz="1600" i="1" dirty="0">
                <a:cs typeface="Times New Roman" panose="02020603050405020304" pitchFamily="18" charset="0"/>
              </a:rPr>
              <a:t>1.</a:t>
            </a:r>
            <a:r>
              <a:rPr lang="en-US" altLang="en-US" sz="1600" i="1" dirty="0">
                <a:cs typeface="Times New Roman" panose="02020603050405020304" pitchFamily="18" charset="0"/>
              </a:rPr>
              <a:t> </a:t>
            </a:r>
            <a:r>
              <a:rPr lang="ro-RO" altLang="en-US" sz="1600" i="1" dirty="0">
                <a:cs typeface="Times New Roman" panose="02020603050405020304" pitchFamily="18" charset="0"/>
              </a:rPr>
              <a:t>Cifra de afaceri pentru activități ale agențiilor turistice și ale turoperatorilor; alte servicii de rezervare și asistență turistică, </a:t>
            </a:r>
            <a:br>
              <a:rPr lang="ro-RO" altLang="en-US" sz="1600" i="1" dirty="0">
                <a:cs typeface="Times New Roman" panose="02020603050405020304" pitchFamily="18" charset="0"/>
              </a:rPr>
            </a:br>
            <a:r>
              <a:rPr lang="ro-RO" altLang="en-US" sz="1600" i="1" dirty="0">
                <a:cs typeface="Times New Roman" panose="02020603050405020304" pitchFamily="18" charset="0"/>
              </a:rPr>
              <a:t>(diviziunea 79, CAEM-2) - exemplu</a:t>
            </a:r>
            <a:br>
              <a:rPr lang="ro-RO" altLang="en-US" sz="1600" i="1" dirty="0">
                <a:cs typeface="Times New Roman" panose="02020603050405020304" pitchFamily="18" charset="0"/>
              </a:rPr>
            </a:br>
            <a:br>
              <a:rPr lang="ro-RO" altLang="en-US" sz="1600" i="1" dirty="0">
                <a:cs typeface="Times New Roman" panose="02020603050405020304" pitchFamily="18" charset="0"/>
              </a:rPr>
            </a:br>
            <a:r>
              <a:rPr lang="ro-RO" altLang="en-US" sz="1600" i="1" dirty="0">
                <a:cs typeface="Times New Roman" panose="02020603050405020304" pitchFamily="18" charset="0"/>
              </a:rPr>
              <a:t>                          luna corespunzătoare a anului precedent = 100</a:t>
            </a:r>
            <a:br>
              <a:rPr lang="ro-RO" altLang="en-US" sz="1600" i="1" dirty="0">
                <a:cs typeface="Times New Roman" panose="02020603050405020304" pitchFamily="18" charset="0"/>
              </a:rPr>
            </a:br>
            <a:endParaRPr lang="en-US" altLang="en-US" sz="1600" dirty="0"/>
          </a:p>
        </p:txBody>
      </p:sp>
      <p:graphicFrame>
        <p:nvGraphicFramePr>
          <p:cNvPr id="5" name="Chart 4">
            <a:extLst>
              <a:ext uri="{FF2B5EF4-FFF2-40B4-BE49-F238E27FC236}">
                <a16:creationId xmlns:a16="http://schemas.microsoft.com/office/drawing/2014/main" id="{0710B6BD-0930-A6E3-5C0C-9F123B6F3BF7}"/>
              </a:ext>
            </a:extLst>
          </p:cNvPr>
          <p:cNvGraphicFramePr>
            <a:graphicFrameLocks/>
          </p:cNvGraphicFramePr>
          <p:nvPr/>
        </p:nvGraphicFramePr>
        <p:xfrm>
          <a:off x="899593" y="1556793"/>
          <a:ext cx="7488832" cy="42484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7043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BE545C15-2E9F-F11A-96E0-D35CA695C997}"/>
              </a:ext>
            </a:extLst>
          </p:cNvPr>
          <p:cNvSpPr>
            <a:spLocks noGrp="1" noChangeArrowheads="1"/>
          </p:cNvSpPr>
          <p:nvPr>
            <p:ph type="title"/>
          </p:nvPr>
        </p:nvSpPr>
        <p:spPr bwMode="auto">
          <a:xfrm>
            <a:off x="3995936" y="764704"/>
            <a:ext cx="2808287" cy="4714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ro-RO" altLang="en-US" sz="2400" b="1" dirty="0"/>
              <a:t>Concluzii</a:t>
            </a:r>
          </a:p>
        </p:txBody>
      </p:sp>
      <p:sp>
        <p:nvSpPr>
          <p:cNvPr id="15363" name="Content Placeholder 2">
            <a:extLst>
              <a:ext uri="{FF2B5EF4-FFF2-40B4-BE49-F238E27FC236}">
                <a16:creationId xmlns:a16="http://schemas.microsoft.com/office/drawing/2014/main" id="{93AABE84-09EC-979B-9E87-25AEFEC463C0}"/>
              </a:ext>
            </a:extLst>
          </p:cNvPr>
          <p:cNvSpPr>
            <a:spLocks noGrp="1" noChangeArrowheads="1"/>
          </p:cNvSpPr>
          <p:nvPr>
            <p:ph idx="1"/>
          </p:nvPr>
        </p:nvSpPr>
        <p:spPr bwMode="auto">
          <a:xfrm>
            <a:off x="628650" y="1412875"/>
            <a:ext cx="7886700" cy="4764088"/>
          </a:xfrm>
        </p:spPr>
        <p:txBody>
          <a:bodyPr vert="horz" wrap="square" lIns="91440" tIns="45720" rIns="91440" bIns="45720" numCol="1" anchor="t" anchorCtr="0" compatLnSpc="1">
            <a:prstTxWarp prst="textNoShape">
              <a:avLst/>
            </a:prstTxWarp>
          </a:bodyPr>
          <a:lstStyle/>
          <a:p>
            <a:pPr>
              <a:defRPr/>
            </a:pPr>
            <a:r>
              <a:rPr lang="ro-RO" altLang="en-US" sz="2000" b="1" dirty="0"/>
              <a:t>Avantaje</a:t>
            </a:r>
          </a:p>
          <a:p>
            <a:pPr>
              <a:buFont typeface="Wingdings" panose="05000000000000000000" pitchFamily="2" charset="2"/>
              <a:buChar char="ü"/>
              <a:defRPr/>
            </a:pPr>
            <a:r>
              <a:rPr lang="ro-RO" altLang="en-US" sz="1800" dirty="0"/>
              <a:t>micșorarea presiunii informaționale asupra mediului de faceri</a:t>
            </a:r>
          </a:p>
          <a:p>
            <a:pPr>
              <a:buFont typeface="Wingdings" panose="05000000000000000000" pitchFamily="2" charset="2"/>
              <a:buChar char="ü"/>
              <a:defRPr/>
            </a:pPr>
            <a:r>
              <a:rPr lang="ro-RO" altLang="en-US" sz="1800" dirty="0"/>
              <a:t>optimizarea costurilor de producere a statisticilor</a:t>
            </a:r>
          </a:p>
          <a:p>
            <a:pPr>
              <a:buFont typeface="Wingdings" panose="05000000000000000000" pitchFamily="2" charset="2"/>
              <a:buChar char="ü"/>
              <a:defRPr/>
            </a:pPr>
            <a:r>
              <a:rPr lang="ro-RO" altLang="en-US" sz="1800" dirty="0"/>
              <a:t>obținerea informației dintr-o singură sursă pentru toate activitățile economice (agricultură, industrie, construcții, comerț și servicii) cu excepția activităților scutite de TVA</a:t>
            </a:r>
          </a:p>
          <a:p>
            <a:pPr>
              <a:buFont typeface="Wingdings" panose="05000000000000000000" pitchFamily="2" charset="2"/>
              <a:buChar char="ü"/>
              <a:defRPr/>
            </a:pPr>
            <a:endParaRPr lang="ro-RO" altLang="en-US" sz="1800" dirty="0"/>
          </a:p>
          <a:p>
            <a:pPr>
              <a:buFont typeface="Wingdings" panose="05000000000000000000" pitchFamily="2" charset="2"/>
              <a:buChar char="ü"/>
              <a:defRPr/>
            </a:pPr>
            <a:endParaRPr lang="ro-RO" altLang="en-US" sz="1800" dirty="0"/>
          </a:p>
          <a:p>
            <a:pPr>
              <a:defRPr/>
            </a:pPr>
            <a:r>
              <a:rPr lang="ro-RO" altLang="en-US" sz="1800" b="1" dirty="0"/>
              <a:t>Dezavantaje</a:t>
            </a:r>
          </a:p>
          <a:p>
            <a:pPr>
              <a:buFont typeface="Wingdings" panose="05000000000000000000" pitchFamily="2" charset="2"/>
              <a:buChar char="Ø"/>
              <a:defRPr/>
            </a:pPr>
            <a:r>
              <a:rPr lang="ro-RO" altLang="en-US" sz="1800" dirty="0"/>
              <a:t>diferența între noțiunile utilizate în scopuri statistice și fiscale;</a:t>
            </a:r>
          </a:p>
          <a:p>
            <a:pPr>
              <a:buFont typeface="Wingdings" panose="05000000000000000000" pitchFamily="2" charset="2"/>
              <a:buChar char="Ø"/>
              <a:defRPr/>
            </a:pPr>
            <a:r>
              <a:rPr lang="ro-RO" altLang="en-US" sz="1800" dirty="0"/>
              <a:t>lipsa informației pentru entitățile scutite de TVA;</a:t>
            </a:r>
          </a:p>
          <a:p>
            <a:pPr>
              <a:buFont typeface="Wingdings" panose="05000000000000000000" pitchFamily="2" charset="2"/>
              <a:buChar char="Ø"/>
              <a:defRPr/>
            </a:pPr>
            <a:r>
              <a:rPr lang="ro-RO" altLang="en-US" sz="1800" dirty="0"/>
              <a:t>posibilitatea corectărilor frecvente de către entități;</a:t>
            </a:r>
          </a:p>
          <a:p>
            <a:pPr>
              <a:buFont typeface="Wingdings" panose="05000000000000000000" pitchFamily="2" charset="2"/>
              <a:buChar char="Ø"/>
              <a:defRPr/>
            </a:pPr>
            <a:r>
              <a:rPr lang="ro-RO" altLang="en-US" sz="1800" dirty="0"/>
              <a:t>riscul de modificare a legislației vizând prezentarea declarațiilor TVA.</a:t>
            </a:r>
            <a:endParaRPr lang="en-US" altLang="en-US"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C78C3-217A-F82B-92CD-C25D638E80D2}"/>
              </a:ext>
            </a:extLst>
          </p:cNvPr>
          <p:cNvSpPr>
            <a:spLocks noGrp="1"/>
          </p:cNvSpPr>
          <p:nvPr>
            <p:ph type="title"/>
          </p:nvPr>
        </p:nvSpPr>
        <p:spPr>
          <a:xfrm>
            <a:off x="4067944" y="681037"/>
            <a:ext cx="3240360" cy="615603"/>
          </a:xfrm>
        </p:spPr>
        <p:txBody>
          <a:bodyPr/>
          <a:lstStyle/>
          <a:p>
            <a:r>
              <a:rPr lang="ro-RO" sz="2400" b="1" dirty="0"/>
              <a:t>Planuri pentru 2023</a:t>
            </a:r>
            <a:endParaRPr lang="en-US" sz="2400" b="1" dirty="0"/>
          </a:p>
        </p:txBody>
      </p:sp>
      <p:sp>
        <p:nvSpPr>
          <p:cNvPr id="3" name="Content Placeholder 2">
            <a:extLst>
              <a:ext uri="{FF2B5EF4-FFF2-40B4-BE49-F238E27FC236}">
                <a16:creationId xmlns:a16="http://schemas.microsoft.com/office/drawing/2014/main" id="{F4D9FD86-A59A-343F-C7A3-A3C1B0AC36C2}"/>
              </a:ext>
            </a:extLst>
          </p:cNvPr>
          <p:cNvSpPr>
            <a:spLocks noGrp="1"/>
          </p:cNvSpPr>
          <p:nvPr>
            <p:ph idx="1"/>
          </p:nvPr>
        </p:nvSpPr>
        <p:spPr/>
        <p:txBody>
          <a:bodyPr/>
          <a:lstStyle/>
          <a:p>
            <a:r>
              <a:rPr lang="ro-RO" sz="2000" dirty="0"/>
              <a:t>Substituirea cercetării statistice lunare Serv_Ts ”</a:t>
            </a:r>
            <a:r>
              <a:rPr lang="ro-RO" altLang="en-US" sz="2000" dirty="0"/>
              <a:t>Cifra de afaceri în comerț și servicii” cu datele obținute din </a:t>
            </a:r>
            <a:r>
              <a:rPr lang="pt-BR" altLang="ru-RU" sz="2000" dirty="0"/>
              <a:t>„Declarația privind TVA”</a:t>
            </a:r>
            <a:endParaRPr lang="ro-RO" altLang="ru-RU" sz="2000" dirty="0"/>
          </a:p>
          <a:p>
            <a:pPr marL="0" indent="0">
              <a:buNone/>
            </a:pPr>
            <a:endParaRPr lang="ro-RO" altLang="ru-RU" sz="2000" dirty="0"/>
          </a:p>
          <a:p>
            <a:r>
              <a:rPr lang="ro-RO" altLang="en-US" sz="2000" dirty="0"/>
              <a:t>Elaborarea statisticilor vizând </a:t>
            </a:r>
            <a:r>
              <a:rPr lang="ro-RO" altLang="en-US" sz="2000" b="1" dirty="0"/>
              <a:t>Vânzările de mărfuri și servicii (exclusiv TVA) </a:t>
            </a:r>
            <a:r>
              <a:rPr lang="ro-RO" altLang="en-US" sz="2000" dirty="0"/>
              <a:t>pentru toate activitățile economice (agricultură, industrie, construcții, comerț și servicii) cu excepția activităților scutite de TVA</a:t>
            </a:r>
          </a:p>
          <a:p>
            <a:endParaRPr lang="ro-RO" altLang="en-US" sz="2000" dirty="0"/>
          </a:p>
          <a:p>
            <a:endParaRPr lang="en-US" dirty="0"/>
          </a:p>
        </p:txBody>
      </p:sp>
    </p:spTree>
    <p:extLst>
      <p:ext uri="{BB962C8B-B14F-4D97-AF65-F5344CB8AC3E}">
        <p14:creationId xmlns:p14="http://schemas.microsoft.com/office/powerpoint/2010/main" val="1028606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81F746E0-B0CE-1D1D-70F7-1F90DE49D4BC}"/>
              </a:ext>
            </a:extLst>
          </p:cNvPr>
          <p:cNvSpPr>
            <a:spLocks noGrp="1" noChangeArrowheads="1"/>
          </p:cNvSpPr>
          <p:nvPr>
            <p:ph type="body" idx="1"/>
          </p:nvPr>
        </p:nvSpPr>
        <p:spPr bwMode="auto">
          <a:xfrm>
            <a:off x="900113" y="2205038"/>
            <a:ext cx="7786687" cy="1728787"/>
          </a:xfrm>
        </p:spPr>
        <p:txBody>
          <a:bodyPr vert="horz" wrap="square" lIns="91440" tIns="45720" rIns="91440" bIns="45720" numCol="1" anchor="t" anchorCtr="0" compatLnSpc="1">
            <a:prstTxWarp prst="textNoShape">
              <a:avLst/>
            </a:prstTxWarp>
          </a:bodyPr>
          <a:lstStyle/>
          <a:p>
            <a:pPr algn="ctr" eaLnBrk="1" hangingPunct="1">
              <a:buFont typeface="Wingdings" panose="05000000000000000000" pitchFamily="2" charset="2"/>
              <a:buNone/>
              <a:defRPr/>
            </a:pPr>
            <a:r>
              <a:rPr lang="ro-RO" altLang="en-US" sz="2000" b="1" i="1" dirty="0">
                <a:solidFill>
                  <a:schemeClr val="accent1">
                    <a:lumMod val="75000"/>
                  </a:schemeClr>
                </a:solidFill>
              </a:rPr>
              <a:t>Mulţumesc pentru atenţie</a:t>
            </a:r>
            <a:r>
              <a:rPr lang="en-US" altLang="en-US" sz="2000" b="1" i="1" dirty="0">
                <a:solidFill>
                  <a:schemeClr val="accent1">
                    <a:lumMod val="75000"/>
                  </a:schemeClr>
                </a:solidFill>
              </a:rPr>
              <a:t>!</a:t>
            </a:r>
            <a:endParaRPr lang="ro-RO" altLang="en-US" sz="2000" b="1" i="1" dirty="0">
              <a:solidFill>
                <a:schemeClr val="accent1">
                  <a:lumMod val="75000"/>
                </a:schemeClr>
              </a:solidFill>
            </a:endParaRPr>
          </a:p>
          <a:p>
            <a:pPr algn="ctr" eaLnBrk="1" hangingPunct="1">
              <a:buFont typeface="Wingdings" panose="05000000000000000000" pitchFamily="2" charset="2"/>
              <a:buNone/>
              <a:defRPr/>
            </a:pPr>
            <a:endParaRPr lang="ro-RO" altLang="en-US" sz="2000" b="1" i="1" dirty="0">
              <a:solidFill>
                <a:schemeClr val="accent1">
                  <a:lumMod val="75000"/>
                </a:schemeClr>
              </a:solidFill>
            </a:endParaRPr>
          </a:p>
          <a:p>
            <a:pPr algn="ctr" eaLnBrk="1" hangingPunct="1">
              <a:buFont typeface="Wingdings" panose="05000000000000000000" pitchFamily="2" charset="2"/>
              <a:buNone/>
              <a:defRPr/>
            </a:pPr>
            <a:r>
              <a:rPr lang="ro-RO" altLang="en-US" sz="1600" b="1" i="1" dirty="0">
                <a:solidFill>
                  <a:schemeClr val="accent1">
                    <a:lumMod val="75000"/>
                  </a:schemeClr>
                </a:solidFill>
              </a:rPr>
              <a:t>svetlana.bulgac@statistica.gov.md</a:t>
            </a:r>
            <a:endParaRPr lang="en-US" altLang="en-US" sz="1600" b="1" i="1" dirty="0">
              <a:solidFill>
                <a:schemeClr val="accent1">
                  <a:lumMod val="75000"/>
                </a:schemeClr>
              </a:solidFill>
            </a:endParaRPr>
          </a:p>
          <a:p>
            <a:pPr eaLnBrk="1" hangingPunct="1">
              <a:buFont typeface="Wingdings" panose="05000000000000000000" pitchFamily="2" charset="2"/>
              <a:buNone/>
              <a:defRPr/>
            </a:pPr>
            <a:endParaRPr lang="en-US" altLang="en-US" sz="1600" b="1" dirty="0"/>
          </a:p>
          <a:p>
            <a:pPr eaLnBrk="1" hangingPunct="1">
              <a:buFont typeface="Wingdings" panose="05000000000000000000" pitchFamily="2" charset="2"/>
              <a:buNone/>
              <a:defRPr/>
            </a:pPr>
            <a:endParaRPr lang="en-US" altLang="en-US" sz="1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AF0EB45B-33B9-A5D8-5F01-6205EC7EBB3D}"/>
              </a:ext>
            </a:extLst>
          </p:cNvPr>
          <p:cNvSpPr>
            <a:spLocks noGrp="1" noChangeArrowheads="1"/>
          </p:cNvSpPr>
          <p:nvPr>
            <p:ph type="ctrTitle"/>
          </p:nvPr>
        </p:nvSpPr>
        <p:spPr bwMode="auto">
          <a:xfrm>
            <a:off x="2478958" y="692150"/>
            <a:ext cx="6335712" cy="576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ro-RO" altLang="en-US" sz="2000" b="1" dirty="0"/>
              <a:t>Cadrul legal</a:t>
            </a:r>
            <a:br>
              <a:rPr lang="ro-RO" altLang="en-US" sz="2000" b="1" dirty="0"/>
            </a:br>
            <a:endParaRPr lang="ru-RU" altLang="en-US" sz="2000" b="1" dirty="0">
              <a:solidFill>
                <a:schemeClr val="tx1"/>
              </a:solidFill>
            </a:endParaRPr>
          </a:p>
        </p:txBody>
      </p:sp>
      <p:sp>
        <p:nvSpPr>
          <p:cNvPr id="6147" name="Rectangle 3">
            <a:extLst>
              <a:ext uri="{FF2B5EF4-FFF2-40B4-BE49-F238E27FC236}">
                <a16:creationId xmlns:a16="http://schemas.microsoft.com/office/drawing/2014/main" id="{A0E21BB1-2D09-AE8C-F622-10AA0E8BD1C0}"/>
              </a:ext>
            </a:extLst>
          </p:cNvPr>
          <p:cNvSpPr>
            <a:spLocks noGrp="1" noChangeArrowheads="1"/>
          </p:cNvSpPr>
          <p:nvPr>
            <p:ph type="subTitle" idx="1"/>
          </p:nvPr>
        </p:nvSpPr>
        <p:spPr bwMode="auto">
          <a:xfrm>
            <a:off x="1042988" y="1341438"/>
            <a:ext cx="7777162" cy="4824412"/>
          </a:xfrm>
        </p:spPr>
        <p:txBody>
          <a:bodyPr vert="horz" wrap="square" lIns="91440" tIns="45720" rIns="91440" bIns="45720" numCol="1" anchor="t" anchorCtr="0" compatLnSpc="1">
            <a:prstTxWarp prst="textNoShape">
              <a:avLst/>
            </a:prstTxWarp>
          </a:bodyPr>
          <a:lstStyle/>
          <a:p>
            <a:pPr algn="l" eaLnBrk="1" hangingPunct="1">
              <a:lnSpc>
                <a:spcPct val="80000"/>
              </a:lnSpc>
              <a:buClr>
                <a:schemeClr val="tx1"/>
              </a:buClr>
              <a:defRPr/>
            </a:pPr>
            <a:r>
              <a:rPr lang="ro-RO" altLang="en-US" sz="1600" dirty="0"/>
              <a:t>Hotărârea de Guvern nr. 441 din 22.12.2021</a:t>
            </a:r>
            <a:endParaRPr lang="en-US" altLang="en-US" sz="1600" dirty="0"/>
          </a:p>
          <a:p>
            <a:pPr algn="l" eaLnBrk="1" hangingPunct="1">
              <a:lnSpc>
                <a:spcPct val="80000"/>
              </a:lnSpc>
              <a:buClr>
                <a:schemeClr val="tx1"/>
              </a:buClr>
              <a:defRPr/>
            </a:pPr>
            <a:endParaRPr lang="ro-RO" altLang="en-US" sz="1600" dirty="0"/>
          </a:p>
          <a:p>
            <a:pPr algn="l" eaLnBrk="1" hangingPunct="1">
              <a:lnSpc>
                <a:spcPct val="80000"/>
              </a:lnSpc>
              <a:buClr>
                <a:schemeClr val="tx1"/>
              </a:buClr>
              <a:defRPr/>
            </a:pPr>
            <a:r>
              <a:rPr lang="ro-RO" altLang="en-US" sz="1400" b="1" dirty="0"/>
              <a:t>Lucrarea 49, cap. 1: </a:t>
            </a:r>
            <a:r>
              <a:rPr lang="ro-RO" altLang="en-US" sz="1400" dirty="0"/>
              <a:t>Cifra de afaceri în comerț și servicii în anul </a:t>
            </a:r>
            <a:r>
              <a:rPr lang="en-US" altLang="en-US" sz="1400" dirty="0"/>
              <a:t>202</a:t>
            </a:r>
            <a:r>
              <a:rPr lang="ro-RO" altLang="en-US" sz="1400" dirty="0"/>
              <a:t>2</a:t>
            </a:r>
          </a:p>
          <a:p>
            <a:pPr algn="l" eaLnBrk="1" hangingPunct="1">
              <a:lnSpc>
                <a:spcPct val="80000"/>
              </a:lnSpc>
              <a:buClr>
                <a:schemeClr val="tx1"/>
              </a:buClr>
              <a:defRPr/>
            </a:pPr>
            <a:endParaRPr lang="ro-RO" altLang="en-US" sz="1400" dirty="0"/>
          </a:p>
          <a:p>
            <a:pPr algn="l" eaLnBrk="1" hangingPunct="1">
              <a:lnSpc>
                <a:spcPct val="80000"/>
              </a:lnSpc>
              <a:buClr>
                <a:schemeClr val="tx1"/>
              </a:buClr>
              <a:defRPr/>
            </a:pPr>
            <a:r>
              <a:rPr lang="ro-RO" altLang="en-US" sz="1400" dirty="0"/>
              <a:t>Periodicitatea – lunară;</a:t>
            </a:r>
          </a:p>
          <a:p>
            <a:pPr algn="l" eaLnBrk="1" hangingPunct="1">
              <a:lnSpc>
                <a:spcPct val="80000"/>
              </a:lnSpc>
              <a:buClr>
                <a:schemeClr val="tx1"/>
              </a:buClr>
              <a:defRPr/>
            </a:pPr>
            <a:endParaRPr lang="ro-RO" altLang="en-US" sz="1400" dirty="0"/>
          </a:p>
          <a:p>
            <a:pPr algn="l" eaLnBrk="1" hangingPunct="1">
              <a:lnSpc>
                <a:spcPct val="80000"/>
              </a:lnSpc>
              <a:buClr>
                <a:schemeClr val="tx1"/>
              </a:buClr>
              <a:defRPr/>
            </a:pPr>
            <a:r>
              <a:rPr lang="ro-RO" altLang="en-US" sz="1400" dirty="0"/>
              <a:t>Sursa datelor – raportul statistic </a:t>
            </a:r>
            <a:r>
              <a:rPr lang="ro-RO" altLang="en-US" sz="1400" dirty="0" err="1"/>
              <a:t>Serv_TS</a:t>
            </a:r>
            <a:r>
              <a:rPr lang="ro-RO" altLang="en-US" sz="1400" dirty="0"/>
              <a:t>;</a:t>
            </a:r>
          </a:p>
          <a:p>
            <a:pPr algn="l" eaLnBrk="1" hangingPunct="1">
              <a:lnSpc>
                <a:spcPct val="80000"/>
              </a:lnSpc>
              <a:buClr>
                <a:schemeClr val="tx1"/>
              </a:buClr>
              <a:defRPr/>
            </a:pPr>
            <a:endParaRPr lang="ro-RO" altLang="en-US" sz="1400" dirty="0"/>
          </a:p>
          <a:p>
            <a:pPr algn="l" eaLnBrk="1" hangingPunct="1">
              <a:lnSpc>
                <a:spcPct val="80000"/>
              </a:lnSpc>
              <a:buClr>
                <a:schemeClr val="tx1"/>
              </a:buClr>
              <a:defRPr/>
            </a:pPr>
            <a:r>
              <a:rPr lang="ro-RO" altLang="en-US" sz="1400" dirty="0"/>
              <a:t>Cercul de cuprindere – informația colectată de la entitățile</a:t>
            </a:r>
            <a:r>
              <a:rPr lang="en-US" altLang="en-US" sz="1400" dirty="0"/>
              <a:t> cu </a:t>
            </a:r>
            <a:r>
              <a:rPr lang="ro-RO" altLang="en-US" sz="1400" dirty="0"/>
              <a:t>numărul de personal de la 4 la 20 persoane – prin </a:t>
            </a:r>
            <a:r>
              <a:rPr lang="ro-RO" altLang="en-US" sz="1400" dirty="0" err="1"/>
              <a:t>eşantion</a:t>
            </a:r>
            <a:r>
              <a:rPr lang="ro-RO" altLang="en-US" sz="1400" dirty="0"/>
              <a:t> aleatoriu, numărul de personal de la 20 și mai mult – exhaustiv;</a:t>
            </a:r>
          </a:p>
          <a:p>
            <a:pPr algn="l" eaLnBrk="1" hangingPunct="1">
              <a:lnSpc>
                <a:spcPct val="80000"/>
              </a:lnSpc>
              <a:buClr>
                <a:schemeClr val="tx1"/>
              </a:buClr>
              <a:defRPr/>
            </a:pPr>
            <a:endParaRPr lang="ro-RO" altLang="en-US" sz="1400" dirty="0"/>
          </a:p>
          <a:p>
            <a:pPr algn="l" eaLnBrk="1" hangingPunct="1">
              <a:lnSpc>
                <a:spcPct val="80000"/>
              </a:lnSpc>
              <a:buClr>
                <a:schemeClr val="tx1"/>
              </a:buClr>
              <a:defRPr/>
            </a:pPr>
            <a:r>
              <a:rPr lang="ro-RO" altLang="en-US" sz="1400" dirty="0"/>
              <a:t>Număr respondenți –</a:t>
            </a:r>
            <a:r>
              <a:rPr lang="en-US" altLang="en-US" sz="1400" dirty="0"/>
              <a:t> 5 mii </a:t>
            </a:r>
            <a:r>
              <a:rPr lang="en-US" altLang="en-US" sz="1400" dirty="0" err="1"/>
              <a:t>entit</a:t>
            </a:r>
            <a:r>
              <a:rPr lang="ro-RO" altLang="en-US" sz="1400" dirty="0"/>
              <a:t>ă</a:t>
            </a:r>
            <a:r>
              <a:rPr lang="ro-MD" altLang="en-US" sz="1400" dirty="0"/>
              <a:t>ți;</a:t>
            </a:r>
            <a:endParaRPr lang="ro-RO" altLang="en-US" sz="1400" dirty="0"/>
          </a:p>
          <a:p>
            <a:pPr algn="l" eaLnBrk="1" hangingPunct="1">
              <a:lnSpc>
                <a:spcPct val="80000"/>
              </a:lnSpc>
              <a:buClr>
                <a:schemeClr val="tx1"/>
              </a:buClr>
              <a:defRPr/>
            </a:pPr>
            <a:endParaRPr lang="ro-RO" altLang="en-US" sz="1100" dirty="0"/>
          </a:p>
          <a:p>
            <a:pPr algn="l" eaLnBrk="1" hangingPunct="1">
              <a:lnSpc>
                <a:spcPct val="80000"/>
              </a:lnSpc>
              <a:buClr>
                <a:schemeClr val="tx1"/>
              </a:buClr>
              <a:defRPr/>
            </a:pPr>
            <a:r>
              <a:rPr lang="ro-RO" altLang="en-US" sz="1400" dirty="0"/>
              <a:t>Indicatori elaborați: </a:t>
            </a:r>
          </a:p>
          <a:p>
            <a:pPr algn="l" eaLnBrk="1" hangingPunct="1">
              <a:lnSpc>
                <a:spcPct val="80000"/>
              </a:lnSpc>
              <a:buClr>
                <a:schemeClr val="tx1"/>
              </a:buClr>
              <a:defRPr/>
            </a:pPr>
            <a:r>
              <a:rPr lang="ro-RO" altLang="en-US" sz="1400" dirty="0"/>
              <a:t> </a:t>
            </a:r>
          </a:p>
          <a:p>
            <a:pPr algn="l" eaLnBrk="1" hangingPunct="1">
              <a:lnSpc>
                <a:spcPct val="80000"/>
              </a:lnSpc>
              <a:buClr>
                <a:schemeClr val="tx1"/>
              </a:buClr>
              <a:buFont typeface="Arial" panose="020B0604020202020204" pitchFamily="34" charset="0"/>
              <a:buAutoNum type="arabicPeriod"/>
              <a:defRPr/>
            </a:pPr>
            <a:r>
              <a:rPr lang="ro-RO" altLang="en-US" sz="1200" i="1" dirty="0">
                <a:cs typeface="Times New Roman" panose="02020603050405020304" pitchFamily="18" charset="0"/>
              </a:rPr>
              <a:t>Cifra de afaceri pentru </a:t>
            </a:r>
            <a:r>
              <a:rPr lang="ro-RO" altLang="en-US" sz="1200" i="1" dirty="0" err="1">
                <a:cs typeface="Times New Roman" panose="02020603050405020304" pitchFamily="18" charset="0"/>
              </a:rPr>
              <a:t>comerţul</a:t>
            </a:r>
            <a:r>
              <a:rPr lang="ro-RO" altLang="en-US" sz="1200" i="1" dirty="0">
                <a:cs typeface="Times New Roman" panose="02020603050405020304" pitchFamily="18" charset="0"/>
              </a:rPr>
              <a:t> cu ridicata </a:t>
            </a:r>
            <a:r>
              <a:rPr lang="ro-RO" altLang="en-US" sz="1200" i="1" dirty="0" err="1">
                <a:cs typeface="Times New Roman" panose="02020603050405020304" pitchFamily="18" charset="0"/>
              </a:rPr>
              <a:t>şi</a:t>
            </a:r>
            <a:r>
              <a:rPr lang="ro-RO" altLang="en-US" sz="1200" i="1" dirty="0">
                <a:cs typeface="Times New Roman" panose="02020603050405020304" pitchFamily="18" charset="0"/>
              </a:rPr>
              <a:t> cu amănuntul</a:t>
            </a:r>
            <a:r>
              <a:rPr lang="ro-RO" altLang="en-US" sz="1200" dirty="0">
                <a:cs typeface="Times New Roman" panose="02020603050405020304" pitchFamily="18" charset="0"/>
              </a:rPr>
              <a:t> </a:t>
            </a:r>
            <a:r>
              <a:rPr lang="ro-RO" altLang="en-US" sz="1200" i="1" dirty="0">
                <a:cs typeface="Times New Roman" panose="02020603050405020304" pitchFamily="18" charset="0"/>
              </a:rPr>
              <a:t>al autovehiculelor și a motocicletelor, </a:t>
            </a:r>
            <a:r>
              <a:rPr lang="ro-RO" altLang="en-US" sz="1200" i="1" dirty="0" err="1">
                <a:cs typeface="Times New Roman" panose="02020603050405020304" pitchFamily="18" charset="0"/>
              </a:rPr>
              <a:t>întreţinerea</a:t>
            </a:r>
            <a:r>
              <a:rPr lang="ro-RO" altLang="en-US" sz="1200" i="1" dirty="0">
                <a:cs typeface="Times New Roman" panose="02020603050405020304" pitchFamily="18" charset="0"/>
              </a:rPr>
              <a:t> </a:t>
            </a:r>
            <a:r>
              <a:rPr lang="ro-RO" altLang="en-US" sz="1200" i="1" dirty="0" err="1">
                <a:cs typeface="Times New Roman" panose="02020603050405020304" pitchFamily="18" charset="0"/>
              </a:rPr>
              <a:t>şi</a:t>
            </a:r>
            <a:r>
              <a:rPr lang="ro-RO" altLang="en-US" sz="1200" i="1" dirty="0">
                <a:cs typeface="Times New Roman" panose="02020603050405020304" pitchFamily="18" charset="0"/>
              </a:rPr>
              <a:t> repararea acestora;</a:t>
            </a:r>
            <a:endParaRPr lang="ro-RO" altLang="en-US" sz="1200" i="1" dirty="0">
              <a:solidFill>
                <a:srgbClr val="FF0000"/>
              </a:solidFill>
              <a:cs typeface="Times New Roman" panose="02020603050405020304" pitchFamily="18" charset="0"/>
            </a:endParaRPr>
          </a:p>
          <a:p>
            <a:pPr algn="l" eaLnBrk="1" hangingPunct="1">
              <a:lnSpc>
                <a:spcPct val="80000"/>
              </a:lnSpc>
              <a:buClr>
                <a:schemeClr val="tx1"/>
              </a:buClr>
              <a:buFont typeface="Arial" panose="020B0604020202020204" pitchFamily="34" charset="0"/>
              <a:buAutoNum type="arabicPeriod"/>
              <a:defRPr/>
            </a:pPr>
            <a:r>
              <a:rPr lang="ro-RO" altLang="en-US" sz="1200" i="1" dirty="0">
                <a:cs typeface="Times New Roman" panose="02020603050405020304" pitchFamily="18" charset="0"/>
              </a:rPr>
              <a:t>Cifra de afaceri pentru </a:t>
            </a:r>
            <a:r>
              <a:rPr lang="ro-RO" altLang="en-US" sz="1200" i="1" dirty="0" err="1">
                <a:cs typeface="Times New Roman" panose="02020603050405020304" pitchFamily="18" charset="0"/>
              </a:rPr>
              <a:t>comerţul</a:t>
            </a:r>
            <a:r>
              <a:rPr lang="ro-RO" altLang="en-US" sz="1200" i="1" dirty="0">
                <a:cs typeface="Times New Roman" panose="02020603050405020304" pitchFamily="18" charset="0"/>
              </a:rPr>
              <a:t> cu ridicata;</a:t>
            </a:r>
            <a:endParaRPr lang="ro-RO" altLang="en-US" sz="1200" i="1" dirty="0">
              <a:solidFill>
                <a:srgbClr val="FF0000"/>
              </a:solidFill>
              <a:cs typeface="Times New Roman" panose="02020603050405020304" pitchFamily="18" charset="0"/>
            </a:endParaRPr>
          </a:p>
          <a:p>
            <a:pPr algn="l" eaLnBrk="1" hangingPunct="1">
              <a:lnSpc>
                <a:spcPct val="80000"/>
              </a:lnSpc>
              <a:buClr>
                <a:schemeClr val="tx1"/>
              </a:buClr>
              <a:buFont typeface="Arial" panose="020B0604020202020204" pitchFamily="34" charset="0"/>
              <a:buAutoNum type="arabicPeriod"/>
              <a:defRPr/>
            </a:pPr>
            <a:r>
              <a:rPr lang="ro-RO" altLang="en-US" sz="1200" i="1" dirty="0">
                <a:cs typeface="Times New Roman" panose="02020603050405020304" pitchFamily="18" charset="0"/>
              </a:rPr>
              <a:t>Cifra de afaceri pentru </a:t>
            </a:r>
            <a:r>
              <a:rPr lang="ro-RO" altLang="en-US" sz="1200" i="1" dirty="0" err="1">
                <a:cs typeface="Times New Roman" panose="02020603050405020304" pitchFamily="18" charset="0"/>
              </a:rPr>
              <a:t>comerţul</a:t>
            </a:r>
            <a:r>
              <a:rPr lang="ro-RO" altLang="en-US" sz="1200" i="1" dirty="0">
                <a:cs typeface="Times New Roman" panose="02020603050405020304" pitchFamily="18" charset="0"/>
              </a:rPr>
              <a:t> cu amănuntul; </a:t>
            </a:r>
            <a:endParaRPr lang="ro-RO" altLang="en-US" sz="1200" i="1" dirty="0">
              <a:solidFill>
                <a:srgbClr val="FF0000"/>
              </a:solidFill>
              <a:cs typeface="Times New Roman" panose="02020603050405020304" pitchFamily="18" charset="0"/>
            </a:endParaRPr>
          </a:p>
          <a:p>
            <a:pPr algn="l" eaLnBrk="1" hangingPunct="1">
              <a:lnSpc>
                <a:spcPct val="80000"/>
              </a:lnSpc>
              <a:buClr>
                <a:schemeClr val="tx1"/>
              </a:buClr>
              <a:buFont typeface="Arial" panose="020B0604020202020204" pitchFamily="34" charset="0"/>
              <a:buAutoNum type="arabicPeriod"/>
              <a:defRPr/>
            </a:pPr>
            <a:r>
              <a:rPr lang="ro-RO" altLang="en-US" sz="1200" i="1" dirty="0">
                <a:cs typeface="Times New Roman" panose="02020603050405020304" pitchFamily="18" charset="0"/>
              </a:rPr>
              <a:t>Cifra de afaceri pentru serviciile de </a:t>
            </a:r>
            <a:r>
              <a:rPr lang="ro-RO" altLang="en-US" sz="1200" i="1" dirty="0" err="1">
                <a:cs typeface="Times New Roman" panose="02020603050405020304" pitchFamily="18" charset="0"/>
              </a:rPr>
              <a:t>piaţă</a:t>
            </a:r>
            <a:r>
              <a:rPr lang="ro-RO" altLang="en-US" sz="1200" i="1" dirty="0">
                <a:cs typeface="Times New Roman" panose="02020603050405020304" pitchFamily="18" charset="0"/>
              </a:rPr>
              <a:t> prestate întreprinderilor;</a:t>
            </a:r>
            <a:endParaRPr lang="ro-RO" altLang="en-US" sz="1200" i="1" dirty="0">
              <a:solidFill>
                <a:srgbClr val="FF0000"/>
              </a:solidFill>
              <a:cs typeface="Times New Roman" panose="02020603050405020304" pitchFamily="18" charset="0"/>
            </a:endParaRPr>
          </a:p>
          <a:p>
            <a:pPr algn="l" eaLnBrk="1" hangingPunct="1">
              <a:lnSpc>
                <a:spcPct val="80000"/>
              </a:lnSpc>
              <a:buClr>
                <a:schemeClr val="tx1"/>
              </a:buClr>
              <a:buFont typeface="Arial" panose="020B0604020202020204" pitchFamily="34" charset="0"/>
              <a:buAutoNum type="arabicPeriod"/>
              <a:defRPr/>
            </a:pPr>
            <a:r>
              <a:rPr lang="ro-RO" altLang="en-US" sz="1200" i="1" dirty="0">
                <a:cs typeface="Times New Roman" panose="02020603050405020304" pitchFamily="18" charset="0"/>
              </a:rPr>
              <a:t>Cifra de afaceri pentru serviciile de </a:t>
            </a:r>
            <a:r>
              <a:rPr lang="ro-RO" altLang="en-US" sz="1200" i="1" dirty="0" err="1">
                <a:cs typeface="Times New Roman" panose="02020603050405020304" pitchFamily="18" charset="0"/>
              </a:rPr>
              <a:t>piaţă</a:t>
            </a:r>
            <a:r>
              <a:rPr lang="ro-RO" altLang="en-US" sz="1200" i="1" dirty="0">
                <a:cs typeface="Times New Roman" panose="02020603050405020304" pitchFamily="18" charset="0"/>
              </a:rPr>
              <a:t> prestate </a:t>
            </a:r>
            <a:r>
              <a:rPr lang="ro-RO" altLang="en-US" sz="1200" i="1" dirty="0" err="1">
                <a:cs typeface="Times New Roman" panose="02020603050405020304" pitchFamily="18" charset="0"/>
              </a:rPr>
              <a:t>populaţiei</a:t>
            </a:r>
            <a:r>
              <a:rPr lang="ro-RO" altLang="en-US" sz="1200" i="1" dirty="0">
                <a:cs typeface="Times New Roman" panose="02020603050405020304" pitchFamily="18" charset="0"/>
              </a:rPr>
              <a:t>.</a:t>
            </a:r>
            <a:br>
              <a:rPr lang="ro-RO" altLang="en-US" sz="1200" dirty="0">
                <a:solidFill>
                  <a:srgbClr val="FF0000"/>
                </a:solidFill>
              </a:rPr>
            </a:br>
            <a:endParaRPr lang="ro-RO" altLang="en-US" sz="14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A7C426C0-7B1C-424D-9F05-76D388DE69AC}"/>
              </a:ext>
            </a:extLst>
          </p:cNvPr>
          <p:cNvSpPr>
            <a:spLocks noGrp="1" noChangeArrowheads="1"/>
          </p:cNvSpPr>
          <p:nvPr>
            <p:ph type="title"/>
          </p:nvPr>
        </p:nvSpPr>
        <p:spPr bwMode="auto">
          <a:xfrm>
            <a:off x="4499992" y="681037"/>
            <a:ext cx="3096046" cy="54359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ro-RO" altLang="en-US" sz="2000" b="1" dirty="0"/>
              <a:t>Cadrul legal</a:t>
            </a:r>
            <a:br>
              <a:rPr lang="ro-RO" altLang="en-US" sz="4000" b="1" dirty="0"/>
            </a:br>
            <a:endParaRPr lang="en-US" altLang="en-US" dirty="0"/>
          </a:p>
        </p:txBody>
      </p:sp>
      <p:sp>
        <p:nvSpPr>
          <p:cNvPr id="8195" name="Content Placeholder 2">
            <a:extLst>
              <a:ext uri="{FF2B5EF4-FFF2-40B4-BE49-F238E27FC236}">
                <a16:creationId xmlns:a16="http://schemas.microsoft.com/office/drawing/2014/main" id="{DCEF847A-BA80-85FD-DD10-E3C839B7CE1D}"/>
              </a:ext>
            </a:extLst>
          </p:cNvPr>
          <p:cNvSpPr>
            <a:spLocks noGrp="1" noChangeArrowheads="1"/>
          </p:cNvSpPr>
          <p:nvPr>
            <p:ph idx="1"/>
          </p:nvPr>
        </p:nvSpPr>
        <p:spPr bwMode="auto">
          <a:xfrm>
            <a:off x="1403648" y="1825625"/>
            <a:ext cx="7111702" cy="4351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lnSpc>
                <a:spcPct val="80000"/>
              </a:lnSpc>
              <a:buClr>
                <a:schemeClr val="tx1"/>
              </a:buClr>
              <a:buFont typeface="Wingdings" panose="05000000000000000000" pitchFamily="2" charset="2"/>
              <a:buNone/>
            </a:pPr>
            <a:r>
              <a:rPr lang="ro-RO" altLang="en-US" sz="1400" b="1" dirty="0"/>
              <a:t>Lucrarea 50, cap. 1</a:t>
            </a:r>
            <a:r>
              <a:rPr lang="ro-RO" altLang="en-US" sz="1400" dirty="0"/>
              <a:t>: </a:t>
            </a:r>
            <a:r>
              <a:rPr lang="ro-RO" altLang="ru-RU" sz="1400" dirty="0"/>
              <a:t>Calcule experimentale privind vânzările de mărfuri și servicii</a:t>
            </a:r>
            <a:endParaRPr lang="ro-RO" altLang="en-US" sz="1400" dirty="0"/>
          </a:p>
          <a:p>
            <a:pPr marL="0" indent="0" eaLnBrk="1" hangingPunct="1">
              <a:lnSpc>
                <a:spcPct val="80000"/>
              </a:lnSpc>
              <a:buClr>
                <a:schemeClr val="tx1"/>
              </a:buClr>
              <a:buFont typeface="Wingdings" panose="05000000000000000000" pitchFamily="2" charset="2"/>
              <a:buNone/>
            </a:pPr>
            <a:r>
              <a:rPr lang="ro-RO" altLang="en-US" sz="1400" b="1" dirty="0"/>
              <a:t>Lucrarea 15, cap. 2: </a:t>
            </a:r>
            <a:r>
              <a:rPr lang="pt-BR" altLang="ru-RU" sz="1400" dirty="0"/>
              <a:t>Forma TVA12 „Declarația privind TVA”</a:t>
            </a:r>
            <a:endParaRPr lang="ro-RO" altLang="ru-RU" sz="1400" dirty="0"/>
          </a:p>
          <a:p>
            <a:pPr marL="0" indent="0" eaLnBrk="1" hangingPunct="1">
              <a:lnSpc>
                <a:spcPct val="80000"/>
              </a:lnSpc>
              <a:buClr>
                <a:schemeClr val="tx1"/>
              </a:buClr>
            </a:pPr>
            <a:endParaRPr lang="ro-RO" altLang="en-US" sz="1400" dirty="0"/>
          </a:p>
          <a:p>
            <a:pPr marL="0" indent="0" eaLnBrk="1" hangingPunct="1">
              <a:lnSpc>
                <a:spcPct val="80000"/>
              </a:lnSpc>
              <a:buClr>
                <a:schemeClr val="tx1"/>
              </a:buClr>
              <a:buFont typeface="Wingdings" panose="05000000000000000000" pitchFamily="2" charset="2"/>
              <a:buNone/>
            </a:pPr>
            <a:r>
              <a:rPr lang="ro-RO" altLang="en-US" sz="1400" dirty="0"/>
              <a:t>Periodicitatea – lunară;</a:t>
            </a:r>
          </a:p>
          <a:p>
            <a:pPr marL="0" indent="0" eaLnBrk="1" hangingPunct="1">
              <a:lnSpc>
                <a:spcPct val="80000"/>
              </a:lnSpc>
              <a:buClr>
                <a:schemeClr val="tx1"/>
              </a:buClr>
              <a:buFont typeface="Wingdings" panose="05000000000000000000" pitchFamily="2" charset="2"/>
              <a:buNone/>
            </a:pPr>
            <a:endParaRPr lang="ro-RO" altLang="en-US" sz="1400" dirty="0"/>
          </a:p>
          <a:p>
            <a:pPr marL="0" indent="0" eaLnBrk="1" hangingPunct="1">
              <a:lnSpc>
                <a:spcPct val="80000"/>
              </a:lnSpc>
              <a:buClr>
                <a:schemeClr val="tx1"/>
              </a:buClr>
              <a:buFont typeface="Wingdings" panose="05000000000000000000" pitchFamily="2" charset="2"/>
              <a:buNone/>
            </a:pPr>
            <a:r>
              <a:rPr lang="ro-RO" altLang="en-US" sz="1400" dirty="0"/>
              <a:t>Sursa datelor </a:t>
            </a:r>
            <a:r>
              <a:rPr lang="ro-RO" altLang="ru-RU" sz="1400" dirty="0"/>
              <a:t>– datele Serviciului Fiscal de Stat privind declarațiile </a:t>
            </a:r>
            <a:r>
              <a:rPr lang="en-US" altLang="ru-RU" sz="1400" dirty="0"/>
              <a:t>TVA</a:t>
            </a:r>
            <a:r>
              <a:rPr lang="ro-RO" altLang="ru-RU" sz="1400" dirty="0"/>
              <a:t>;</a:t>
            </a:r>
          </a:p>
          <a:p>
            <a:pPr marL="0" indent="0" eaLnBrk="1" hangingPunct="1">
              <a:lnSpc>
                <a:spcPct val="80000"/>
              </a:lnSpc>
              <a:buClr>
                <a:schemeClr val="tx1"/>
              </a:buClr>
              <a:buFont typeface="Wingdings" panose="05000000000000000000" pitchFamily="2" charset="2"/>
              <a:buNone/>
            </a:pPr>
            <a:endParaRPr lang="ro-RO" altLang="ru-RU" sz="1400" dirty="0"/>
          </a:p>
          <a:p>
            <a:pPr marL="0" indent="0" eaLnBrk="1" hangingPunct="1">
              <a:lnSpc>
                <a:spcPct val="80000"/>
              </a:lnSpc>
              <a:buClr>
                <a:schemeClr val="tx1"/>
              </a:buClr>
              <a:buFont typeface="Wingdings" panose="05000000000000000000" pitchFamily="2" charset="2"/>
              <a:buNone/>
            </a:pPr>
            <a:r>
              <a:rPr lang="ro-RO" altLang="en-US" sz="1400" dirty="0"/>
              <a:t>Cercul de cuprindere – persoanele juridice şi fizice care sînt înregistrate în calitate de plătitor al TVA (subiecţii impozabili specificaţi la art.94 lit.a) al Codului fiscal) şi persoanele juridice şi fizice care importă servicii, indiferent de faptul dacă sînt sau nu sînt înregistrate în calitate de plătitori ai TVA (subiecţii impozabili specificaţi la art.94 lit.c) al Codului fiscal);</a:t>
            </a:r>
          </a:p>
          <a:p>
            <a:pPr marL="0" indent="0" eaLnBrk="1" hangingPunct="1">
              <a:lnSpc>
                <a:spcPct val="80000"/>
              </a:lnSpc>
              <a:buClr>
                <a:schemeClr val="tx1"/>
              </a:buClr>
              <a:buFont typeface="Wingdings" panose="05000000000000000000" pitchFamily="2" charset="2"/>
              <a:buNone/>
            </a:pPr>
            <a:endParaRPr lang="ro-RO" altLang="en-US" sz="1400" dirty="0"/>
          </a:p>
          <a:p>
            <a:pPr marL="0" indent="0" eaLnBrk="1" hangingPunct="1">
              <a:lnSpc>
                <a:spcPct val="80000"/>
              </a:lnSpc>
              <a:buClr>
                <a:schemeClr val="tx1"/>
              </a:buClr>
              <a:buFont typeface="Wingdings" panose="05000000000000000000" pitchFamily="2" charset="2"/>
              <a:buNone/>
            </a:pPr>
            <a:r>
              <a:rPr lang="ro-RO" altLang="en-US" sz="1400" dirty="0"/>
              <a:t>Număr respondenți – peste 33 mii entități</a:t>
            </a:r>
          </a:p>
          <a:p>
            <a:pPr marL="0" indent="0" eaLnBrk="1" hangingPunct="1">
              <a:lnSpc>
                <a:spcPct val="80000"/>
              </a:lnSpc>
              <a:buClr>
                <a:schemeClr val="tx1"/>
              </a:buClr>
              <a:buFont typeface="Wingdings" panose="05000000000000000000" pitchFamily="2" charset="2"/>
              <a:buNone/>
            </a:pPr>
            <a:endParaRPr lang="ro-RO" altLang="en-US" sz="1400" dirty="0"/>
          </a:p>
          <a:p>
            <a:pPr marL="0" indent="0" eaLnBrk="1" hangingPunct="1">
              <a:lnSpc>
                <a:spcPct val="80000"/>
              </a:lnSpc>
              <a:buClr>
                <a:schemeClr val="tx1"/>
              </a:buClr>
              <a:buFont typeface="Wingdings" panose="05000000000000000000" pitchFamily="2" charset="2"/>
              <a:buNone/>
            </a:pPr>
            <a:r>
              <a:rPr lang="ro-RO" altLang="en-US" sz="1400" dirty="0"/>
              <a:t>Indicatori elaborați - Vânzările de mărfuri și servicii (exclusiv TVA) </a:t>
            </a:r>
            <a:endParaRPr lang="ro-RO" altLang="ru-RU" sz="1400" dirty="0"/>
          </a:p>
          <a:p>
            <a:pPr marL="0" indent="0" eaLnBrk="1" hangingPunct="1">
              <a:lnSpc>
                <a:spcPct val="80000"/>
              </a:lnSpc>
              <a:buClr>
                <a:schemeClr val="tx1"/>
              </a:buClr>
              <a:buFont typeface="Wingdings" panose="05000000000000000000" pitchFamily="2" charset="2"/>
              <a:buNone/>
            </a:pPr>
            <a:endParaRPr lang="ro-RO" altLang="ru-RU" sz="1400" dirty="0"/>
          </a:p>
          <a:p>
            <a:pPr marL="0" indent="0" eaLnBrk="1" hangingPunct="1">
              <a:lnSpc>
                <a:spcPct val="80000"/>
              </a:lnSpc>
              <a:buClr>
                <a:schemeClr val="tx1"/>
              </a:buClr>
              <a:buFont typeface="Wingdings" panose="05000000000000000000" pitchFamily="2" charset="2"/>
              <a:buNone/>
            </a:pPr>
            <a:endParaRPr lang="ro-RO" altLang="ru-RU"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a:extLst>
              <a:ext uri="{FF2B5EF4-FFF2-40B4-BE49-F238E27FC236}">
                <a16:creationId xmlns:a16="http://schemas.microsoft.com/office/drawing/2014/main" id="{0AFD6EC4-B33D-5CCD-6CD4-6E90A4A34A6A}"/>
              </a:ext>
            </a:extLst>
          </p:cNvPr>
          <p:cNvSpPr>
            <a:spLocks noGrp="1" noChangeArrowheads="1"/>
          </p:cNvSpPr>
          <p:nvPr>
            <p:ph idx="1"/>
          </p:nvPr>
        </p:nvSpPr>
        <p:spPr bwMode="auto">
          <a:xfrm>
            <a:off x="628650" y="1268413"/>
            <a:ext cx="8264525" cy="4908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just">
              <a:buFont typeface="Wingdings" panose="05000000000000000000" pitchFamily="2" charset="2"/>
              <a:buNone/>
            </a:pPr>
            <a:endParaRPr lang="ro-RO" altLang="en-US" sz="1400">
              <a:latin typeface="Times New Roman" panose="02020603050405020304" pitchFamily="18" charset="0"/>
              <a:cs typeface="Times New Roman" panose="02020603050405020304" pitchFamily="18" charset="0"/>
            </a:endParaRPr>
          </a:p>
          <a:p>
            <a:pPr marL="0" indent="0">
              <a:buFont typeface="Wingdings" panose="05000000000000000000" pitchFamily="2" charset="2"/>
              <a:buNone/>
            </a:pPr>
            <a:endParaRPr lang="en-US" altLang="en-US" sz="1600"/>
          </a:p>
        </p:txBody>
      </p:sp>
      <p:sp>
        <p:nvSpPr>
          <p:cNvPr id="9219" name="Rectangle 2">
            <a:extLst>
              <a:ext uri="{FF2B5EF4-FFF2-40B4-BE49-F238E27FC236}">
                <a16:creationId xmlns:a16="http://schemas.microsoft.com/office/drawing/2014/main" id="{9CEDCE46-3220-3D6C-9B12-5BB1839F17AE}"/>
              </a:ext>
            </a:extLst>
          </p:cNvPr>
          <p:cNvSpPr txBox="1">
            <a:spLocks noChangeArrowheads="1"/>
          </p:cNvSpPr>
          <p:nvPr/>
        </p:nvSpPr>
        <p:spPr bwMode="auto">
          <a:xfrm>
            <a:off x="2267744" y="550069"/>
            <a:ext cx="6408737"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buFont typeface="Wingdings" panose="05000000000000000000" pitchFamily="2" charset="2"/>
              <a:buNone/>
            </a:pPr>
            <a:r>
              <a:rPr lang="ro-RO" altLang="en-US" sz="2000" b="1" dirty="0"/>
              <a:t>Definiții succinte</a:t>
            </a:r>
          </a:p>
        </p:txBody>
      </p:sp>
      <p:sp>
        <p:nvSpPr>
          <p:cNvPr id="9220" name="TextBox 4">
            <a:extLst>
              <a:ext uri="{FF2B5EF4-FFF2-40B4-BE49-F238E27FC236}">
                <a16:creationId xmlns:a16="http://schemas.microsoft.com/office/drawing/2014/main" id="{F7A0B4E3-009A-1EF0-743C-FF2A6EEDB3B9}"/>
              </a:ext>
            </a:extLst>
          </p:cNvPr>
          <p:cNvSpPr txBox="1">
            <a:spLocks noChangeArrowheads="1"/>
          </p:cNvSpPr>
          <p:nvPr/>
        </p:nvSpPr>
        <p:spPr bwMode="auto">
          <a:xfrm>
            <a:off x="1258888" y="1341438"/>
            <a:ext cx="6985000" cy="6740307"/>
          </a:xfrm>
          <a:prstGeom prst="rect">
            <a:avLst/>
          </a:prstGeom>
          <a:no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ro-RO" altLang="en-US" b="1" dirty="0"/>
              <a:t>Cifra de afaceri (exclusiv </a:t>
            </a:r>
            <a:r>
              <a:rPr lang="en-US" altLang="en-US" b="1" dirty="0"/>
              <a:t>TVA)</a:t>
            </a:r>
            <a:r>
              <a:rPr lang="ro-RO" altLang="en-US" b="1" dirty="0"/>
              <a:t> </a:t>
            </a:r>
            <a:r>
              <a:rPr lang="ro-RO" altLang="en-US" dirty="0"/>
              <a:t>–</a:t>
            </a:r>
            <a:r>
              <a:rPr lang="en-US" altLang="en-US" dirty="0"/>
              <a:t> </a:t>
            </a:r>
            <a:r>
              <a:rPr lang="ro-RO" altLang="en-US" dirty="0"/>
              <a:t>reprezintă suma veniturilor </a:t>
            </a:r>
            <a:r>
              <a:rPr lang="ro-RO" altLang="en-US" dirty="0" err="1"/>
              <a:t>obţinute</a:t>
            </a:r>
            <a:r>
              <a:rPr lang="ro-RO" altLang="en-US" dirty="0"/>
              <a:t> din vânzarea produselor, mărfurilor, prestarea serviciilor </a:t>
            </a:r>
            <a:r>
              <a:rPr lang="ro-RO" altLang="en-US" dirty="0" err="1"/>
              <a:t>şi</a:t>
            </a:r>
            <a:r>
              <a:rPr lang="ro-RO" altLang="en-US" dirty="0"/>
              <a:t> executarea lucrărilor, provenite atât din activitatea principală, cât </a:t>
            </a:r>
            <a:r>
              <a:rPr lang="ro-RO" altLang="en-US" dirty="0" err="1"/>
              <a:t>şi</a:t>
            </a:r>
            <a:r>
              <a:rPr lang="ro-RO" altLang="en-US" dirty="0"/>
              <a:t> din </a:t>
            </a:r>
            <a:r>
              <a:rPr lang="ro-RO" altLang="en-US" dirty="0" err="1"/>
              <a:t>activităţile</a:t>
            </a:r>
            <a:r>
              <a:rPr lang="ro-RO" altLang="en-US" dirty="0"/>
              <a:t> secundare, exercitate</a:t>
            </a:r>
            <a:r>
              <a:rPr lang="en-US" altLang="en-US" dirty="0"/>
              <a:t> </a:t>
            </a:r>
            <a:r>
              <a:rPr lang="ro-RO" altLang="en-US" dirty="0"/>
              <a:t>de întreprindere în perioada de </a:t>
            </a:r>
            <a:r>
              <a:rPr lang="ro-RO" altLang="en-US" dirty="0" err="1"/>
              <a:t>referinţă</a:t>
            </a:r>
            <a:r>
              <a:rPr lang="ro-RO" altLang="en-US" dirty="0"/>
              <a:t>. </a:t>
            </a:r>
          </a:p>
          <a:p>
            <a:pPr>
              <a:defRPr/>
            </a:pPr>
            <a:endParaRPr lang="ro-RO" altLang="en-US" dirty="0"/>
          </a:p>
          <a:p>
            <a:pPr>
              <a:defRPr/>
            </a:pPr>
            <a:r>
              <a:rPr lang="ro-RO" altLang="en-US" b="1" dirty="0"/>
              <a:t>Vânzările de mărfuri și servicii (exclusiv TVA) </a:t>
            </a:r>
            <a:r>
              <a:rPr lang="ro-RO" altLang="en-US" dirty="0"/>
              <a:t>– reprezintă valoarea livrărilor de bunuri (produse, mărfuri, mijloace fixe, etc) și servicii ale entităților care prezinta declarația TVA, care includ și avansurile încasate.</a:t>
            </a:r>
          </a:p>
          <a:p>
            <a:pPr>
              <a:defRPr/>
            </a:pPr>
            <a:endParaRPr lang="ro-RO" altLang="en-US" b="1" dirty="0"/>
          </a:p>
          <a:p>
            <a:pPr>
              <a:defRPr/>
            </a:pPr>
            <a:r>
              <a:rPr lang="ro-RO" altLang="en-US" dirty="0"/>
              <a:t>Schematic</a:t>
            </a:r>
          </a:p>
          <a:p>
            <a:pPr>
              <a:defRPr/>
            </a:pPr>
            <a:r>
              <a:rPr lang="ro-RO" altLang="en-US" dirty="0"/>
              <a:t>Vânzările de mărfuri și servicii = Cifra de afaceri + Vânzari de active imobilizate + avansuri</a:t>
            </a:r>
          </a:p>
          <a:p>
            <a:pPr>
              <a:defRPr/>
            </a:pPr>
            <a:endParaRPr lang="ro-RO" altLang="en-US" dirty="0"/>
          </a:p>
          <a:p>
            <a:pPr>
              <a:defRPr/>
            </a:pPr>
            <a:endParaRPr lang="ro-RO" altLang="en-US" b="1" dirty="0"/>
          </a:p>
          <a:p>
            <a:pPr>
              <a:defRPr/>
            </a:pPr>
            <a:endParaRPr lang="ro-RO" altLang="en-US" b="1" dirty="0"/>
          </a:p>
          <a:p>
            <a:pPr>
              <a:defRPr/>
            </a:pPr>
            <a:endParaRPr lang="ro-RO" altLang="en-US" b="1" dirty="0"/>
          </a:p>
          <a:p>
            <a:pPr>
              <a:defRPr/>
            </a:pPr>
            <a:endParaRPr lang="ro-RO" altLang="en-US" b="1" dirty="0"/>
          </a:p>
          <a:p>
            <a:pPr>
              <a:defRPr/>
            </a:pPr>
            <a:endParaRPr lang="ro-RO" altLang="en-US" b="1" dirty="0"/>
          </a:p>
          <a:p>
            <a:pPr>
              <a:defRPr/>
            </a:pPr>
            <a:endParaRPr lang="ro-RO" altLang="en-US" b="1" dirty="0"/>
          </a:p>
          <a:p>
            <a:pPr>
              <a:defRPr/>
            </a:pPr>
            <a:endParaRPr lang="ro-RO" altLang="en-US" b="1" dirty="0"/>
          </a:p>
          <a:p>
            <a:pPr>
              <a:defRPr/>
            </a:pPr>
            <a:endParaRPr lang="ro-RO" altLang="en-US" b="1" dirty="0"/>
          </a:p>
          <a:p>
            <a:pPr>
              <a:defRPr/>
            </a:pP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99827D2-6E97-747A-0C9D-B438D54B5691}"/>
              </a:ext>
            </a:extLst>
          </p:cNvPr>
          <p:cNvSpPr>
            <a:spLocks noGrp="1" noChangeArrowheads="1"/>
          </p:cNvSpPr>
          <p:nvPr>
            <p:ph type="title"/>
          </p:nvPr>
        </p:nvSpPr>
        <p:spPr bwMode="auto">
          <a:xfrm>
            <a:off x="2339975" y="404813"/>
            <a:ext cx="6408738" cy="50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ro-RO" altLang="en-US" sz="2000" b="1">
                <a:solidFill>
                  <a:schemeClr val="tx1"/>
                </a:solidFill>
              </a:rPr>
              <a:t>Rezultatele calculelor </a:t>
            </a:r>
            <a:r>
              <a:rPr lang="ro-RO" altLang="en-US" sz="1800" b="1">
                <a:cs typeface="Times New Roman" panose="02020603050405020304" pitchFamily="18" charset="0"/>
              </a:rPr>
              <a:t>experimentale privind vânzările de mărfuri și servicii în baza datelor din </a:t>
            </a:r>
            <a:r>
              <a:rPr lang="ro-RO" altLang="en-US" sz="1800" b="1">
                <a:cs typeface="Calibri" panose="020F0502020204030204" pitchFamily="34" charset="0"/>
              </a:rPr>
              <a:t>declarațiile TVA</a:t>
            </a:r>
            <a:endParaRPr lang="ru-RU" altLang="en-US" sz="2000" b="1">
              <a:solidFill>
                <a:schemeClr val="tx1"/>
              </a:solidFill>
            </a:endParaRPr>
          </a:p>
        </p:txBody>
      </p:sp>
      <p:sp>
        <p:nvSpPr>
          <p:cNvPr id="10243" name="Rectangle 3">
            <a:extLst>
              <a:ext uri="{FF2B5EF4-FFF2-40B4-BE49-F238E27FC236}">
                <a16:creationId xmlns:a16="http://schemas.microsoft.com/office/drawing/2014/main" id="{5496DFB6-F634-6A58-42ED-3767ACCADEF9}"/>
              </a:ext>
            </a:extLst>
          </p:cNvPr>
          <p:cNvSpPr>
            <a:spLocks noGrp="1" noChangeArrowheads="1"/>
          </p:cNvSpPr>
          <p:nvPr>
            <p:ph type="body" idx="1"/>
          </p:nvPr>
        </p:nvSpPr>
        <p:spPr bwMode="auto">
          <a:xfrm>
            <a:off x="468313" y="1196975"/>
            <a:ext cx="8280400" cy="4895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28600" indent="-228600" eaLnBrk="1" hangingPunct="1">
              <a:lnSpc>
                <a:spcPct val="80000"/>
              </a:lnSpc>
              <a:buClr>
                <a:schemeClr val="tx1"/>
              </a:buClr>
              <a:buFont typeface="Wingdings" panose="05000000000000000000" pitchFamily="2" charset="2"/>
              <a:buAutoNum type="arabicPeriod"/>
            </a:pPr>
            <a:r>
              <a:rPr lang="ro-RO" altLang="en-US" sz="1400" i="1" dirty="0">
                <a:cs typeface="Times New Roman" panose="02020603050405020304" pitchFamily="18" charset="0"/>
              </a:rPr>
              <a:t>Cifra de afaceri pentru comerţul cu ridicata şi cu amănuntul</a:t>
            </a:r>
            <a:r>
              <a:rPr lang="ro-RO" altLang="en-US" sz="1400" dirty="0">
                <a:cs typeface="Times New Roman" panose="02020603050405020304" pitchFamily="18" charset="0"/>
              </a:rPr>
              <a:t> </a:t>
            </a:r>
            <a:r>
              <a:rPr lang="ro-RO" altLang="en-US" sz="1400" i="1" dirty="0">
                <a:cs typeface="Times New Roman" panose="02020603050405020304" pitchFamily="18" charset="0"/>
              </a:rPr>
              <a:t>al autovehiculelor și al motocicletelor, întreţinerea şi repararea acestora (diviziunea 45,CAEM-2)</a:t>
            </a:r>
          </a:p>
          <a:p>
            <a:pPr marL="228600" indent="-228600" eaLnBrk="1" hangingPunct="1">
              <a:lnSpc>
                <a:spcPct val="80000"/>
              </a:lnSpc>
              <a:buClr>
                <a:schemeClr val="tx1"/>
              </a:buClr>
              <a:buFont typeface="Wingdings" panose="05000000000000000000" pitchFamily="2" charset="2"/>
              <a:buNone/>
            </a:pPr>
            <a:endParaRPr lang="ro-RO" altLang="en-US" sz="1400" i="1" dirty="0">
              <a:cs typeface="Times New Roman" panose="02020603050405020304" pitchFamily="18" charset="0"/>
            </a:endParaRPr>
          </a:p>
          <a:p>
            <a:pPr marL="228600" indent="-228600" eaLnBrk="1" hangingPunct="1">
              <a:lnSpc>
                <a:spcPct val="80000"/>
              </a:lnSpc>
              <a:buClr>
                <a:schemeClr val="tx1"/>
              </a:buClr>
              <a:buFont typeface="Wingdings" panose="05000000000000000000" pitchFamily="2" charset="2"/>
              <a:buNone/>
            </a:pPr>
            <a:endParaRPr lang="ro-RO" altLang="en-US" sz="2000" i="1" dirty="0">
              <a:cs typeface="Times New Roman" panose="02020603050405020304" pitchFamily="18" charset="0"/>
            </a:endParaRPr>
          </a:p>
        </p:txBody>
      </p:sp>
      <p:graphicFrame>
        <p:nvGraphicFramePr>
          <p:cNvPr id="2" name="Chart 1">
            <a:extLst>
              <a:ext uri="{FF2B5EF4-FFF2-40B4-BE49-F238E27FC236}">
                <a16:creationId xmlns:a16="http://schemas.microsoft.com/office/drawing/2014/main" id="{0F096356-6E7C-7092-2280-444B2E46969E}"/>
              </a:ext>
            </a:extLst>
          </p:cNvPr>
          <p:cNvGraphicFramePr>
            <a:graphicFrameLocks/>
          </p:cNvGraphicFramePr>
          <p:nvPr>
            <p:extLst>
              <p:ext uri="{D42A27DB-BD31-4B8C-83A1-F6EECF244321}">
                <p14:modId xmlns:p14="http://schemas.microsoft.com/office/powerpoint/2010/main" val="4148065279"/>
              </p:ext>
            </p:extLst>
          </p:nvPr>
        </p:nvGraphicFramePr>
        <p:xfrm>
          <a:off x="540059" y="1628800"/>
          <a:ext cx="8135628" cy="208823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a:extLst>
              <a:ext uri="{FF2B5EF4-FFF2-40B4-BE49-F238E27FC236}">
                <a16:creationId xmlns:a16="http://schemas.microsoft.com/office/drawing/2014/main" id="{58FFEA54-B803-441B-83C2-5512526C7F8E}"/>
              </a:ext>
            </a:extLst>
          </p:cNvPr>
          <p:cNvGraphicFramePr>
            <a:graphicFrameLocks/>
          </p:cNvGraphicFramePr>
          <p:nvPr>
            <p:extLst>
              <p:ext uri="{D42A27DB-BD31-4B8C-83A1-F6EECF244321}">
                <p14:modId xmlns:p14="http://schemas.microsoft.com/office/powerpoint/2010/main" val="2460130571"/>
              </p:ext>
            </p:extLst>
          </p:nvPr>
        </p:nvGraphicFramePr>
        <p:xfrm>
          <a:off x="540060" y="3843602"/>
          <a:ext cx="8280401" cy="208823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857B443C-8690-BEDD-F97D-FB060ECBF8B5}"/>
              </a:ext>
            </a:extLst>
          </p:cNvPr>
          <p:cNvSpPr txBox="1"/>
          <p:nvPr/>
        </p:nvSpPr>
        <p:spPr>
          <a:xfrm>
            <a:off x="5147803" y="3871858"/>
            <a:ext cx="3672657" cy="553998"/>
          </a:xfrm>
          <a:prstGeom prst="rect">
            <a:avLst/>
          </a:prstGeom>
          <a:noFill/>
        </p:spPr>
        <p:txBody>
          <a:bodyPr wrap="square" rtlCol="0">
            <a:spAutoFit/>
          </a:bodyPr>
          <a:lstStyle/>
          <a:p>
            <a:r>
              <a:rPr lang="ro-RO" altLang="en-US" sz="1200" i="1" dirty="0">
                <a:cs typeface="Times New Roman" panose="02020603050405020304" pitchFamily="18" charset="0"/>
              </a:rPr>
              <a:t>luna corespunzătoare a anului precedent = 100</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4709E0D5-89AD-B9F8-2367-A700721D8FF3}"/>
              </a:ext>
            </a:extLst>
          </p:cNvPr>
          <p:cNvSpPr>
            <a:spLocks noGrp="1" noChangeArrowheads="1"/>
          </p:cNvSpPr>
          <p:nvPr>
            <p:ph type="title"/>
          </p:nvPr>
        </p:nvSpPr>
        <p:spPr bwMode="auto">
          <a:xfrm>
            <a:off x="2484438" y="365125"/>
            <a:ext cx="6030912" cy="7604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80000"/>
              </a:lnSpc>
              <a:buClr>
                <a:schemeClr val="tx1"/>
              </a:buClr>
            </a:pPr>
            <a:r>
              <a:rPr lang="ro-RO" altLang="en-US" sz="1600" i="1" dirty="0">
                <a:cs typeface="Times New Roman" panose="02020603050405020304" pitchFamily="18" charset="0"/>
              </a:rPr>
              <a:t>2. Cifra de afaceri pentru comerţul cu ridicata (cu excepţia comerţului cu autovehicule şi motociclete)</a:t>
            </a:r>
            <a:br>
              <a:rPr lang="ro-RO" altLang="en-US" sz="1600" i="1" dirty="0">
                <a:cs typeface="Times New Roman" panose="02020603050405020304" pitchFamily="18" charset="0"/>
              </a:rPr>
            </a:br>
            <a:r>
              <a:rPr lang="ro-RO" altLang="en-US" sz="1600" i="1" dirty="0">
                <a:cs typeface="Times New Roman" panose="02020603050405020304" pitchFamily="18" charset="0"/>
              </a:rPr>
              <a:t> (diviziunea 46,CAEM-2) </a:t>
            </a:r>
            <a:br>
              <a:rPr lang="ro-RO" altLang="en-US" sz="1600" i="1" dirty="0">
                <a:cs typeface="Times New Roman" panose="02020603050405020304" pitchFamily="18" charset="0"/>
              </a:rPr>
            </a:br>
            <a:endParaRPr lang="ro-RO" altLang="en-US" sz="1600" i="1" dirty="0">
              <a:cs typeface="Times New Roman" panose="02020603050405020304" pitchFamily="18" charset="0"/>
            </a:endParaRPr>
          </a:p>
        </p:txBody>
      </p:sp>
      <p:graphicFrame>
        <p:nvGraphicFramePr>
          <p:cNvPr id="5" name="Chart 4">
            <a:extLst>
              <a:ext uri="{FF2B5EF4-FFF2-40B4-BE49-F238E27FC236}">
                <a16:creationId xmlns:a16="http://schemas.microsoft.com/office/drawing/2014/main" id="{6BABBCF8-3057-C642-5717-A1D752674AB7}"/>
              </a:ext>
            </a:extLst>
          </p:cNvPr>
          <p:cNvGraphicFramePr>
            <a:graphicFrameLocks/>
          </p:cNvGraphicFramePr>
          <p:nvPr/>
        </p:nvGraphicFramePr>
        <p:xfrm>
          <a:off x="611560" y="1268760"/>
          <a:ext cx="8064896" cy="23042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BF65877E-0E54-9303-D471-49E1A56E49AB}"/>
              </a:ext>
            </a:extLst>
          </p:cNvPr>
          <p:cNvGraphicFramePr>
            <a:graphicFrameLocks/>
          </p:cNvGraphicFramePr>
          <p:nvPr>
            <p:extLst>
              <p:ext uri="{D42A27DB-BD31-4B8C-83A1-F6EECF244321}">
                <p14:modId xmlns:p14="http://schemas.microsoft.com/office/powerpoint/2010/main" val="3210295783"/>
              </p:ext>
            </p:extLst>
          </p:nvPr>
        </p:nvGraphicFramePr>
        <p:xfrm>
          <a:off x="755576" y="3429000"/>
          <a:ext cx="8208912" cy="27046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176DE656-689B-CA0B-EBB3-1F926FF7FDD2}"/>
              </a:ext>
            </a:extLst>
          </p:cNvPr>
          <p:cNvSpPr>
            <a:spLocks noGrp="1" noChangeArrowheads="1"/>
          </p:cNvSpPr>
          <p:nvPr>
            <p:ph type="title"/>
          </p:nvPr>
        </p:nvSpPr>
        <p:spPr bwMode="auto">
          <a:xfrm>
            <a:off x="2484438" y="365125"/>
            <a:ext cx="6191250" cy="9032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80000"/>
              </a:lnSpc>
              <a:buClr>
                <a:schemeClr val="tx1"/>
              </a:buClr>
            </a:pPr>
            <a:r>
              <a:rPr lang="ro-RO" altLang="en-US" sz="1600" i="1" dirty="0">
                <a:cs typeface="Times New Roman" panose="02020603050405020304" pitchFamily="18" charset="0"/>
              </a:rPr>
              <a:t>3. Cifra de afaceri pentru comerţul cu amănuntul (cu excepţia comerţului cu autovehicule şi motociclete)</a:t>
            </a:r>
            <a:br>
              <a:rPr lang="ro-RO" altLang="en-US" sz="1600" i="1" dirty="0">
                <a:cs typeface="Times New Roman" panose="02020603050405020304" pitchFamily="18" charset="0"/>
              </a:rPr>
            </a:br>
            <a:r>
              <a:rPr lang="ro-RO" altLang="en-US" sz="1600" i="1" dirty="0">
                <a:cs typeface="Times New Roman" panose="02020603050405020304" pitchFamily="18" charset="0"/>
              </a:rPr>
              <a:t> (diviziunea 47, CAEM-2)</a:t>
            </a:r>
          </a:p>
        </p:txBody>
      </p:sp>
      <p:graphicFrame>
        <p:nvGraphicFramePr>
          <p:cNvPr id="8" name="Chart 7">
            <a:extLst>
              <a:ext uri="{FF2B5EF4-FFF2-40B4-BE49-F238E27FC236}">
                <a16:creationId xmlns:a16="http://schemas.microsoft.com/office/drawing/2014/main" id="{E3B44FE8-2D72-D45B-BE74-D77F05BE508C}"/>
              </a:ext>
            </a:extLst>
          </p:cNvPr>
          <p:cNvGraphicFramePr>
            <a:graphicFrameLocks/>
          </p:cNvGraphicFramePr>
          <p:nvPr>
            <p:extLst>
              <p:ext uri="{D42A27DB-BD31-4B8C-83A1-F6EECF244321}">
                <p14:modId xmlns:p14="http://schemas.microsoft.com/office/powerpoint/2010/main" val="2095065318"/>
              </p:ext>
            </p:extLst>
          </p:nvPr>
        </p:nvGraphicFramePr>
        <p:xfrm>
          <a:off x="540319" y="1124744"/>
          <a:ext cx="8208145" cy="21086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591E0BCD-D419-E169-7755-50C88A8C6827}"/>
              </a:ext>
            </a:extLst>
          </p:cNvPr>
          <p:cNvGraphicFramePr>
            <a:graphicFrameLocks/>
          </p:cNvGraphicFramePr>
          <p:nvPr>
            <p:extLst>
              <p:ext uri="{D42A27DB-BD31-4B8C-83A1-F6EECF244321}">
                <p14:modId xmlns:p14="http://schemas.microsoft.com/office/powerpoint/2010/main" val="797403248"/>
              </p:ext>
            </p:extLst>
          </p:nvPr>
        </p:nvGraphicFramePr>
        <p:xfrm>
          <a:off x="467927" y="3429000"/>
          <a:ext cx="8208145" cy="285990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ACF50BCA-1348-19F5-3B5E-9206ACB69180}"/>
              </a:ext>
            </a:extLst>
          </p:cNvPr>
          <p:cNvSpPr>
            <a:spLocks noGrp="1" noChangeArrowheads="1"/>
          </p:cNvSpPr>
          <p:nvPr>
            <p:ph type="title"/>
          </p:nvPr>
        </p:nvSpPr>
        <p:spPr bwMode="auto">
          <a:xfrm>
            <a:off x="1979613" y="260350"/>
            <a:ext cx="6985000" cy="10804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1600" i="1" dirty="0">
                <a:cs typeface="Times New Roman" panose="02020603050405020304" pitchFamily="18" charset="0"/>
              </a:rPr>
              <a:t>4. </a:t>
            </a:r>
            <a:r>
              <a:rPr lang="ro-RO" altLang="en-US" sz="1600" i="1" dirty="0">
                <a:cs typeface="Times New Roman" panose="02020603050405020304" pitchFamily="18" charset="0"/>
              </a:rPr>
              <a:t>Cifra de afaceri pentru serviciile de piaţă prestate întreprinderilor </a:t>
            </a:r>
            <a:br>
              <a:rPr lang="ro-RO" altLang="en-US" sz="1600" i="1" dirty="0">
                <a:cs typeface="Times New Roman" panose="02020603050405020304" pitchFamily="18" charset="0"/>
              </a:rPr>
            </a:br>
            <a:r>
              <a:rPr lang="ro-RO" altLang="en-US" sz="1600" i="1" dirty="0">
                <a:cs typeface="Times New Roman" panose="02020603050405020304" pitchFamily="18" charset="0"/>
              </a:rPr>
              <a:t>(diviziunile</a:t>
            </a:r>
            <a:r>
              <a:rPr lang="en-US" altLang="en-US" sz="1600" i="1" dirty="0">
                <a:cs typeface="Times New Roman" panose="02020603050405020304" pitchFamily="18" charset="0"/>
              </a:rPr>
              <a:t>:</a:t>
            </a:r>
            <a:r>
              <a:rPr lang="ro-RO" altLang="en-US" sz="1600" i="1" dirty="0">
                <a:cs typeface="Times New Roman" panose="02020603050405020304" pitchFamily="18" charset="0"/>
              </a:rPr>
              <a:t> </a:t>
            </a:r>
            <a:r>
              <a:rPr lang="en-US" altLang="en-US" sz="1600" i="1" dirty="0">
                <a:cs typeface="Times New Roman" panose="02020603050405020304" pitchFamily="18" charset="0"/>
              </a:rPr>
              <a:t>49,50,51,52,53,58,61,62,63,68,69,70,71,72,73,74(f</a:t>
            </a:r>
            <a:r>
              <a:rPr lang="ro-RO" altLang="en-US" sz="1600" i="1" dirty="0">
                <a:cs typeface="Times New Roman" panose="02020603050405020304" pitchFamily="18" charset="0"/>
              </a:rPr>
              <a:t>ără</a:t>
            </a:r>
            <a:r>
              <a:rPr lang="en-US" altLang="en-US" sz="1600" i="1" dirty="0">
                <a:cs typeface="Times New Roman" panose="02020603050405020304" pitchFamily="18" charset="0"/>
              </a:rPr>
              <a:t> 74.2),77 (f</a:t>
            </a:r>
            <a:r>
              <a:rPr lang="ro-RO" altLang="en-US" sz="1600" i="1" dirty="0">
                <a:cs typeface="Times New Roman" panose="02020603050405020304" pitchFamily="18" charset="0"/>
              </a:rPr>
              <a:t>ără 77.2),78,80,81,82 CAEM-2)  </a:t>
            </a:r>
            <a:br>
              <a:rPr lang="ro-RO" altLang="en-US" sz="1600" i="1" dirty="0">
                <a:cs typeface="Times New Roman" panose="02020603050405020304" pitchFamily="18" charset="0"/>
              </a:rPr>
            </a:br>
            <a:r>
              <a:rPr lang="ro-RO" altLang="en-US" sz="1600" i="1" dirty="0">
                <a:cs typeface="Times New Roman" panose="02020603050405020304" pitchFamily="18" charset="0"/>
              </a:rPr>
              <a:t>                                        </a:t>
            </a:r>
            <a:br>
              <a:rPr lang="ro-RO" altLang="en-US" sz="1600" i="1" dirty="0">
                <a:cs typeface="Times New Roman" panose="02020603050405020304" pitchFamily="18" charset="0"/>
              </a:rPr>
            </a:br>
            <a:br>
              <a:rPr lang="ro-RO" altLang="en-US" sz="1600" i="1" dirty="0">
                <a:cs typeface="Times New Roman" panose="02020603050405020304" pitchFamily="18" charset="0"/>
              </a:rPr>
            </a:br>
            <a:endParaRPr lang="en-US" altLang="en-US" sz="1600" dirty="0"/>
          </a:p>
        </p:txBody>
      </p:sp>
      <p:graphicFrame>
        <p:nvGraphicFramePr>
          <p:cNvPr id="4" name="Content Placeholder 3">
            <a:extLst>
              <a:ext uri="{FF2B5EF4-FFF2-40B4-BE49-F238E27FC236}">
                <a16:creationId xmlns:a16="http://schemas.microsoft.com/office/drawing/2014/main" id="{8177ABBC-67F7-7940-6152-4B713275A58F}"/>
              </a:ext>
            </a:extLst>
          </p:cNvPr>
          <p:cNvGraphicFramePr>
            <a:graphicFrameLocks noGrp="1"/>
          </p:cNvGraphicFramePr>
          <p:nvPr>
            <p:ph idx="1"/>
            <p:extLst>
              <p:ext uri="{D42A27DB-BD31-4B8C-83A1-F6EECF244321}">
                <p14:modId xmlns:p14="http://schemas.microsoft.com/office/powerpoint/2010/main" val="701204913"/>
              </p:ext>
            </p:extLst>
          </p:nvPr>
        </p:nvGraphicFramePr>
        <p:xfrm>
          <a:off x="775792" y="1321569"/>
          <a:ext cx="7958708" cy="210743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4CCF9F33-F978-B63A-0E9C-202254B5E910}"/>
              </a:ext>
            </a:extLst>
          </p:cNvPr>
          <p:cNvGraphicFramePr>
            <a:graphicFrameLocks/>
          </p:cNvGraphicFramePr>
          <p:nvPr/>
        </p:nvGraphicFramePr>
        <p:xfrm>
          <a:off x="781889" y="3645023"/>
          <a:ext cx="7860387" cy="245243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3">
            <a:extLst>
              <a:ext uri="{FF2B5EF4-FFF2-40B4-BE49-F238E27FC236}">
                <a16:creationId xmlns:a16="http://schemas.microsoft.com/office/drawing/2014/main" id="{2F6E8EF6-0CF1-6C08-B2CE-B1E1FDF5DC9F}"/>
              </a:ext>
            </a:extLst>
          </p:cNvPr>
          <p:cNvSpPr txBox="1"/>
          <p:nvPr/>
        </p:nvSpPr>
        <p:spPr>
          <a:xfrm>
            <a:off x="5148064" y="3645023"/>
            <a:ext cx="3672657" cy="553998"/>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ro-RO" altLang="en-US" sz="1200" i="1" dirty="0">
                <a:cs typeface="Times New Roman" panose="02020603050405020304" pitchFamily="18" charset="0"/>
              </a:rPr>
              <a:t>luna corespunzătoare a anului precedent = 100</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8DD2198-0E15-F36F-22E0-7EA0D21FF039}"/>
              </a:ext>
            </a:extLst>
          </p:cNvPr>
          <p:cNvSpPr>
            <a:spLocks noGrp="1" noChangeArrowheads="1"/>
          </p:cNvSpPr>
          <p:nvPr>
            <p:ph type="title"/>
          </p:nvPr>
        </p:nvSpPr>
        <p:spPr bwMode="auto">
          <a:xfrm>
            <a:off x="2124075" y="365125"/>
            <a:ext cx="6391275" cy="831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1600" i="1" dirty="0">
                <a:cs typeface="Times New Roman" panose="02020603050405020304" pitchFamily="18" charset="0"/>
              </a:rPr>
              <a:t>4.</a:t>
            </a:r>
            <a:r>
              <a:rPr lang="ro-RO" altLang="en-US" sz="1600" i="1" dirty="0">
                <a:cs typeface="Times New Roman" panose="02020603050405020304" pitchFamily="18" charset="0"/>
              </a:rPr>
              <a:t>1.</a:t>
            </a:r>
            <a:r>
              <a:rPr lang="en-US" altLang="en-US" sz="1600" i="1" dirty="0">
                <a:cs typeface="Times New Roman" panose="02020603050405020304" pitchFamily="18" charset="0"/>
              </a:rPr>
              <a:t> </a:t>
            </a:r>
            <a:r>
              <a:rPr lang="ro-RO" altLang="en-US" sz="1600" i="1" dirty="0">
                <a:cs typeface="Times New Roman" panose="02020603050405020304" pitchFamily="18" charset="0"/>
              </a:rPr>
              <a:t>Cifra de afaceri pentru transporturi terestre și transporturi prin conducte (diviziunea 4</a:t>
            </a:r>
            <a:r>
              <a:rPr lang="en-US" altLang="en-US" sz="1600" i="1" dirty="0">
                <a:cs typeface="Times New Roman" panose="02020603050405020304" pitchFamily="18" charset="0"/>
              </a:rPr>
              <a:t>9</a:t>
            </a:r>
            <a:r>
              <a:rPr lang="ro-RO" altLang="en-US" sz="1600" i="1" dirty="0">
                <a:cs typeface="Times New Roman" panose="02020603050405020304" pitchFamily="18" charset="0"/>
              </a:rPr>
              <a:t> CAEM-2) - exemplu</a:t>
            </a:r>
            <a:endParaRPr lang="en-US" altLang="en-US" sz="1600" dirty="0"/>
          </a:p>
        </p:txBody>
      </p:sp>
      <p:sp>
        <p:nvSpPr>
          <p:cNvPr id="7" name="TextBox 5">
            <a:extLst>
              <a:ext uri="{FF2B5EF4-FFF2-40B4-BE49-F238E27FC236}">
                <a16:creationId xmlns:a16="http://schemas.microsoft.com/office/drawing/2014/main" id="{8042F57C-462F-6ECB-B85D-6F9FA033916E}"/>
              </a:ext>
            </a:extLst>
          </p:cNvPr>
          <p:cNvSpPr txBox="1">
            <a:spLocks noChangeArrowheads="1"/>
          </p:cNvSpPr>
          <p:nvPr/>
        </p:nvSpPr>
        <p:spPr bwMode="auto">
          <a:xfrm>
            <a:off x="3635896" y="1340768"/>
            <a:ext cx="5111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ro-RO" altLang="en-US" i="1" dirty="0">
                <a:cs typeface="Times New Roman" panose="02020603050405020304" pitchFamily="18" charset="0"/>
              </a:rPr>
              <a:t> luna corespunzătoare a anului precedent = 100</a:t>
            </a:r>
            <a:endParaRPr lang="en-US" altLang="en-US" dirty="0"/>
          </a:p>
        </p:txBody>
      </p:sp>
      <p:graphicFrame>
        <p:nvGraphicFramePr>
          <p:cNvPr id="8" name="Content Placeholder 3">
            <a:extLst>
              <a:ext uri="{FF2B5EF4-FFF2-40B4-BE49-F238E27FC236}">
                <a16:creationId xmlns:a16="http://schemas.microsoft.com/office/drawing/2014/main" id="{8107EDAB-A459-9930-1BE5-88D2E9488647}"/>
              </a:ext>
            </a:extLst>
          </p:cNvPr>
          <p:cNvGraphicFramePr>
            <a:graphicFrameLocks noGrp="1"/>
          </p:cNvGraphicFramePr>
          <p:nvPr>
            <p:ph idx="1"/>
          </p:nvPr>
        </p:nvGraphicFramePr>
        <p:xfrm>
          <a:off x="755576" y="1484784"/>
          <a:ext cx="78867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624639"/>
      </p:ext>
    </p:extLst>
  </p:cSld>
  <p:clrMapOvr>
    <a:masterClrMapping/>
  </p:clrMapOvr>
</p:sld>
</file>

<file path=ppt/theme/theme1.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18396</TotalTime>
  <Words>857</Words>
  <Application>Microsoft Office PowerPoint</Application>
  <PresentationFormat>On-screen Show (4:3)</PresentationFormat>
  <Paragraphs>99</Paragraphs>
  <Slides>14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Times New Roman</vt:lpstr>
      <vt:lpstr>Wingdings</vt:lpstr>
      <vt:lpstr>Watermark</vt:lpstr>
      <vt:lpstr> Calcule experimentale privind vânzările de mărfuri și servicii în baza declarațiilor TVA    Biroul Național de Statistică  </vt:lpstr>
      <vt:lpstr>Cadrul legal </vt:lpstr>
      <vt:lpstr>Cadrul legal </vt:lpstr>
      <vt:lpstr>PowerPoint Presentation</vt:lpstr>
      <vt:lpstr>Rezultatele calculelor experimentale privind vânzările de mărfuri și servicii în baza datelor din declarațiile TVA</vt:lpstr>
      <vt:lpstr>2. Cifra de afaceri pentru comerţul cu ridicata (cu excepţia comerţului cu autovehicule şi motociclete)  (diviziunea 46,CAEM-2)  </vt:lpstr>
      <vt:lpstr>3. Cifra de afaceri pentru comerţul cu amănuntul (cu excepţia comerţului cu autovehicule şi motociclete)  (diviziunea 47, CAEM-2)</vt:lpstr>
      <vt:lpstr>4. Cifra de afaceri pentru serviciile de piaţă prestate întreprinderilor  (diviziunile: 49,50,51,52,53,58,61,62,63,68,69,70,71,72,73,74(fără 74.2),77 (fără 77.2),78,80,81,82 CAEM-2)                                             </vt:lpstr>
      <vt:lpstr>4.1. Cifra de afaceri pentru transporturi terestre și transporturi prin conducte (diviziunea 49 CAEM-2) - exemplu</vt:lpstr>
      <vt:lpstr>5. Cifra de afaceri pentru serviciile de piaţă prestate populaţiei  (diviziunile: 55,56,59,60,74.2,75,77.2,79,85,86,87,88,90,91,92,93,95,96 CAEM-2)  </vt:lpstr>
      <vt:lpstr>5.1. Cifra de afaceri pentru activități ale agențiilor turistice și ale turoperatorilor; alte servicii de rezervare și asistență turistică,  (diviziunea 79, CAEM-2) - exemplu                            luna corespunzătoare a anului precedent = 100 </vt:lpstr>
      <vt:lpstr>Concluzii</vt:lpstr>
      <vt:lpstr>Planuri pentru 2023</vt:lpstr>
      <vt:lpstr>PowerPoint Presentation</vt:lpstr>
    </vt:vector>
  </TitlesOfParts>
  <Company>VOXTEL 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DENUMIREA PREZENTĂRII</dc:title>
  <dc:creator>Eugen Boico</dc:creator>
  <cp:lastModifiedBy>Corina Vicol</cp:lastModifiedBy>
  <cp:revision>521</cp:revision>
  <cp:lastPrinted>2016-11-14T06:41:12Z</cp:lastPrinted>
  <dcterms:created xsi:type="dcterms:W3CDTF">2003-08-21T13:34:43Z</dcterms:created>
  <dcterms:modified xsi:type="dcterms:W3CDTF">2022-08-29T14:28:51Z</dcterms:modified>
</cp:coreProperties>
</file>