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677" r:id="rId2"/>
    <p:sldId id="678" r:id="rId3"/>
    <p:sldId id="287" r:id="rId4"/>
    <p:sldId id="725" r:id="rId5"/>
    <p:sldId id="724" r:id="rId6"/>
    <p:sldId id="260" r:id="rId7"/>
    <p:sldId id="726" r:id="rId8"/>
    <p:sldId id="723" r:id="rId9"/>
    <p:sldId id="702" r:id="rId10"/>
    <p:sldId id="714" r:id="rId11"/>
    <p:sldId id="717" r:id="rId12"/>
    <p:sldId id="710" r:id="rId13"/>
    <p:sldId id="709" r:id="rId14"/>
    <p:sldId id="716" r:id="rId15"/>
    <p:sldId id="719" r:id="rId16"/>
    <p:sldId id="715" r:id="rId17"/>
    <p:sldId id="721" r:id="rId18"/>
    <p:sldId id="595" r:id="rId19"/>
  </p:sldIdLst>
  <p:sldSz cx="9144000" cy="6858000" type="screen4x3"/>
  <p:notesSz cx="9144000" cy="6858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54">
          <p15:clr>
            <a:srgbClr val="A4A3A4"/>
          </p15:clr>
        </p15:guide>
        <p15:guide id="2" pos="183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elia Spataru" initials="AS" lastIdx="1" clrIdx="0">
    <p:extLst>
      <p:ext uri="{19B8F6BF-5375-455C-9EA6-DF929625EA0E}">
        <p15:presenceInfo xmlns:p15="http://schemas.microsoft.com/office/powerpoint/2012/main" userId="S-1-5-21-4102397371-2637955701-2401805638-2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66FFFF"/>
    <a:srgbClr val="CCCCFF"/>
    <a:srgbClr val="CCECFF"/>
    <a:srgbClr val="33CCCC"/>
    <a:srgbClr val="FFFFCC"/>
    <a:srgbClr val="000099"/>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1" autoAdjust="0"/>
    <p:restoredTop sz="61146" autoAdjust="0"/>
  </p:normalViewPr>
  <p:slideViewPr>
    <p:cSldViewPr>
      <p:cViewPr>
        <p:scale>
          <a:sx n="70" d="100"/>
          <a:sy n="70" d="100"/>
        </p:scale>
        <p:origin x="1152" y="96"/>
      </p:cViewPr>
      <p:guideLst>
        <p:guide orient="horz" pos="754"/>
        <p:guide pos="183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9" d="100"/>
          <a:sy n="59" d="100"/>
        </p:scale>
        <p:origin x="-2508"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dia\Desktop\Covid_LF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ro-RO" sz="1600" b="1"/>
              <a:t>Employed persons affected by COVID-19 by sex (%)</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Sheet1!$A$8</c:f>
              <c:strCache>
                <c:ptCount val="1"/>
                <c:pt idx="0">
                  <c:v>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Sheet1!$B$7:$C$7</c:f>
              <c:strCache>
                <c:ptCount val="2"/>
                <c:pt idx="0">
                  <c:v>q1</c:v>
                </c:pt>
                <c:pt idx="1">
                  <c:v>q2</c:v>
                </c:pt>
              </c:strCache>
            </c:strRef>
          </c:cat>
          <c:val>
            <c:numRef>
              <c:f>Sheet1!$B$8:$C$8</c:f>
              <c:numCache>
                <c:formatCode>General</c:formatCode>
                <c:ptCount val="2"/>
                <c:pt idx="0">
                  <c:v>4.5999999999999996</c:v>
                </c:pt>
                <c:pt idx="1">
                  <c:v>30.9</c:v>
                </c:pt>
              </c:numCache>
            </c:numRef>
          </c:val>
          <c:extLst>
            <c:ext xmlns:c16="http://schemas.microsoft.com/office/drawing/2014/chart" uri="{C3380CC4-5D6E-409C-BE32-E72D297353CC}">
              <c16:uniqueId val="{00000000-CA91-4A1A-86BB-059EBE2AF9F1}"/>
            </c:ext>
          </c:extLst>
        </c:ser>
        <c:ser>
          <c:idx val="1"/>
          <c:order val="1"/>
          <c:tx>
            <c:strRef>
              <c:f>Sheet1!$A$9</c:f>
              <c:strCache>
                <c:ptCount val="1"/>
                <c:pt idx="0">
                  <c:v>Men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Sheet1!$B$7:$C$7</c:f>
              <c:strCache>
                <c:ptCount val="2"/>
                <c:pt idx="0">
                  <c:v>q1</c:v>
                </c:pt>
                <c:pt idx="1">
                  <c:v>q2</c:v>
                </c:pt>
              </c:strCache>
            </c:strRef>
          </c:cat>
          <c:val>
            <c:numRef>
              <c:f>Sheet1!$B$9:$C$9</c:f>
              <c:numCache>
                <c:formatCode>General</c:formatCode>
                <c:ptCount val="2"/>
                <c:pt idx="0">
                  <c:v>3.7</c:v>
                </c:pt>
                <c:pt idx="1">
                  <c:v>18.5</c:v>
                </c:pt>
              </c:numCache>
            </c:numRef>
          </c:val>
          <c:extLst>
            <c:ext xmlns:c16="http://schemas.microsoft.com/office/drawing/2014/chart" uri="{C3380CC4-5D6E-409C-BE32-E72D297353CC}">
              <c16:uniqueId val="{00000001-CA91-4A1A-86BB-059EBE2AF9F1}"/>
            </c:ext>
          </c:extLst>
        </c:ser>
        <c:dLbls>
          <c:showLegendKey val="0"/>
          <c:showVal val="0"/>
          <c:showCatName val="0"/>
          <c:showSerName val="0"/>
          <c:showPercent val="0"/>
          <c:showBubbleSize val="0"/>
        </c:dLbls>
        <c:gapWidth val="219"/>
        <c:overlap val="-27"/>
        <c:axId val="156632576"/>
        <c:axId val="160122368"/>
      </c:barChart>
      <c:catAx>
        <c:axId val="15663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60122368"/>
        <c:crosses val="autoZero"/>
        <c:auto val="1"/>
        <c:lblAlgn val="ctr"/>
        <c:lblOffset val="100"/>
        <c:noMultiLvlLbl val="0"/>
      </c:catAx>
      <c:valAx>
        <c:axId val="16012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5663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outerShdw blurRad="63500" sx="102000" sy="102000" algn="ctr" rotWithShape="0">
        <a:prstClr val="black">
          <a:alpha val="40000"/>
        </a:prstClr>
      </a:outerShdw>
    </a:effectLst>
  </c:spPr>
  <c:txPr>
    <a:bodyPr/>
    <a:lstStyle/>
    <a:p>
      <a:pPr>
        <a:defRPr sz="1600">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0.6022</cdr:x>
      <cdr:y>0.20286</cdr:y>
    </cdr:from>
    <cdr:to>
      <cdr:x>0.77138</cdr:x>
      <cdr:y>0.34638</cdr:y>
    </cdr:to>
    <cdr:sp macro="" textlink="">
      <cdr:nvSpPr>
        <cdr:cNvPr id="2" name="Oval 1">
          <a:extLst xmlns:a="http://schemas.openxmlformats.org/drawingml/2006/main">
            <a:ext uri="{FF2B5EF4-FFF2-40B4-BE49-F238E27FC236}">
              <a16:creationId xmlns:a16="http://schemas.microsoft.com/office/drawing/2014/main" id="{69BAC13E-486F-4AB2-AD64-1424B60BA4FE}"/>
            </a:ext>
          </a:extLst>
        </cdr:cNvPr>
        <cdr:cNvSpPr/>
      </cdr:nvSpPr>
      <cdr:spPr>
        <a:xfrm xmlns:a="http://schemas.openxmlformats.org/drawingml/2006/main">
          <a:off x="2936016" y="662195"/>
          <a:ext cx="824826" cy="468507"/>
        </a:xfrm>
        <a:prstGeom xmlns:a="http://schemas.openxmlformats.org/drawingml/2006/main" prst="ellipse">
          <a:avLst/>
        </a:prstGeom>
        <a:noFill xmlns:a="http://schemas.openxmlformats.org/drawingml/2006/main"/>
        <a:ln xmlns:a="http://schemas.openxmlformats.org/drawingml/2006/main" w="3492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ro-RO" b="1" dirty="0"/>
        </a:p>
      </cdr:txBody>
    </cdr:sp>
  </cdr:relSizeAnchor>
  <cdr:relSizeAnchor xmlns:cdr="http://schemas.openxmlformats.org/drawingml/2006/chartDrawing">
    <cdr:from>
      <cdr:x>0.1688</cdr:x>
      <cdr:y>0.52518</cdr:y>
    </cdr:from>
    <cdr:to>
      <cdr:x>0.33798</cdr:x>
      <cdr:y>0.66871</cdr:y>
    </cdr:to>
    <cdr:sp macro="" textlink="">
      <cdr:nvSpPr>
        <cdr:cNvPr id="3" name="Oval 2">
          <a:extLst xmlns:a="http://schemas.openxmlformats.org/drawingml/2006/main">
            <a:ext uri="{FF2B5EF4-FFF2-40B4-BE49-F238E27FC236}">
              <a16:creationId xmlns:a16="http://schemas.microsoft.com/office/drawing/2014/main" id="{69BAC13E-486F-4AB2-AD64-1424B60BA4FE}"/>
            </a:ext>
          </a:extLst>
        </cdr:cNvPr>
        <cdr:cNvSpPr/>
      </cdr:nvSpPr>
      <cdr:spPr>
        <a:xfrm xmlns:a="http://schemas.openxmlformats.org/drawingml/2006/main">
          <a:off x="736367" y="1714359"/>
          <a:ext cx="738015" cy="468529"/>
        </a:xfrm>
        <a:prstGeom xmlns:a="http://schemas.openxmlformats.org/drawingml/2006/main" prst="ellipse">
          <a:avLst/>
        </a:prstGeom>
        <a:noFill xmlns:a="http://schemas.openxmlformats.org/drawingml/2006/main"/>
        <a:ln xmlns:a="http://schemas.openxmlformats.org/drawingml/2006/main" w="3492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ro-RO"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03" name="Rectangle 1027"/>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04" name="Rectangle 1028"/>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05" name="Rectangle 1029"/>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072EA9-5021-4CDD-B6A3-7136A9481024}" type="slidenum">
              <a:rPr lang="ru-RU" altLang="en-US"/>
              <a:pPr/>
              <a:t>‹#›</a:t>
            </a:fld>
            <a:endParaRPr lang="ru-RU" altLang="en-US"/>
          </a:p>
        </p:txBody>
      </p:sp>
    </p:spTree>
    <p:extLst>
      <p:ext uri="{BB962C8B-B14F-4D97-AF65-F5344CB8AC3E}">
        <p14:creationId xmlns:p14="http://schemas.microsoft.com/office/powerpoint/2010/main" val="1990314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9699" name="Rectangle 1027"/>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9460" name="Rectangle 1028"/>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1029"/>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29702" name="Rectangle 1030"/>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9703" name="Rectangle 1031"/>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C9D51A-980E-4680-89C2-535B1B6C69B9}" type="slidenum">
              <a:rPr lang="ru-RU" altLang="en-US"/>
              <a:pPr/>
              <a:t>‹#›</a:t>
            </a:fld>
            <a:endParaRPr lang="ru-RU" altLang="en-US"/>
          </a:p>
        </p:txBody>
      </p:sp>
    </p:spTree>
    <p:extLst>
      <p:ext uri="{BB962C8B-B14F-4D97-AF65-F5344CB8AC3E}">
        <p14:creationId xmlns:p14="http://schemas.microsoft.com/office/powerpoint/2010/main" val="2596453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7D3527-DB59-43D1-B862-904AC1184863}" type="slidenum">
              <a:rPr lang="ru-RU" altLang="en-US">
                <a:solidFill>
                  <a:prstClr val="black"/>
                </a:solidFill>
              </a:rPr>
              <a:pPr eaLnBrk="1" hangingPunct="1"/>
              <a:t>1</a:t>
            </a:fld>
            <a:endParaRPr lang="ru-RU" altLang="en-US">
              <a:solidFill>
                <a:prstClr val="black"/>
              </a:solidFill>
            </a:endParaRPr>
          </a:p>
        </p:txBody>
      </p:sp>
      <p:sp>
        <p:nvSpPr>
          <p:cNvPr id="22531" name="Rectangle 1026"/>
          <p:cNvSpPr>
            <a:spLocks noGrp="1" noRot="1" noChangeAspect="1" noChangeArrowheads="1" noTextEdit="1"/>
          </p:cNvSpPr>
          <p:nvPr>
            <p:ph type="sldImg"/>
          </p:nvPr>
        </p:nvSpPr>
        <p:spPr>
          <a:xfrm>
            <a:off x="2859088" y="514350"/>
            <a:ext cx="3427412" cy="2571750"/>
          </a:xfrm>
          <a:ln/>
        </p:spPr>
      </p:sp>
      <p:sp>
        <p:nvSpPr>
          <p:cNvPr id="22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1200"/>
              </a:spcAft>
              <a:buFont typeface="Wingdings" pitchFamily="2" charset="2"/>
              <a:buNone/>
            </a:pPr>
            <a:endParaRPr lang="ro-RO" sz="800" b="0" dirty="0"/>
          </a:p>
        </p:txBody>
      </p:sp>
    </p:spTree>
    <p:extLst>
      <p:ext uri="{BB962C8B-B14F-4D97-AF65-F5344CB8AC3E}">
        <p14:creationId xmlns:p14="http://schemas.microsoft.com/office/powerpoint/2010/main" val="291445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11</a:t>
            </a:fld>
            <a:endParaRPr lang="ru-RU" altLang="en-US"/>
          </a:p>
        </p:txBody>
      </p:sp>
    </p:spTree>
    <p:extLst>
      <p:ext uri="{BB962C8B-B14F-4D97-AF65-F5344CB8AC3E}">
        <p14:creationId xmlns:p14="http://schemas.microsoft.com/office/powerpoint/2010/main" val="196373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12</a:t>
            </a:fld>
            <a:endParaRPr lang="ru-RU" altLang="en-US"/>
          </a:p>
        </p:txBody>
      </p:sp>
    </p:spTree>
    <p:extLst>
      <p:ext uri="{BB962C8B-B14F-4D97-AF65-F5344CB8AC3E}">
        <p14:creationId xmlns:p14="http://schemas.microsoft.com/office/powerpoint/2010/main" val="391692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13</a:t>
            </a:fld>
            <a:endParaRPr lang="ru-RU" altLang="en-US"/>
          </a:p>
        </p:txBody>
      </p:sp>
    </p:spTree>
    <p:extLst>
      <p:ext uri="{BB962C8B-B14F-4D97-AF65-F5344CB8AC3E}">
        <p14:creationId xmlns:p14="http://schemas.microsoft.com/office/powerpoint/2010/main" val="320545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Tx/>
              <a:buChar char="-"/>
            </a:pP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14</a:t>
            </a:fld>
            <a:endParaRPr lang="ru-RU" altLang="en-US"/>
          </a:p>
        </p:txBody>
      </p:sp>
    </p:spTree>
    <p:extLst>
      <p:ext uri="{BB962C8B-B14F-4D97-AF65-F5344CB8AC3E}">
        <p14:creationId xmlns:p14="http://schemas.microsoft.com/office/powerpoint/2010/main" val="3128357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16</a:t>
            </a:fld>
            <a:endParaRPr lang="ru-RU" altLang="en-US"/>
          </a:p>
        </p:txBody>
      </p:sp>
    </p:spTree>
    <p:extLst>
      <p:ext uri="{BB962C8B-B14F-4D97-AF65-F5344CB8AC3E}">
        <p14:creationId xmlns:p14="http://schemas.microsoft.com/office/powerpoint/2010/main" val="180330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17</a:t>
            </a:fld>
            <a:endParaRPr lang="ru-RU" altLang="en-US"/>
          </a:p>
        </p:txBody>
      </p:sp>
    </p:spTree>
    <p:extLst>
      <p:ext uri="{BB962C8B-B14F-4D97-AF65-F5344CB8AC3E}">
        <p14:creationId xmlns:p14="http://schemas.microsoft.com/office/powerpoint/2010/main" val="3383732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7D3527-DB59-43D1-B862-904AC1184863}" type="slidenum">
              <a:rPr lang="ru-RU" altLang="en-US"/>
              <a:pPr eaLnBrk="1" hangingPunct="1"/>
              <a:t>18</a:t>
            </a:fld>
            <a:endParaRPr lang="ru-RU" altLang="en-US"/>
          </a:p>
        </p:txBody>
      </p:sp>
      <p:sp>
        <p:nvSpPr>
          <p:cNvPr id="22531" name="Rectangle 1026"/>
          <p:cNvSpPr>
            <a:spLocks noGrp="1" noRot="1" noChangeAspect="1" noChangeArrowheads="1" noTextEdit="1"/>
          </p:cNvSpPr>
          <p:nvPr>
            <p:ph type="sldImg"/>
          </p:nvPr>
        </p:nvSpPr>
        <p:spPr>
          <a:xfrm>
            <a:off x="2859088" y="514350"/>
            <a:ext cx="3427412" cy="2571750"/>
          </a:xfrm>
          <a:ln/>
        </p:spPr>
      </p:sp>
      <p:sp>
        <p:nvSpPr>
          <p:cNvPr id="22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1200"/>
              </a:spcAft>
              <a:buFont typeface="Wingdings" pitchFamily="2" charset="2"/>
              <a:buNone/>
            </a:pPr>
            <a:endParaRPr lang="ro-RO" sz="1000" b="0" dirty="0"/>
          </a:p>
        </p:txBody>
      </p:sp>
    </p:spTree>
    <p:extLst>
      <p:ext uri="{BB962C8B-B14F-4D97-AF65-F5344CB8AC3E}">
        <p14:creationId xmlns:p14="http://schemas.microsoft.com/office/powerpoint/2010/main" val="134024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7D3527-DB59-43D1-B862-904AC1184863}" type="slidenum">
              <a:rPr lang="ru-RU" altLang="en-US">
                <a:solidFill>
                  <a:prstClr val="black"/>
                </a:solidFill>
              </a:rPr>
              <a:pPr eaLnBrk="1" hangingPunct="1"/>
              <a:t>2</a:t>
            </a:fld>
            <a:endParaRPr lang="ru-RU" altLang="en-US">
              <a:solidFill>
                <a:prstClr val="black"/>
              </a:solidFill>
            </a:endParaRPr>
          </a:p>
        </p:txBody>
      </p:sp>
      <p:sp>
        <p:nvSpPr>
          <p:cNvPr id="22531" name="Rectangle 1026"/>
          <p:cNvSpPr>
            <a:spLocks noGrp="1" noRot="1" noChangeAspect="1" noChangeArrowheads="1" noTextEdit="1"/>
          </p:cNvSpPr>
          <p:nvPr>
            <p:ph type="sldImg"/>
          </p:nvPr>
        </p:nvSpPr>
        <p:spPr>
          <a:xfrm>
            <a:off x="2859088" y="514350"/>
            <a:ext cx="3427412" cy="2571750"/>
          </a:xfrm>
          <a:ln/>
        </p:spPr>
      </p:sp>
      <p:sp>
        <p:nvSpPr>
          <p:cNvPr id="22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7000"/>
              </a:lnSpc>
              <a:spcAft>
                <a:spcPts val="800"/>
              </a:spcAft>
            </a:pPr>
            <a:endParaRPr lang="x-none"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37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7273315-C1D2-423C-97F4-B20DA1D67529}"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7273315-C1D2-423C-97F4-B20DA1D67529}" type="slidenum">
              <a:rPr lang="sv-SE" smtClean="0"/>
              <a:pPr/>
              <a:t>4</a:t>
            </a:fld>
            <a:endParaRPr lang="sv-SE"/>
          </a:p>
        </p:txBody>
      </p:sp>
    </p:spTree>
    <p:extLst>
      <p:ext uri="{BB962C8B-B14F-4D97-AF65-F5344CB8AC3E}">
        <p14:creationId xmlns:p14="http://schemas.microsoft.com/office/powerpoint/2010/main" val="288734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7273315-C1D2-423C-97F4-B20DA1D67529}" type="slidenum">
              <a:rPr lang="sv-SE" smtClean="0"/>
              <a:pPr/>
              <a:t>5</a:t>
            </a:fld>
            <a:endParaRPr lang="sv-SE"/>
          </a:p>
        </p:txBody>
      </p:sp>
    </p:spTree>
    <p:extLst>
      <p:ext uri="{BB962C8B-B14F-4D97-AF65-F5344CB8AC3E}">
        <p14:creationId xmlns:p14="http://schemas.microsoft.com/office/powerpoint/2010/main" val="54042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7273315-C1D2-423C-97F4-B20DA1D67529}" type="slidenum">
              <a:rPr lang="sv-SE" smtClean="0"/>
              <a:pPr/>
              <a:t>7</a:t>
            </a:fld>
            <a:endParaRPr lang="sv-SE"/>
          </a:p>
        </p:txBody>
      </p:sp>
    </p:spTree>
    <p:extLst>
      <p:ext uri="{BB962C8B-B14F-4D97-AF65-F5344CB8AC3E}">
        <p14:creationId xmlns:p14="http://schemas.microsoft.com/office/powerpoint/2010/main" val="275970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7273315-C1D2-423C-97F4-B20DA1D67529}" type="slidenum">
              <a:rPr lang="sv-SE" smtClean="0"/>
              <a:pPr/>
              <a:t>8</a:t>
            </a:fld>
            <a:endParaRPr lang="sv-SE"/>
          </a:p>
        </p:txBody>
      </p:sp>
    </p:spTree>
    <p:extLst>
      <p:ext uri="{BB962C8B-B14F-4D97-AF65-F5344CB8AC3E}">
        <p14:creationId xmlns:p14="http://schemas.microsoft.com/office/powerpoint/2010/main" val="182454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9</a:t>
            </a:fld>
            <a:endParaRPr lang="ru-RU" altLang="en-US"/>
          </a:p>
        </p:txBody>
      </p:sp>
    </p:spTree>
    <p:extLst>
      <p:ext uri="{BB962C8B-B14F-4D97-AF65-F5344CB8AC3E}">
        <p14:creationId xmlns:p14="http://schemas.microsoft.com/office/powerpoint/2010/main" val="386456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C9D51A-980E-4680-89C2-535B1B6C69B9}" type="slidenum">
              <a:rPr lang="ru-RU" altLang="en-US" smtClean="0"/>
              <a:pPr/>
              <a:t>10</a:t>
            </a:fld>
            <a:endParaRPr lang="ru-RU" altLang="en-US"/>
          </a:p>
        </p:txBody>
      </p:sp>
    </p:spTree>
    <p:extLst>
      <p:ext uri="{BB962C8B-B14F-4D97-AF65-F5344CB8AC3E}">
        <p14:creationId xmlns:p14="http://schemas.microsoft.com/office/powerpoint/2010/main" val="156920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83639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390557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97227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4"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106934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a:p>
        </p:txBody>
      </p:sp>
      <p:sp>
        <p:nvSpPr>
          <p:cNvPr id="5"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237320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90688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159290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188511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279950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25718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345781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93494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endParaRPr lang="en-US" altLang="en-US"/>
          </a:p>
        </p:txBody>
      </p:sp>
    </p:spTree>
    <p:extLst>
      <p:ext uri="{BB962C8B-B14F-4D97-AF65-F5344CB8AC3E}">
        <p14:creationId xmlns:p14="http://schemas.microsoft.com/office/powerpoint/2010/main" val="198358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3" descr="PPOINT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1"/>
          <p:cNvSpPr>
            <a:spLocks noGrp="1" noChangeArrowheads="1"/>
          </p:cNvSpPr>
          <p:nvPr>
            <p:ph type="sldNum" sz="quarter" idx="4"/>
          </p:nvPr>
        </p:nvSpPr>
        <p:spPr bwMode="auto">
          <a:xfrm>
            <a:off x="6732588"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en-US" altLang="en-US"/>
          </a:p>
        </p:txBody>
      </p:sp>
      <p:pic>
        <p:nvPicPr>
          <p:cNvPr id="3076" name="Picture 14" descr="Picture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leg.cara@statistica.gov.m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statistica.gov.md/"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witter.com/UNDPMoldova"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tatistica.gov.md/pageview.php?l=en&amp;id=6687&amp;idc=614" TargetMode="External"/><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atbank.statistica.md/PxWeb/pxweb/en/" TargetMode="External"/><Relationship Id="rId5" Type="http://schemas.openxmlformats.org/officeDocument/2006/relationships/hyperlink" Target="https://statistica.gov.md/pageview.php?l=en&amp;id=3749&amp;idc=390" TargetMode="External"/><Relationship Id="rId10" Type="http://schemas.openxmlformats.org/officeDocument/2006/relationships/image" Target="../media/image12.png"/><Relationship Id="rId4" Type="http://schemas.openxmlformats.org/officeDocument/2006/relationships/hyperlink" Target="https://statistica.gov.md/pageview.php?l=en&amp;id=6688&amp;idc=614" TargetMode="External"/><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atistica.gov.md/"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1945313" y="5157192"/>
            <a:ext cx="73416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6575" indent="-5365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a:t>Mr. Oleg CARA, </a:t>
            </a:r>
          </a:p>
          <a:p>
            <a:pPr algn="ctr" eaLnBrk="1" hangingPunct="1"/>
            <a:r>
              <a:rPr lang="en-US" sz="2000" b="1" dirty="0"/>
              <a:t>Director General of the National Bureau of Statistics (NBS)</a:t>
            </a:r>
          </a:p>
          <a:p>
            <a:pPr algn="ctr" eaLnBrk="1" hangingPunct="1"/>
            <a:r>
              <a:rPr lang="en-US" sz="2000" b="1" dirty="0">
                <a:hlinkClick r:id="rId3"/>
              </a:rPr>
              <a:t>oleg.cara@statistica.gov.md</a:t>
            </a:r>
            <a:r>
              <a:rPr lang="en-US" sz="2000" b="1" dirty="0"/>
              <a:t> </a:t>
            </a:r>
          </a:p>
        </p:txBody>
      </p:sp>
      <p:sp>
        <p:nvSpPr>
          <p:cNvPr id="3" name="Content Placeholder 2">
            <a:extLst>
              <a:ext uri="{FF2B5EF4-FFF2-40B4-BE49-F238E27FC236}">
                <a16:creationId xmlns:a16="http://schemas.microsoft.com/office/drawing/2014/main" id="{5C06A6B8-D570-4482-822C-223B3530E94A}"/>
              </a:ext>
            </a:extLst>
          </p:cNvPr>
          <p:cNvSpPr>
            <a:spLocks noGrp="1"/>
          </p:cNvSpPr>
          <p:nvPr>
            <p:ph idx="1"/>
          </p:nvPr>
        </p:nvSpPr>
        <p:spPr>
          <a:xfrm>
            <a:off x="2195735" y="1484784"/>
            <a:ext cx="6840760" cy="3888432"/>
          </a:xfrm>
        </p:spPr>
        <p:txBody>
          <a:bodyPr/>
          <a:lstStyle/>
          <a:p>
            <a:pPr marL="0" lvl="0" indent="0">
              <a:spcBef>
                <a:spcPts val="600"/>
              </a:spcBef>
              <a:spcAft>
                <a:spcPts val="600"/>
              </a:spcAft>
              <a:buNone/>
            </a:pPr>
            <a:endParaRPr lang="en-US" sz="4000" b="1"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spcBef>
                <a:spcPts val="600"/>
              </a:spcBef>
              <a:spcAft>
                <a:spcPts val="600"/>
              </a:spcAft>
              <a:buNone/>
            </a:pPr>
            <a:r>
              <a:rPr lang="en-US" sz="4000" b="1" dirty="0">
                <a:solidFill>
                  <a:schemeClr val="accent1">
                    <a:lumMod val="50000"/>
                  </a:schemeClr>
                </a:solidFill>
                <a:latin typeface="Times New Roman" panose="02020603050405020304" pitchFamily="18" charset="0"/>
                <a:cs typeface="Times New Roman" panose="02020603050405020304" pitchFamily="18" charset="0"/>
              </a:rPr>
              <a:t>National Bureau of Statistics (NBS) in the National Statistical System</a:t>
            </a:r>
          </a:p>
          <a:p>
            <a:pPr marL="0" indent="0" algn="ctr">
              <a:spcBef>
                <a:spcPts val="600"/>
              </a:spcBef>
              <a:spcAft>
                <a:spcPts val="600"/>
              </a:spcAft>
              <a:buNone/>
            </a:pPr>
            <a:endParaRPr lang="en-US" sz="4000" b="1" dirty="0"/>
          </a:p>
          <a:p>
            <a:pPr marL="0" lvl="0" indent="0" algn="ctr">
              <a:spcBef>
                <a:spcPts val="600"/>
              </a:spcBef>
              <a:spcAft>
                <a:spcPts val="600"/>
              </a:spcAft>
              <a:buNone/>
            </a:pPr>
            <a:r>
              <a:rPr lang="en-GB" sz="4000" b="1" dirty="0">
                <a:solidFill>
                  <a:schemeClr val="accent1">
                    <a:lumMod val="50000"/>
                  </a:schemeClr>
                </a:solidFill>
                <a:latin typeface="Times New Roman" panose="02020603050405020304" pitchFamily="18" charset="0"/>
                <a:cs typeface="Times New Roman" panose="02020603050405020304" pitchFamily="18" charset="0"/>
              </a:rPr>
              <a:t> </a:t>
            </a:r>
            <a:endParaRPr lang="en-US" sz="4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76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AB7B9-F68C-4CFA-813D-F7E98CCD7499}"/>
              </a:ext>
            </a:extLst>
          </p:cNvPr>
          <p:cNvSpPr>
            <a:spLocks noGrp="1"/>
          </p:cNvSpPr>
          <p:nvPr>
            <p:ph idx="1"/>
          </p:nvPr>
        </p:nvSpPr>
        <p:spPr>
          <a:xfrm>
            <a:off x="1979712" y="1413738"/>
            <a:ext cx="6840760" cy="7059227"/>
          </a:xfrm>
        </p:spPr>
        <p:txBody>
          <a:bodyPr/>
          <a:lstStyle/>
          <a:p>
            <a:r>
              <a:rPr lang="en-US" sz="2800" dirty="0">
                <a:latin typeface="Times New Roman" panose="02020603050405020304" pitchFamily="18" charset="0"/>
                <a:cs typeface="Times New Roman" panose="02020603050405020304" pitchFamily="18" charset="0"/>
              </a:rPr>
              <a:t>Dedicated </a:t>
            </a:r>
            <a:r>
              <a:rPr lang="en-US" sz="2800" b="1" dirty="0">
                <a:solidFill>
                  <a:srgbClr val="0070C0"/>
                </a:solidFill>
                <a:latin typeface="Times New Roman" panose="02020603050405020304" pitchFamily="18" charset="0"/>
                <a:cs typeface="Times New Roman" panose="02020603050405020304" pitchFamily="18" charset="0"/>
              </a:rPr>
              <a:t>ad-hoc module</a:t>
            </a:r>
            <a:r>
              <a:rPr lang="en-US" sz="2800" dirty="0">
                <a:latin typeface="Times New Roman" panose="02020603050405020304" pitchFamily="18" charset="0"/>
                <a:cs typeface="Times New Roman" panose="02020603050405020304" pitchFamily="18" charset="0"/>
              </a:rPr>
              <a:t> to HBS on </a:t>
            </a:r>
            <a:r>
              <a:rPr lang="en-US" sz="2800" i="1" dirty="0">
                <a:latin typeface="Times New Roman" panose="02020603050405020304" pitchFamily="18" charset="0"/>
                <a:cs typeface="Times New Roman" panose="02020603050405020304" pitchFamily="18" charset="0"/>
              </a:rPr>
              <a:t>Impact of the COVID19 pandemic on the household </a:t>
            </a:r>
            <a:r>
              <a:rPr lang="en-US" sz="2800" dirty="0">
                <a:latin typeface="Times New Roman" panose="02020603050405020304" pitchFamily="18" charset="0"/>
                <a:cs typeface="Times New Roman" panose="02020603050405020304" pitchFamily="18" charset="0"/>
              </a:rPr>
              <a:t>(collected since April 2020) </a:t>
            </a:r>
          </a:p>
          <a:p>
            <a:endParaRPr lang="en-US"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DBB9128-66AB-40A4-981E-E0854ED0B3E3}"/>
              </a:ext>
            </a:extLst>
          </p:cNvPr>
          <p:cNvSpPr>
            <a:spLocks noGrp="1"/>
          </p:cNvSpPr>
          <p:nvPr>
            <p:ph type="title"/>
          </p:nvPr>
        </p:nvSpPr>
        <p:spPr>
          <a:xfrm>
            <a:off x="914400" y="260648"/>
            <a:ext cx="8229600" cy="1143000"/>
          </a:xfrm>
        </p:spPr>
        <p:txBody>
          <a:bodyPr/>
          <a:lstStyle/>
          <a:p>
            <a:pPr algn="r"/>
            <a:r>
              <a:rPr lang="en-US" b="1" i="0" dirty="0">
                <a:solidFill>
                  <a:schemeClr val="accent1">
                    <a:lumMod val="50000"/>
                  </a:schemeClr>
                </a:solidFill>
                <a:effectLst/>
                <a:latin typeface="Arial" panose="020B0604020202020204" pitchFamily="34" charset="0"/>
              </a:rPr>
              <a:t>Addressing new data needs:</a:t>
            </a:r>
            <a:br>
              <a:rPr lang="en-US" b="1" i="0" dirty="0">
                <a:solidFill>
                  <a:schemeClr val="accent1">
                    <a:lumMod val="50000"/>
                  </a:schemeClr>
                </a:solidFill>
                <a:effectLst/>
                <a:latin typeface="Arial" panose="020B0604020202020204" pitchFamily="34" charset="0"/>
              </a:rPr>
            </a:br>
            <a:r>
              <a:rPr lang="en-US" b="1" i="0" dirty="0">
                <a:solidFill>
                  <a:schemeClr val="accent1">
                    <a:lumMod val="50000"/>
                  </a:schemeClr>
                </a:solidFill>
                <a:effectLst/>
                <a:latin typeface="Arial" panose="020B0604020202020204" pitchFamily="34" charset="0"/>
              </a:rPr>
              <a:t>HHs (1)</a:t>
            </a:r>
            <a:br>
              <a:rPr lang="en-US" b="1" i="0" dirty="0">
                <a:solidFill>
                  <a:schemeClr val="accent1">
                    <a:lumMod val="50000"/>
                  </a:schemeClr>
                </a:solidFill>
                <a:effectLst/>
                <a:latin typeface="Arial" panose="020B0604020202020204" pitchFamily="34" charset="0"/>
              </a:rPr>
            </a:br>
            <a:endParaRPr lang="x-none" dirty="0"/>
          </a:p>
        </p:txBody>
      </p:sp>
      <p:pic>
        <p:nvPicPr>
          <p:cNvPr id="10" name="Picture 9">
            <a:extLst>
              <a:ext uri="{FF2B5EF4-FFF2-40B4-BE49-F238E27FC236}">
                <a16:creationId xmlns:a16="http://schemas.microsoft.com/office/drawing/2014/main" id="{AF8A0B3D-7E78-4B74-A320-9610A81D3EBF}"/>
              </a:ext>
            </a:extLst>
          </p:cNvPr>
          <p:cNvPicPr>
            <a:picLocks noChangeAspect="1"/>
          </p:cNvPicPr>
          <p:nvPr/>
        </p:nvPicPr>
        <p:blipFill>
          <a:blip r:embed="rId3"/>
          <a:stretch>
            <a:fillRect/>
          </a:stretch>
        </p:blipFill>
        <p:spPr>
          <a:xfrm>
            <a:off x="2301216" y="2780928"/>
            <a:ext cx="6197752" cy="3312368"/>
          </a:xfrm>
          <a:prstGeom prst="rect">
            <a:avLst/>
          </a:prstGeom>
        </p:spPr>
      </p:pic>
      <p:sp>
        <p:nvSpPr>
          <p:cNvPr id="11" name="TextBox 10">
            <a:extLst>
              <a:ext uri="{FF2B5EF4-FFF2-40B4-BE49-F238E27FC236}">
                <a16:creationId xmlns:a16="http://schemas.microsoft.com/office/drawing/2014/main" id="{2722CB39-0DDE-4524-B6A8-D1CFCAC15783}"/>
              </a:ext>
            </a:extLst>
          </p:cNvPr>
          <p:cNvSpPr txBox="1"/>
          <p:nvPr/>
        </p:nvSpPr>
        <p:spPr>
          <a:xfrm>
            <a:off x="179512" y="2204864"/>
            <a:ext cx="1800200" cy="369332"/>
          </a:xfrm>
          <a:prstGeom prst="rect">
            <a:avLst/>
          </a:prstGeom>
          <a:noFill/>
          <a:ln>
            <a:solidFill>
              <a:schemeClr val="accent5">
                <a:lumMod val="50000"/>
              </a:schemeClr>
            </a:solidFill>
          </a:ln>
        </p:spPr>
        <p:txBody>
          <a:bodyPr wrap="square" rtlCol="0">
            <a:spAutoFit/>
          </a:bodyPr>
          <a:lstStyle/>
          <a:p>
            <a:pPr algn="ctr"/>
            <a:r>
              <a:rPr lang="en-US" dirty="0"/>
              <a:t>ongoing</a:t>
            </a:r>
          </a:p>
        </p:txBody>
      </p:sp>
      <p:sp>
        <p:nvSpPr>
          <p:cNvPr id="12" name="TextBox 11">
            <a:extLst>
              <a:ext uri="{FF2B5EF4-FFF2-40B4-BE49-F238E27FC236}">
                <a16:creationId xmlns:a16="http://schemas.microsoft.com/office/drawing/2014/main" id="{39E909AD-F1DA-4A54-9304-0D01446F50EE}"/>
              </a:ext>
            </a:extLst>
          </p:cNvPr>
          <p:cNvSpPr txBox="1"/>
          <p:nvPr/>
        </p:nvSpPr>
        <p:spPr>
          <a:xfrm>
            <a:off x="169790" y="3140968"/>
            <a:ext cx="1800200" cy="923330"/>
          </a:xfrm>
          <a:prstGeom prst="rect">
            <a:avLst/>
          </a:prstGeom>
          <a:noFill/>
          <a:ln>
            <a:solidFill>
              <a:schemeClr val="accent5">
                <a:lumMod val="50000"/>
              </a:schemeClr>
            </a:solidFill>
          </a:ln>
        </p:spPr>
        <p:txBody>
          <a:bodyPr wrap="square" rtlCol="0">
            <a:spAutoFit/>
          </a:bodyPr>
          <a:lstStyle/>
          <a:p>
            <a:pPr algn="ctr"/>
            <a:r>
              <a:rPr lang="en-US" dirty="0"/>
              <a:t>1</a:t>
            </a:r>
            <a:r>
              <a:rPr lang="en-US" baseline="30000" dirty="0"/>
              <a:t>st</a:t>
            </a:r>
            <a:r>
              <a:rPr lang="en-US" dirty="0"/>
              <a:t> release – expected by end September </a:t>
            </a:r>
          </a:p>
        </p:txBody>
      </p:sp>
      <p:sp>
        <p:nvSpPr>
          <p:cNvPr id="13" name="TextBox 12">
            <a:extLst>
              <a:ext uri="{FF2B5EF4-FFF2-40B4-BE49-F238E27FC236}">
                <a16:creationId xmlns:a16="http://schemas.microsoft.com/office/drawing/2014/main" id="{18938686-4B60-4A18-8887-39B2F7A0CFF5}"/>
              </a:ext>
            </a:extLst>
          </p:cNvPr>
          <p:cNvSpPr txBox="1"/>
          <p:nvPr/>
        </p:nvSpPr>
        <p:spPr>
          <a:xfrm>
            <a:off x="7003" y="1572925"/>
            <a:ext cx="2016224" cy="400110"/>
          </a:xfrm>
          <a:prstGeom prst="rect">
            <a:avLst/>
          </a:prstGeom>
          <a:noFill/>
          <a:ln>
            <a:solidFill>
              <a:schemeClr val="accent5">
                <a:lumMod val="50000"/>
              </a:schemeClr>
            </a:solidFill>
          </a:ln>
        </p:spPr>
        <p:txBody>
          <a:bodyPr wrap="square" rtlCol="0">
            <a:spAutoFit/>
          </a:bodyPr>
          <a:lstStyle/>
          <a:p>
            <a:pPr algn="ctr"/>
            <a:r>
              <a:rPr lang="en-US" sz="2000" b="1" dirty="0">
                <a:solidFill>
                  <a:schemeClr val="accent5">
                    <a:lumMod val="50000"/>
                  </a:schemeClr>
                </a:solidFill>
              </a:rPr>
              <a:t>Approach 1 -&gt;</a:t>
            </a:r>
          </a:p>
        </p:txBody>
      </p:sp>
    </p:spTree>
    <p:extLst>
      <p:ext uri="{BB962C8B-B14F-4D97-AF65-F5344CB8AC3E}">
        <p14:creationId xmlns:p14="http://schemas.microsoft.com/office/powerpoint/2010/main" val="314493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AB7B9-F68C-4CFA-813D-F7E98CCD7499}"/>
              </a:ext>
            </a:extLst>
          </p:cNvPr>
          <p:cNvSpPr>
            <a:spLocks noGrp="1"/>
          </p:cNvSpPr>
          <p:nvPr>
            <p:ph idx="1"/>
          </p:nvPr>
        </p:nvSpPr>
        <p:spPr>
          <a:xfrm>
            <a:off x="2624798" y="1233647"/>
            <a:ext cx="6408712" cy="2519318"/>
          </a:xfrm>
        </p:spPr>
        <p:txBody>
          <a:bodyPr/>
          <a:lstStyle/>
          <a:p>
            <a:pPr algn="just"/>
            <a:r>
              <a:rPr lang="en-US" sz="2400" b="1" dirty="0">
                <a:latin typeface="Times New Roman" panose="02020603050405020304" pitchFamily="18" charset="0"/>
                <a:cs typeface="Times New Roman" panose="02020603050405020304" pitchFamily="18" charset="0"/>
              </a:rPr>
              <a:t>LFS: </a:t>
            </a:r>
            <a:r>
              <a:rPr lang="en-US" sz="2400" dirty="0">
                <a:latin typeface="Times New Roman" panose="02020603050405020304" pitchFamily="18" charset="0"/>
                <a:cs typeface="Times New Roman" panose="02020603050405020304" pitchFamily="18" charset="0"/>
              </a:rPr>
              <a:t>targeted </a:t>
            </a:r>
            <a:r>
              <a:rPr lang="en-US" sz="2400" b="1" dirty="0">
                <a:solidFill>
                  <a:srgbClr val="0070C0"/>
                </a:solidFill>
                <a:latin typeface="Times New Roman" panose="02020603050405020304" pitchFamily="18" charset="0"/>
                <a:cs typeface="Times New Roman" panose="02020603050405020304" pitchFamily="18" charset="0"/>
              </a:rPr>
              <a:t>follow-up questions </a:t>
            </a:r>
            <a:r>
              <a:rPr lang="en-US" sz="2400" dirty="0">
                <a:latin typeface="Times New Roman" panose="02020603050405020304" pitchFamily="18" charset="0"/>
                <a:cs typeface="Times New Roman" panose="02020603050405020304" pitchFamily="18" charset="0"/>
              </a:rPr>
              <a:t>to the  </a:t>
            </a:r>
            <a:r>
              <a:rPr lang="en-US" sz="2400" b="1" dirty="0">
                <a:solidFill>
                  <a:srgbClr val="0070C0"/>
                </a:solidFill>
                <a:latin typeface="Times New Roman" panose="02020603050405020304" pitchFamily="18" charset="0"/>
                <a:cs typeface="Times New Roman" panose="02020603050405020304" pitchFamily="18" charset="0"/>
              </a:rPr>
              <a:t>“reasons for…” </a:t>
            </a:r>
            <a:r>
              <a:rPr lang="en-US" sz="2400" dirty="0">
                <a:latin typeface="Times New Roman" panose="02020603050405020304" pitchFamily="18" charset="0"/>
                <a:cs typeface="Times New Roman" panose="02020603050405020304" pitchFamily="18" charset="0"/>
              </a:rPr>
              <a:t>(absence, for working more/less hours than usual, for not seeking work, for not being available, for recent job loss), e.g. “ </a:t>
            </a:r>
            <a:r>
              <a:rPr lang="en-US" sz="2400" b="1" dirty="0">
                <a:latin typeface="Times New Roman" panose="02020603050405020304" pitchFamily="18" charset="0"/>
                <a:cs typeface="Times New Roman" panose="02020603050405020304" pitchFamily="18" charset="0"/>
              </a:rPr>
              <a:t>Is this because of the COVID-19 virus?”</a:t>
            </a:r>
            <a:endParaRPr lang="en-US" sz="2400" b="1" u="sng" dirty="0">
              <a:latin typeface="Times New Roman" panose="02020603050405020304" pitchFamily="18" charset="0"/>
              <a:cs typeface="Times New Roman" panose="02020603050405020304" pitchFamily="18" charset="0"/>
              <a:sym typeface="Helvetica" pitchFamily="34" charset="0"/>
            </a:endParaRPr>
          </a:p>
          <a:p>
            <a:endParaRPr lang="en-US"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0DBB9128-66AB-40A4-981E-E0854ED0B3E3}"/>
              </a:ext>
            </a:extLst>
          </p:cNvPr>
          <p:cNvSpPr>
            <a:spLocks noGrp="1"/>
          </p:cNvSpPr>
          <p:nvPr>
            <p:ph type="title"/>
          </p:nvPr>
        </p:nvSpPr>
        <p:spPr>
          <a:xfrm>
            <a:off x="792225" y="62171"/>
            <a:ext cx="8229600" cy="1143000"/>
          </a:xfrm>
        </p:spPr>
        <p:txBody>
          <a:bodyPr/>
          <a:lstStyle/>
          <a:p>
            <a:pPr algn="r"/>
            <a:r>
              <a:rPr lang="en-US" b="1" i="0" dirty="0">
                <a:solidFill>
                  <a:schemeClr val="accent1">
                    <a:lumMod val="50000"/>
                  </a:schemeClr>
                </a:solidFill>
                <a:effectLst/>
                <a:latin typeface="Arial" panose="020B0604020202020204" pitchFamily="34" charset="0"/>
              </a:rPr>
              <a:t>Addressing new data needs:</a:t>
            </a:r>
            <a:br>
              <a:rPr lang="en-US" b="1" i="0" dirty="0">
                <a:solidFill>
                  <a:schemeClr val="accent1">
                    <a:lumMod val="50000"/>
                  </a:schemeClr>
                </a:solidFill>
                <a:effectLst/>
                <a:latin typeface="Arial" panose="020B0604020202020204" pitchFamily="34" charset="0"/>
              </a:rPr>
            </a:br>
            <a:r>
              <a:rPr lang="en-US" b="1" i="0" dirty="0">
                <a:solidFill>
                  <a:schemeClr val="accent1">
                    <a:lumMod val="50000"/>
                  </a:schemeClr>
                </a:solidFill>
                <a:effectLst/>
                <a:latin typeface="Arial" panose="020B0604020202020204" pitchFamily="34" charset="0"/>
              </a:rPr>
              <a:t>HHs (2)</a:t>
            </a:r>
            <a:endParaRPr lang="x-none" dirty="0"/>
          </a:p>
        </p:txBody>
      </p:sp>
      <p:sp>
        <p:nvSpPr>
          <p:cNvPr id="6" name="TextBox 5">
            <a:extLst>
              <a:ext uri="{FF2B5EF4-FFF2-40B4-BE49-F238E27FC236}">
                <a16:creationId xmlns:a16="http://schemas.microsoft.com/office/drawing/2014/main" id="{04775F79-0D6F-47B4-AC02-A4A83B13F90A}"/>
              </a:ext>
            </a:extLst>
          </p:cNvPr>
          <p:cNvSpPr txBox="1"/>
          <p:nvPr/>
        </p:nvSpPr>
        <p:spPr>
          <a:xfrm>
            <a:off x="7003" y="1572925"/>
            <a:ext cx="2016224" cy="400110"/>
          </a:xfrm>
          <a:prstGeom prst="rect">
            <a:avLst/>
          </a:prstGeom>
          <a:noFill/>
          <a:ln>
            <a:solidFill>
              <a:schemeClr val="accent5">
                <a:lumMod val="50000"/>
              </a:schemeClr>
            </a:solidFill>
          </a:ln>
        </p:spPr>
        <p:txBody>
          <a:bodyPr wrap="square" rtlCol="0">
            <a:spAutoFit/>
          </a:bodyPr>
          <a:lstStyle/>
          <a:p>
            <a:pPr algn="ctr"/>
            <a:r>
              <a:rPr lang="en-US" sz="2000" b="1" dirty="0">
                <a:solidFill>
                  <a:schemeClr val="accent5">
                    <a:lumMod val="50000"/>
                  </a:schemeClr>
                </a:solidFill>
              </a:rPr>
              <a:t>Approach 2 -&gt;</a:t>
            </a:r>
          </a:p>
        </p:txBody>
      </p:sp>
      <p:sp>
        <p:nvSpPr>
          <p:cNvPr id="9" name="TextBox 8">
            <a:extLst>
              <a:ext uri="{FF2B5EF4-FFF2-40B4-BE49-F238E27FC236}">
                <a16:creationId xmlns:a16="http://schemas.microsoft.com/office/drawing/2014/main" id="{150BA42A-1EC2-4915-9D91-6FFE52957E44}"/>
              </a:ext>
            </a:extLst>
          </p:cNvPr>
          <p:cNvSpPr txBox="1"/>
          <p:nvPr/>
        </p:nvSpPr>
        <p:spPr>
          <a:xfrm>
            <a:off x="179512" y="2204864"/>
            <a:ext cx="1800200" cy="369332"/>
          </a:xfrm>
          <a:prstGeom prst="rect">
            <a:avLst/>
          </a:prstGeom>
          <a:noFill/>
          <a:ln>
            <a:solidFill>
              <a:schemeClr val="accent5">
                <a:lumMod val="50000"/>
              </a:schemeClr>
            </a:solidFill>
          </a:ln>
        </p:spPr>
        <p:txBody>
          <a:bodyPr wrap="square" rtlCol="0">
            <a:spAutoFit/>
          </a:bodyPr>
          <a:lstStyle/>
          <a:p>
            <a:pPr algn="ctr"/>
            <a:r>
              <a:rPr lang="en-US" dirty="0"/>
              <a:t>ongoing</a:t>
            </a:r>
          </a:p>
        </p:txBody>
      </p:sp>
      <p:sp>
        <p:nvSpPr>
          <p:cNvPr id="10" name="TextBox 9">
            <a:extLst>
              <a:ext uri="{FF2B5EF4-FFF2-40B4-BE49-F238E27FC236}">
                <a16:creationId xmlns:a16="http://schemas.microsoft.com/office/drawing/2014/main" id="{F1DAD672-0918-4956-A186-0388C00F672F}"/>
              </a:ext>
            </a:extLst>
          </p:cNvPr>
          <p:cNvSpPr txBox="1"/>
          <p:nvPr/>
        </p:nvSpPr>
        <p:spPr>
          <a:xfrm>
            <a:off x="110490" y="2763060"/>
            <a:ext cx="1962987" cy="923330"/>
          </a:xfrm>
          <a:prstGeom prst="rect">
            <a:avLst/>
          </a:prstGeom>
          <a:noFill/>
          <a:ln>
            <a:solidFill>
              <a:schemeClr val="accent5">
                <a:lumMod val="50000"/>
              </a:schemeClr>
            </a:solidFill>
          </a:ln>
        </p:spPr>
        <p:txBody>
          <a:bodyPr wrap="square" rtlCol="0">
            <a:spAutoFit/>
          </a:bodyPr>
          <a:lstStyle/>
          <a:p>
            <a:pPr algn="ctr"/>
            <a:r>
              <a:rPr lang="en-US" dirty="0"/>
              <a:t>2 releases done, 3</a:t>
            </a:r>
            <a:r>
              <a:rPr lang="en-US" baseline="30000" dirty="0"/>
              <a:t>rd</a:t>
            </a:r>
            <a:r>
              <a:rPr lang="en-US" dirty="0"/>
              <a:t> expected in December</a:t>
            </a:r>
          </a:p>
        </p:txBody>
      </p:sp>
      <p:graphicFrame>
        <p:nvGraphicFramePr>
          <p:cNvPr id="11" name="Chart 10">
            <a:extLst>
              <a:ext uri="{FF2B5EF4-FFF2-40B4-BE49-F238E27FC236}">
                <a16:creationId xmlns:a16="http://schemas.microsoft.com/office/drawing/2014/main" id="{DDB88B4D-B9E1-4800-8350-FEB25BC1E558}"/>
              </a:ext>
            </a:extLst>
          </p:cNvPr>
          <p:cNvGraphicFramePr>
            <a:graphicFrameLocks/>
          </p:cNvGraphicFramePr>
          <p:nvPr>
            <p:extLst>
              <p:ext uri="{D42A27DB-BD31-4B8C-83A1-F6EECF244321}">
                <p14:modId xmlns:p14="http://schemas.microsoft.com/office/powerpoint/2010/main" val="1308753466"/>
              </p:ext>
            </p:extLst>
          </p:nvPr>
        </p:nvGraphicFramePr>
        <p:xfrm>
          <a:off x="4427984" y="3284985"/>
          <a:ext cx="4467337" cy="2952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510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FD96-7F02-4049-9141-68DDED719076}"/>
              </a:ext>
            </a:extLst>
          </p:cNvPr>
          <p:cNvSpPr>
            <a:spLocks noGrp="1"/>
          </p:cNvSpPr>
          <p:nvPr>
            <p:ph type="title"/>
          </p:nvPr>
        </p:nvSpPr>
        <p:spPr>
          <a:xfrm>
            <a:off x="914400" y="260648"/>
            <a:ext cx="8229600" cy="1143000"/>
          </a:xfrm>
        </p:spPr>
        <p:txBody>
          <a:bodyPr/>
          <a:lstStyle/>
          <a:p>
            <a:pPr algn="r"/>
            <a:r>
              <a:rPr lang="en-US" b="1" i="0" dirty="0">
                <a:solidFill>
                  <a:schemeClr val="accent1">
                    <a:lumMod val="50000"/>
                  </a:schemeClr>
                </a:solidFill>
                <a:effectLst/>
                <a:latin typeface="Arial" panose="020B0604020202020204" pitchFamily="34" charset="0"/>
              </a:rPr>
              <a:t>Addressing new data needs - </a:t>
            </a:r>
            <a:r>
              <a:rPr lang="en-US" b="1" dirty="0">
                <a:solidFill>
                  <a:schemeClr val="accent1">
                    <a:lumMod val="50000"/>
                  </a:schemeClr>
                </a:solidFill>
                <a:latin typeface="Arial" panose="020B0604020202020204" pitchFamily="34" charset="0"/>
              </a:rPr>
              <a:t>businesses</a:t>
            </a:r>
            <a:r>
              <a:rPr lang="en-US" b="1" i="0" dirty="0">
                <a:solidFill>
                  <a:schemeClr val="accent1">
                    <a:lumMod val="50000"/>
                  </a:schemeClr>
                </a:solidFill>
                <a:effectLst/>
                <a:latin typeface="Arial" panose="020B0604020202020204" pitchFamily="34" charset="0"/>
              </a:rPr>
              <a:t/>
            </a:r>
            <a:br>
              <a:rPr lang="en-US" b="1" i="0" dirty="0">
                <a:solidFill>
                  <a:schemeClr val="accent1">
                    <a:lumMod val="50000"/>
                  </a:schemeClr>
                </a:solidFill>
                <a:effectLst/>
                <a:latin typeface="Arial" panose="020B0604020202020204" pitchFamily="34" charset="0"/>
              </a:rPr>
            </a:br>
            <a:endParaRPr lang="x-none" dirty="0"/>
          </a:p>
        </p:txBody>
      </p:sp>
      <p:sp>
        <p:nvSpPr>
          <p:cNvPr id="3" name="Content Placeholder 2">
            <a:extLst>
              <a:ext uri="{FF2B5EF4-FFF2-40B4-BE49-F238E27FC236}">
                <a16:creationId xmlns:a16="http://schemas.microsoft.com/office/drawing/2014/main" id="{BC2AB7B9-F68C-4CFA-813D-F7E98CCD7499}"/>
              </a:ext>
            </a:extLst>
          </p:cNvPr>
          <p:cNvSpPr>
            <a:spLocks noGrp="1"/>
          </p:cNvSpPr>
          <p:nvPr>
            <p:ph idx="1"/>
          </p:nvPr>
        </p:nvSpPr>
        <p:spPr>
          <a:xfrm>
            <a:off x="2195736" y="1916833"/>
            <a:ext cx="6840760" cy="3528392"/>
          </a:xfrm>
        </p:spPr>
        <p:txBody>
          <a:bodyPr/>
          <a:lstStyle/>
          <a:p>
            <a:r>
              <a:rPr lang="en-US" sz="2800" dirty="0">
                <a:solidFill>
                  <a:srgbClr val="333333"/>
                </a:solidFill>
                <a:latin typeface="Times New Roman" panose="02020603050405020304" pitchFamily="18" charset="0"/>
                <a:ea typeface="Calibri" panose="020F0502020204030204" pitchFamily="34" charset="0"/>
              </a:rPr>
              <a:t>CPI data: in addition to monthly data, data on food products are produced twice a month to enable analysis and monitoring of consumer prices </a:t>
            </a:r>
            <a:r>
              <a:rPr lang="en-US" sz="2800" dirty="0">
                <a:solidFill>
                  <a:srgbClr val="333333"/>
                </a:solidFill>
                <a:latin typeface="Times New Roman" panose="02020603050405020304" pitchFamily="18" charset="0"/>
              </a:rPr>
              <a:t>for key products</a:t>
            </a:r>
          </a:p>
          <a:p>
            <a:endParaRPr lang="en-US" sz="2800" dirty="0">
              <a:solidFill>
                <a:srgbClr val="333333"/>
              </a:solidFill>
              <a:latin typeface="Times New Roman" panose="02020603050405020304" pitchFamily="18" charset="0"/>
            </a:endParaRPr>
          </a:p>
          <a:p>
            <a:r>
              <a:rPr lang="en-US" sz="2800" dirty="0">
                <a:solidFill>
                  <a:srgbClr val="333333"/>
                </a:solidFill>
                <a:latin typeface="Times New Roman" panose="02020603050405020304" pitchFamily="18" charset="0"/>
                <a:ea typeface="Calibri" panose="020F0502020204030204" pitchFamily="34" charset="0"/>
              </a:rPr>
              <a:t>Additional reasons of non-responses</a:t>
            </a:r>
          </a:p>
          <a:p>
            <a:r>
              <a:rPr lang="en-US" sz="2800" dirty="0">
                <a:solidFill>
                  <a:srgbClr val="333333"/>
                </a:solidFill>
                <a:latin typeface="Times New Roman" panose="02020603050405020304" pitchFamily="18" charset="0"/>
                <a:ea typeface="Calibri" panose="020F0502020204030204" pitchFamily="34" charset="0"/>
              </a:rPr>
              <a:t>included for treatment of non-responses</a:t>
            </a:r>
          </a:p>
          <a:p>
            <a:pPr marL="0" indent="0">
              <a:buNone/>
            </a:pPr>
            <a:endParaRPr lang="en-US" sz="2800" dirty="0">
              <a:solidFill>
                <a:srgbClr val="333333"/>
              </a:solidFill>
              <a:latin typeface="Times New Roman" panose="02020603050405020304" pitchFamily="18" charset="0"/>
            </a:endParaRPr>
          </a:p>
        </p:txBody>
      </p:sp>
      <p:pic>
        <p:nvPicPr>
          <p:cNvPr id="4" name="Picture 3">
            <a:extLst>
              <a:ext uri="{FF2B5EF4-FFF2-40B4-BE49-F238E27FC236}">
                <a16:creationId xmlns:a16="http://schemas.microsoft.com/office/drawing/2014/main" id="{89AFDE70-0669-4E50-911A-A4F9E1B835D4}"/>
              </a:ext>
            </a:extLst>
          </p:cNvPr>
          <p:cNvPicPr>
            <a:picLocks noChangeAspect="1"/>
          </p:cNvPicPr>
          <p:nvPr/>
        </p:nvPicPr>
        <p:blipFill>
          <a:blip r:embed="rId3"/>
          <a:stretch>
            <a:fillRect/>
          </a:stretch>
        </p:blipFill>
        <p:spPr>
          <a:xfrm>
            <a:off x="31145" y="2492896"/>
            <a:ext cx="1886186" cy="689396"/>
          </a:xfrm>
          <a:prstGeom prst="rect">
            <a:avLst/>
          </a:prstGeom>
        </p:spPr>
      </p:pic>
    </p:spTree>
    <p:extLst>
      <p:ext uri="{BB962C8B-B14F-4D97-AF65-F5344CB8AC3E}">
        <p14:creationId xmlns:p14="http://schemas.microsoft.com/office/powerpoint/2010/main" val="29907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C8E5-BFF5-4163-A597-31FF47A331B4}"/>
              </a:ext>
            </a:extLst>
          </p:cNvPr>
          <p:cNvSpPr>
            <a:spLocks noGrp="1"/>
          </p:cNvSpPr>
          <p:nvPr>
            <p:ph type="title"/>
          </p:nvPr>
        </p:nvSpPr>
        <p:spPr>
          <a:xfrm>
            <a:off x="2771800" y="68877"/>
            <a:ext cx="6275040" cy="1143000"/>
          </a:xfrm>
        </p:spPr>
        <p:txBody>
          <a:bodyPr/>
          <a:lstStyle/>
          <a:p>
            <a:r>
              <a:rPr lang="en-US" b="1" i="0" dirty="0">
                <a:solidFill>
                  <a:schemeClr val="accent5">
                    <a:lumMod val="50000"/>
                  </a:schemeClr>
                </a:solidFill>
                <a:effectLst/>
                <a:latin typeface="Arial" panose="020B0604020202020204" pitchFamily="34" charset="0"/>
              </a:rPr>
              <a:t>Communication </a:t>
            </a:r>
            <a:br>
              <a:rPr lang="en-US" b="1" i="0" dirty="0">
                <a:solidFill>
                  <a:schemeClr val="accent5">
                    <a:lumMod val="50000"/>
                  </a:schemeClr>
                </a:solidFill>
                <a:effectLst/>
                <a:latin typeface="Arial" panose="020B0604020202020204" pitchFamily="34" charset="0"/>
              </a:rPr>
            </a:br>
            <a:r>
              <a:rPr lang="en-US" b="1" i="0" dirty="0">
                <a:solidFill>
                  <a:schemeClr val="accent5">
                    <a:lumMod val="50000"/>
                  </a:schemeClr>
                </a:solidFill>
                <a:effectLst/>
                <a:latin typeface="Arial" panose="020B0604020202020204" pitchFamily="34" charset="0"/>
              </a:rPr>
              <a:t>on response to Covid-19</a:t>
            </a:r>
            <a:endParaRPr lang="x-none" dirty="0"/>
          </a:p>
        </p:txBody>
      </p:sp>
      <p:sp>
        <p:nvSpPr>
          <p:cNvPr id="3" name="Content Placeholder 2">
            <a:extLst>
              <a:ext uri="{FF2B5EF4-FFF2-40B4-BE49-F238E27FC236}">
                <a16:creationId xmlns:a16="http://schemas.microsoft.com/office/drawing/2014/main" id="{E865F536-1F47-4765-93BE-B31379DFA780}"/>
              </a:ext>
            </a:extLst>
          </p:cNvPr>
          <p:cNvSpPr>
            <a:spLocks noGrp="1"/>
          </p:cNvSpPr>
          <p:nvPr>
            <p:ph idx="1"/>
          </p:nvPr>
        </p:nvSpPr>
        <p:spPr>
          <a:xfrm>
            <a:off x="2591790" y="1211877"/>
            <a:ext cx="6491064" cy="5169451"/>
          </a:xfrm>
        </p:spPr>
        <p:txBody>
          <a:bodyPr/>
          <a:lstStyle/>
          <a:p>
            <a:pPr marL="342900" marR="0" lvl="0" indent="-342900" algn="l" defTabSz="914400" rtl="0" eaLnBrk="0" fontAlgn="base" latinLnBrk="0" hangingPunct="0">
              <a:lnSpc>
                <a:spcPct val="100000"/>
              </a:lnSpc>
              <a:spcBef>
                <a:spcPct val="20000"/>
              </a:spcBef>
              <a:spcAft>
                <a:spcPct val="0"/>
              </a:spcAft>
              <a:buClr>
                <a:srgbClr val="CCCCFF"/>
              </a:buClr>
              <a:buSzTx/>
              <a:buFont typeface="Wingdings" pitchFamily="2" charset="2"/>
              <a:buChar char="l"/>
              <a:tabLst/>
              <a:defRPr/>
            </a:pPr>
            <a:r>
              <a:rPr kumimoji="0" lang="en-US"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COVID-19 dedicated page (in Romanian, Russian, English) created on the official website </a:t>
            </a:r>
            <a:r>
              <a:rPr kumimoji="0" lang="en-US"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hlinkClick r:id="rId3"/>
              </a:rPr>
              <a:t>www.statistica.gov.md</a:t>
            </a:r>
            <a:r>
              <a:rPr kumimoji="0" lang="en-US"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a:lnSpc>
                <a:spcPct val="107000"/>
              </a:lnSpc>
              <a:spcAft>
                <a:spcPts val="800"/>
              </a:spcAft>
            </a:pPr>
            <a:r>
              <a:rPr lang="en-US" sz="2300" dirty="0">
                <a:solidFill>
                  <a:srgbClr val="000000"/>
                </a:solidFill>
                <a:latin typeface="Times New Roman" panose="02020603050405020304" pitchFamily="18" charset="0"/>
                <a:cs typeface="Times New Roman" panose="02020603050405020304" pitchFamily="18" charset="0"/>
              </a:rPr>
              <a:t>Any deviation from the dissemination calendar or change in the way or deadline of presentation of data is announced in advance on the official website of the NBS</a:t>
            </a:r>
          </a:p>
          <a:p>
            <a:pPr>
              <a:lnSpc>
                <a:spcPct val="107000"/>
              </a:lnSpc>
              <a:spcAft>
                <a:spcPts val="800"/>
              </a:spcAft>
            </a:pPr>
            <a:r>
              <a:rPr lang="en-US" sz="2300" dirty="0">
                <a:solidFill>
                  <a:srgbClr val="000000"/>
                </a:solidFill>
                <a:latin typeface="Times New Roman" panose="02020603050405020304" pitchFamily="18" charset="0"/>
                <a:cs typeface="Times New Roman" panose="02020603050405020304" pitchFamily="18" charset="0"/>
              </a:rPr>
              <a:t>Changes in the reporting deadlines or in the operation of statistical offices announced</a:t>
            </a:r>
          </a:p>
          <a:p>
            <a:pPr>
              <a:lnSpc>
                <a:spcPct val="107000"/>
              </a:lnSpc>
              <a:spcAft>
                <a:spcPts val="800"/>
              </a:spcAft>
            </a:pPr>
            <a:r>
              <a:rPr lang="en-US" sz="2300" dirty="0">
                <a:solidFill>
                  <a:srgbClr val="000000"/>
                </a:solidFill>
                <a:latin typeface="Times New Roman" panose="02020603050405020304" pitchFamily="18" charset="0"/>
                <a:cs typeface="Times New Roman" panose="02020603050405020304" pitchFamily="18" charset="0"/>
              </a:rPr>
              <a:t>Communication extended via social networks Facebook and Twitter</a:t>
            </a:r>
            <a:endParaRPr lang="en-US" sz="2400" dirty="0">
              <a:solidFill>
                <a:srgbClr val="000000"/>
              </a:solidFill>
              <a:latin typeface="Times New Roman" panose="02020603050405020304" pitchFamily="18" charset="0"/>
              <a:cs typeface="Times New Roman" panose="02020603050405020304" pitchFamily="18" charset="0"/>
            </a:endParaRPr>
          </a:p>
          <a:p>
            <a:pPr>
              <a:lnSpc>
                <a:spcPct val="107000"/>
              </a:lnSpc>
              <a:spcAft>
                <a:spcPts val="800"/>
              </a:spcAft>
            </a:pPr>
            <a:endParaRPr lang="en-US" sz="2400" dirty="0">
              <a:solidFill>
                <a:srgbClr val="000000"/>
              </a:solidFill>
              <a:latin typeface="Times New Roman" panose="02020603050405020304" pitchFamily="18" charset="0"/>
              <a:cs typeface="Times New Roman" panose="02020603050405020304" pitchFamily="18" charset="0"/>
            </a:endParaRPr>
          </a:p>
          <a:p>
            <a:endParaRPr lang="x-none"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4DBD293-9C21-457E-829B-DE12B0B7ED07}"/>
              </a:ext>
            </a:extLst>
          </p:cNvPr>
          <p:cNvPicPr>
            <a:picLocks noChangeAspect="1"/>
          </p:cNvPicPr>
          <p:nvPr/>
        </p:nvPicPr>
        <p:blipFill>
          <a:blip r:embed="rId4"/>
          <a:stretch>
            <a:fillRect/>
          </a:stretch>
        </p:blipFill>
        <p:spPr>
          <a:xfrm>
            <a:off x="97160" y="1916832"/>
            <a:ext cx="2458616" cy="1354998"/>
          </a:xfrm>
          <a:prstGeom prst="rect">
            <a:avLst/>
          </a:prstGeom>
          <a:ln>
            <a:solidFill>
              <a:schemeClr val="accent5">
                <a:lumMod val="50000"/>
              </a:schemeClr>
            </a:solidFill>
          </a:ln>
        </p:spPr>
      </p:pic>
      <p:pic>
        <p:nvPicPr>
          <p:cNvPr id="5" name="Picture 4">
            <a:extLst>
              <a:ext uri="{FF2B5EF4-FFF2-40B4-BE49-F238E27FC236}">
                <a16:creationId xmlns:a16="http://schemas.microsoft.com/office/drawing/2014/main" id="{A9D6CE1D-5D78-4C0C-95ED-294A5419DC7A}"/>
              </a:ext>
            </a:extLst>
          </p:cNvPr>
          <p:cNvPicPr>
            <a:picLocks noChangeAspect="1"/>
          </p:cNvPicPr>
          <p:nvPr/>
        </p:nvPicPr>
        <p:blipFill>
          <a:blip r:embed="rId5"/>
          <a:stretch>
            <a:fillRect/>
          </a:stretch>
        </p:blipFill>
        <p:spPr>
          <a:xfrm>
            <a:off x="97160" y="3516219"/>
            <a:ext cx="2494630" cy="1352941"/>
          </a:xfrm>
          <a:prstGeom prst="rect">
            <a:avLst/>
          </a:prstGeom>
          <a:ln>
            <a:solidFill>
              <a:schemeClr val="accent5">
                <a:lumMod val="50000"/>
              </a:schemeClr>
            </a:solidFill>
          </a:ln>
        </p:spPr>
      </p:pic>
      <p:pic>
        <p:nvPicPr>
          <p:cNvPr id="7" name="Picture 6" descr="cid:image005.png@01D2B3E3.50752BD0">
            <a:hlinkClick r:id="rId6"/>
            <a:extLst>
              <a:ext uri="{FF2B5EF4-FFF2-40B4-BE49-F238E27FC236}">
                <a16:creationId xmlns:a16="http://schemas.microsoft.com/office/drawing/2014/main" id="{4E940EA8-CE63-4FBC-A02C-F3F5BE986E4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44475" y="5303007"/>
            <a:ext cx="605860" cy="595496"/>
          </a:xfrm>
          <a:prstGeom prst="rect">
            <a:avLst/>
          </a:prstGeom>
          <a:noFill/>
          <a:ln>
            <a:noFill/>
          </a:ln>
        </p:spPr>
      </p:pic>
      <p:pic>
        <p:nvPicPr>
          <p:cNvPr id="1028" name="Picture 4" descr="Facebook Logo PNG Transparent &amp; SVG Vector - Freebie Suppl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42" y="5261104"/>
            <a:ext cx="689692" cy="6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6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5F536-1F47-4765-93BE-B31379DFA780}"/>
              </a:ext>
            </a:extLst>
          </p:cNvPr>
          <p:cNvSpPr>
            <a:spLocks noGrp="1"/>
          </p:cNvSpPr>
          <p:nvPr>
            <p:ph idx="1"/>
          </p:nvPr>
        </p:nvSpPr>
        <p:spPr>
          <a:xfrm>
            <a:off x="1763688" y="741049"/>
            <a:ext cx="7590656" cy="3456384"/>
          </a:xfrm>
        </p:spPr>
        <p:txBody>
          <a:bodyPr/>
          <a:lstStyle/>
          <a:p>
            <a:pPr lvl="1" indent="-342900">
              <a:lnSpc>
                <a:spcPct val="107000"/>
              </a:lnSpc>
              <a:buFont typeface="Symbol" panose="05050102010706020507" pitchFamily="18" charset="2"/>
              <a:buChar char=""/>
            </a:pPr>
            <a:r>
              <a:rPr lang="en-US" sz="2200" dirty="0" err="1">
                <a:latin typeface="Times New Roman" panose="02020603050405020304" pitchFamily="18" charset="0"/>
                <a:ea typeface="Calibri" panose="020F0502020204030204" pitchFamily="34" charset="0"/>
                <a:cs typeface="Times New Roman" panose="02020603050405020304" pitchFamily="18" charset="0"/>
              </a:rPr>
              <a:t>Covid</a:t>
            </a:r>
            <a:r>
              <a:rPr lang="en-US" sz="2200" dirty="0">
                <a:latin typeface="Times New Roman" panose="02020603050405020304" pitchFamily="18" charset="0"/>
                <a:ea typeface="Calibri" panose="020F0502020204030204" pitchFamily="34" charset="0"/>
                <a:cs typeface="Times New Roman" panose="02020603050405020304" pitchFamily="18" charset="0"/>
              </a:rPr>
              <a:t> relevant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hlinkClick r:id="rId3"/>
              </a:rPr>
              <a:t>press releases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US" sz="2200" dirty="0">
                <a:latin typeface="Times New Roman" panose="02020603050405020304" pitchFamily="18" charset="0"/>
                <a:cs typeface="Times New Roman" panose="02020603050405020304" pitchFamily="18" charset="0"/>
                <a:hlinkClick r:id="rId4"/>
              </a:rPr>
              <a:t>Infographics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US" sz="2200" dirty="0">
                <a:latin typeface="Times New Roman" panose="02020603050405020304" pitchFamily="18" charset="0"/>
                <a:cs typeface="Times New Roman" panose="02020603050405020304" pitchFamily="18" charset="0"/>
              </a:rPr>
              <a:t>Visualization using </a:t>
            </a:r>
            <a:r>
              <a:rPr lang="en-US" sz="2200" dirty="0">
                <a:latin typeface="Times New Roman" panose="02020603050405020304" pitchFamily="18" charset="0"/>
                <a:cs typeface="Times New Roman" panose="02020603050405020304" pitchFamily="18" charset="0"/>
                <a:hlinkClick r:id="rId5"/>
              </a:rPr>
              <a:t>Interactive products</a:t>
            </a:r>
            <a:endParaRPr lang="en-US" sz="2200" dirty="0">
              <a:latin typeface="Times New Roman" panose="02020603050405020304" pitchFamily="18" charset="0"/>
              <a:cs typeface="Times New Roman" panose="02020603050405020304" pitchFamily="18" charset="0"/>
            </a:endParaRPr>
          </a:p>
          <a:p>
            <a:pPr lvl="1" indent="-342900">
              <a:lnSpc>
                <a:spcPct val="107000"/>
              </a:lnSpc>
              <a:spcAft>
                <a:spcPts val="80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Relevant statistical data from the </a:t>
            </a:r>
            <a:r>
              <a:rPr lang="en-US" sz="2200" dirty="0">
                <a:effectLst/>
                <a:latin typeface="Times New Roman" panose="02020603050405020304" pitchFamily="18" charset="0"/>
                <a:ea typeface="Calibri" panose="020F0502020204030204" pitchFamily="34" charset="0"/>
                <a:cs typeface="Times New Roman" panose="02020603050405020304" pitchFamily="18" charset="0"/>
                <a:hlinkClick r:id="rId6"/>
              </a:rPr>
              <a:t>Databank</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lvl="1" indent="-342900">
              <a:lnSpc>
                <a:spcPct val="107000"/>
              </a:lnSpc>
              <a:spcAft>
                <a:spcPts val="800"/>
              </a:spcAft>
              <a:buFont typeface="Symbol" panose="05050102010706020507" pitchFamily="18" charset="2"/>
              <a:buChar char=""/>
              <a:defRPr/>
            </a:pPr>
            <a:r>
              <a:rPr lang="en-US" sz="2200" dirty="0">
                <a:latin typeface="Times New Roman" panose="02020603050405020304" pitchFamily="18" charset="0"/>
                <a:cs typeface="Times New Roman" panose="02020603050405020304" pitchFamily="18" charset="0"/>
              </a:rPr>
              <a:t>New information regarding international comparison (with the links to Eurostat, OECD, CISTAT data, etc.) was added in the Press releases to facilitate the data analysis and use</a:t>
            </a:r>
          </a:p>
          <a:p>
            <a:pPr>
              <a:buClr>
                <a:srgbClr val="CCCCFF"/>
              </a:buClr>
              <a:defRPr/>
            </a:pPr>
            <a:endParaRPr lang="en-US" sz="2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
                <a:srgbClr val="CCCCFF"/>
              </a:buClr>
              <a:buSzTx/>
              <a:buFont typeface="Wingdings" pitchFamily="2" charset="2"/>
              <a:buChar char="l"/>
              <a:tabLst/>
              <a:defRPr/>
            </a:pPr>
            <a:endPar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endParaRPr lang="x-none" sz="22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4BC010BD-9A93-4F55-B554-45839C2AF879}"/>
              </a:ext>
            </a:extLst>
          </p:cNvPr>
          <p:cNvSpPr txBox="1">
            <a:spLocks/>
          </p:cNvSpPr>
          <p:nvPr/>
        </p:nvSpPr>
        <p:spPr>
          <a:xfrm>
            <a:off x="1603688" y="160337"/>
            <a:ext cx="7427168"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a:lstStyle>
          <a:p>
            <a:pPr algn="r"/>
            <a:r>
              <a:rPr lang="en-US" b="1" kern="0" dirty="0">
                <a:solidFill>
                  <a:schemeClr val="accent5">
                    <a:lumMod val="50000"/>
                  </a:schemeClr>
                </a:solidFill>
                <a:latin typeface="Arial" panose="020B0604020202020204" pitchFamily="34" charset="0"/>
              </a:rPr>
              <a:t>Dissemination during Covid-19</a:t>
            </a:r>
            <a:endParaRPr lang="x-none" kern="0" dirty="0"/>
          </a:p>
        </p:txBody>
      </p:sp>
      <p:pic>
        <p:nvPicPr>
          <p:cNvPr id="8" name="Picture 7">
            <a:extLst>
              <a:ext uri="{FF2B5EF4-FFF2-40B4-BE49-F238E27FC236}">
                <a16:creationId xmlns:a16="http://schemas.microsoft.com/office/drawing/2014/main" id="{1638BC26-8CAB-4DC8-BAAE-247DBC0636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473" y="1268665"/>
            <a:ext cx="1745036" cy="2402871"/>
          </a:xfrm>
          <a:prstGeom prst="rect">
            <a:avLst/>
          </a:prstGeom>
          <a:ln>
            <a:noFill/>
          </a:ln>
          <a:effectLst>
            <a:outerShdw blurRad="292100" dist="139700" dir="2700000" algn="tl" rotWithShape="0">
              <a:srgbClr val="333333">
                <a:alpha val="65000"/>
              </a:srgbClr>
            </a:outerShdw>
          </a:effectLst>
        </p:spPr>
      </p:pic>
      <p:pic>
        <p:nvPicPr>
          <p:cNvPr id="1026" name="Picture 2" descr="http://statistica.gov.md/public/files/Prodduse_si_servicii/Infografice/covid/Industrie_ian_iun_2020.png">
            <a:extLst>
              <a:ext uri="{FF2B5EF4-FFF2-40B4-BE49-F238E27FC236}">
                <a16:creationId xmlns:a16="http://schemas.microsoft.com/office/drawing/2014/main" id="{D0389CCB-FAEB-4725-8AF5-48C05E46FE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4050" y="4005064"/>
            <a:ext cx="2605376" cy="1969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Ponderea_persoanelor_60_ani_peste_4.jpg">
            <a:extLst>
              <a:ext uri="{FF2B5EF4-FFF2-40B4-BE49-F238E27FC236}">
                <a16:creationId xmlns:a16="http://schemas.microsoft.com/office/drawing/2014/main" id="{FF8BABB5-6021-4288-943A-F3C6445659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681" y="3767958"/>
            <a:ext cx="1695828" cy="2536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https://statistica.gov.md/public/files/Prodduse_si_servicii/Infografice/covid/Transport_pasageri_ian_iun_2020.png">
            <a:extLst>
              <a:ext uri="{FF2B5EF4-FFF2-40B4-BE49-F238E27FC236}">
                <a16:creationId xmlns:a16="http://schemas.microsoft.com/office/drawing/2014/main" id="{DE1C45CD-86E8-4EAC-90D8-ECCCC49663B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2854" y="3691578"/>
            <a:ext cx="1887185" cy="2340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1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956029" cy="4445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1AFFC8E5-BFF5-4163-A597-31FF47A331B4}"/>
              </a:ext>
            </a:extLst>
          </p:cNvPr>
          <p:cNvSpPr>
            <a:spLocks noGrp="1"/>
          </p:cNvSpPr>
          <p:nvPr>
            <p:ph type="title"/>
          </p:nvPr>
        </p:nvSpPr>
        <p:spPr>
          <a:xfrm>
            <a:off x="457200" y="274638"/>
            <a:ext cx="8579296" cy="1143000"/>
          </a:xfrm>
        </p:spPr>
        <p:txBody>
          <a:bodyPr/>
          <a:lstStyle/>
          <a:p>
            <a:pPr algn="r"/>
            <a:r>
              <a:rPr lang="en-US" b="1" dirty="0">
                <a:solidFill>
                  <a:schemeClr val="accent5">
                    <a:lumMod val="50000"/>
                  </a:schemeClr>
                </a:solidFill>
                <a:latin typeface="Arial" panose="020B0604020202020204" pitchFamily="34" charset="0"/>
              </a:rPr>
              <a:t>Visits of the website during </a:t>
            </a:r>
            <a:br>
              <a:rPr lang="en-US" b="1" dirty="0">
                <a:solidFill>
                  <a:schemeClr val="accent5">
                    <a:lumMod val="50000"/>
                  </a:schemeClr>
                </a:solidFill>
                <a:latin typeface="Arial" panose="020B0604020202020204" pitchFamily="34" charset="0"/>
              </a:rPr>
            </a:br>
            <a:r>
              <a:rPr lang="en-US" b="1" dirty="0">
                <a:solidFill>
                  <a:schemeClr val="accent5">
                    <a:lumMod val="50000"/>
                  </a:schemeClr>
                </a:solidFill>
                <a:latin typeface="Arial" panose="020B0604020202020204" pitchFamily="34" charset="0"/>
              </a:rPr>
              <a:t>March-September 2019 and 2020</a:t>
            </a:r>
            <a:endParaRPr lang="x-none" dirty="0"/>
          </a:p>
        </p:txBody>
      </p:sp>
    </p:spTree>
    <p:extLst>
      <p:ext uri="{BB962C8B-B14F-4D97-AF65-F5344CB8AC3E}">
        <p14:creationId xmlns:p14="http://schemas.microsoft.com/office/powerpoint/2010/main" val="340563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8332-8B01-42CB-82B6-3F755BDEE2BE}"/>
              </a:ext>
            </a:extLst>
          </p:cNvPr>
          <p:cNvSpPr>
            <a:spLocks noGrp="1"/>
          </p:cNvSpPr>
          <p:nvPr>
            <p:ph type="title"/>
          </p:nvPr>
        </p:nvSpPr>
        <p:spPr>
          <a:xfrm>
            <a:off x="3059832" y="260648"/>
            <a:ext cx="6084168" cy="1143000"/>
          </a:xfrm>
        </p:spPr>
        <p:txBody>
          <a:bodyPr/>
          <a:lstStyle/>
          <a:p>
            <a:r>
              <a:rPr lang="en-US" sz="4400" dirty="0">
                <a:solidFill>
                  <a:schemeClr val="accent1">
                    <a:lumMod val="50000"/>
                  </a:schemeClr>
                </a:solidFill>
              </a:rPr>
              <a:t>Challenges</a:t>
            </a:r>
            <a:endParaRPr lang="x-none" dirty="0">
              <a:solidFill>
                <a:schemeClr val="accent1">
                  <a:lumMod val="50000"/>
                </a:schemeClr>
              </a:solidFill>
            </a:endParaRPr>
          </a:p>
        </p:txBody>
      </p:sp>
      <p:sp>
        <p:nvSpPr>
          <p:cNvPr id="3" name="Content Placeholder 2">
            <a:extLst>
              <a:ext uri="{FF2B5EF4-FFF2-40B4-BE49-F238E27FC236}">
                <a16:creationId xmlns:a16="http://schemas.microsoft.com/office/drawing/2014/main" id="{5DED0969-91A7-4148-AA40-43D320A93A42}"/>
              </a:ext>
            </a:extLst>
          </p:cNvPr>
          <p:cNvSpPr>
            <a:spLocks noGrp="1"/>
          </p:cNvSpPr>
          <p:nvPr>
            <p:ph idx="1"/>
          </p:nvPr>
        </p:nvSpPr>
        <p:spPr>
          <a:xfrm>
            <a:off x="2483768" y="908720"/>
            <a:ext cx="6480720" cy="5400600"/>
          </a:xfrm>
        </p:spPr>
        <p:txBody>
          <a:bodyPr/>
          <a:lstStyle/>
          <a:p>
            <a:r>
              <a:rPr lang="en-US" sz="2400" b="1" dirty="0">
                <a:latin typeface="Times New Roman" panose="02020603050405020304" pitchFamily="18" charset="0"/>
                <a:cs typeface="Times New Roman" panose="02020603050405020304" pitchFamily="18" charset="0"/>
              </a:rPr>
              <a:t>Emerging needs </a:t>
            </a:r>
            <a:r>
              <a:rPr lang="en-US" sz="2400" dirty="0">
                <a:latin typeface="Times New Roman" panose="02020603050405020304" pitchFamily="18" charset="0"/>
                <a:cs typeface="Times New Roman" panose="02020603050405020304" pitchFamily="18" charset="0"/>
              </a:rPr>
              <a:t>for new data</a:t>
            </a:r>
          </a:p>
          <a:p>
            <a:r>
              <a:rPr lang="en-US" sz="2400" b="1" dirty="0">
                <a:latin typeface="Times New Roman" panose="02020603050405020304" pitchFamily="18" charset="0"/>
                <a:cs typeface="Times New Roman" panose="02020603050405020304" pitchFamily="18" charset="0"/>
              </a:rPr>
              <a:t>Budget constraints</a:t>
            </a:r>
            <a:r>
              <a:rPr lang="en-US" sz="2400" dirty="0">
                <a:latin typeface="Times New Roman" panose="02020603050405020304" pitchFamily="18" charset="0"/>
                <a:cs typeface="Times New Roman" panose="02020603050405020304" pitchFamily="18" charset="0"/>
              </a:rPr>
              <a:t> (esp. for PHC, AC, ITC)</a:t>
            </a:r>
          </a:p>
          <a:p>
            <a:r>
              <a:rPr lang="en-US" sz="2400" b="1" dirty="0">
                <a:latin typeface="Times New Roman" panose="02020603050405020304" pitchFamily="18" charset="0"/>
                <a:cs typeface="Times New Roman" panose="02020603050405020304" pitchFamily="18" charset="0"/>
              </a:rPr>
              <a:t>Staff shortages; </a:t>
            </a:r>
            <a:r>
              <a:rPr lang="en-US" sz="2400" dirty="0">
                <a:latin typeface="Times New Roman" panose="02020603050405020304" pitchFamily="18" charset="0"/>
                <a:cs typeface="Times New Roman" panose="02020603050405020304" pitchFamily="18" charset="0"/>
              </a:rPr>
              <a:t>the moratorium on staff recruitment in 2019  and 2020</a:t>
            </a:r>
          </a:p>
          <a:p>
            <a:r>
              <a:rPr lang="en-US" sz="2400" dirty="0">
                <a:latin typeface="Times New Roman" panose="02020603050405020304" pitchFamily="18" charset="0"/>
                <a:cs typeface="Times New Roman" panose="02020603050405020304" pitchFamily="18" charset="0"/>
              </a:rPr>
              <a:t>Inadequate </a:t>
            </a:r>
            <a:r>
              <a:rPr lang="en-US" sz="2400" b="1" dirty="0">
                <a:latin typeface="Times New Roman" panose="02020603050405020304" pitchFamily="18" charset="0"/>
                <a:cs typeface="Times New Roman" panose="02020603050405020304" pitchFamily="18" charset="0"/>
              </a:rPr>
              <a:t>ITC equipment/system</a:t>
            </a:r>
          </a:p>
          <a:p>
            <a:r>
              <a:rPr lang="en-US" sz="2400" dirty="0">
                <a:latin typeface="Times New Roman" panose="02020603050405020304" pitchFamily="18" charset="0"/>
                <a:cs typeface="Times New Roman" panose="02020603050405020304" pitchFamily="18" charset="0"/>
              </a:rPr>
              <a:t>Methodological and operational challenges related to </a:t>
            </a:r>
            <a:r>
              <a:rPr lang="en-US" sz="2400" b="1" dirty="0">
                <a:latin typeface="Times New Roman" panose="02020603050405020304" pitchFamily="18" charset="0"/>
                <a:cs typeface="Times New Roman" panose="02020603050405020304" pitchFamily="18" charset="0"/>
              </a:rPr>
              <a:t>data collection.  Increase in non-response rate </a:t>
            </a:r>
            <a:r>
              <a:rPr lang="en-US" sz="2400" dirty="0">
                <a:latin typeface="Times New Roman" panose="02020603050405020304" pitchFamily="18" charset="0"/>
                <a:cs typeface="Times New Roman" panose="02020603050405020304" pitchFamily="18" charset="0"/>
              </a:rPr>
              <a:t>for HH surveys</a:t>
            </a:r>
          </a:p>
          <a:p>
            <a:r>
              <a:rPr lang="en-US" sz="2400" dirty="0">
                <a:latin typeface="Times New Roman" panose="02020603050405020304" pitchFamily="18" charset="0"/>
                <a:cs typeface="Times New Roman" panose="02020603050405020304" pitchFamily="18" charset="0"/>
              </a:rPr>
              <a:t>Access to </a:t>
            </a:r>
            <a:r>
              <a:rPr lang="en-US" sz="2400" b="1" dirty="0">
                <a:latin typeface="Times New Roman" panose="02020603050405020304" pitchFamily="18" charset="0"/>
                <a:cs typeface="Times New Roman" panose="02020603050405020304" pitchFamily="18" charset="0"/>
              </a:rPr>
              <a:t>administrative data sources and reduction of response burden</a:t>
            </a:r>
          </a:p>
          <a:p>
            <a:r>
              <a:rPr lang="en-US" sz="2400" dirty="0">
                <a:latin typeface="Times New Roman" panose="02020603050405020304" pitchFamily="18" charset="0"/>
                <a:cs typeface="Times New Roman" panose="02020603050405020304" pitchFamily="18" charset="0"/>
              </a:rPr>
              <a:t>Implementation of </a:t>
            </a:r>
            <a:r>
              <a:rPr lang="en-US" sz="2400" b="1" dirty="0">
                <a:latin typeface="Times New Roman" panose="02020603050405020304" pitchFamily="18" charset="0"/>
                <a:cs typeface="Times New Roman" panose="02020603050405020304" pitchFamily="18" charset="0"/>
              </a:rPr>
              <a:t>the quality management</a:t>
            </a:r>
          </a:p>
          <a:p>
            <a:r>
              <a:rPr lang="en-US" sz="2400" dirty="0">
                <a:latin typeface="Times New Roman" panose="02020603050405020304" pitchFamily="18" charset="0"/>
                <a:cs typeface="Times New Roman" panose="02020603050405020304" pitchFamily="18" charset="0"/>
              </a:rPr>
              <a:t>Need for an adapted approach </a:t>
            </a:r>
            <a:r>
              <a:rPr lang="en-US" sz="2400" b="1" dirty="0">
                <a:latin typeface="Times New Roman" panose="02020603050405020304" pitchFamily="18" charset="0"/>
                <a:cs typeface="Times New Roman" panose="02020603050405020304" pitchFamily="18" charset="0"/>
              </a:rPr>
              <a:t>to communicate </a:t>
            </a:r>
            <a:r>
              <a:rPr lang="en-US" sz="2400" dirty="0">
                <a:latin typeface="Times New Roman" panose="02020603050405020304" pitchFamily="18" charset="0"/>
                <a:cs typeface="Times New Roman" panose="02020603050405020304" pitchFamily="18" charset="0"/>
              </a:rPr>
              <a:t>with users</a:t>
            </a:r>
          </a:p>
        </p:txBody>
      </p:sp>
      <p:sp>
        <p:nvSpPr>
          <p:cNvPr id="4" name="Content Placeholder 2">
            <a:extLst>
              <a:ext uri="{FF2B5EF4-FFF2-40B4-BE49-F238E27FC236}">
                <a16:creationId xmlns:a16="http://schemas.microsoft.com/office/drawing/2014/main" id="{B6577BEA-D6B3-4634-BF15-75B938B4A2BE}"/>
              </a:ext>
            </a:extLst>
          </p:cNvPr>
          <p:cNvSpPr txBox="1">
            <a:spLocks/>
          </p:cNvSpPr>
          <p:nvPr/>
        </p:nvSpPr>
        <p:spPr>
          <a:xfrm flipH="1">
            <a:off x="9144000" y="1166018"/>
            <a:ext cx="1116632" cy="4525963"/>
          </a:xfrm>
          <a:prstGeom prst="rect">
            <a:avLst/>
          </a:prstGeom>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a:lstStyle>
          <a:p>
            <a:pPr marL="0" indent="0">
              <a:buNone/>
            </a:pPr>
            <a:endParaRPr lang="x-none" sz="2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74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8332-8B01-42CB-82B6-3F755BDEE2BE}"/>
              </a:ext>
            </a:extLst>
          </p:cNvPr>
          <p:cNvSpPr>
            <a:spLocks noGrp="1"/>
          </p:cNvSpPr>
          <p:nvPr>
            <p:ph type="title"/>
          </p:nvPr>
        </p:nvSpPr>
        <p:spPr>
          <a:xfrm>
            <a:off x="3059832" y="260648"/>
            <a:ext cx="6084168" cy="1008112"/>
          </a:xfrm>
        </p:spPr>
        <p:txBody>
          <a:bodyPr/>
          <a:lstStyle/>
          <a:p>
            <a:r>
              <a:rPr lang="en-US" sz="4400" dirty="0">
                <a:solidFill>
                  <a:schemeClr val="accent1">
                    <a:lumMod val="50000"/>
                  </a:schemeClr>
                </a:solidFill>
              </a:rPr>
              <a:t>Opportunities  </a:t>
            </a:r>
            <a:endParaRPr lang="x-none" dirty="0">
              <a:solidFill>
                <a:schemeClr val="accent1">
                  <a:lumMod val="50000"/>
                </a:schemeClr>
              </a:solidFill>
            </a:endParaRPr>
          </a:p>
        </p:txBody>
      </p:sp>
      <p:sp>
        <p:nvSpPr>
          <p:cNvPr id="3" name="Content Placeholder 2">
            <a:extLst>
              <a:ext uri="{FF2B5EF4-FFF2-40B4-BE49-F238E27FC236}">
                <a16:creationId xmlns:a16="http://schemas.microsoft.com/office/drawing/2014/main" id="{5DED0969-91A7-4148-AA40-43D320A93A42}"/>
              </a:ext>
            </a:extLst>
          </p:cNvPr>
          <p:cNvSpPr>
            <a:spLocks noGrp="1"/>
          </p:cNvSpPr>
          <p:nvPr>
            <p:ph idx="1"/>
          </p:nvPr>
        </p:nvSpPr>
        <p:spPr>
          <a:xfrm>
            <a:off x="2663280" y="1340768"/>
            <a:ext cx="6480720" cy="4968551"/>
          </a:xfrm>
        </p:spPr>
        <p:txBody>
          <a:bodyPr/>
          <a:lstStyle/>
          <a:p>
            <a:pPr algn="just"/>
            <a:r>
              <a:rPr lang="en-US" sz="2800" kern="0" dirty="0">
                <a:latin typeface="Times New Roman" panose="02020603050405020304" pitchFamily="18" charset="0"/>
                <a:cs typeface="Times New Roman" panose="02020603050405020304" pitchFamily="18" charset="0"/>
              </a:rPr>
              <a:t>New data </a:t>
            </a:r>
            <a:r>
              <a:rPr lang="en-US" sz="2800" b="1" kern="0" dirty="0">
                <a:latin typeface="Times New Roman" panose="02020603050405020304" pitchFamily="18" charset="0"/>
                <a:cs typeface="Times New Roman" panose="02020603050405020304" pitchFamily="18" charset="0"/>
              </a:rPr>
              <a:t>collection methods </a:t>
            </a:r>
            <a:r>
              <a:rPr lang="en-US" sz="2800" kern="0" dirty="0">
                <a:latin typeface="Times New Roman" panose="02020603050405020304" pitchFamily="18" charset="0"/>
                <a:cs typeface="Times New Roman" panose="02020603050405020304" pitchFamily="18" charset="0"/>
              </a:rPr>
              <a:t>for HH surveys </a:t>
            </a:r>
            <a:r>
              <a:rPr lang="en-US" sz="2800" dirty="0">
                <a:latin typeface="Times New Roman" panose="02020603050405020304" pitchFamily="18" charset="0"/>
                <a:cs typeface="Times New Roman" panose="02020603050405020304" pitchFamily="18" charset="0"/>
              </a:rPr>
              <a:t>(CATI and CAWI)</a:t>
            </a:r>
          </a:p>
          <a:p>
            <a:pPr algn="just"/>
            <a:r>
              <a:rPr lang="en-US" sz="2800" dirty="0">
                <a:latin typeface="Times New Roman" panose="02020603050405020304" pitchFamily="18" charset="0"/>
                <a:cs typeface="Times New Roman" panose="02020603050405020304" pitchFamily="18" charset="0"/>
              </a:rPr>
              <a:t>Enhanced </a:t>
            </a:r>
            <a:r>
              <a:rPr lang="en-US" sz="2800" b="1" dirty="0">
                <a:latin typeface="Times New Roman" panose="02020603050405020304" pitchFamily="18" charset="0"/>
                <a:cs typeface="Times New Roman" panose="02020603050405020304" pitchFamily="18" charset="0"/>
              </a:rPr>
              <a:t>monitoring tools</a:t>
            </a:r>
          </a:p>
          <a:p>
            <a:pPr algn="just"/>
            <a:r>
              <a:rPr lang="en-US" sz="2800" kern="0" dirty="0">
                <a:latin typeface="Times New Roman" panose="02020603050405020304" pitchFamily="18" charset="0"/>
                <a:cs typeface="Times New Roman" panose="02020603050405020304" pitchFamily="18" charset="0"/>
              </a:rPr>
              <a:t>Extended use of </a:t>
            </a:r>
            <a:r>
              <a:rPr lang="en-US" sz="2800" b="1" kern="0" dirty="0">
                <a:latin typeface="Times New Roman" panose="02020603050405020304" pitchFamily="18" charset="0"/>
                <a:cs typeface="Times New Roman" panose="02020603050405020304" pitchFamily="18" charset="0"/>
              </a:rPr>
              <a:t>administrative data</a:t>
            </a:r>
          </a:p>
          <a:p>
            <a:pPr algn="just"/>
            <a:r>
              <a:rPr lang="en-US" sz="2800" b="1" kern="0" dirty="0">
                <a:latin typeface="Times New Roman" panose="02020603050405020304" pitchFamily="18" charset="0"/>
                <a:cs typeface="Times New Roman" panose="02020603050405020304" pitchFamily="18" charset="0"/>
              </a:rPr>
              <a:t>Modernization</a:t>
            </a:r>
            <a:r>
              <a:rPr lang="en-US" sz="2800" kern="0" dirty="0">
                <a:latin typeface="Times New Roman" panose="02020603050405020304" pitchFamily="18" charset="0"/>
                <a:cs typeface="Times New Roman" panose="02020603050405020304" pitchFamily="18" charset="0"/>
              </a:rPr>
              <a:t> of the technical &amp; technological infrastructure</a:t>
            </a:r>
          </a:p>
          <a:p>
            <a:pPr algn="just"/>
            <a:r>
              <a:rPr lang="en-US" sz="2800" dirty="0">
                <a:latin typeface="Times New Roman" panose="02020603050405020304" pitchFamily="18" charset="0"/>
                <a:cs typeface="Times New Roman" panose="02020603050405020304" pitchFamily="18" charset="0"/>
              </a:rPr>
              <a:t>Use of </a:t>
            </a:r>
            <a:r>
              <a:rPr lang="en-US" sz="2800" b="1" dirty="0">
                <a:latin typeface="Times New Roman" panose="02020603050405020304" pitchFamily="18" charset="0"/>
                <a:cs typeface="Times New Roman" panose="02020603050405020304" pitchFamily="18" charset="0"/>
              </a:rPr>
              <a:t>new communication channels/tools </a:t>
            </a:r>
            <a:r>
              <a:rPr lang="en-US" sz="2800" dirty="0">
                <a:latin typeface="Times New Roman" panose="02020603050405020304" pitchFamily="18" charset="0"/>
                <a:cs typeface="Times New Roman" panose="02020603050405020304" pitchFamily="18" charset="0"/>
              </a:rPr>
              <a:t>for</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communication and statistical education</a:t>
            </a:r>
            <a:endParaRPr lang="x-none" sz="2800" kern="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B6577BEA-D6B3-4634-BF15-75B938B4A2BE}"/>
              </a:ext>
            </a:extLst>
          </p:cNvPr>
          <p:cNvSpPr txBox="1">
            <a:spLocks/>
          </p:cNvSpPr>
          <p:nvPr/>
        </p:nvSpPr>
        <p:spPr>
          <a:xfrm flipH="1">
            <a:off x="9144000" y="1166018"/>
            <a:ext cx="1116632" cy="4525963"/>
          </a:xfrm>
          <a:prstGeom prst="rect">
            <a:avLst/>
          </a:prstGeom>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a:lstStyle>
          <a:p>
            <a:pPr marL="0" indent="0">
              <a:buNone/>
            </a:pPr>
            <a:endParaRPr lang="x-none" sz="2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48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9"/>
          <p:cNvSpPr>
            <a:spLocks noChangeArrowheads="1"/>
          </p:cNvSpPr>
          <p:nvPr/>
        </p:nvSpPr>
        <p:spPr bwMode="auto">
          <a:xfrm>
            <a:off x="3851920" y="1052736"/>
            <a:ext cx="4412912" cy="400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3200" b="1" dirty="0">
              <a:solidFill>
                <a:srgbClr val="0000DA"/>
              </a:solidFill>
            </a:endParaRPr>
          </a:p>
          <a:p>
            <a:pPr algn="ctr" eaLnBrk="1" hangingPunct="1"/>
            <a:endParaRPr lang="en-US" sz="3200" b="1" dirty="0">
              <a:solidFill>
                <a:srgbClr val="0000DA"/>
              </a:solidFill>
            </a:endParaRPr>
          </a:p>
          <a:p>
            <a:pPr algn="ctr" eaLnBrk="1" hangingPunct="1"/>
            <a:endParaRPr lang="en-US" sz="3200" b="1" dirty="0">
              <a:solidFill>
                <a:srgbClr val="0000DA"/>
              </a:solidFill>
            </a:endParaRPr>
          </a:p>
          <a:p>
            <a:pPr algn="ctr" eaLnBrk="1" hangingPunct="1"/>
            <a:endParaRPr lang="en-US" sz="3200" b="1" dirty="0">
              <a:solidFill>
                <a:srgbClr val="0000DA"/>
              </a:solidFill>
            </a:endParaRPr>
          </a:p>
          <a:p>
            <a:pPr algn="ctr" eaLnBrk="1" hangingPunct="1"/>
            <a:endParaRPr lang="en-US" sz="3200" b="1" dirty="0">
              <a:solidFill>
                <a:srgbClr val="0000DA"/>
              </a:solidFill>
            </a:endParaRPr>
          </a:p>
          <a:p>
            <a:pPr algn="ctr" eaLnBrk="1" hangingPunct="1"/>
            <a:r>
              <a:rPr lang="en-US" i="1" dirty="0">
                <a:solidFill>
                  <a:srgbClr val="1D1D1B"/>
                </a:solidFill>
                <a:latin typeface="Arial" panose="020B0604020202020204" pitchFamily="34" charset="0"/>
                <a:ea typeface="Calibri" panose="020F0502020204030204" pitchFamily="34" charset="0"/>
              </a:rPr>
              <a:t>T</a:t>
            </a:r>
            <a:r>
              <a:rPr lang="en-US" sz="1800" i="1" dirty="0">
                <a:solidFill>
                  <a:srgbClr val="1D1D1B"/>
                </a:solidFill>
                <a:effectLst/>
                <a:latin typeface="Arial" panose="020B0604020202020204" pitchFamily="34" charset="0"/>
                <a:ea typeface="Calibri" panose="020F0502020204030204" pitchFamily="34" charset="0"/>
              </a:rPr>
              <a:t>he need for statistics is an active role</a:t>
            </a:r>
          </a:p>
          <a:p>
            <a:pPr algn="ctr" eaLnBrk="1" hangingPunct="1"/>
            <a:r>
              <a:rPr lang="en-US" sz="1800" i="1" dirty="0">
                <a:solidFill>
                  <a:srgbClr val="1D1D1B"/>
                </a:solidFill>
                <a:effectLst/>
                <a:latin typeface="Arial" panose="020B0604020202020204" pitchFamily="34" charset="0"/>
                <a:ea typeface="Calibri" panose="020F0502020204030204" pitchFamily="34" charset="0"/>
              </a:rPr>
              <a:t>in making the world of tomorrow.</a:t>
            </a:r>
          </a:p>
          <a:p>
            <a:pPr algn="ctr" eaLnBrk="1" hangingPunct="1"/>
            <a:endParaRPr lang="en-US" b="1" i="1" dirty="0">
              <a:solidFill>
                <a:srgbClr val="1D1D1B"/>
              </a:solidFill>
              <a:latin typeface="Arial" panose="020B0604020202020204" pitchFamily="34" charset="0"/>
            </a:endParaRPr>
          </a:p>
          <a:p>
            <a:pPr algn="ctr" eaLnBrk="1" hangingPunct="1"/>
            <a:endParaRPr lang="en-US" altLang="en-US" sz="3200" b="1" i="1" dirty="0">
              <a:solidFill>
                <a:srgbClr val="1D1D1B"/>
              </a:solidFill>
              <a:latin typeface="Arial" panose="020B0604020202020204" pitchFamily="34" charset="0"/>
            </a:endParaRPr>
          </a:p>
          <a:p>
            <a:pPr algn="ctr" eaLnBrk="1" hangingPunct="1"/>
            <a:r>
              <a:rPr lang="en-US" altLang="en-US" sz="3200" b="1" dirty="0">
                <a:solidFill>
                  <a:srgbClr val="0000DA"/>
                </a:solidFill>
              </a:rPr>
              <a:t>Thank you</a:t>
            </a:r>
          </a:p>
          <a:p>
            <a:pPr algn="ctr" eaLnBrk="1" hangingPunct="1"/>
            <a:r>
              <a:rPr lang="en-US" altLang="en-US" sz="3200" b="1" dirty="0">
                <a:solidFill>
                  <a:srgbClr val="0000DA"/>
                </a:solidFill>
              </a:rPr>
              <a:t>for your attention</a:t>
            </a:r>
            <a:r>
              <a:rPr lang="ro-RO" altLang="en-US" sz="3200" b="1" dirty="0">
                <a:solidFill>
                  <a:srgbClr val="0000DA"/>
                </a:solidFill>
              </a:rPr>
              <a:t>!</a:t>
            </a:r>
            <a:endParaRPr lang="en-US" altLang="en-US" sz="3200" b="1" dirty="0">
              <a:solidFill>
                <a:srgbClr val="0000DA"/>
              </a:solidFill>
            </a:endParaRPr>
          </a:p>
          <a:p>
            <a:pPr algn="ctr" eaLnBrk="1" hangingPunct="1"/>
            <a:endParaRPr lang="en-US" altLang="en-US" sz="3200" b="1" dirty="0">
              <a:solidFill>
                <a:srgbClr val="0000DA"/>
              </a:solidFill>
            </a:endParaRPr>
          </a:p>
          <a:p>
            <a:pPr algn="ctr" eaLnBrk="1" hangingPunct="1"/>
            <a:endParaRPr lang="ru-RU" altLang="en-US" sz="3200" b="1" dirty="0">
              <a:solidFill>
                <a:srgbClr val="0000DA"/>
              </a:solidFill>
            </a:endParaRPr>
          </a:p>
        </p:txBody>
      </p:sp>
      <p:sp>
        <p:nvSpPr>
          <p:cNvPr id="2" name="Rectangle 1"/>
          <p:cNvSpPr/>
          <p:nvPr/>
        </p:nvSpPr>
        <p:spPr>
          <a:xfrm>
            <a:off x="4067944" y="5013176"/>
            <a:ext cx="4320480" cy="1323439"/>
          </a:xfrm>
          <a:prstGeom prst="rect">
            <a:avLst/>
          </a:prstGeom>
        </p:spPr>
        <p:txBody>
          <a:bodyPr wrap="square">
            <a:spAutoFit/>
          </a:bodyPr>
          <a:lstStyle/>
          <a:p>
            <a:pPr algn="ctr"/>
            <a:r>
              <a:rPr lang="en-US" sz="2000" b="1" dirty="0"/>
              <a:t>National Bureau of Statistics</a:t>
            </a:r>
          </a:p>
          <a:p>
            <a:pPr algn="ctr"/>
            <a:r>
              <a:rPr lang="en-US" sz="2000" b="1" dirty="0"/>
              <a:t>of the Republic of Moldova</a:t>
            </a:r>
            <a:endParaRPr lang="x-none" sz="2000" b="1" dirty="0"/>
          </a:p>
          <a:p>
            <a:pPr algn="ctr"/>
            <a:r>
              <a:rPr lang="en-US" sz="2000" b="1" dirty="0">
                <a:solidFill>
                  <a:schemeClr val="accent1">
                    <a:lumMod val="50000"/>
                  </a:schemeClr>
                </a:solidFill>
                <a:hlinkClick r:id="rId3"/>
              </a:rPr>
              <a:t>w</a:t>
            </a:r>
            <a:r>
              <a:rPr lang="x-none" sz="2000" b="1" dirty="0">
                <a:solidFill>
                  <a:schemeClr val="accent1">
                    <a:lumMod val="50000"/>
                  </a:schemeClr>
                </a:solidFill>
                <a:hlinkClick r:id="rId3"/>
              </a:rPr>
              <a:t>w</a:t>
            </a:r>
            <a:r>
              <a:rPr lang="en-US" sz="2000" b="1" dirty="0">
                <a:solidFill>
                  <a:schemeClr val="accent1">
                    <a:lumMod val="50000"/>
                  </a:schemeClr>
                </a:solidFill>
                <a:hlinkClick r:id="rId3"/>
              </a:rPr>
              <a:t>w.statistica.gov.md</a:t>
            </a:r>
            <a:endParaRPr lang="en-US" sz="2000" b="1" dirty="0">
              <a:solidFill>
                <a:schemeClr val="accent1">
                  <a:lumMod val="50000"/>
                </a:schemeClr>
              </a:solidFill>
            </a:endParaRPr>
          </a:p>
          <a:p>
            <a:pPr algn="ctr"/>
            <a:endParaRPr lang="ru-RU" sz="2000" b="1" dirty="0"/>
          </a:p>
        </p:txBody>
      </p:sp>
    </p:spTree>
    <p:extLst>
      <p:ext uri="{BB962C8B-B14F-4D97-AF65-F5344CB8AC3E}">
        <p14:creationId xmlns:p14="http://schemas.microsoft.com/office/powerpoint/2010/main" val="292676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9"/>
          <p:cNvSpPr>
            <a:spLocks noChangeArrowheads="1"/>
          </p:cNvSpPr>
          <p:nvPr/>
        </p:nvSpPr>
        <p:spPr bwMode="auto">
          <a:xfrm>
            <a:off x="468313" y="1844675"/>
            <a:ext cx="82819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o-RO" altLang="en-US" sz="2800" b="1">
                <a:solidFill>
                  <a:srgbClr val="3676A6"/>
                </a:solidFill>
              </a:rPr>
              <a:t/>
            </a:r>
            <a:br>
              <a:rPr lang="ro-RO" altLang="en-US" sz="2800" b="1">
                <a:solidFill>
                  <a:srgbClr val="3676A6"/>
                </a:solidFill>
              </a:rPr>
            </a:br>
            <a:r>
              <a:rPr lang="ru-RU" altLang="en-US" sz="2800" b="1">
                <a:solidFill>
                  <a:srgbClr val="3676A6"/>
                </a:solidFill>
                <a:latin typeface="Times New Roman" pitchFamily="18" charset="0"/>
              </a:rPr>
              <a:t/>
            </a:r>
            <a:br>
              <a:rPr lang="ru-RU" altLang="en-US" sz="2800" b="1">
                <a:solidFill>
                  <a:srgbClr val="3676A6"/>
                </a:solidFill>
                <a:latin typeface="Times New Roman" pitchFamily="18" charset="0"/>
              </a:rPr>
            </a:br>
            <a:r>
              <a:rPr lang="ru-RU" altLang="en-US" sz="2800" b="1">
                <a:solidFill>
                  <a:srgbClr val="3676A6"/>
                </a:solidFill>
                <a:latin typeface="Times New Roman" pitchFamily="18" charset="0"/>
              </a:rPr>
              <a:t/>
            </a:r>
            <a:br>
              <a:rPr lang="ru-RU" altLang="en-US" sz="2800" b="1">
                <a:solidFill>
                  <a:srgbClr val="3676A6"/>
                </a:solidFill>
                <a:latin typeface="Times New Roman" pitchFamily="18" charset="0"/>
              </a:rPr>
            </a:br>
            <a:endParaRPr lang="ro-RO" altLang="en-US" sz="2000" b="1">
              <a:solidFill>
                <a:srgbClr val="3676A6"/>
              </a:solidFill>
              <a:latin typeface="Times New Roman" pitchFamily="18" charset="0"/>
            </a:endParaRPr>
          </a:p>
        </p:txBody>
      </p:sp>
      <p:sp>
        <p:nvSpPr>
          <p:cNvPr id="2" name="Title 1">
            <a:extLst>
              <a:ext uri="{FF2B5EF4-FFF2-40B4-BE49-F238E27FC236}">
                <a16:creationId xmlns:a16="http://schemas.microsoft.com/office/drawing/2014/main" id="{551BD661-4B4B-46C9-957B-857A4EE6B038}"/>
              </a:ext>
            </a:extLst>
          </p:cNvPr>
          <p:cNvSpPr>
            <a:spLocks noGrp="1"/>
          </p:cNvSpPr>
          <p:nvPr>
            <p:ph type="title"/>
          </p:nvPr>
        </p:nvSpPr>
        <p:spPr/>
        <p:txBody>
          <a:bodyPr/>
          <a:lstStyle/>
          <a:p>
            <a:pPr algn="r">
              <a:lnSpc>
                <a:spcPct val="200000"/>
              </a:lnSpc>
            </a:pPr>
            <a:r>
              <a:rPr lang="en-US" sz="4400" b="1" dirty="0">
                <a:solidFill>
                  <a:schemeClr val="accent5">
                    <a:lumMod val="50000"/>
                  </a:schemeClr>
                </a:solidFill>
              </a:rPr>
              <a:t>Table of Contents</a:t>
            </a:r>
            <a:r>
              <a:rPr lang="en-US" sz="2800" b="1" dirty="0">
                <a:solidFill>
                  <a:schemeClr val="accent5">
                    <a:lumMod val="50000"/>
                  </a:schemeClr>
                </a:solidFill>
              </a:rPr>
              <a:t/>
            </a:r>
            <a:br>
              <a:rPr lang="en-US" sz="2800" b="1" dirty="0">
                <a:solidFill>
                  <a:schemeClr val="accent5">
                    <a:lumMod val="50000"/>
                  </a:schemeClr>
                </a:solidFill>
              </a:rPr>
            </a:br>
            <a:endParaRPr lang="x-none" sz="2800" b="1" dirty="0">
              <a:solidFill>
                <a:schemeClr val="accent5">
                  <a:lumMod val="50000"/>
                </a:schemeClr>
              </a:solidFill>
            </a:endParaRPr>
          </a:p>
        </p:txBody>
      </p:sp>
      <p:sp>
        <p:nvSpPr>
          <p:cNvPr id="3" name="Content Placeholder 2">
            <a:extLst>
              <a:ext uri="{FF2B5EF4-FFF2-40B4-BE49-F238E27FC236}">
                <a16:creationId xmlns:a16="http://schemas.microsoft.com/office/drawing/2014/main" id="{F7A8EFAC-09B8-4657-AF63-EB69DAA24ED8}"/>
              </a:ext>
            </a:extLst>
          </p:cNvPr>
          <p:cNvSpPr>
            <a:spLocks noGrp="1"/>
          </p:cNvSpPr>
          <p:nvPr>
            <p:ph idx="1"/>
          </p:nvPr>
        </p:nvSpPr>
        <p:spPr>
          <a:xfrm>
            <a:off x="2123728" y="1600200"/>
            <a:ext cx="6840760" cy="4525963"/>
          </a:xfrm>
        </p:spPr>
        <p:txBody>
          <a:bodyPr/>
          <a:lstStyle/>
          <a:p>
            <a:pPr>
              <a:spcBef>
                <a:spcPts val="1800"/>
              </a:spcBef>
            </a:pPr>
            <a:r>
              <a:rPr lang="en-US" dirty="0">
                <a:solidFill>
                  <a:schemeClr val="accent1">
                    <a:lumMod val="50000"/>
                  </a:schemeClr>
                </a:solidFill>
                <a:latin typeface="Arial" panose="020B0604020202020204" pitchFamily="34" charset="0"/>
              </a:rPr>
              <a:t>Background</a:t>
            </a:r>
          </a:p>
          <a:p>
            <a:pPr>
              <a:spcBef>
                <a:spcPts val="1800"/>
              </a:spcBef>
            </a:pPr>
            <a:r>
              <a:rPr lang="en-US" dirty="0">
                <a:solidFill>
                  <a:schemeClr val="accent1">
                    <a:lumMod val="50000"/>
                  </a:schemeClr>
                </a:solidFill>
                <a:latin typeface="Arial" panose="020B0604020202020204" pitchFamily="34" charset="0"/>
              </a:rPr>
              <a:t>NBS role</a:t>
            </a:r>
          </a:p>
          <a:p>
            <a:pPr>
              <a:spcBef>
                <a:spcPts val="1800"/>
              </a:spcBef>
            </a:pPr>
            <a:r>
              <a:rPr lang="en-US" dirty="0">
                <a:solidFill>
                  <a:schemeClr val="accent1">
                    <a:lumMod val="50000"/>
                  </a:schemeClr>
                </a:solidFill>
                <a:latin typeface="Arial" panose="020B0604020202020204" pitchFamily="34" charset="0"/>
              </a:rPr>
              <a:t>The activity of the NBS during COVID-19 pandemic </a:t>
            </a:r>
          </a:p>
          <a:p>
            <a:pPr>
              <a:spcBef>
                <a:spcPts val="1800"/>
              </a:spcBef>
            </a:pPr>
            <a:r>
              <a:rPr lang="en-US" dirty="0">
                <a:solidFill>
                  <a:schemeClr val="accent1">
                    <a:lumMod val="50000"/>
                  </a:schemeClr>
                </a:solidFill>
                <a:latin typeface="Arial" panose="020B0604020202020204" pitchFamily="34" charset="0"/>
              </a:rPr>
              <a:t>Challenges and opportunities</a:t>
            </a:r>
          </a:p>
          <a:p>
            <a:endParaRPr lang="en-US" sz="2400" dirty="0">
              <a:solidFill>
                <a:srgbClr val="49566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x-none" sz="2800" dirty="0">
              <a:effectLst/>
              <a:latin typeface="Times New Roman" panose="02020603050405020304" pitchFamily="18" charset="0"/>
              <a:ea typeface="Times New Roman" panose="02020603050405020304" pitchFamily="18" charset="0"/>
            </a:endParaRPr>
          </a:p>
          <a:p>
            <a:endParaRPr lang="x-none" dirty="0"/>
          </a:p>
        </p:txBody>
      </p:sp>
    </p:spTree>
    <p:extLst>
      <p:ext uri="{BB962C8B-B14F-4D97-AF65-F5344CB8AC3E}">
        <p14:creationId xmlns:p14="http://schemas.microsoft.com/office/powerpoint/2010/main" val="216422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03848" y="620688"/>
            <a:ext cx="6441390" cy="1143000"/>
          </a:xfrm>
          <a:noFill/>
          <a:ln/>
        </p:spPr>
        <p:txBody>
          <a:bodyPr lIns="115888" tIns="57150" rIns="115888" bIns="57150">
            <a:noAutofit/>
          </a:bodyPr>
          <a:lstStyle/>
          <a:p>
            <a:pPr>
              <a:lnSpc>
                <a:spcPct val="85000"/>
              </a:lnSpc>
            </a:pPr>
            <a:r>
              <a:rPr lang="sv-SE" sz="3600" b="1" dirty="0">
                <a:solidFill>
                  <a:schemeClr val="accent1">
                    <a:lumMod val="50000"/>
                  </a:schemeClr>
                </a:solidFill>
                <a:latin typeface="Arial" panose="020B0604020202020204" pitchFamily="34" charset="0"/>
              </a:rPr>
              <a:t>The role of the NBS (1)</a:t>
            </a:r>
          </a:p>
        </p:txBody>
      </p:sp>
      <p:sp>
        <p:nvSpPr>
          <p:cNvPr id="3078" name="Rectangle 6"/>
          <p:cNvSpPr>
            <a:spLocks noGrp="1" noChangeArrowheads="1"/>
          </p:cNvSpPr>
          <p:nvPr>
            <p:ph idx="1"/>
          </p:nvPr>
        </p:nvSpPr>
        <p:spPr>
          <a:xfrm>
            <a:off x="2483768" y="1268760"/>
            <a:ext cx="6441390" cy="4896544"/>
          </a:xfrm>
          <a:noFill/>
          <a:ln/>
        </p:spPr>
        <p:txBody>
          <a:bodyPr>
            <a:normAutofit fontScale="47500" lnSpcReduction="20000"/>
          </a:bodyPr>
          <a:lstStyle/>
          <a:p>
            <a:pPr marL="0" indent="0">
              <a:lnSpc>
                <a:spcPct val="120000"/>
              </a:lnSpc>
              <a:spcBef>
                <a:spcPts val="0"/>
              </a:spcBef>
              <a:buClr>
                <a:srgbClr val="0493AC"/>
              </a:buClr>
              <a:buSzPct val="120000"/>
              <a:buNone/>
            </a:pPr>
            <a:r>
              <a:rPr lang="sv-SE" sz="4800" b="1" dirty="0">
                <a:latin typeface="Arial" charset="0"/>
              </a:rPr>
              <a:t>Government agency responsible for official statistics </a:t>
            </a:r>
          </a:p>
          <a:p>
            <a:pPr marL="288000" indent="-288000">
              <a:lnSpc>
                <a:spcPct val="120000"/>
              </a:lnSpc>
              <a:spcBef>
                <a:spcPts val="0"/>
              </a:spcBef>
              <a:buClr>
                <a:srgbClr val="0493AC"/>
              </a:buClr>
              <a:buSzPct val="120000"/>
              <a:buFont typeface="Wingdings" pitchFamily="2" charset="2"/>
              <a:buChar char="§"/>
            </a:pPr>
            <a:r>
              <a:rPr lang="en-US" sz="4800" dirty="0"/>
              <a:t>Provides government bodies, mass media, businesses, academia, population, non-commercial organizations, etc. with statistical information on socio-economic and demographic situation and development of the country</a:t>
            </a:r>
          </a:p>
          <a:p>
            <a:pPr marL="288000" indent="-288000">
              <a:lnSpc>
                <a:spcPct val="120000"/>
              </a:lnSpc>
              <a:spcBef>
                <a:spcPts val="0"/>
              </a:spcBef>
              <a:buClr>
                <a:srgbClr val="0493AC"/>
              </a:buClr>
              <a:buSzPct val="120000"/>
              <a:buFont typeface="Wingdings" pitchFamily="2" charset="2"/>
              <a:buChar char="§"/>
            </a:pPr>
            <a:r>
              <a:rPr lang="sv-SE" sz="4800" dirty="0">
                <a:latin typeface="Arial" charset="0"/>
              </a:rPr>
              <a:t>Main producer of official statistics:</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SNA (GDP and other agregates)</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Business and other economic statistics </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Social statistics</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Demographic statistics</a:t>
            </a:r>
          </a:p>
          <a:p>
            <a:pPr marL="400050" lvl="1" indent="0">
              <a:lnSpc>
                <a:spcPct val="120000"/>
              </a:lnSpc>
              <a:spcBef>
                <a:spcPts val="0"/>
              </a:spcBef>
              <a:buClr>
                <a:srgbClr val="0493AC"/>
              </a:buClr>
              <a:buSzPct val="120000"/>
              <a:buNone/>
            </a:pPr>
            <a:endParaRPr lang="sv-SE" sz="4300" dirty="0">
              <a:latin typeface="Arial" charset="0"/>
            </a:endParaRPr>
          </a:p>
          <a:p>
            <a:pPr>
              <a:spcBef>
                <a:spcPts val="1200"/>
              </a:spcBef>
              <a:buClr>
                <a:srgbClr val="0493AC"/>
              </a:buClr>
            </a:pPr>
            <a:endParaRPr lang="sv-SE" sz="2400" dirty="0">
              <a:latin typeface="Arial" charset="0"/>
            </a:endParaRPr>
          </a:p>
        </p:txBody>
      </p:sp>
    </p:spTree>
    <p:extLst>
      <p:ext uri="{BB962C8B-B14F-4D97-AF65-F5344CB8AC3E}">
        <p14:creationId xmlns:p14="http://schemas.microsoft.com/office/powerpoint/2010/main" val="26614714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03848" y="620688"/>
            <a:ext cx="6441390" cy="1143000"/>
          </a:xfrm>
          <a:noFill/>
          <a:ln/>
        </p:spPr>
        <p:txBody>
          <a:bodyPr lIns="115888" tIns="57150" rIns="115888" bIns="57150">
            <a:noAutofit/>
          </a:bodyPr>
          <a:lstStyle/>
          <a:p>
            <a:pPr>
              <a:lnSpc>
                <a:spcPct val="85000"/>
              </a:lnSpc>
            </a:pPr>
            <a:r>
              <a:rPr lang="sv-SE" sz="3600" b="1" dirty="0">
                <a:solidFill>
                  <a:schemeClr val="accent1">
                    <a:lumMod val="50000"/>
                  </a:schemeClr>
                </a:solidFill>
                <a:latin typeface="Arial" panose="020B0604020202020204" pitchFamily="34" charset="0"/>
              </a:rPr>
              <a:t>The role of the NBS (2)</a:t>
            </a:r>
          </a:p>
        </p:txBody>
      </p:sp>
      <p:sp>
        <p:nvSpPr>
          <p:cNvPr id="3078" name="Rectangle 6"/>
          <p:cNvSpPr>
            <a:spLocks noGrp="1" noChangeArrowheads="1"/>
          </p:cNvSpPr>
          <p:nvPr>
            <p:ph idx="1"/>
          </p:nvPr>
        </p:nvSpPr>
        <p:spPr>
          <a:xfrm>
            <a:off x="2483768" y="1268760"/>
            <a:ext cx="6441390" cy="4896544"/>
          </a:xfrm>
          <a:noFill/>
          <a:ln/>
        </p:spPr>
        <p:txBody>
          <a:bodyPr>
            <a:normAutofit fontScale="55000" lnSpcReduction="20000"/>
          </a:bodyPr>
          <a:lstStyle/>
          <a:p>
            <a:pPr marL="288000" indent="-288000">
              <a:lnSpc>
                <a:spcPct val="120000"/>
              </a:lnSpc>
              <a:spcBef>
                <a:spcPts val="0"/>
              </a:spcBef>
              <a:buClr>
                <a:srgbClr val="0493AC"/>
              </a:buClr>
              <a:buSzPct val="120000"/>
              <a:buFont typeface="Wingdings" pitchFamily="2" charset="2"/>
              <a:buChar char="§"/>
            </a:pPr>
            <a:r>
              <a:rPr lang="en-US" sz="4800" dirty="0"/>
              <a:t>Develops statistical methodology in accordance with international, especially with the EU standards</a:t>
            </a:r>
          </a:p>
          <a:p>
            <a:pPr marL="288000" indent="-288000">
              <a:lnSpc>
                <a:spcPct val="120000"/>
              </a:lnSpc>
              <a:spcBef>
                <a:spcPts val="0"/>
              </a:spcBef>
              <a:buClr>
                <a:srgbClr val="0493AC"/>
              </a:buClr>
              <a:buSzPct val="120000"/>
              <a:buFont typeface="Wingdings" pitchFamily="2" charset="2"/>
              <a:buChar char="§"/>
            </a:pPr>
            <a:r>
              <a:rPr lang="sv-SE" sz="4800" dirty="0">
                <a:latin typeface="Arial" charset="0"/>
              </a:rPr>
              <a:t>Conducts:</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Population and Housing Census (last – in 2014; next – planned for 2023)</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Agricultural Census ((last – in 2011)</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Business surveys</a:t>
            </a:r>
          </a:p>
          <a:p>
            <a:pPr marL="971550" lvl="1" indent="-571500">
              <a:lnSpc>
                <a:spcPct val="120000"/>
              </a:lnSpc>
              <a:spcBef>
                <a:spcPts val="0"/>
              </a:spcBef>
              <a:buClr>
                <a:srgbClr val="0493AC"/>
              </a:buClr>
              <a:buSzPct val="120000"/>
              <a:buFont typeface="Wingdings" panose="05000000000000000000" pitchFamily="2" charset="2"/>
              <a:buChar char="Ø"/>
            </a:pPr>
            <a:r>
              <a:rPr lang="sv-SE" sz="4300" dirty="0">
                <a:latin typeface="Arial" charset="0"/>
              </a:rPr>
              <a:t>Surveys of households (HBS, LFS, etc.)</a:t>
            </a:r>
            <a:endParaRPr lang="en-US" sz="4800" dirty="0"/>
          </a:p>
          <a:p>
            <a:pPr marL="288000" indent="-288000">
              <a:lnSpc>
                <a:spcPct val="120000"/>
              </a:lnSpc>
              <a:spcBef>
                <a:spcPts val="0"/>
              </a:spcBef>
              <a:buClr>
                <a:srgbClr val="0493AC"/>
              </a:buClr>
              <a:buSzPct val="120000"/>
              <a:buFont typeface="Wingdings" pitchFamily="2" charset="2"/>
              <a:buChar char="§"/>
            </a:pPr>
            <a:r>
              <a:rPr lang="sv-SE" sz="4800" dirty="0">
                <a:latin typeface="Arial" charset="0"/>
              </a:rPr>
              <a:t>Compiles offical statistics</a:t>
            </a:r>
          </a:p>
        </p:txBody>
      </p:sp>
    </p:spTree>
    <p:extLst>
      <p:ext uri="{BB962C8B-B14F-4D97-AF65-F5344CB8AC3E}">
        <p14:creationId xmlns:p14="http://schemas.microsoft.com/office/powerpoint/2010/main" val="41678106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03848" y="620688"/>
            <a:ext cx="6441390" cy="1143000"/>
          </a:xfrm>
          <a:noFill/>
          <a:ln/>
        </p:spPr>
        <p:txBody>
          <a:bodyPr lIns="115888" tIns="57150" rIns="115888" bIns="57150">
            <a:noAutofit/>
          </a:bodyPr>
          <a:lstStyle/>
          <a:p>
            <a:pPr>
              <a:lnSpc>
                <a:spcPct val="85000"/>
              </a:lnSpc>
            </a:pPr>
            <a:r>
              <a:rPr lang="sv-SE" sz="3600" b="1" dirty="0">
                <a:solidFill>
                  <a:schemeClr val="accent1">
                    <a:lumMod val="50000"/>
                  </a:schemeClr>
                </a:solidFill>
                <a:latin typeface="Arial" panose="020B0604020202020204" pitchFamily="34" charset="0"/>
              </a:rPr>
              <a:t>The role of the NBS (3)</a:t>
            </a:r>
          </a:p>
        </p:txBody>
      </p:sp>
      <p:sp>
        <p:nvSpPr>
          <p:cNvPr id="3078" name="Rectangle 6"/>
          <p:cNvSpPr>
            <a:spLocks noGrp="1" noChangeArrowheads="1"/>
          </p:cNvSpPr>
          <p:nvPr>
            <p:ph idx="1"/>
          </p:nvPr>
        </p:nvSpPr>
        <p:spPr>
          <a:xfrm>
            <a:off x="2483768" y="1268760"/>
            <a:ext cx="6441390" cy="4896544"/>
          </a:xfrm>
          <a:noFill/>
          <a:ln/>
        </p:spPr>
        <p:txBody>
          <a:bodyPr>
            <a:normAutofit fontScale="70000" lnSpcReduction="20000"/>
          </a:bodyPr>
          <a:lstStyle/>
          <a:p>
            <a:pPr marL="288000" indent="-288000">
              <a:lnSpc>
                <a:spcPct val="120000"/>
              </a:lnSpc>
              <a:spcBef>
                <a:spcPts val="0"/>
              </a:spcBef>
              <a:buClr>
                <a:srgbClr val="0493AC"/>
              </a:buClr>
              <a:buSzPct val="120000"/>
              <a:buFont typeface="Wingdings" pitchFamily="2" charset="2"/>
              <a:buChar char="§"/>
            </a:pPr>
            <a:r>
              <a:rPr lang="sv-SE" sz="4800" dirty="0">
                <a:latin typeface="Arial" charset="0"/>
              </a:rPr>
              <a:t>Disseminates official staistics to national users and international organisations (via website, press-releases, publications, etc.): </a:t>
            </a:r>
          </a:p>
          <a:p>
            <a:pPr marL="288000" indent="-288000">
              <a:lnSpc>
                <a:spcPct val="120000"/>
              </a:lnSpc>
              <a:spcBef>
                <a:spcPts val="0"/>
              </a:spcBef>
              <a:buClr>
                <a:srgbClr val="0493AC"/>
              </a:buClr>
              <a:buSzPct val="120000"/>
              <a:buFont typeface="Wingdings" pitchFamily="2" charset="2"/>
              <a:buChar char="§"/>
            </a:pPr>
            <a:r>
              <a:rPr lang="sv-SE" sz="4800" dirty="0">
                <a:latin typeface="Arial" charset="0"/>
              </a:rPr>
              <a:t>Responsible for coordinating </a:t>
            </a:r>
            <a:br>
              <a:rPr lang="sv-SE" sz="4800" dirty="0">
                <a:latin typeface="Arial" charset="0"/>
              </a:rPr>
            </a:br>
            <a:r>
              <a:rPr lang="sv-SE" sz="4800" dirty="0">
                <a:latin typeface="Arial" charset="0"/>
              </a:rPr>
              <a:t>the National Statistical System</a:t>
            </a:r>
          </a:p>
          <a:p>
            <a:pPr marL="857250" lvl="1" indent="-457200">
              <a:lnSpc>
                <a:spcPct val="120000"/>
              </a:lnSpc>
              <a:spcBef>
                <a:spcPts val="0"/>
              </a:spcBef>
              <a:buClr>
                <a:srgbClr val="0493AC"/>
              </a:buClr>
              <a:buSzPct val="120000"/>
              <a:buFont typeface="Wingdings" panose="05000000000000000000" pitchFamily="2" charset="2"/>
              <a:buChar char="Ø"/>
            </a:pPr>
            <a:r>
              <a:rPr lang="sv-SE" sz="3500" dirty="0">
                <a:latin typeface="Arial" charset="0"/>
              </a:rPr>
              <a:t>Scope of the statistics </a:t>
            </a:r>
          </a:p>
          <a:p>
            <a:pPr marL="857250" lvl="1" indent="-457200">
              <a:lnSpc>
                <a:spcPct val="120000"/>
              </a:lnSpc>
              <a:spcBef>
                <a:spcPts val="0"/>
              </a:spcBef>
              <a:buClr>
                <a:srgbClr val="0493AC"/>
              </a:buClr>
              <a:buSzPct val="120000"/>
              <a:buFont typeface="Wingdings" panose="05000000000000000000" pitchFamily="2" charset="2"/>
              <a:buChar char="Ø"/>
            </a:pPr>
            <a:r>
              <a:rPr lang="sv-SE" sz="3500" dirty="0" err="1">
                <a:latin typeface="Arial" charset="0"/>
              </a:rPr>
              <a:t>Quality</a:t>
            </a:r>
            <a:r>
              <a:rPr lang="sv-SE" sz="3500" dirty="0">
                <a:latin typeface="Arial" charset="0"/>
              </a:rPr>
              <a:t> of the </a:t>
            </a:r>
            <a:r>
              <a:rPr lang="sv-SE" sz="3500" dirty="0" err="1">
                <a:latin typeface="Arial" charset="0"/>
              </a:rPr>
              <a:t>statistics</a:t>
            </a:r>
            <a:r>
              <a:rPr lang="sv-SE" sz="3500" dirty="0">
                <a:latin typeface="Arial" charset="0"/>
              </a:rPr>
              <a:t> </a:t>
            </a:r>
          </a:p>
          <a:p>
            <a:pPr marL="857250" lvl="1" indent="-457200">
              <a:lnSpc>
                <a:spcPct val="120000"/>
              </a:lnSpc>
              <a:spcBef>
                <a:spcPts val="0"/>
              </a:spcBef>
              <a:buClr>
                <a:srgbClr val="0493AC"/>
              </a:buClr>
              <a:buSzPct val="120000"/>
              <a:buFont typeface="Wingdings" panose="05000000000000000000" pitchFamily="2" charset="2"/>
              <a:buChar char="Ø"/>
            </a:pPr>
            <a:r>
              <a:rPr lang="sv-SE" sz="3500" dirty="0">
                <a:latin typeface="Arial" charset="0"/>
              </a:rPr>
              <a:t>Availability of the statistics</a:t>
            </a:r>
          </a:p>
          <a:p>
            <a:pPr>
              <a:spcBef>
                <a:spcPts val="1200"/>
              </a:spcBef>
              <a:buClr>
                <a:srgbClr val="0493AC"/>
              </a:buClr>
            </a:pPr>
            <a:endParaRPr lang="sv-SE" sz="2400" dirty="0">
              <a:latin typeface="Arial" charset="0"/>
            </a:endParaRPr>
          </a:p>
        </p:txBody>
      </p:sp>
    </p:spTree>
    <p:extLst>
      <p:ext uri="{BB962C8B-B14F-4D97-AF65-F5344CB8AC3E}">
        <p14:creationId xmlns:p14="http://schemas.microsoft.com/office/powerpoint/2010/main" val="16793398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476672"/>
            <a:ext cx="6031582" cy="994172"/>
          </a:xfrm>
        </p:spPr>
        <p:txBody>
          <a:bodyPr>
            <a:normAutofit fontScale="90000"/>
          </a:bodyPr>
          <a:lstStyle/>
          <a:p>
            <a:pPr>
              <a:lnSpc>
                <a:spcPct val="85000"/>
              </a:lnSpc>
            </a:pPr>
            <a:r>
              <a:rPr lang="en-US" sz="3600" b="1" dirty="0">
                <a:solidFill>
                  <a:schemeClr val="accent1">
                    <a:lumMod val="50000"/>
                  </a:schemeClr>
                </a:solidFill>
                <a:latin typeface="Arial" panose="020B0604020202020204" pitchFamily="34" charset="0"/>
              </a:rPr>
              <a:t>NBS partners upward and downward information flow:</a:t>
            </a:r>
            <a:endParaRPr lang="ru-RU" sz="3600" b="1" dirty="0">
              <a:solidFill>
                <a:schemeClr val="accent1">
                  <a:lumMod val="50000"/>
                </a:schemeClr>
              </a:solidFill>
              <a:latin typeface="Arial" panose="020B0604020202020204" pitchFamily="34" charset="0"/>
            </a:endParaRPr>
          </a:p>
        </p:txBody>
      </p:sp>
      <p:sp>
        <p:nvSpPr>
          <p:cNvPr id="3" name="Объект 2"/>
          <p:cNvSpPr>
            <a:spLocks noGrp="1"/>
          </p:cNvSpPr>
          <p:nvPr>
            <p:ph idx="1"/>
          </p:nvPr>
        </p:nvSpPr>
        <p:spPr>
          <a:xfrm>
            <a:off x="2060265" y="1988840"/>
            <a:ext cx="6832215" cy="4032448"/>
          </a:xfrm>
        </p:spPr>
        <p:txBody>
          <a:bodyPr>
            <a:normAutofit fontScale="77500" lnSpcReduction="20000"/>
          </a:bodyPr>
          <a:lstStyle/>
          <a:p>
            <a:r>
              <a:rPr lang="en-US" dirty="0"/>
              <a:t>Other statistical data producers (NBM, MF, ME, etc.)</a:t>
            </a:r>
          </a:p>
          <a:p>
            <a:r>
              <a:rPr lang="en-US" dirty="0"/>
              <a:t>Data suppliers</a:t>
            </a:r>
          </a:p>
          <a:p>
            <a:pPr lvl="1">
              <a:buFont typeface="Wingdings" panose="05000000000000000000" pitchFamily="2" charset="2"/>
              <a:buChar char="Ø"/>
            </a:pPr>
            <a:r>
              <a:rPr lang="en-US" dirty="0"/>
              <a:t> statistical data suppliers (respondents),</a:t>
            </a:r>
          </a:p>
          <a:p>
            <a:pPr lvl="1">
              <a:buFont typeface="Wingdings" panose="05000000000000000000" pitchFamily="2" charset="2"/>
              <a:buChar char="Ø"/>
            </a:pPr>
            <a:r>
              <a:rPr lang="en-US" dirty="0"/>
              <a:t> administrative data suppliers (local and central public authorities), who are often users of statistics as well.</a:t>
            </a:r>
          </a:p>
          <a:p>
            <a:r>
              <a:rPr lang="en-US" dirty="0"/>
              <a:t>Academic environment, other institutions that contribute to the development of statistical methods &amp; practices</a:t>
            </a:r>
          </a:p>
          <a:p>
            <a:r>
              <a:rPr lang="en-US" dirty="0"/>
              <a:t>The users of statistics: the official statistics bodes operates to satisfy their needs </a:t>
            </a:r>
          </a:p>
          <a:p>
            <a:endParaRPr lang="ru-RU" dirty="0"/>
          </a:p>
        </p:txBody>
      </p:sp>
    </p:spTree>
    <p:extLst>
      <p:ext uri="{BB962C8B-B14F-4D97-AF65-F5344CB8AC3E}">
        <p14:creationId xmlns:p14="http://schemas.microsoft.com/office/powerpoint/2010/main" val="100407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27784" y="193204"/>
            <a:ext cx="7233478" cy="1143000"/>
          </a:xfrm>
          <a:noFill/>
          <a:ln/>
        </p:spPr>
        <p:txBody>
          <a:bodyPr lIns="115888" tIns="57150" rIns="115888" bIns="57150">
            <a:noAutofit/>
          </a:bodyPr>
          <a:lstStyle/>
          <a:p>
            <a:pPr>
              <a:lnSpc>
                <a:spcPct val="85000"/>
              </a:lnSpc>
            </a:pPr>
            <a:r>
              <a:rPr lang="en-US" sz="3200" b="1" dirty="0">
                <a:solidFill>
                  <a:schemeClr val="accent1">
                    <a:lumMod val="50000"/>
                  </a:schemeClr>
                </a:solidFill>
                <a:latin typeface="Arial" panose="020B0604020202020204" pitchFamily="34" charset="0"/>
              </a:rPr>
              <a:t>The development of the  National Statistical System (NSS)</a:t>
            </a:r>
            <a:endParaRPr lang="sv-SE" sz="3200" b="1" dirty="0">
              <a:solidFill>
                <a:schemeClr val="accent1">
                  <a:lumMod val="50000"/>
                </a:schemeClr>
              </a:solidFill>
              <a:latin typeface="Arial" panose="020B0604020202020204" pitchFamily="34" charset="0"/>
            </a:endParaRPr>
          </a:p>
        </p:txBody>
      </p:sp>
      <p:sp>
        <p:nvSpPr>
          <p:cNvPr id="3078" name="Rectangle 6"/>
          <p:cNvSpPr>
            <a:spLocks noGrp="1" noChangeArrowheads="1"/>
          </p:cNvSpPr>
          <p:nvPr>
            <p:ph idx="1"/>
          </p:nvPr>
        </p:nvSpPr>
        <p:spPr>
          <a:xfrm>
            <a:off x="1979712" y="1268760"/>
            <a:ext cx="7164288" cy="4824536"/>
          </a:xfrm>
          <a:noFill/>
          <a:ln/>
        </p:spPr>
        <p:txBody>
          <a:bodyPr>
            <a:normAutofit fontScale="25000" lnSpcReduction="20000"/>
          </a:bodyPr>
          <a:lstStyle/>
          <a:p>
            <a:pPr eaLnBrk="1" fontAlgn="auto" hangingPunct="1">
              <a:spcBef>
                <a:spcPts val="0"/>
              </a:spcBef>
              <a:spcAft>
                <a:spcPts val="0"/>
              </a:spcAft>
              <a:buClrTx/>
              <a:buFont typeface="Wingdings" panose="05000000000000000000" pitchFamily="2" charset="2"/>
              <a:buChar char="§"/>
              <a:defRPr/>
            </a:pPr>
            <a:r>
              <a:rPr lang="en-US" sz="8000" dirty="0"/>
              <a:t>The years 2016–2020 were an important period for the development of NSS. The NBS's efforts have been directed towards the continuous harmonization of national statistics with European and international standards and requirements</a:t>
            </a:r>
          </a:p>
          <a:p>
            <a:pPr eaLnBrk="1" fontAlgn="auto" hangingPunct="1">
              <a:spcBef>
                <a:spcPts val="0"/>
              </a:spcBef>
              <a:spcAft>
                <a:spcPts val="0"/>
              </a:spcAft>
              <a:buClrTx/>
              <a:buFont typeface="Wingdings" panose="05000000000000000000" pitchFamily="2" charset="2"/>
              <a:buChar char="§"/>
              <a:defRPr/>
            </a:pPr>
            <a:r>
              <a:rPr lang="en-US" sz="8000" dirty="0"/>
              <a:t>National Strategy for the Development of the National Statistical System 2016-2020, approved by Government Decision no. 1451 of 30.12.2016</a:t>
            </a:r>
          </a:p>
          <a:p>
            <a:pPr eaLnBrk="1" fontAlgn="auto" hangingPunct="1">
              <a:spcBef>
                <a:spcPts val="0"/>
              </a:spcBef>
              <a:spcAft>
                <a:spcPts val="0"/>
              </a:spcAft>
              <a:buClrTx/>
              <a:buFont typeface="Wingdings" panose="05000000000000000000" pitchFamily="2" charset="2"/>
              <a:buChar char="§"/>
              <a:defRPr/>
            </a:pPr>
            <a:r>
              <a:rPr lang="en-US" sz="8000" dirty="0"/>
              <a:t>New Law on Official Statistics (nr 93/2017)</a:t>
            </a:r>
          </a:p>
          <a:p>
            <a:pPr eaLnBrk="1" fontAlgn="auto" hangingPunct="1">
              <a:spcBef>
                <a:spcPts val="0"/>
              </a:spcBef>
              <a:spcAft>
                <a:spcPts val="0"/>
              </a:spcAft>
              <a:buClrTx/>
              <a:buFont typeface="Wingdings" panose="05000000000000000000" pitchFamily="2" charset="2"/>
              <a:buChar char="§"/>
              <a:defRPr/>
            </a:pPr>
            <a:r>
              <a:rPr lang="en-US" sz="8000" dirty="0"/>
              <a:t>National Action Plan 2017-2019 for the Implementation of the Association Agreement Republic of Moldova - European Union;</a:t>
            </a:r>
          </a:p>
          <a:p>
            <a:pPr eaLnBrk="1" fontAlgn="auto" hangingPunct="1">
              <a:spcBef>
                <a:spcPts val="0"/>
              </a:spcBef>
              <a:spcAft>
                <a:spcPts val="0"/>
              </a:spcAft>
              <a:buClrTx/>
              <a:buFont typeface="Wingdings" panose="05000000000000000000" pitchFamily="2" charset="2"/>
              <a:buChar char="§"/>
              <a:defRPr/>
            </a:pPr>
            <a:r>
              <a:rPr lang="en-US" sz="8000" dirty="0"/>
              <a:t>The Government Action Plan for the years 2019-2020, approved by Government Decision no. 420 of April 9, 2019.</a:t>
            </a:r>
          </a:p>
          <a:p>
            <a:pPr eaLnBrk="1" fontAlgn="auto" hangingPunct="1">
              <a:spcBef>
                <a:spcPts val="0"/>
              </a:spcBef>
              <a:spcAft>
                <a:spcPts val="0"/>
              </a:spcAft>
              <a:buClrTx/>
              <a:buFont typeface="Wingdings" panose="05000000000000000000" pitchFamily="2" charset="2"/>
              <a:buChar char="§"/>
              <a:defRPr/>
            </a:pPr>
            <a:r>
              <a:rPr lang="en-US" sz="8000" dirty="0"/>
              <a:t>The Government Action Plan for the years 2020-2023, approved by Government Decision no. 636 of December 12, 2019.</a:t>
            </a:r>
          </a:p>
          <a:p>
            <a:pPr marL="0" marR="0" indent="0" algn="l" defTabSz="914400" rtl="0" eaLnBrk="1" fontAlgn="auto" latinLnBrk="0" hangingPunct="1">
              <a:lnSpc>
                <a:spcPct val="100000"/>
              </a:lnSpc>
              <a:spcBef>
                <a:spcPts val="0"/>
              </a:spcBef>
              <a:spcAft>
                <a:spcPts val="0"/>
              </a:spcAft>
              <a:buClrTx/>
              <a:buSzTx/>
              <a:buFontTx/>
              <a:buChar char="-"/>
              <a:tabLst/>
              <a:defRPr/>
            </a:pPr>
            <a:endParaRPr lang="sv-SE" sz="2400" dirty="0">
              <a:latin typeface="Arial" charset="0"/>
            </a:endParaRPr>
          </a:p>
        </p:txBody>
      </p:sp>
    </p:spTree>
    <p:extLst>
      <p:ext uri="{BB962C8B-B14F-4D97-AF65-F5344CB8AC3E}">
        <p14:creationId xmlns:p14="http://schemas.microsoft.com/office/powerpoint/2010/main" val="10784784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419872" y="853031"/>
            <a:ext cx="6441390" cy="1143000"/>
          </a:xfrm>
          <a:noFill/>
          <a:ln/>
        </p:spPr>
        <p:txBody>
          <a:bodyPr lIns="115888" tIns="57150" rIns="115888" bIns="57150">
            <a:noAutofit/>
          </a:bodyPr>
          <a:lstStyle/>
          <a:p>
            <a:pPr>
              <a:lnSpc>
                <a:spcPct val="85000"/>
              </a:lnSpc>
            </a:pPr>
            <a:r>
              <a:rPr lang="en-GB" sz="3600" b="1" dirty="0">
                <a:solidFill>
                  <a:schemeClr val="accent1">
                    <a:lumMod val="50000"/>
                  </a:schemeClr>
                </a:solidFill>
                <a:latin typeface="Arial" panose="020B0604020202020204" pitchFamily="34" charset="0"/>
              </a:rPr>
              <a:t>Key figures about NBS’s staff</a:t>
            </a:r>
            <a:endParaRPr lang="sv-SE" sz="3600" b="1" dirty="0">
              <a:solidFill>
                <a:schemeClr val="accent1">
                  <a:lumMod val="50000"/>
                </a:schemeClr>
              </a:solidFill>
              <a:latin typeface="Arial" panose="020B0604020202020204" pitchFamily="34" charset="0"/>
            </a:endParaRPr>
          </a:p>
        </p:txBody>
      </p:sp>
      <p:sp>
        <p:nvSpPr>
          <p:cNvPr id="3078" name="Rectangle 6"/>
          <p:cNvSpPr>
            <a:spLocks noGrp="1" noChangeArrowheads="1"/>
          </p:cNvSpPr>
          <p:nvPr>
            <p:ph idx="1"/>
          </p:nvPr>
        </p:nvSpPr>
        <p:spPr>
          <a:xfrm>
            <a:off x="2483768" y="2132856"/>
            <a:ext cx="6336704" cy="3300613"/>
          </a:xfrm>
          <a:noFill/>
          <a:ln/>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4800" kern="1200" noProof="0" dirty="0">
                <a:solidFill>
                  <a:schemeClr val="dk1"/>
                </a:solidFill>
                <a:latin typeface="Arial" panose="020B0604020202020204" pitchFamily="34" charset="0"/>
                <a:ea typeface="+mn-ea"/>
                <a:cs typeface="Arial" pitchFamily="34" charset="0"/>
              </a:rPr>
              <a:t>Number of employees (705):</a:t>
            </a:r>
          </a:p>
          <a:p>
            <a:pPr marL="971550" lvl="1" indent="-571500" eaLnBrk="1" fontAlgn="auto" hangingPunct="1">
              <a:spcBef>
                <a:spcPts val="0"/>
              </a:spcBef>
              <a:spcAft>
                <a:spcPts val="0"/>
              </a:spcAft>
              <a:buClrTx/>
              <a:buFont typeface="Wingdings" panose="05000000000000000000" pitchFamily="2" charset="2"/>
              <a:buChar char="§"/>
              <a:defRPr/>
            </a:pPr>
            <a:r>
              <a:rPr lang="sv-SE" sz="4300" kern="1200" dirty="0">
                <a:solidFill>
                  <a:schemeClr val="dk1"/>
                </a:solidFill>
                <a:latin typeface="Arial" panose="020B0604020202020204" pitchFamily="34" charset="0"/>
                <a:ea typeface="+mn-ea"/>
                <a:cs typeface="Arial" pitchFamily="34" charset="0"/>
              </a:rPr>
              <a:t> In HQs:</a:t>
            </a:r>
            <a:r>
              <a:rPr lang="sv-SE" sz="4300" kern="1200" baseline="0" dirty="0">
                <a:solidFill>
                  <a:schemeClr val="dk1"/>
                </a:solidFill>
                <a:latin typeface="Arial" panose="020B0604020202020204" pitchFamily="34" charset="0"/>
                <a:ea typeface="+mn-ea"/>
                <a:cs typeface="Arial" pitchFamily="34" charset="0"/>
              </a:rPr>
              <a:t> 242</a:t>
            </a:r>
            <a:endParaRPr lang="sv-SE" sz="4300" kern="1200" dirty="0">
              <a:solidFill>
                <a:schemeClr val="dk1"/>
              </a:solidFill>
              <a:latin typeface="Arial" panose="020B0604020202020204" pitchFamily="34" charset="0"/>
              <a:ea typeface="+mn-ea"/>
              <a:cs typeface="Arial" pitchFamily="34" charset="0"/>
            </a:endParaRPr>
          </a:p>
          <a:p>
            <a:pPr marL="971550" lvl="1" indent="-571500" eaLnBrk="1" fontAlgn="auto" hangingPunct="1">
              <a:spcBef>
                <a:spcPts val="0"/>
              </a:spcBef>
              <a:spcAft>
                <a:spcPts val="0"/>
              </a:spcAft>
              <a:buClrTx/>
              <a:buFont typeface="Wingdings" panose="05000000000000000000" pitchFamily="2" charset="2"/>
              <a:buChar char="§"/>
              <a:defRPr/>
            </a:pPr>
            <a:r>
              <a:rPr lang="sv-SE" sz="4300" kern="1200" baseline="0" dirty="0">
                <a:solidFill>
                  <a:schemeClr val="dk1"/>
                </a:solidFill>
                <a:latin typeface="Arial" panose="020B0604020202020204" pitchFamily="34" charset="0"/>
                <a:ea typeface="+mn-ea"/>
                <a:cs typeface="Arial" pitchFamily="34" charset="0"/>
              </a:rPr>
              <a:t> In Territorial Offces (463):  </a:t>
            </a:r>
          </a:p>
          <a:p>
            <a:pPr marL="1371600" lvl="2" indent="-571500" eaLnBrk="1" fontAlgn="auto" hangingPunct="1">
              <a:spcBef>
                <a:spcPts val="0"/>
              </a:spcBef>
              <a:spcAft>
                <a:spcPts val="0"/>
              </a:spcAft>
              <a:buClrTx/>
              <a:buFont typeface="Wingdings" panose="05000000000000000000" pitchFamily="2" charset="2"/>
              <a:buChar char="Ø"/>
              <a:defRPr/>
            </a:pPr>
            <a:r>
              <a:rPr lang="sv-SE" sz="3900" kern="1200" dirty="0">
                <a:solidFill>
                  <a:schemeClr val="dk1"/>
                </a:solidFill>
                <a:latin typeface="Arial" panose="020B0604020202020204" pitchFamily="34" charset="0"/>
                <a:cs typeface="Arial" pitchFamily="34" charset="0"/>
              </a:rPr>
              <a:t> 150 interviewers for sample surveys in households: HBS and LFS </a:t>
            </a:r>
          </a:p>
          <a:p>
            <a:pPr marL="1371600" lvl="2" indent="-571500" eaLnBrk="1" fontAlgn="auto" hangingPunct="1">
              <a:spcBef>
                <a:spcPts val="0"/>
              </a:spcBef>
              <a:spcAft>
                <a:spcPts val="0"/>
              </a:spcAft>
              <a:buClrTx/>
              <a:buFont typeface="Wingdings" panose="05000000000000000000" pitchFamily="2" charset="2"/>
              <a:buChar char="Ø"/>
              <a:defRPr/>
            </a:pPr>
            <a:r>
              <a:rPr lang="sv-SE" sz="3900" kern="1200" baseline="0" dirty="0">
                <a:solidFill>
                  <a:schemeClr val="dk1"/>
                </a:solidFill>
                <a:latin typeface="Arial" panose="020B0604020202020204" pitchFamily="34" charset="0"/>
                <a:ea typeface="+mn-ea"/>
                <a:cs typeface="Arial" pitchFamily="34" charset="0"/>
              </a:rPr>
              <a:t> Other staff: 313</a:t>
            </a:r>
          </a:p>
          <a:p>
            <a:pPr marL="0" marR="0" indent="0" algn="l" defTabSz="914400" rtl="0" eaLnBrk="1" fontAlgn="auto" latinLnBrk="0" hangingPunct="1">
              <a:lnSpc>
                <a:spcPct val="100000"/>
              </a:lnSpc>
              <a:spcBef>
                <a:spcPts val="0"/>
              </a:spcBef>
              <a:spcAft>
                <a:spcPts val="0"/>
              </a:spcAft>
              <a:buClrTx/>
              <a:buSzTx/>
              <a:buFontTx/>
              <a:buChar char="-"/>
              <a:tabLst/>
              <a:defRPr/>
            </a:pPr>
            <a:endParaRPr lang="sv-SE" sz="2400" dirty="0">
              <a:latin typeface="Arial" charset="0"/>
            </a:endParaRPr>
          </a:p>
        </p:txBody>
      </p:sp>
    </p:spTree>
    <p:extLst>
      <p:ext uri="{BB962C8B-B14F-4D97-AF65-F5344CB8AC3E}">
        <p14:creationId xmlns:p14="http://schemas.microsoft.com/office/powerpoint/2010/main" val="38993262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9370-3944-4874-896E-45B39CB0D0EF}"/>
              </a:ext>
            </a:extLst>
          </p:cNvPr>
          <p:cNvSpPr>
            <a:spLocks noGrp="1"/>
          </p:cNvSpPr>
          <p:nvPr>
            <p:ph type="title"/>
          </p:nvPr>
        </p:nvSpPr>
        <p:spPr>
          <a:xfrm>
            <a:off x="467747" y="0"/>
            <a:ext cx="8229600" cy="1282154"/>
          </a:xfrm>
        </p:spPr>
        <p:txBody>
          <a:bodyPr/>
          <a:lstStyle/>
          <a:p>
            <a:pPr algn="r">
              <a:lnSpc>
                <a:spcPct val="150000"/>
              </a:lnSpc>
            </a:pPr>
            <a:r>
              <a:rPr lang="en-US" sz="3200" b="1" dirty="0">
                <a:solidFill>
                  <a:schemeClr val="accent1">
                    <a:lumMod val="50000"/>
                  </a:schemeClr>
                </a:solidFill>
                <a:effectLst/>
                <a:latin typeface="Arial" panose="020B0604020202020204" pitchFamily="34" charset="0"/>
                <a:ea typeface="Calibri" panose="020F0502020204030204" pitchFamily="34" charset="0"/>
              </a:rPr>
              <a:t>NBS during COVID </a:t>
            </a:r>
            <a:r>
              <a:rPr lang="en-US" sz="3200" b="1" dirty="0">
                <a:solidFill>
                  <a:schemeClr val="accent1">
                    <a:lumMod val="50000"/>
                  </a:schemeClr>
                </a:solidFill>
                <a:latin typeface="Arial" panose="020B0604020202020204" pitchFamily="34" charset="0"/>
              </a:rPr>
              <a:t>pandemic</a:t>
            </a:r>
            <a:endParaRPr lang="x-none" sz="3200" b="1" dirty="0">
              <a:solidFill>
                <a:schemeClr val="accent1">
                  <a:lumMod val="50000"/>
                </a:schemeClr>
              </a:solidFill>
              <a:latin typeface="Arial" panose="020B0604020202020204" pitchFamily="34" charset="0"/>
            </a:endParaRPr>
          </a:p>
        </p:txBody>
      </p:sp>
      <p:sp>
        <p:nvSpPr>
          <p:cNvPr id="3" name="Content Placeholder 2">
            <a:extLst>
              <a:ext uri="{FF2B5EF4-FFF2-40B4-BE49-F238E27FC236}">
                <a16:creationId xmlns:a16="http://schemas.microsoft.com/office/drawing/2014/main" id="{3805B3BB-4E1F-4CBB-B38B-9C3E8A2A522D}"/>
              </a:ext>
            </a:extLst>
          </p:cNvPr>
          <p:cNvSpPr>
            <a:spLocks noGrp="1"/>
          </p:cNvSpPr>
          <p:nvPr>
            <p:ph idx="1"/>
          </p:nvPr>
        </p:nvSpPr>
        <p:spPr>
          <a:xfrm>
            <a:off x="1962035" y="980728"/>
            <a:ext cx="7139136" cy="4497363"/>
          </a:xfrm>
        </p:spPr>
        <p:txBody>
          <a:bodyPr/>
          <a:lstStyle/>
          <a:p>
            <a:pPr algn="just"/>
            <a:r>
              <a:rPr lang="en-US" sz="3000" b="1" dirty="0">
                <a:latin typeface="Times New Roman" panose="02020603050405020304" pitchFamily="18" charset="0"/>
                <a:cs typeface="Times New Roman" panose="02020603050405020304" pitchFamily="18" charset="0"/>
              </a:rPr>
              <a:t>Teleworking</a:t>
            </a:r>
            <a:r>
              <a:rPr lang="en-US" sz="3000" dirty="0">
                <a:latin typeface="Times New Roman" panose="02020603050405020304" pitchFamily="18" charset="0"/>
                <a:cs typeface="Times New Roman" panose="02020603050405020304" pitchFamily="18" charset="0"/>
              </a:rPr>
              <a:t> – main type of activity in the NBS Headquarter and territorial offices</a:t>
            </a:r>
          </a:p>
          <a:p>
            <a:pPr algn="just"/>
            <a:r>
              <a:rPr lang="en-US" sz="3000" b="1" dirty="0">
                <a:latin typeface="Times New Roman" panose="02020603050405020304" pitchFamily="18" charset="0"/>
                <a:cs typeface="Times New Roman" panose="02020603050405020304" pitchFamily="18" charset="0"/>
              </a:rPr>
              <a:t>Smart working </a:t>
            </a:r>
            <a:r>
              <a:rPr lang="en-US" sz="3000" dirty="0">
                <a:latin typeface="Times New Roman" panose="02020603050405020304" pitchFamily="18" charset="0"/>
                <a:cs typeface="Times New Roman" panose="02020603050405020304" pitchFamily="18" charset="0"/>
              </a:rPr>
              <a:t>- video and audio conferencing, online meetings, workshops and trainings</a:t>
            </a:r>
          </a:p>
          <a:p>
            <a:pPr algn="just"/>
            <a:r>
              <a:rPr lang="en-US" sz="3000" dirty="0">
                <a:latin typeface="Times New Roman" panose="02020603050405020304" pitchFamily="18" charset="0"/>
                <a:cs typeface="Times New Roman" panose="02020603050405020304" pitchFamily="18" charset="0"/>
              </a:rPr>
              <a:t>Use of </a:t>
            </a:r>
            <a:r>
              <a:rPr lang="en-US" sz="3000" b="1" dirty="0">
                <a:latin typeface="Times New Roman" panose="02020603050405020304" pitchFamily="18" charset="0"/>
                <a:cs typeface="Times New Roman" panose="02020603050405020304" pitchFamily="18" charset="0"/>
              </a:rPr>
              <a:t>new communication channels/tools </a:t>
            </a:r>
            <a:r>
              <a:rPr lang="en-US" sz="3000" dirty="0">
                <a:latin typeface="Times New Roman" panose="02020603050405020304" pitchFamily="18" charset="0"/>
                <a:cs typeface="Times New Roman" panose="02020603050405020304" pitchFamily="18" charset="0"/>
              </a:rPr>
              <a:t>(e.g. Zoom, </a:t>
            </a:r>
            <a:r>
              <a:rPr lang="en-US" sz="3000" dirty="0" err="1">
                <a:latin typeface="Times New Roman" panose="02020603050405020304" pitchFamily="18" charset="0"/>
                <a:cs typeface="Times New Roman" panose="02020603050405020304" pitchFamily="18" charset="0"/>
              </a:rPr>
              <a:t>TrueConf</a:t>
            </a:r>
            <a:r>
              <a:rPr lang="en-US" sz="3000" dirty="0">
                <a:latin typeface="Times New Roman" panose="02020603050405020304" pitchFamily="18" charset="0"/>
                <a:cs typeface="Times New Roman" panose="02020603050405020304" pitchFamily="18" charset="0"/>
              </a:rPr>
              <a:t>)</a:t>
            </a:r>
          </a:p>
          <a:p>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2400" b="1" dirty="0">
              <a:latin typeface="Arial" panose="020B0604020202020204" pitchFamily="34" charset="0"/>
            </a:endParaRPr>
          </a:p>
          <a:p>
            <a:endParaRPr lang="en-US" b="1" i="0" dirty="0">
              <a:solidFill>
                <a:srgbClr val="444444"/>
              </a:solidFill>
              <a:effectLst/>
              <a:latin typeface="Arial" panose="020B0604020202020204" pitchFamily="34" charset="0"/>
            </a:endParaRPr>
          </a:p>
          <a:p>
            <a:endParaRPr lang="en-US" b="1" i="0" dirty="0">
              <a:solidFill>
                <a:srgbClr val="444444"/>
              </a:solidFill>
              <a:effectLst/>
              <a:latin typeface="Arial" panose="020B0604020202020204" pitchFamily="34" charset="0"/>
            </a:endParaRPr>
          </a:p>
          <a:p>
            <a:endParaRPr lang="x-none" dirty="0"/>
          </a:p>
        </p:txBody>
      </p:sp>
      <p:pic>
        <p:nvPicPr>
          <p:cNvPr id="4" name="Picture 3">
            <a:extLst>
              <a:ext uri="{FF2B5EF4-FFF2-40B4-BE49-F238E27FC236}">
                <a16:creationId xmlns:a16="http://schemas.microsoft.com/office/drawing/2014/main" id="{2928C270-8EBB-443B-9349-D82AB4688B44}"/>
              </a:ext>
            </a:extLst>
          </p:cNvPr>
          <p:cNvPicPr>
            <a:picLocks noChangeAspect="1"/>
          </p:cNvPicPr>
          <p:nvPr/>
        </p:nvPicPr>
        <p:blipFill>
          <a:blip r:embed="rId3"/>
          <a:stretch>
            <a:fillRect/>
          </a:stretch>
        </p:blipFill>
        <p:spPr>
          <a:xfrm>
            <a:off x="-11315" y="2919111"/>
            <a:ext cx="1886186" cy="689396"/>
          </a:xfrm>
          <a:prstGeom prst="rect">
            <a:avLst/>
          </a:prstGeom>
        </p:spPr>
      </p:pic>
    </p:spTree>
    <p:extLst>
      <p:ext uri="{BB962C8B-B14F-4D97-AF65-F5344CB8AC3E}">
        <p14:creationId xmlns:p14="http://schemas.microsoft.com/office/powerpoint/2010/main" val="3161423639"/>
      </p:ext>
    </p:extLst>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72CE"/>
            </a:gs>
            <a:gs pos="100000">
              <a:srgbClr val="003F77"/>
            </a:gs>
          </a:gsLst>
          <a:lin ang="5400000" scaled="1"/>
        </a:gradFill>
        <a:ln w="63500" cap="flat" cmpd="sng" algn="ctr">
          <a:solidFill>
            <a:srgbClr val="F2F2F2"/>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0072CE"/>
            </a:gs>
            <a:gs pos="100000">
              <a:srgbClr val="003F77"/>
            </a:gs>
          </a:gsLst>
          <a:lin ang="5400000" scaled="1"/>
        </a:gradFill>
        <a:ln w="63500" cap="flat" cmpd="sng" algn="ctr">
          <a:solidFill>
            <a:srgbClr val="F2F2F2"/>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29373</TotalTime>
  <Words>937</Words>
  <Application>Microsoft Office PowerPoint</Application>
  <PresentationFormat>On-screen Show (4:3)</PresentationFormat>
  <Paragraphs>140</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Helvetica</vt:lpstr>
      <vt:lpstr>Symbol</vt:lpstr>
      <vt:lpstr>Times New Roman</vt:lpstr>
      <vt:lpstr>Wingdings</vt:lpstr>
      <vt:lpstr>Watermark</vt:lpstr>
      <vt:lpstr>PowerPoint Presentation</vt:lpstr>
      <vt:lpstr>Table of Contents </vt:lpstr>
      <vt:lpstr>The role of the NBS (1)</vt:lpstr>
      <vt:lpstr>The role of the NBS (2)</vt:lpstr>
      <vt:lpstr>The role of the NBS (3)</vt:lpstr>
      <vt:lpstr>NBS partners upward and downward information flow:</vt:lpstr>
      <vt:lpstr>The development of the  National Statistical System (NSS)</vt:lpstr>
      <vt:lpstr>Key figures about NBS’s staff</vt:lpstr>
      <vt:lpstr>NBS during COVID pandemic</vt:lpstr>
      <vt:lpstr>Addressing new data needs: HHs (1) </vt:lpstr>
      <vt:lpstr>Addressing new data needs: HHs (2)</vt:lpstr>
      <vt:lpstr>Addressing new data needs - businesses </vt:lpstr>
      <vt:lpstr>Communication  on response to Covid-19</vt:lpstr>
      <vt:lpstr>PowerPoint Presentation</vt:lpstr>
      <vt:lpstr>Visits of the website during  March-September 2019 and 2020</vt:lpstr>
      <vt:lpstr>Challenges</vt:lpstr>
      <vt:lpstr>Opportunities  </vt:lpstr>
      <vt:lpstr>PowerPoint Presentation</vt:lpstr>
    </vt:vector>
  </TitlesOfParts>
  <Company>VOXTEL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DENUMIREA PREZENTĂRII</dc:title>
  <dc:creator>Eugen Boico</dc:creator>
  <cp:lastModifiedBy>Doina Vudvud</cp:lastModifiedBy>
  <cp:revision>872</cp:revision>
  <dcterms:created xsi:type="dcterms:W3CDTF">2003-08-21T13:34:43Z</dcterms:created>
  <dcterms:modified xsi:type="dcterms:W3CDTF">2020-10-08T13:12:31Z</dcterms:modified>
</cp:coreProperties>
</file>